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9"/>
  </p:notesMasterIdLst>
  <p:sldIdLst>
    <p:sldId id="395" r:id="rId2"/>
    <p:sldId id="396" r:id="rId3"/>
    <p:sldId id="527" r:id="rId4"/>
    <p:sldId id="524" r:id="rId5"/>
    <p:sldId id="526" r:id="rId6"/>
    <p:sldId id="397" r:id="rId7"/>
    <p:sldId id="398" r:id="rId8"/>
    <p:sldId id="399" r:id="rId9"/>
    <p:sldId id="400" r:id="rId10"/>
    <p:sldId id="401" r:id="rId11"/>
    <p:sldId id="402" r:id="rId12"/>
    <p:sldId id="403" r:id="rId13"/>
    <p:sldId id="404" r:id="rId14"/>
    <p:sldId id="405" r:id="rId15"/>
    <p:sldId id="406" r:id="rId16"/>
    <p:sldId id="407" r:id="rId17"/>
    <p:sldId id="408" r:id="rId18"/>
    <p:sldId id="409" r:id="rId19"/>
    <p:sldId id="410" r:id="rId20"/>
    <p:sldId id="270" r:id="rId21"/>
    <p:sldId id="261" r:id="rId22"/>
    <p:sldId id="259" r:id="rId23"/>
    <p:sldId id="260" r:id="rId24"/>
    <p:sldId id="262" r:id="rId25"/>
    <p:sldId id="263" r:id="rId26"/>
    <p:sldId id="264" r:id="rId27"/>
    <p:sldId id="265" r:id="rId28"/>
    <p:sldId id="266" r:id="rId29"/>
    <p:sldId id="267" r:id="rId30"/>
    <p:sldId id="268" r:id="rId31"/>
    <p:sldId id="269" r:id="rId32"/>
    <p:sldId id="272" r:id="rId33"/>
    <p:sldId id="273" r:id="rId34"/>
    <p:sldId id="274" r:id="rId35"/>
    <p:sldId id="275" r:id="rId36"/>
    <p:sldId id="277" r:id="rId37"/>
    <p:sldId id="278" r:id="rId38"/>
    <p:sldId id="279" r:id="rId39"/>
    <p:sldId id="280" r:id="rId40"/>
    <p:sldId id="281" r:id="rId41"/>
    <p:sldId id="282" r:id="rId42"/>
    <p:sldId id="283" r:id="rId43"/>
    <p:sldId id="284" r:id="rId44"/>
    <p:sldId id="285" r:id="rId45"/>
    <p:sldId id="286" r:id="rId46"/>
    <p:sldId id="287" r:id="rId47"/>
    <p:sldId id="288" r:id="rId48"/>
    <p:sldId id="289" r:id="rId49"/>
    <p:sldId id="290" r:id="rId50"/>
    <p:sldId id="291" r:id="rId51"/>
    <p:sldId id="292" r:id="rId52"/>
    <p:sldId id="293" r:id="rId53"/>
    <p:sldId id="294" r:id="rId54"/>
    <p:sldId id="295" r:id="rId55"/>
    <p:sldId id="296" r:id="rId56"/>
    <p:sldId id="297" r:id="rId57"/>
    <p:sldId id="298" r:id="rId58"/>
    <p:sldId id="299" r:id="rId59"/>
    <p:sldId id="300" r:id="rId60"/>
    <p:sldId id="301" r:id="rId61"/>
    <p:sldId id="302" r:id="rId62"/>
    <p:sldId id="303" r:id="rId63"/>
    <p:sldId id="304" r:id="rId64"/>
    <p:sldId id="305" r:id="rId65"/>
    <p:sldId id="306" r:id="rId66"/>
    <p:sldId id="307" r:id="rId67"/>
    <p:sldId id="308" r:id="rId68"/>
    <p:sldId id="309" r:id="rId69"/>
    <p:sldId id="310" r:id="rId70"/>
    <p:sldId id="311" r:id="rId71"/>
    <p:sldId id="312" r:id="rId72"/>
    <p:sldId id="313" r:id="rId73"/>
    <p:sldId id="314" r:id="rId74"/>
    <p:sldId id="315" r:id="rId75"/>
    <p:sldId id="316" r:id="rId76"/>
    <p:sldId id="317" r:id="rId77"/>
    <p:sldId id="318" r:id="rId78"/>
    <p:sldId id="319" r:id="rId79"/>
    <p:sldId id="320" r:id="rId80"/>
    <p:sldId id="321" r:id="rId81"/>
    <p:sldId id="322" r:id="rId82"/>
    <p:sldId id="323" r:id="rId83"/>
    <p:sldId id="324" r:id="rId84"/>
    <p:sldId id="325" r:id="rId85"/>
    <p:sldId id="326" r:id="rId86"/>
    <p:sldId id="327" r:id="rId87"/>
    <p:sldId id="328" r:id="rId88"/>
    <p:sldId id="329" r:id="rId89"/>
    <p:sldId id="330" r:id="rId90"/>
    <p:sldId id="331" r:id="rId91"/>
    <p:sldId id="332" r:id="rId92"/>
    <p:sldId id="333" r:id="rId93"/>
    <p:sldId id="334" r:id="rId94"/>
    <p:sldId id="335" r:id="rId95"/>
    <p:sldId id="336" r:id="rId96"/>
    <p:sldId id="337" r:id="rId97"/>
    <p:sldId id="338" r:id="rId98"/>
    <p:sldId id="339" r:id="rId99"/>
    <p:sldId id="340" r:id="rId100"/>
    <p:sldId id="341" r:id="rId101"/>
    <p:sldId id="342" r:id="rId102"/>
    <p:sldId id="343" r:id="rId103"/>
    <p:sldId id="344" r:id="rId104"/>
    <p:sldId id="345" r:id="rId105"/>
    <p:sldId id="346" r:id="rId106"/>
    <p:sldId id="347" r:id="rId107"/>
    <p:sldId id="348" r:id="rId108"/>
    <p:sldId id="349" r:id="rId109"/>
    <p:sldId id="350" r:id="rId110"/>
    <p:sldId id="351" r:id="rId111"/>
    <p:sldId id="352" r:id="rId112"/>
    <p:sldId id="353" r:id="rId113"/>
    <p:sldId id="354" r:id="rId114"/>
    <p:sldId id="355" r:id="rId115"/>
    <p:sldId id="356" r:id="rId116"/>
    <p:sldId id="357" r:id="rId117"/>
    <p:sldId id="358" r:id="rId118"/>
    <p:sldId id="359" r:id="rId119"/>
    <p:sldId id="360" r:id="rId120"/>
    <p:sldId id="361" r:id="rId121"/>
    <p:sldId id="362" r:id="rId122"/>
    <p:sldId id="363" r:id="rId123"/>
    <p:sldId id="364" r:id="rId124"/>
    <p:sldId id="365" r:id="rId125"/>
    <p:sldId id="366" r:id="rId126"/>
    <p:sldId id="367" r:id="rId127"/>
    <p:sldId id="368" r:id="rId128"/>
    <p:sldId id="369" r:id="rId129"/>
    <p:sldId id="370" r:id="rId130"/>
    <p:sldId id="371" r:id="rId131"/>
    <p:sldId id="372" r:id="rId132"/>
    <p:sldId id="373" r:id="rId133"/>
    <p:sldId id="374" r:id="rId134"/>
    <p:sldId id="375" r:id="rId135"/>
    <p:sldId id="376" r:id="rId136"/>
    <p:sldId id="377" r:id="rId137"/>
    <p:sldId id="378" r:id="rId138"/>
    <p:sldId id="379" r:id="rId139"/>
    <p:sldId id="380" r:id="rId140"/>
    <p:sldId id="381" r:id="rId141"/>
    <p:sldId id="382" r:id="rId142"/>
    <p:sldId id="383" r:id="rId143"/>
    <p:sldId id="384" r:id="rId144"/>
    <p:sldId id="385" r:id="rId145"/>
    <p:sldId id="386" r:id="rId146"/>
    <p:sldId id="387" r:id="rId147"/>
    <p:sldId id="388" r:id="rId148"/>
    <p:sldId id="389" r:id="rId149"/>
    <p:sldId id="390" r:id="rId150"/>
    <p:sldId id="391" r:id="rId151"/>
    <p:sldId id="392" r:id="rId152"/>
    <p:sldId id="393" r:id="rId153"/>
    <p:sldId id="394" r:id="rId154"/>
    <p:sldId id="411" r:id="rId155"/>
    <p:sldId id="412" r:id="rId156"/>
    <p:sldId id="413" r:id="rId157"/>
    <p:sldId id="414" r:id="rId158"/>
    <p:sldId id="415" r:id="rId159"/>
    <p:sldId id="416" r:id="rId160"/>
    <p:sldId id="417" r:id="rId161"/>
    <p:sldId id="418" r:id="rId162"/>
    <p:sldId id="419" r:id="rId163"/>
    <p:sldId id="420" r:id="rId164"/>
    <p:sldId id="421" r:id="rId165"/>
    <p:sldId id="422" r:id="rId166"/>
    <p:sldId id="423" r:id="rId167"/>
    <p:sldId id="424" r:id="rId168"/>
    <p:sldId id="425" r:id="rId169"/>
    <p:sldId id="426" r:id="rId170"/>
    <p:sldId id="427" r:id="rId171"/>
    <p:sldId id="428" r:id="rId172"/>
    <p:sldId id="429" r:id="rId173"/>
    <p:sldId id="430" r:id="rId174"/>
    <p:sldId id="431" r:id="rId175"/>
    <p:sldId id="432" r:id="rId176"/>
    <p:sldId id="433" r:id="rId177"/>
    <p:sldId id="434" r:id="rId178"/>
    <p:sldId id="435" r:id="rId179"/>
    <p:sldId id="436" r:id="rId180"/>
    <p:sldId id="437" r:id="rId181"/>
    <p:sldId id="438" r:id="rId182"/>
    <p:sldId id="439" r:id="rId183"/>
    <p:sldId id="440" r:id="rId184"/>
    <p:sldId id="441" r:id="rId185"/>
    <p:sldId id="442" r:id="rId186"/>
    <p:sldId id="443" r:id="rId187"/>
    <p:sldId id="444" r:id="rId188"/>
    <p:sldId id="445" r:id="rId189"/>
    <p:sldId id="446" r:id="rId190"/>
    <p:sldId id="447" r:id="rId191"/>
    <p:sldId id="448" r:id="rId192"/>
    <p:sldId id="449" r:id="rId193"/>
    <p:sldId id="450" r:id="rId194"/>
    <p:sldId id="451" r:id="rId195"/>
    <p:sldId id="452" r:id="rId196"/>
    <p:sldId id="453" r:id="rId197"/>
    <p:sldId id="454" r:id="rId198"/>
    <p:sldId id="455" r:id="rId199"/>
    <p:sldId id="456" r:id="rId200"/>
    <p:sldId id="457" r:id="rId201"/>
    <p:sldId id="458" r:id="rId202"/>
    <p:sldId id="459" r:id="rId203"/>
    <p:sldId id="460" r:id="rId204"/>
    <p:sldId id="461" r:id="rId205"/>
    <p:sldId id="462" r:id="rId206"/>
    <p:sldId id="463" r:id="rId207"/>
    <p:sldId id="464" r:id="rId208"/>
    <p:sldId id="465" r:id="rId209"/>
    <p:sldId id="466" r:id="rId210"/>
    <p:sldId id="467" r:id="rId211"/>
    <p:sldId id="468" r:id="rId212"/>
    <p:sldId id="469" r:id="rId213"/>
    <p:sldId id="470" r:id="rId214"/>
    <p:sldId id="471" r:id="rId215"/>
    <p:sldId id="472" r:id="rId216"/>
    <p:sldId id="473" r:id="rId217"/>
    <p:sldId id="474" r:id="rId218"/>
    <p:sldId id="475" r:id="rId219"/>
    <p:sldId id="476" r:id="rId220"/>
    <p:sldId id="477" r:id="rId221"/>
    <p:sldId id="478" r:id="rId222"/>
    <p:sldId id="479" r:id="rId223"/>
    <p:sldId id="480" r:id="rId224"/>
    <p:sldId id="481" r:id="rId225"/>
    <p:sldId id="482" r:id="rId226"/>
    <p:sldId id="483" r:id="rId227"/>
    <p:sldId id="484" r:id="rId228"/>
    <p:sldId id="485" r:id="rId229"/>
    <p:sldId id="486" r:id="rId230"/>
    <p:sldId id="487" r:id="rId231"/>
    <p:sldId id="488" r:id="rId232"/>
    <p:sldId id="489" r:id="rId233"/>
    <p:sldId id="490" r:id="rId234"/>
    <p:sldId id="491" r:id="rId235"/>
    <p:sldId id="492" r:id="rId236"/>
    <p:sldId id="493" r:id="rId237"/>
    <p:sldId id="494" r:id="rId238"/>
    <p:sldId id="495" r:id="rId239"/>
    <p:sldId id="496" r:id="rId240"/>
    <p:sldId id="497" r:id="rId241"/>
    <p:sldId id="498" r:id="rId242"/>
    <p:sldId id="499" r:id="rId243"/>
    <p:sldId id="500" r:id="rId244"/>
    <p:sldId id="501" r:id="rId245"/>
    <p:sldId id="502" r:id="rId246"/>
    <p:sldId id="503" r:id="rId247"/>
    <p:sldId id="504" r:id="rId248"/>
    <p:sldId id="505" r:id="rId249"/>
    <p:sldId id="506" r:id="rId250"/>
    <p:sldId id="507" r:id="rId251"/>
    <p:sldId id="508" r:id="rId252"/>
    <p:sldId id="509" r:id="rId253"/>
    <p:sldId id="510" r:id="rId254"/>
    <p:sldId id="511" r:id="rId255"/>
    <p:sldId id="512" r:id="rId256"/>
    <p:sldId id="513" r:id="rId257"/>
    <p:sldId id="514" r:id="rId258"/>
    <p:sldId id="515" r:id="rId259"/>
    <p:sldId id="516" r:id="rId260"/>
    <p:sldId id="517" r:id="rId261"/>
    <p:sldId id="518" r:id="rId262"/>
    <p:sldId id="519" r:id="rId263"/>
    <p:sldId id="520" r:id="rId264"/>
    <p:sldId id="521" r:id="rId265"/>
    <p:sldId id="522" r:id="rId266"/>
    <p:sldId id="523" r:id="rId267"/>
    <p:sldId id="525" r:id="rId268"/>
  </p:sldIdLst>
  <p:sldSz cx="12190413"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756" y="-9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notesMaster" Target="notesMasters/notesMaster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presProps" Target="presProps.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viewProps" Target="viewProps.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theme" Target="theme/theme1.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tableStyles" Target="tableStyles.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ABD7CF-CE8D-43B1-B884-D59884E078C3}" type="datetimeFigureOut">
              <a:rPr lang="en-IE" smtClean="0"/>
              <a:t>23/10/2015</a:t>
            </a:fld>
            <a:endParaRPr lang="en-IE"/>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BC2457-0B7C-48B9-BDD1-92A4A044B45F}" type="slidenum">
              <a:rPr lang="en-IE" smtClean="0"/>
              <a:t>‹#›</a:t>
            </a:fld>
            <a:endParaRPr lang="en-IE"/>
          </a:p>
        </p:txBody>
      </p:sp>
    </p:spTree>
    <p:extLst>
      <p:ext uri="{BB962C8B-B14F-4D97-AF65-F5344CB8AC3E}">
        <p14:creationId xmlns:p14="http://schemas.microsoft.com/office/powerpoint/2010/main" val="2695461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6ED8A29D-1E5C-4453-A787-2853283287FD}" type="slidenum">
              <a:rPr lang="en-IE" smtClean="0"/>
              <a:t>14</a:t>
            </a:fld>
            <a:endParaRPr lang="en-IE"/>
          </a:p>
        </p:txBody>
      </p:sp>
    </p:spTree>
    <p:extLst>
      <p:ext uri="{BB962C8B-B14F-4D97-AF65-F5344CB8AC3E}">
        <p14:creationId xmlns:p14="http://schemas.microsoft.com/office/powerpoint/2010/main" val="28084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38BC2457-0B7C-48B9-BDD1-92A4A044B45F}" type="slidenum">
              <a:rPr lang="en-IE" smtClean="0"/>
              <a:t>26</a:t>
            </a:fld>
            <a:endParaRPr lang="en-I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38BC2457-0B7C-48B9-BDD1-92A4A044B45F}" type="slidenum">
              <a:rPr lang="en-IE" smtClean="0"/>
              <a:t>27</a:t>
            </a:fld>
            <a:endParaRPr lang="en-I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38BC2457-0B7C-48B9-BDD1-92A4A044B45F}" type="slidenum">
              <a:rPr lang="en-IE" smtClean="0"/>
              <a:t>28</a:t>
            </a:fld>
            <a:endParaRPr lang="en-I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38BC2457-0B7C-48B9-BDD1-92A4A044B45F}" type="slidenum">
              <a:rPr lang="en-IE" smtClean="0"/>
              <a:t>29</a:t>
            </a:fld>
            <a:endParaRPr lang="en-I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38BC2457-0B7C-48B9-BDD1-92A4A044B45F}" type="slidenum">
              <a:rPr lang="en-IE" smtClean="0"/>
              <a:t>30</a:t>
            </a:fld>
            <a:endParaRPr lang="en-I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38BC2457-0B7C-48B9-BDD1-92A4A044B45F}" type="slidenum">
              <a:rPr lang="en-IE" smtClean="0"/>
              <a:t>31</a:t>
            </a:fld>
            <a:endParaRPr lang="en-I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38BC2457-0B7C-48B9-BDD1-92A4A044B45F}" type="slidenum">
              <a:rPr lang="en-IE" smtClean="0"/>
              <a:t>32</a:t>
            </a:fld>
            <a:endParaRPr lang="en-I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38BC2457-0B7C-48B9-BDD1-92A4A044B45F}" type="slidenum">
              <a:rPr lang="en-IE" smtClean="0"/>
              <a:t>33</a:t>
            </a:fld>
            <a:endParaRPr lang="en-I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38BC2457-0B7C-48B9-BDD1-92A4A044B45F}" type="slidenum">
              <a:rPr lang="en-IE" smtClean="0"/>
              <a:t>34</a:t>
            </a:fld>
            <a:endParaRPr lang="en-I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38BC2457-0B7C-48B9-BDD1-92A4A044B45F}" type="slidenum">
              <a:rPr lang="en-IE" smtClean="0"/>
              <a:t>35</a:t>
            </a:fld>
            <a:endParaRPr lang="en-I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6ED8A29D-1E5C-4453-A787-2853283287FD}" type="slidenum">
              <a:rPr lang="en-IE" smtClean="0"/>
              <a:t>15</a:t>
            </a:fld>
            <a:endParaRPr lang="en-IE"/>
          </a:p>
        </p:txBody>
      </p:sp>
    </p:spTree>
    <p:extLst>
      <p:ext uri="{BB962C8B-B14F-4D97-AF65-F5344CB8AC3E}">
        <p14:creationId xmlns:p14="http://schemas.microsoft.com/office/powerpoint/2010/main" val="280848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38BC2457-0B7C-48B9-BDD1-92A4A044B45F}" type="slidenum">
              <a:rPr lang="en-IE" smtClean="0"/>
              <a:t>36</a:t>
            </a:fld>
            <a:endParaRPr lang="en-I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38BC2457-0B7C-48B9-BDD1-92A4A044B45F}" type="slidenum">
              <a:rPr lang="en-IE" smtClean="0"/>
              <a:t>37</a:t>
            </a:fld>
            <a:endParaRPr lang="en-I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38BC2457-0B7C-48B9-BDD1-92A4A044B45F}" type="slidenum">
              <a:rPr lang="en-IE" smtClean="0"/>
              <a:t>38</a:t>
            </a:fld>
            <a:endParaRPr lang="en-I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E" dirty="0" smtClean="0">
              <a:solidFill>
                <a:schemeClr val="bg1"/>
              </a:solidFill>
            </a:endParaRPr>
          </a:p>
        </p:txBody>
      </p:sp>
      <p:sp>
        <p:nvSpPr>
          <p:cNvPr id="4" name="Slide Number Placeholder 3"/>
          <p:cNvSpPr>
            <a:spLocks noGrp="1"/>
          </p:cNvSpPr>
          <p:nvPr>
            <p:ph type="sldNum" sz="quarter" idx="10"/>
          </p:nvPr>
        </p:nvSpPr>
        <p:spPr/>
        <p:txBody>
          <a:bodyPr/>
          <a:lstStyle/>
          <a:p>
            <a:fld id="{38BC2457-0B7C-48B9-BDD1-92A4A044B45F}" type="slidenum">
              <a:rPr lang="en-IE" smtClean="0"/>
              <a:t>39</a:t>
            </a:fld>
            <a:endParaRPr lang="en-I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E" dirty="0" smtClean="0">
              <a:solidFill>
                <a:schemeClr val="bg1"/>
              </a:solidFill>
            </a:endParaRPr>
          </a:p>
        </p:txBody>
      </p:sp>
      <p:sp>
        <p:nvSpPr>
          <p:cNvPr id="4" name="Slide Number Placeholder 3"/>
          <p:cNvSpPr>
            <a:spLocks noGrp="1"/>
          </p:cNvSpPr>
          <p:nvPr>
            <p:ph type="sldNum" sz="quarter" idx="10"/>
          </p:nvPr>
        </p:nvSpPr>
        <p:spPr/>
        <p:txBody>
          <a:bodyPr/>
          <a:lstStyle/>
          <a:p>
            <a:fld id="{38BC2457-0B7C-48B9-BDD1-92A4A044B45F}" type="slidenum">
              <a:rPr lang="en-IE" smtClean="0"/>
              <a:t>40</a:t>
            </a:fld>
            <a:endParaRPr lang="en-I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6ED8A29D-1E5C-4453-A787-2853283287FD}" type="slidenum">
              <a:rPr lang="en-IE" smtClean="0"/>
              <a:t>145</a:t>
            </a:fld>
            <a:endParaRPr lang="en-IE"/>
          </a:p>
        </p:txBody>
      </p:sp>
    </p:spTree>
    <p:extLst>
      <p:ext uri="{BB962C8B-B14F-4D97-AF65-F5344CB8AC3E}">
        <p14:creationId xmlns:p14="http://schemas.microsoft.com/office/powerpoint/2010/main" val="280848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38BC2457-0B7C-48B9-BDD1-92A4A044B45F}" type="slidenum">
              <a:rPr lang="en-IE" smtClean="0"/>
              <a:t>154</a:t>
            </a:fld>
            <a:endParaRPr lang="en-I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38BC2457-0B7C-48B9-BDD1-92A4A044B45F}" type="slidenum">
              <a:rPr lang="en-IE" smtClean="0"/>
              <a:t>158</a:t>
            </a:fld>
            <a:endParaRPr lang="en-I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38BC2457-0B7C-48B9-BDD1-92A4A044B45F}" type="slidenum">
              <a:rPr lang="en-IE" smtClean="0"/>
              <a:t>159</a:t>
            </a:fld>
            <a:endParaRPr lang="en-I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38BC2457-0B7C-48B9-BDD1-92A4A044B45F}" type="slidenum">
              <a:rPr lang="en-IE" smtClean="0"/>
              <a:t>160</a:t>
            </a:fld>
            <a:endParaRPr lang="en-I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6ED8A29D-1E5C-4453-A787-2853283287FD}" type="slidenum">
              <a:rPr lang="en-IE" smtClean="0"/>
              <a:t>16</a:t>
            </a:fld>
            <a:endParaRPr lang="en-IE"/>
          </a:p>
        </p:txBody>
      </p:sp>
    </p:spTree>
    <p:extLst>
      <p:ext uri="{BB962C8B-B14F-4D97-AF65-F5344CB8AC3E}">
        <p14:creationId xmlns:p14="http://schemas.microsoft.com/office/powerpoint/2010/main" val="280848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38BC2457-0B7C-48B9-BDD1-92A4A044B45F}" type="slidenum">
              <a:rPr lang="en-IE" smtClean="0"/>
              <a:t>161</a:t>
            </a:fld>
            <a:endParaRPr lang="en-I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38BC2457-0B7C-48B9-BDD1-92A4A044B45F}" type="slidenum">
              <a:rPr lang="en-IE" smtClean="0"/>
              <a:t>162</a:t>
            </a:fld>
            <a:endParaRPr lang="en-I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38BC2457-0B7C-48B9-BDD1-92A4A044B45F}" type="slidenum">
              <a:rPr lang="en-IE" smtClean="0"/>
              <a:t>164</a:t>
            </a:fld>
            <a:endParaRPr lang="en-I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38BC2457-0B7C-48B9-BDD1-92A4A044B45F}" type="slidenum">
              <a:rPr lang="en-IE" smtClean="0"/>
              <a:t>165</a:t>
            </a:fld>
            <a:endParaRPr lang="en-I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38BC2457-0B7C-48B9-BDD1-92A4A044B45F}" type="slidenum">
              <a:rPr lang="en-IE" smtClean="0"/>
              <a:t>166</a:t>
            </a:fld>
            <a:endParaRPr lang="en-I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38BC2457-0B7C-48B9-BDD1-92A4A044B45F}" type="slidenum">
              <a:rPr lang="en-IE" smtClean="0"/>
              <a:t>167</a:t>
            </a:fld>
            <a:endParaRPr lang="en-I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38BC2457-0B7C-48B9-BDD1-92A4A044B45F}" type="slidenum">
              <a:rPr lang="en-IE" smtClean="0"/>
              <a:t>168</a:t>
            </a:fld>
            <a:endParaRPr lang="en-I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38BC2457-0B7C-48B9-BDD1-92A4A044B45F}" type="slidenum">
              <a:rPr lang="en-IE" smtClean="0"/>
              <a:t>169</a:t>
            </a:fld>
            <a:endParaRPr lang="en-I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6ED8A29D-1E5C-4453-A787-2853283287FD}" type="slidenum">
              <a:rPr lang="en-IE" smtClean="0"/>
              <a:t>176</a:t>
            </a:fld>
            <a:endParaRPr lang="en-IE"/>
          </a:p>
        </p:txBody>
      </p:sp>
    </p:spTree>
    <p:extLst>
      <p:ext uri="{BB962C8B-B14F-4D97-AF65-F5344CB8AC3E}">
        <p14:creationId xmlns:p14="http://schemas.microsoft.com/office/powerpoint/2010/main" val="280848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6ED8A29D-1E5C-4453-A787-2853283287FD}" type="slidenum">
              <a:rPr lang="en-IE" smtClean="0"/>
              <a:t>178</a:t>
            </a:fld>
            <a:endParaRPr lang="en-IE"/>
          </a:p>
        </p:txBody>
      </p:sp>
    </p:spTree>
    <p:extLst>
      <p:ext uri="{BB962C8B-B14F-4D97-AF65-F5344CB8AC3E}">
        <p14:creationId xmlns:p14="http://schemas.microsoft.com/office/powerpoint/2010/main" val="28084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38BC2457-0B7C-48B9-BDD1-92A4A044B45F}" type="slidenum">
              <a:rPr lang="en-IE" smtClean="0"/>
              <a:t>20</a:t>
            </a:fld>
            <a:endParaRPr lang="en-I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6ED8A29D-1E5C-4453-A787-2853283287FD}" type="slidenum">
              <a:rPr lang="en-IE" smtClean="0"/>
              <a:t>180</a:t>
            </a:fld>
            <a:endParaRPr lang="en-IE"/>
          </a:p>
        </p:txBody>
      </p:sp>
    </p:spTree>
    <p:extLst>
      <p:ext uri="{BB962C8B-B14F-4D97-AF65-F5344CB8AC3E}">
        <p14:creationId xmlns:p14="http://schemas.microsoft.com/office/powerpoint/2010/main" val="280848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6ED8A29D-1E5C-4453-A787-2853283287FD}" type="slidenum">
              <a:rPr lang="en-IE" smtClean="0"/>
              <a:t>182</a:t>
            </a:fld>
            <a:endParaRPr lang="en-IE"/>
          </a:p>
        </p:txBody>
      </p:sp>
    </p:spTree>
    <p:extLst>
      <p:ext uri="{BB962C8B-B14F-4D97-AF65-F5344CB8AC3E}">
        <p14:creationId xmlns:p14="http://schemas.microsoft.com/office/powerpoint/2010/main" val="280848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6ED8A29D-1E5C-4453-A787-2853283287FD}" type="slidenum">
              <a:rPr lang="en-IE" smtClean="0"/>
              <a:t>184</a:t>
            </a:fld>
            <a:endParaRPr lang="en-IE"/>
          </a:p>
        </p:txBody>
      </p:sp>
    </p:spTree>
    <p:extLst>
      <p:ext uri="{BB962C8B-B14F-4D97-AF65-F5344CB8AC3E}">
        <p14:creationId xmlns:p14="http://schemas.microsoft.com/office/powerpoint/2010/main" val="280848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6ED8A29D-1E5C-4453-A787-2853283287FD}" type="slidenum">
              <a:rPr lang="en-IE" smtClean="0"/>
              <a:t>187</a:t>
            </a:fld>
            <a:endParaRPr lang="en-IE"/>
          </a:p>
        </p:txBody>
      </p:sp>
    </p:spTree>
    <p:extLst>
      <p:ext uri="{BB962C8B-B14F-4D97-AF65-F5344CB8AC3E}">
        <p14:creationId xmlns:p14="http://schemas.microsoft.com/office/powerpoint/2010/main" val="280848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6ED8A29D-1E5C-4453-A787-2853283287FD}" type="slidenum">
              <a:rPr lang="en-IE" smtClean="0"/>
              <a:t>189</a:t>
            </a:fld>
            <a:endParaRPr lang="en-IE"/>
          </a:p>
        </p:txBody>
      </p:sp>
    </p:spTree>
    <p:extLst>
      <p:ext uri="{BB962C8B-B14F-4D97-AF65-F5344CB8AC3E}">
        <p14:creationId xmlns:p14="http://schemas.microsoft.com/office/powerpoint/2010/main" val="280848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6ED8A29D-1E5C-4453-A787-2853283287FD}" type="slidenum">
              <a:rPr lang="en-IE" smtClean="0"/>
              <a:t>190</a:t>
            </a:fld>
            <a:endParaRPr lang="en-IE"/>
          </a:p>
        </p:txBody>
      </p:sp>
    </p:spTree>
    <p:extLst>
      <p:ext uri="{BB962C8B-B14F-4D97-AF65-F5344CB8AC3E}">
        <p14:creationId xmlns:p14="http://schemas.microsoft.com/office/powerpoint/2010/main" val="280848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6ED8A29D-1E5C-4453-A787-2853283287FD}" type="slidenum">
              <a:rPr lang="en-IE" smtClean="0"/>
              <a:t>191</a:t>
            </a:fld>
            <a:endParaRPr lang="en-IE"/>
          </a:p>
        </p:txBody>
      </p:sp>
    </p:spTree>
    <p:extLst>
      <p:ext uri="{BB962C8B-B14F-4D97-AF65-F5344CB8AC3E}">
        <p14:creationId xmlns:p14="http://schemas.microsoft.com/office/powerpoint/2010/main" val="280848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6ED8A29D-1E5C-4453-A787-2853283287FD}" type="slidenum">
              <a:rPr lang="en-IE" smtClean="0"/>
              <a:t>195</a:t>
            </a:fld>
            <a:endParaRPr lang="en-IE"/>
          </a:p>
        </p:txBody>
      </p:sp>
    </p:spTree>
    <p:extLst>
      <p:ext uri="{BB962C8B-B14F-4D97-AF65-F5344CB8AC3E}">
        <p14:creationId xmlns:p14="http://schemas.microsoft.com/office/powerpoint/2010/main" val="280848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6ED8A29D-1E5C-4453-A787-2853283287FD}" type="slidenum">
              <a:rPr lang="en-IE" smtClean="0"/>
              <a:t>197</a:t>
            </a:fld>
            <a:endParaRPr lang="en-IE"/>
          </a:p>
        </p:txBody>
      </p:sp>
    </p:spTree>
    <p:extLst>
      <p:ext uri="{BB962C8B-B14F-4D97-AF65-F5344CB8AC3E}">
        <p14:creationId xmlns:p14="http://schemas.microsoft.com/office/powerpoint/2010/main" val="280848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38BC2457-0B7C-48B9-BDD1-92A4A044B45F}" type="slidenum">
              <a:rPr lang="en-IE" smtClean="0"/>
              <a:t>199</a:t>
            </a:fld>
            <a:endParaRPr lang="en-I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38BC2457-0B7C-48B9-BDD1-92A4A044B45F}" type="slidenum">
              <a:rPr lang="en-IE" smtClean="0"/>
              <a:t>21</a:t>
            </a:fld>
            <a:endParaRPr lang="en-IE"/>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38BC2457-0B7C-48B9-BDD1-92A4A044B45F}" type="slidenum">
              <a:rPr lang="en-IE" smtClean="0"/>
              <a:t>204</a:t>
            </a:fld>
            <a:endParaRPr lang="en-IE"/>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6ED8A29D-1E5C-4453-A787-2853283287FD}" type="slidenum">
              <a:rPr lang="en-IE" smtClean="0"/>
              <a:t>212</a:t>
            </a:fld>
            <a:endParaRPr lang="en-IE"/>
          </a:p>
        </p:txBody>
      </p:sp>
    </p:spTree>
    <p:extLst>
      <p:ext uri="{BB962C8B-B14F-4D97-AF65-F5344CB8AC3E}">
        <p14:creationId xmlns:p14="http://schemas.microsoft.com/office/powerpoint/2010/main" val="280848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6ED8A29D-1E5C-4453-A787-2853283287FD}" type="slidenum">
              <a:rPr lang="en-IE" smtClean="0"/>
              <a:t>214</a:t>
            </a:fld>
            <a:endParaRPr lang="en-IE"/>
          </a:p>
        </p:txBody>
      </p:sp>
    </p:spTree>
    <p:extLst>
      <p:ext uri="{BB962C8B-B14F-4D97-AF65-F5344CB8AC3E}">
        <p14:creationId xmlns:p14="http://schemas.microsoft.com/office/powerpoint/2010/main" val="2808482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6ED8A29D-1E5C-4453-A787-2853283287FD}" type="slidenum">
              <a:rPr lang="en-IE" smtClean="0"/>
              <a:t>217</a:t>
            </a:fld>
            <a:endParaRPr lang="en-IE"/>
          </a:p>
        </p:txBody>
      </p:sp>
    </p:spTree>
    <p:extLst>
      <p:ext uri="{BB962C8B-B14F-4D97-AF65-F5344CB8AC3E}">
        <p14:creationId xmlns:p14="http://schemas.microsoft.com/office/powerpoint/2010/main" val="280848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6ED8A29D-1E5C-4453-A787-2853283287FD}" type="slidenum">
              <a:rPr lang="en-IE" smtClean="0"/>
              <a:t>222</a:t>
            </a:fld>
            <a:endParaRPr lang="en-IE"/>
          </a:p>
        </p:txBody>
      </p:sp>
    </p:spTree>
    <p:extLst>
      <p:ext uri="{BB962C8B-B14F-4D97-AF65-F5344CB8AC3E}">
        <p14:creationId xmlns:p14="http://schemas.microsoft.com/office/powerpoint/2010/main" val="280848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6ED8A29D-1E5C-4453-A787-2853283287FD}" type="slidenum">
              <a:rPr lang="en-IE" smtClean="0"/>
              <a:t>224</a:t>
            </a:fld>
            <a:endParaRPr lang="en-IE"/>
          </a:p>
        </p:txBody>
      </p:sp>
    </p:spTree>
    <p:extLst>
      <p:ext uri="{BB962C8B-B14F-4D97-AF65-F5344CB8AC3E}">
        <p14:creationId xmlns:p14="http://schemas.microsoft.com/office/powerpoint/2010/main" val="280848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38BC2457-0B7C-48B9-BDD1-92A4A044B45F}" type="slidenum">
              <a:rPr lang="en-IE" smtClean="0"/>
              <a:t>226</a:t>
            </a:fld>
            <a:endParaRPr lang="en-IE"/>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38BC2457-0B7C-48B9-BDD1-92A4A044B45F}" type="slidenum">
              <a:rPr lang="en-IE" smtClean="0"/>
              <a:t>227</a:t>
            </a:fld>
            <a:endParaRPr lang="en-IE"/>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38BC2457-0B7C-48B9-BDD1-92A4A044B45F}" type="slidenum">
              <a:rPr lang="en-IE" smtClean="0"/>
              <a:t>228</a:t>
            </a:fld>
            <a:endParaRPr lang="en-IE"/>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38BC2457-0B7C-48B9-BDD1-92A4A044B45F}" type="slidenum">
              <a:rPr lang="en-IE" smtClean="0"/>
              <a:t>229</a:t>
            </a:fld>
            <a:endParaRPr lang="en-I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38BC2457-0B7C-48B9-BDD1-92A4A044B45F}" type="slidenum">
              <a:rPr lang="en-IE" smtClean="0"/>
              <a:t>22</a:t>
            </a:fld>
            <a:endParaRPr lang="en-IE"/>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38BC2457-0B7C-48B9-BDD1-92A4A044B45F}" type="slidenum">
              <a:rPr lang="en-IE" smtClean="0"/>
              <a:t>230</a:t>
            </a:fld>
            <a:endParaRPr lang="en-IE"/>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38BC2457-0B7C-48B9-BDD1-92A4A044B45F}" type="slidenum">
              <a:rPr lang="en-IE" smtClean="0"/>
              <a:t>231</a:t>
            </a:fld>
            <a:endParaRPr lang="en-IE"/>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38BC2457-0B7C-48B9-BDD1-92A4A044B45F}" type="slidenum">
              <a:rPr lang="en-IE" smtClean="0"/>
              <a:t>232</a:t>
            </a:fld>
            <a:endParaRPr lang="en-IE"/>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38BC2457-0B7C-48B9-BDD1-92A4A044B45F}" type="slidenum">
              <a:rPr lang="en-IE" smtClean="0"/>
              <a:t>233</a:t>
            </a:fld>
            <a:endParaRPr lang="en-IE"/>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38BC2457-0B7C-48B9-BDD1-92A4A044B45F}" type="slidenum">
              <a:rPr lang="en-IE" smtClean="0"/>
              <a:t>235</a:t>
            </a:fld>
            <a:endParaRPr lang="en-IE"/>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38BC2457-0B7C-48B9-BDD1-92A4A044B45F}" type="slidenum">
              <a:rPr lang="en-IE" smtClean="0"/>
              <a:t>236</a:t>
            </a:fld>
            <a:endParaRPr lang="en-IE"/>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38BC2457-0B7C-48B9-BDD1-92A4A044B45F}" type="slidenum">
              <a:rPr lang="en-IE" smtClean="0"/>
              <a:t>237</a:t>
            </a:fld>
            <a:endParaRPr lang="en-IE"/>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38BC2457-0B7C-48B9-BDD1-92A4A044B45F}" type="slidenum">
              <a:rPr lang="en-IE" smtClean="0"/>
              <a:t>238</a:t>
            </a:fld>
            <a:endParaRPr lang="en-IE"/>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38BC2457-0B7C-48B9-BDD1-92A4A044B45F}" type="slidenum">
              <a:rPr lang="en-IE" smtClean="0"/>
              <a:t>239</a:t>
            </a:fld>
            <a:endParaRPr lang="en-IE"/>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38BC2457-0B7C-48B9-BDD1-92A4A044B45F}" type="slidenum">
              <a:rPr lang="en-IE" smtClean="0"/>
              <a:t>240</a:t>
            </a:fld>
            <a:endParaRPr lang="en-I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38BC2457-0B7C-48B9-BDD1-92A4A044B45F}" type="slidenum">
              <a:rPr lang="en-IE" smtClean="0"/>
              <a:t>23</a:t>
            </a:fld>
            <a:endParaRPr lang="en-IE"/>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6ED8A29D-1E5C-4453-A787-2853283287FD}" type="slidenum">
              <a:rPr lang="en-IE" smtClean="0"/>
              <a:t>246</a:t>
            </a:fld>
            <a:endParaRPr lang="en-IE"/>
          </a:p>
        </p:txBody>
      </p:sp>
    </p:spTree>
    <p:extLst>
      <p:ext uri="{BB962C8B-B14F-4D97-AF65-F5344CB8AC3E}">
        <p14:creationId xmlns:p14="http://schemas.microsoft.com/office/powerpoint/2010/main" val="2808482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6ED8A29D-1E5C-4453-A787-2853283287FD}" type="slidenum">
              <a:rPr lang="en-IE" smtClean="0"/>
              <a:t>248</a:t>
            </a:fld>
            <a:endParaRPr lang="en-IE"/>
          </a:p>
        </p:txBody>
      </p:sp>
    </p:spTree>
    <p:extLst>
      <p:ext uri="{BB962C8B-B14F-4D97-AF65-F5344CB8AC3E}">
        <p14:creationId xmlns:p14="http://schemas.microsoft.com/office/powerpoint/2010/main" val="2808482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38BC2457-0B7C-48B9-BDD1-92A4A044B45F}" type="slidenum">
              <a:rPr lang="en-IE" smtClean="0"/>
              <a:t>250</a:t>
            </a:fld>
            <a:endParaRPr lang="en-IE"/>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38BC2457-0B7C-48B9-BDD1-92A4A044B45F}" type="slidenum">
              <a:rPr lang="en-IE" smtClean="0"/>
              <a:t>251</a:t>
            </a:fld>
            <a:endParaRPr lang="en-IE"/>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38BC2457-0B7C-48B9-BDD1-92A4A044B45F}" type="slidenum">
              <a:rPr lang="en-IE" smtClean="0"/>
              <a:t>252</a:t>
            </a:fld>
            <a:endParaRPr lang="en-IE"/>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38BC2457-0B7C-48B9-BDD1-92A4A044B45F}" type="slidenum">
              <a:rPr lang="en-IE" smtClean="0"/>
              <a:t>253</a:t>
            </a:fld>
            <a:endParaRPr lang="en-IE"/>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38BC2457-0B7C-48B9-BDD1-92A4A044B45F}" type="slidenum">
              <a:rPr lang="en-IE" smtClean="0"/>
              <a:t>254</a:t>
            </a:fld>
            <a:endParaRPr lang="en-IE"/>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38BC2457-0B7C-48B9-BDD1-92A4A044B45F}" type="slidenum">
              <a:rPr lang="en-IE" smtClean="0"/>
              <a:t>255</a:t>
            </a:fld>
            <a:endParaRPr lang="en-IE"/>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38BC2457-0B7C-48B9-BDD1-92A4A044B45F}" type="slidenum">
              <a:rPr lang="en-IE" smtClean="0"/>
              <a:t>256</a:t>
            </a:fld>
            <a:endParaRPr lang="en-IE"/>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38BC2457-0B7C-48B9-BDD1-92A4A044B45F}" type="slidenum">
              <a:rPr lang="en-IE" smtClean="0"/>
              <a:t>257</a:t>
            </a:fld>
            <a:endParaRPr lang="en-I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38BC2457-0B7C-48B9-BDD1-92A4A044B45F}" type="slidenum">
              <a:rPr lang="en-IE" smtClean="0"/>
              <a:t>24</a:t>
            </a:fld>
            <a:endParaRPr lang="en-IE"/>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6ED8A29D-1E5C-4453-A787-2853283287FD}" type="slidenum">
              <a:rPr lang="en-IE" smtClean="0"/>
              <a:t>261</a:t>
            </a:fld>
            <a:endParaRPr lang="en-IE"/>
          </a:p>
        </p:txBody>
      </p:sp>
    </p:spTree>
    <p:extLst>
      <p:ext uri="{BB962C8B-B14F-4D97-AF65-F5344CB8AC3E}">
        <p14:creationId xmlns:p14="http://schemas.microsoft.com/office/powerpoint/2010/main" val="2808482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6ED8A29D-1E5C-4453-A787-2853283287FD}" type="slidenum">
              <a:rPr lang="en-IE" smtClean="0"/>
              <a:t>262</a:t>
            </a:fld>
            <a:endParaRPr lang="en-IE"/>
          </a:p>
        </p:txBody>
      </p:sp>
    </p:spTree>
    <p:extLst>
      <p:ext uri="{BB962C8B-B14F-4D97-AF65-F5344CB8AC3E}">
        <p14:creationId xmlns:p14="http://schemas.microsoft.com/office/powerpoint/2010/main" val="2808482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6ED8A29D-1E5C-4453-A787-2853283287FD}" type="slidenum">
              <a:rPr lang="en-IE" smtClean="0"/>
              <a:t>264</a:t>
            </a:fld>
            <a:endParaRPr lang="en-IE"/>
          </a:p>
        </p:txBody>
      </p:sp>
    </p:spTree>
    <p:extLst>
      <p:ext uri="{BB962C8B-B14F-4D97-AF65-F5344CB8AC3E}">
        <p14:creationId xmlns:p14="http://schemas.microsoft.com/office/powerpoint/2010/main" val="2808482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6ED8A29D-1E5C-4453-A787-2853283287FD}" type="slidenum">
              <a:rPr lang="en-IE" smtClean="0"/>
              <a:t>265</a:t>
            </a:fld>
            <a:endParaRPr lang="en-IE"/>
          </a:p>
        </p:txBody>
      </p:sp>
    </p:spTree>
    <p:extLst>
      <p:ext uri="{BB962C8B-B14F-4D97-AF65-F5344CB8AC3E}">
        <p14:creationId xmlns:p14="http://schemas.microsoft.com/office/powerpoint/2010/main" val="2808482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6ED8A29D-1E5C-4453-A787-2853283287FD}" type="slidenum">
              <a:rPr lang="en-IE" smtClean="0"/>
              <a:t>266</a:t>
            </a:fld>
            <a:endParaRPr lang="en-IE"/>
          </a:p>
        </p:txBody>
      </p:sp>
    </p:spTree>
    <p:extLst>
      <p:ext uri="{BB962C8B-B14F-4D97-AF65-F5344CB8AC3E}">
        <p14:creationId xmlns:p14="http://schemas.microsoft.com/office/powerpoint/2010/main" val="28084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38BC2457-0B7C-48B9-BDD1-92A4A044B45F}" type="slidenum">
              <a:rPr lang="en-IE" smtClean="0"/>
              <a:t>25</a:t>
            </a:fld>
            <a:endParaRPr lang="en-I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1" y="2130426"/>
            <a:ext cx="10361851"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828562"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DF9B0FEE-2562-4ECA-8249-9192E51E4D92}" type="datetimeFigureOut">
              <a:rPr lang="en-IE" smtClean="0"/>
              <a:pPr/>
              <a:t>23/10/2015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9A826A14-B60D-48C5-98B8-6A8C8E0F7637}" type="slidenum">
              <a:rPr lang="en-IE" smtClean="0"/>
              <a:pPr/>
              <a:t>‹#›</a:t>
            </a:fld>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DF9B0FEE-2562-4ECA-8249-9192E51E4D92}" type="datetimeFigureOut">
              <a:rPr lang="en-IE" smtClean="0"/>
              <a:pPr/>
              <a:t>23/10/2015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9A826A14-B60D-48C5-98B8-6A8C8E0F7637}" type="slidenum">
              <a:rPr lang="en-IE" smtClean="0"/>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49" y="274639"/>
            <a:ext cx="2742843"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609521" y="274639"/>
            <a:ext cx="802535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DF9B0FEE-2562-4ECA-8249-9192E51E4D92}" type="datetimeFigureOut">
              <a:rPr lang="en-IE" smtClean="0"/>
              <a:pPr/>
              <a:t>23/10/2015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9A826A14-B60D-48C5-98B8-6A8C8E0F7637}" type="slidenum">
              <a:rPr lang="en-IE" smtClean="0"/>
              <a:pPr/>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DF9B0FEE-2562-4ECA-8249-9192E51E4D92}" type="datetimeFigureOut">
              <a:rPr lang="en-IE" smtClean="0"/>
              <a:pPr/>
              <a:t>23/10/2015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9A826A14-B60D-48C5-98B8-6A8C8E0F7637}" type="slidenum">
              <a:rPr lang="en-IE" smtClean="0"/>
              <a:pPr/>
              <a:t>‹#›</a:t>
            </a:fld>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59" y="4406901"/>
            <a:ext cx="10361851"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962959"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9B0FEE-2562-4ECA-8249-9192E51E4D92}" type="datetimeFigureOut">
              <a:rPr lang="en-IE" smtClean="0"/>
              <a:pPr/>
              <a:t>23/10/2015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9A826A14-B60D-48C5-98B8-6A8C8E0F7637}" type="slidenum">
              <a:rPr lang="en-IE" smtClean="0"/>
              <a:pPr/>
              <a:t>‹#›</a:t>
            </a:fld>
            <a:endParaRPr lang="en-I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609521"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6196793"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DF9B0FEE-2562-4ECA-8249-9192E51E4D92}" type="datetimeFigureOut">
              <a:rPr lang="en-IE" smtClean="0"/>
              <a:pPr/>
              <a:t>23/10/2015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9A826A14-B60D-48C5-98B8-6A8C8E0F7637}" type="slidenum">
              <a:rPr lang="en-IE" smtClean="0"/>
              <a:pPr/>
              <a:t>‹#›</a:t>
            </a:fld>
            <a:endParaRPr lang="en-I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DF9B0FEE-2562-4ECA-8249-9192E51E4D92}" type="datetimeFigureOut">
              <a:rPr lang="en-IE" smtClean="0"/>
              <a:pPr/>
              <a:t>23/10/2015</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9A826A14-B60D-48C5-98B8-6A8C8E0F7637}" type="slidenum">
              <a:rPr lang="en-IE" smtClean="0"/>
              <a:pPr/>
              <a:t>‹#›</a:t>
            </a:fld>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DF9B0FEE-2562-4ECA-8249-9192E51E4D92}" type="datetimeFigureOut">
              <a:rPr lang="en-IE" smtClean="0"/>
              <a:pPr/>
              <a:t>23/10/2015</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9A826A14-B60D-48C5-98B8-6A8C8E0F7637}" type="slidenum">
              <a:rPr lang="en-IE" smtClean="0"/>
              <a:pPr/>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9B0FEE-2562-4ECA-8249-9192E51E4D92}" type="datetimeFigureOut">
              <a:rPr lang="en-IE" smtClean="0"/>
              <a:pPr/>
              <a:t>23/10/2015</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9A826A14-B60D-48C5-98B8-6A8C8E0F7637}" type="slidenum">
              <a:rPr lang="en-IE" smtClean="0"/>
              <a:pPr/>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1" y="273050"/>
            <a:ext cx="4010562"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9B0FEE-2562-4ECA-8249-9192E51E4D92}" type="datetimeFigureOut">
              <a:rPr lang="en-IE" smtClean="0"/>
              <a:pPr/>
              <a:t>23/10/2015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9A826A14-B60D-48C5-98B8-6A8C8E0F7637}" type="slidenum">
              <a:rPr lang="en-IE" smtClean="0"/>
              <a:pPr/>
              <a:t>‹#›</a:t>
            </a:fld>
            <a:endParaRPr lang="en-I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0600"/>
            <a:ext cx="7314248"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9B0FEE-2562-4ECA-8249-9192E51E4D92}" type="datetimeFigureOut">
              <a:rPr lang="en-IE" smtClean="0"/>
              <a:pPr/>
              <a:t>23/10/2015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9A826A14-B60D-48C5-98B8-6A8C8E0F7637}" type="slidenum">
              <a:rPr lang="en-IE" smtClean="0"/>
              <a:pPr/>
              <a:t>‹#›</a:t>
            </a:fld>
            <a:endParaRPr lang="en-I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609521"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9B0FEE-2562-4ECA-8249-9192E51E4D92}" type="datetimeFigureOut">
              <a:rPr lang="en-IE" smtClean="0"/>
              <a:pPr/>
              <a:t>23/10/2015</a:t>
            </a:fld>
            <a:endParaRPr lang="en-IE"/>
          </a:p>
        </p:txBody>
      </p:sp>
      <p:sp>
        <p:nvSpPr>
          <p:cNvPr id="5" name="Footer Placeholder 4"/>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826A14-B60D-48C5-98B8-6A8C8E0F7637}" type="slidenum">
              <a:rPr lang="en-IE" smtClean="0"/>
              <a:pPr/>
              <a:t>‹#›</a:t>
            </a:fld>
            <a:endParaRPr lang="en-I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E" sz="6600" dirty="0" smtClean="0">
                <a:solidFill>
                  <a:schemeClr val="bg1"/>
                </a:solidFill>
              </a:rPr>
              <a:t>Introduction to Python</a:t>
            </a:r>
            <a:endParaRPr lang="en-IE" sz="6600" dirty="0">
              <a:solidFill>
                <a:schemeClr val="bg1"/>
              </a:solidFill>
            </a:endParaRPr>
          </a:p>
        </p:txBody>
      </p:sp>
      <p:sp>
        <p:nvSpPr>
          <p:cNvPr id="3" name="Subtitle 2"/>
          <p:cNvSpPr>
            <a:spLocks noGrp="1"/>
          </p:cNvSpPr>
          <p:nvPr>
            <p:ph type="subTitle" idx="1"/>
          </p:nvPr>
        </p:nvSpPr>
        <p:spPr>
          <a:xfrm>
            <a:off x="1828562" y="3454152"/>
            <a:ext cx="8533289" cy="3071192"/>
          </a:xfrm>
        </p:spPr>
        <p:txBody>
          <a:bodyPr>
            <a:normAutofit fontScale="92500" lnSpcReduction="20000"/>
          </a:bodyPr>
          <a:lstStyle/>
          <a:p>
            <a:r>
              <a:rPr lang="en-IE" sz="5400" dirty="0" smtClean="0">
                <a:solidFill>
                  <a:schemeClr val="bg1"/>
                </a:solidFill>
              </a:rPr>
              <a:t>Damian Gordon</a:t>
            </a:r>
          </a:p>
          <a:p>
            <a:endParaRPr lang="en-IE" sz="5400" b="1" dirty="0" smtClean="0">
              <a:solidFill>
                <a:schemeClr val="bg1"/>
              </a:solidFill>
            </a:endParaRPr>
          </a:p>
          <a:p>
            <a:r>
              <a:rPr lang="en-IE" sz="5400" b="1" dirty="0" smtClean="0">
                <a:solidFill>
                  <a:schemeClr val="bg1"/>
                </a:solidFill>
              </a:rPr>
              <a:t>e: Damian.Gordon@dit.ie</a:t>
            </a:r>
          </a:p>
          <a:p>
            <a:r>
              <a:rPr lang="en-IE" sz="5400" b="1" dirty="0" smtClean="0">
                <a:solidFill>
                  <a:schemeClr val="bg1"/>
                </a:solidFill>
              </a:rPr>
              <a:t>t: @</a:t>
            </a:r>
            <a:r>
              <a:rPr lang="en-IE" sz="5400" b="1" dirty="0" err="1" smtClean="0">
                <a:solidFill>
                  <a:schemeClr val="bg1"/>
                </a:solidFill>
              </a:rPr>
              <a:t>damiantgordon</a:t>
            </a:r>
            <a:endParaRPr lang="en-IE" sz="5400" b="1"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9458" y="0"/>
            <a:ext cx="2630660" cy="3348112"/>
          </a:xfrm>
          <a:prstGeom prst="rect">
            <a:avLst/>
          </a:prstGeom>
        </p:spPr>
      </p:pic>
    </p:spTree>
    <p:extLst>
      <p:ext uri="{BB962C8B-B14F-4D97-AF65-F5344CB8AC3E}">
        <p14:creationId xmlns:p14="http://schemas.microsoft.com/office/powerpoint/2010/main" val="4717285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solidFill>
                  <a:schemeClr val="bg1"/>
                </a:solidFill>
              </a:rPr>
              <a:t>The Python Programming Language</a:t>
            </a:r>
            <a:endParaRPr lang="en-IE" dirty="0"/>
          </a:p>
        </p:txBody>
      </p:sp>
      <p:sp>
        <p:nvSpPr>
          <p:cNvPr id="3" name="Content Placeholder 2"/>
          <p:cNvSpPr>
            <a:spLocks noGrp="1"/>
          </p:cNvSpPr>
          <p:nvPr>
            <p:ph idx="1"/>
          </p:nvPr>
        </p:nvSpPr>
        <p:spPr/>
        <p:txBody>
          <a:bodyPr>
            <a:normAutofit/>
          </a:bodyPr>
          <a:lstStyle/>
          <a:p>
            <a:r>
              <a:rPr lang="en-IE" dirty="0">
                <a:solidFill>
                  <a:schemeClr val="bg1"/>
                </a:solidFill>
              </a:rPr>
              <a:t>Python uses dynamic typing and a combination of reference counting and a cycle-detecting garbage collector for memory management. An important feature of Python is dynamic name resolution (late binding), which binds method and variable names during program execution</a:t>
            </a:r>
            <a:r>
              <a:rPr lang="en-IE" dirty="0" smtClean="0">
                <a:solidFill>
                  <a:schemeClr val="bg1"/>
                </a:solidFill>
              </a:rPr>
              <a:t>.</a:t>
            </a:r>
            <a:endParaRPr lang="en-IE" dirty="0">
              <a:solidFill>
                <a:schemeClr val="bg1"/>
              </a:solidFill>
            </a:endParaRPr>
          </a:p>
        </p:txBody>
      </p:sp>
    </p:spTree>
    <p:extLst>
      <p:ext uri="{BB962C8B-B14F-4D97-AF65-F5344CB8AC3E}">
        <p14:creationId xmlns:p14="http://schemas.microsoft.com/office/powerpoint/2010/main" val="195938886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a:solidFill>
                  <a:schemeClr val="bg1"/>
                </a:solidFill>
              </a:rPr>
              <a:t>The PRINT statement</a:t>
            </a:r>
          </a:p>
        </p:txBody>
      </p:sp>
      <p:sp>
        <p:nvSpPr>
          <p:cNvPr id="4" name="Content Placeholder 3"/>
          <p:cNvSpPr>
            <a:spLocks noGrp="1"/>
          </p:cNvSpPr>
          <p:nvPr>
            <p:ph idx="1"/>
          </p:nvPr>
        </p:nvSpPr>
        <p:spPr/>
        <p:txBody>
          <a:bodyPr/>
          <a:lstStyle/>
          <a:p>
            <a:r>
              <a:rPr lang="en-IE" dirty="0" smtClean="0">
                <a:solidFill>
                  <a:schemeClr val="bg1"/>
                </a:solidFill>
              </a:rPr>
              <a:t>To print out the same message 10 times, each one on a new line:</a:t>
            </a:r>
            <a:endParaRPr lang="en-IE" dirty="0">
              <a:solidFill>
                <a:schemeClr val="bg1"/>
              </a:solidFill>
            </a:endParaRPr>
          </a:p>
        </p:txBody>
      </p:sp>
    </p:spTree>
    <p:extLst>
      <p:ext uri="{BB962C8B-B14F-4D97-AF65-F5344CB8AC3E}">
        <p14:creationId xmlns:p14="http://schemas.microsoft.com/office/powerpoint/2010/main" val="123969859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521" y="260648"/>
            <a:ext cx="10971372" cy="5865517"/>
          </a:xfrm>
        </p:spPr>
        <p:txBody>
          <a:bodyPr>
            <a:normAutofit/>
          </a:bodyPr>
          <a:lstStyle/>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endParaRPr lang="en-IE" dirty="0">
              <a:solidFill>
                <a:schemeClr val="bg1"/>
              </a:solidFill>
              <a:latin typeface="Courier New" panose="02070309020205020404" pitchFamily="49" charset="0"/>
              <a:cs typeface="Courier New" panose="02070309020205020404" pitchFamily="49" charset="0"/>
            </a:endParaRPr>
          </a:p>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r>
              <a:rPr lang="en-IE" dirty="0" smtClean="0">
                <a:solidFill>
                  <a:schemeClr val="bg1"/>
                </a:solidFill>
                <a:latin typeface="Courier New" panose="02070309020205020404" pitchFamily="49" charset="0"/>
                <a:cs typeface="Courier New" panose="02070309020205020404" pitchFamily="49" charset="0"/>
              </a:rPr>
              <a:t># PROGRAM HelloWorldProgramNewLine10Times:</a:t>
            </a:r>
          </a:p>
          <a:p>
            <a:pPr marL="0" indent="0">
              <a:buNone/>
            </a:pPr>
            <a:r>
              <a:rPr lang="en-IE" dirty="0" smtClean="0">
                <a:solidFill>
                  <a:schemeClr val="bg1"/>
                </a:solidFill>
                <a:latin typeface="Courier New" panose="02070309020205020404" pitchFamily="49" charset="0"/>
                <a:cs typeface="Courier New" panose="02070309020205020404" pitchFamily="49" charset="0"/>
              </a:rPr>
              <a:t>print(“Hello, World\n” * 10)</a:t>
            </a:r>
            <a:endParaRPr lang="en-IE" dirty="0">
              <a:solidFill>
                <a:schemeClr val="bg1"/>
              </a:solidFill>
              <a:latin typeface="Courier New" panose="02070309020205020404" pitchFamily="49" charset="0"/>
              <a:cs typeface="Courier New" panose="02070309020205020404" pitchFamily="49" charset="0"/>
            </a:endParaRPr>
          </a:p>
          <a:p>
            <a:pPr marL="0" indent="0">
              <a:buNone/>
            </a:pPr>
            <a:r>
              <a:rPr lang="en-IE" dirty="0" smtClean="0">
                <a:solidFill>
                  <a:schemeClr val="bg1"/>
                </a:solidFill>
                <a:latin typeface="Courier New" panose="02070309020205020404" pitchFamily="49" charset="0"/>
                <a:cs typeface="Courier New" panose="02070309020205020404" pitchFamily="49" charset="0"/>
              </a:rPr>
              <a:t># END.</a:t>
            </a:r>
            <a:endParaRPr lang="en-IE" dirty="0">
              <a:solidFill>
                <a:schemeClr val="bg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98836134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4114753720"/>
              </p:ext>
            </p:extLst>
          </p:nvPr>
        </p:nvGraphicFramePr>
        <p:xfrm>
          <a:off x="609600" y="692696"/>
          <a:ext cx="10971214" cy="5472607"/>
        </p:xfrm>
        <a:graphic>
          <a:graphicData uri="http://schemas.openxmlformats.org/drawingml/2006/table">
            <a:tbl>
              <a:tblPr firstRow="1" bandRow="1">
                <a:tableStyleId>{7E9639D4-E3E2-4D34-9284-5A2195B3D0D7}</a:tableStyleId>
              </a:tblPr>
              <a:tblGrid>
                <a:gridCol w="5485607"/>
                <a:gridCol w="5485607"/>
              </a:tblGrid>
              <a:tr h="781801">
                <a:tc>
                  <a:txBody>
                    <a:bodyPr/>
                    <a:lstStyle/>
                    <a:p>
                      <a:pPr algn="ctr"/>
                      <a:r>
                        <a:rPr lang="en-IE" sz="3200" dirty="0" smtClean="0"/>
                        <a:t>Code</a:t>
                      </a:r>
                      <a:endParaRPr lang="en-IE" sz="320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IE" sz="3200" dirty="0" smtClean="0"/>
                        <a:t>Description</a:t>
                      </a:r>
                      <a:endParaRPr lang="en-IE" sz="320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781801">
                <a:tc>
                  <a:txBody>
                    <a:bodyPr/>
                    <a:lstStyle/>
                    <a:p>
                      <a:pPr algn="ctr"/>
                      <a:r>
                        <a:rPr lang="en-IE" sz="3200" dirty="0" smtClean="0">
                          <a:solidFill>
                            <a:schemeClr val="bg1"/>
                          </a:solidFill>
                        </a:rPr>
                        <a:t>\\</a:t>
                      </a:r>
                      <a:endParaRPr lang="en-IE" sz="3200" dirty="0">
                        <a:solidFill>
                          <a:schemeClr val="bg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algn="ctr"/>
                      <a:r>
                        <a:rPr lang="en-IE" sz="3200" dirty="0" smtClean="0">
                          <a:solidFill>
                            <a:schemeClr val="bg1"/>
                          </a:solidFill>
                        </a:rPr>
                        <a:t>Print a backslash</a:t>
                      </a:r>
                      <a:endParaRPr lang="en-IE" sz="3200" dirty="0">
                        <a:solidFill>
                          <a:schemeClr val="bg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r>
              <a:tr h="781801">
                <a:tc>
                  <a:txBody>
                    <a:bodyPr/>
                    <a:lstStyle/>
                    <a:p>
                      <a:pPr algn="ctr"/>
                      <a:r>
                        <a:rPr lang="en-IE" sz="3200" dirty="0" smtClean="0">
                          <a:solidFill>
                            <a:schemeClr val="bg1"/>
                          </a:solidFill>
                        </a:rPr>
                        <a:t>\’</a:t>
                      </a:r>
                      <a:endParaRPr lang="en-IE" sz="3200" dirty="0">
                        <a:solidFill>
                          <a:schemeClr val="bg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algn="ctr"/>
                      <a:r>
                        <a:rPr lang="en-IE" sz="3200" dirty="0" smtClean="0">
                          <a:solidFill>
                            <a:schemeClr val="bg1"/>
                          </a:solidFill>
                        </a:rPr>
                        <a:t>Print a single</a:t>
                      </a:r>
                      <a:r>
                        <a:rPr lang="en-IE" sz="3200" baseline="0" dirty="0" smtClean="0">
                          <a:solidFill>
                            <a:schemeClr val="bg1"/>
                          </a:solidFill>
                        </a:rPr>
                        <a:t> quote</a:t>
                      </a:r>
                      <a:endParaRPr lang="en-IE" sz="3200" dirty="0">
                        <a:solidFill>
                          <a:schemeClr val="bg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r>
              <a:tr h="781801">
                <a:tc>
                  <a:txBody>
                    <a:bodyPr/>
                    <a:lstStyle/>
                    <a:p>
                      <a:pPr algn="ctr"/>
                      <a:r>
                        <a:rPr lang="en-IE" sz="3200" dirty="0" smtClean="0">
                          <a:solidFill>
                            <a:schemeClr val="bg1"/>
                          </a:solidFill>
                        </a:rPr>
                        <a:t>\”</a:t>
                      </a:r>
                      <a:endParaRPr lang="en-IE" sz="3200" dirty="0">
                        <a:solidFill>
                          <a:schemeClr val="bg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algn="ctr"/>
                      <a:r>
                        <a:rPr lang="en-IE" sz="3200" dirty="0" smtClean="0">
                          <a:solidFill>
                            <a:schemeClr val="bg1"/>
                          </a:solidFill>
                        </a:rPr>
                        <a:t>Print a double quote</a:t>
                      </a:r>
                      <a:endParaRPr lang="en-IE" sz="3200" dirty="0">
                        <a:solidFill>
                          <a:schemeClr val="bg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r>
              <a:tr h="781801">
                <a:tc>
                  <a:txBody>
                    <a:bodyPr/>
                    <a:lstStyle/>
                    <a:p>
                      <a:pPr algn="ctr"/>
                      <a:r>
                        <a:rPr lang="en-IE" sz="3200" dirty="0" smtClean="0">
                          <a:solidFill>
                            <a:schemeClr val="bg1"/>
                          </a:solidFill>
                        </a:rPr>
                        <a:t>\a</a:t>
                      </a:r>
                      <a:endParaRPr lang="en-IE" sz="3200" dirty="0">
                        <a:solidFill>
                          <a:schemeClr val="bg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algn="ctr"/>
                      <a:r>
                        <a:rPr lang="en-IE" sz="3200" dirty="0" smtClean="0">
                          <a:solidFill>
                            <a:schemeClr val="bg1"/>
                          </a:solidFill>
                        </a:rPr>
                        <a:t>Play</a:t>
                      </a:r>
                      <a:r>
                        <a:rPr lang="en-IE" sz="3200" baseline="0" dirty="0" smtClean="0">
                          <a:solidFill>
                            <a:schemeClr val="bg1"/>
                          </a:solidFill>
                        </a:rPr>
                        <a:t> a beep</a:t>
                      </a:r>
                      <a:endParaRPr lang="en-IE" sz="3200" dirty="0">
                        <a:solidFill>
                          <a:schemeClr val="bg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r>
              <a:tr h="781801">
                <a:tc>
                  <a:txBody>
                    <a:bodyPr/>
                    <a:lstStyle/>
                    <a:p>
                      <a:pPr algn="ctr"/>
                      <a:r>
                        <a:rPr lang="en-IE" sz="3200" dirty="0" smtClean="0">
                          <a:solidFill>
                            <a:schemeClr val="bg1"/>
                          </a:solidFill>
                        </a:rPr>
                        <a:t>\n</a:t>
                      </a:r>
                      <a:endParaRPr lang="en-IE" sz="3200" dirty="0">
                        <a:solidFill>
                          <a:schemeClr val="bg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algn="ctr"/>
                      <a:r>
                        <a:rPr lang="en-IE" sz="3200" dirty="0" smtClean="0">
                          <a:solidFill>
                            <a:schemeClr val="bg1"/>
                          </a:solidFill>
                        </a:rPr>
                        <a:t>Print a new line</a:t>
                      </a:r>
                      <a:endParaRPr lang="en-IE" sz="3200" dirty="0">
                        <a:solidFill>
                          <a:schemeClr val="bg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r>
              <a:tr h="781801">
                <a:tc>
                  <a:txBody>
                    <a:bodyPr/>
                    <a:lstStyle/>
                    <a:p>
                      <a:pPr algn="ctr"/>
                      <a:r>
                        <a:rPr lang="en-IE" sz="3200" dirty="0" smtClean="0">
                          <a:solidFill>
                            <a:schemeClr val="bg1"/>
                          </a:solidFill>
                        </a:rPr>
                        <a:t>\t</a:t>
                      </a:r>
                      <a:endParaRPr lang="en-IE" sz="3200" dirty="0">
                        <a:solidFill>
                          <a:schemeClr val="bg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algn="ctr"/>
                      <a:r>
                        <a:rPr lang="en-IE" sz="3200" dirty="0" smtClean="0">
                          <a:solidFill>
                            <a:schemeClr val="bg1"/>
                          </a:solidFill>
                        </a:rPr>
                        <a:t>Print a tab</a:t>
                      </a:r>
                      <a:endParaRPr lang="en-IE" sz="3200" dirty="0">
                        <a:solidFill>
                          <a:schemeClr val="bg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r>
            </a:tbl>
          </a:graphicData>
        </a:graphic>
      </p:graphicFrame>
    </p:spTree>
    <p:extLst>
      <p:ext uri="{BB962C8B-B14F-4D97-AF65-F5344CB8AC3E}">
        <p14:creationId xmlns:p14="http://schemas.microsoft.com/office/powerpoint/2010/main" val="259649780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E" sz="6600" dirty="0" smtClean="0">
                <a:solidFill>
                  <a:schemeClr val="bg1"/>
                </a:solidFill>
              </a:rPr>
              <a:t>Python</a:t>
            </a:r>
            <a:r>
              <a:rPr lang="en-IE" sz="6600" smtClean="0">
                <a:solidFill>
                  <a:schemeClr val="bg1"/>
                </a:solidFill>
              </a:rPr>
              <a:t>: Maths</a:t>
            </a:r>
            <a:endParaRPr lang="en-IE" sz="6600" dirty="0">
              <a:solidFill>
                <a:schemeClr val="bg1"/>
              </a:solidFill>
            </a:endParaRPr>
          </a:p>
        </p:txBody>
      </p:sp>
      <p:sp>
        <p:nvSpPr>
          <p:cNvPr id="3" name="Subtitle 2"/>
          <p:cNvSpPr>
            <a:spLocks noGrp="1"/>
          </p:cNvSpPr>
          <p:nvPr>
            <p:ph type="subTitle" idx="1"/>
          </p:nvPr>
        </p:nvSpPr>
        <p:spPr/>
        <p:txBody>
          <a:bodyPr/>
          <a:lstStyle/>
          <a:p>
            <a:r>
              <a:rPr lang="en-IE" dirty="0" smtClean="0">
                <a:solidFill>
                  <a:schemeClr val="bg1"/>
                </a:solidFill>
              </a:rPr>
              <a:t>Damian Gordon</a:t>
            </a:r>
            <a:endParaRPr lang="en-IE" dirty="0">
              <a:solidFill>
                <a:schemeClr val="bg1"/>
              </a:solidFill>
            </a:endParaRPr>
          </a:p>
        </p:txBody>
      </p:sp>
    </p:spTree>
    <p:extLst>
      <p:ext uri="{BB962C8B-B14F-4D97-AF65-F5344CB8AC3E}">
        <p14:creationId xmlns:p14="http://schemas.microsoft.com/office/powerpoint/2010/main" val="63580682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solidFill>
                  <a:schemeClr val="bg1"/>
                </a:solidFill>
              </a:rPr>
              <a:t>Some Simple Maths</a:t>
            </a:r>
            <a:endParaRPr lang="en-IE" dirty="0">
              <a:solidFill>
                <a:schemeClr val="bg1"/>
              </a:solidFill>
            </a:endParaRPr>
          </a:p>
        </p:txBody>
      </p:sp>
      <p:sp>
        <p:nvSpPr>
          <p:cNvPr id="4" name="Content Placeholder 3"/>
          <p:cNvSpPr>
            <a:spLocks noGrp="1"/>
          </p:cNvSpPr>
          <p:nvPr>
            <p:ph idx="1"/>
          </p:nvPr>
        </p:nvSpPr>
        <p:spPr/>
        <p:txBody>
          <a:bodyPr/>
          <a:lstStyle/>
          <a:p>
            <a:r>
              <a:rPr lang="en-IE" dirty="0" smtClean="0">
                <a:solidFill>
                  <a:schemeClr val="bg1"/>
                </a:solidFill>
              </a:rPr>
              <a:t>Let’s look at some simple maths first:</a:t>
            </a:r>
            <a:endParaRPr lang="en-IE" dirty="0">
              <a:solidFill>
                <a:schemeClr val="bg1"/>
              </a:solidFill>
            </a:endParaRPr>
          </a:p>
        </p:txBody>
      </p:sp>
    </p:spTree>
    <p:extLst>
      <p:ext uri="{BB962C8B-B14F-4D97-AF65-F5344CB8AC3E}">
        <p14:creationId xmlns:p14="http://schemas.microsoft.com/office/powerpoint/2010/main" val="154831950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521" y="260648"/>
            <a:ext cx="10971372" cy="5865517"/>
          </a:xfrm>
        </p:spPr>
        <p:txBody>
          <a:bodyPr>
            <a:normAutofit/>
          </a:bodyPr>
          <a:lstStyle/>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endParaRPr lang="en-IE" dirty="0">
              <a:solidFill>
                <a:schemeClr val="bg1"/>
              </a:solidFill>
              <a:latin typeface="Courier New" panose="02070309020205020404" pitchFamily="49" charset="0"/>
              <a:cs typeface="Courier New" panose="02070309020205020404" pitchFamily="49" charset="0"/>
            </a:endParaRPr>
          </a:p>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r>
              <a:rPr lang="en-IE" dirty="0" smtClean="0">
                <a:solidFill>
                  <a:schemeClr val="bg1"/>
                </a:solidFill>
                <a:latin typeface="Courier New" panose="02070309020205020404" pitchFamily="49" charset="0"/>
                <a:cs typeface="Courier New" panose="02070309020205020404" pitchFamily="49" charset="0"/>
              </a:rPr>
              <a:t># PROGRAM </a:t>
            </a:r>
            <a:r>
              <a:rPr lang="en-IE" dirty="0" err="1" smtClean="0">
                <a:solidFill>
                  <a:schemeClr val="bg1"/>
                </a:solidFill>
                <a:latin typeface="Courier New" panose="02070309020205020404" pitchFamily="49" charset="0"/>
                <a:cs typeface="Courier New" panose="02070309020205020404" pitchFamily="49" charset="0"/>
              </a:rPr>
              <a:t>AddingNumbers</a:t>
            </a:r>
            <a:r>
              <a:rPr lang="en-IE" dirty="0" smtClean="0">
                <a:solidFill>
                  <a:schemeClr val="bg1"/>
                </a:solidFill>
                <a:latin typeface="Courier New" panose="02070309020205020404" pitchFamily="49" charset="0"/>
                <a:cs typeface="Courier New" panose="02070309020205020404" pitchFamily="49" charset="0"/>
              </a:rPr>
              <a:t>:</a:t>
            </a:r>
          </a:p>
          <a:p>
            <a:pPr marL="0" indent="0">
              <a:buNone/>
            </a:pPr>
            <a:r>
              <a:rPr lang="en-IE" dirty="0" smtClean="0">
                <a:solidFill>
                  <a:schemeClr val="bg1"/>
                </a:solidFill>
                <a:latin typeface="Courier New" panose="02070309020205020404" pitchFamily="49" charset="0"/>
                <a:cs typeface="Courier New" panose="02070309020205020404" pitchFamily="49" charset="0"/>
              </a:rPr>
              <a:t>print(10 + 7)</a:t>
            </a:r>
            <a:endParaRPr lang="en-IE" dirty="0">
              <a:solidFill>
                <a:schemeClr val="bg1"/>
              </a:solidFill>
              <a:latin typeface="Courier New" panose="02070309020205020404" pitchFamily="49" charset="0"/>
              <a:cs typeface="Courier New" panose="02070309020205020404" pitchFamily="49" charset="0"/>
            </a:endParaRPr>
          </a:p>
          <a:p>
            <a:pPr marL="0" indent="0">
              <a:buNone/>
            </a:pPr>
            <a:r>
              <a:rPr lang="en-IE" dirty="0" smtClean="0">
                <a:solidFill>
                  <a:schemeClr val="bg1"/>
                </a:solidFill>
                <a:latin typeface="Courier New" panose="02070309020205020404" pitchFamily="49" charset="0"/>
                <a:cs typeface="Courier New" panose="02070309020205020404" pitchFamily="49" charset="0"/>
              </a:rPr>
              <a:t># END.</a:t>
            </a:r>
            <a:endParaRPr lang="en-IE" dirty="0">
              <a:solidFill>
                <a:schemeClr val="bg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91394029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solidFill>
                  <a:schemeClr val="bg1"/>
                </a:solidFill>
              </a:rPr>
              <a:t>Some Simple Maths</a:t>
            </a:r>
            <a:endParaRPr lang="en-IE" dirty="0">
              <a:solidFill>
                <a:schemeClr val="bg1"/>
              </a:solidFill>
            </a:endParaRPr>
          </a:p>
        </p:txBody>
      </p:sp>
      <p:sp>
        <p:nvSpPr>
          <p:cNvPr id="4" name="Content Placeholder 3"/>
          <p:cNvSpPr>
            <a:spLocks noGrp="1"/>
          </p:cNvSpPr>
          <p:nvPr>
            <p:ph idx="1"/>
          </p:nvPr>
        </p:nvSpPr>
        <p:spPr/>
        <p:txBody>
          <a:bodyPr/>
          <a:lstStyle/>
          <a:p>
            <a:r>
              <a:rPr lang="en-IE" dirty="0" smtClean="0">
                <a:solidFill>
                  <a:schemeClr val="bg1"/>
                </a:solidFill>
              </a:rPr>
              <a:t>Let’s make that a bit more fancy</a:t>
            </a:r>
            <a:endParaRPr lang="en-IE" dirty="0">
              <a:solidFill>
                <a:schemeClr val="bg1"/>
              </a:solidFill>
            </a:endParaRPr>
          </a:p>
        </p:txBody>
      </p:sp>
    </p:spTree>
    <p:extLst>
      <p:ext uri="{BB962C8B-B14F-4D97-AF65-F5344CB8AC3E}">
        <p14:creationId xmlns:p14="http://schemas.microsoft.com/office/powerpoint/2010/main" val="179194851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521" y="260648"/>
            <a:ext cx="10971372" cy="5865517"/>
          </a:xfrm>
        </p:spPr>
        <p:txBody>
          <a:bodyPr>
            <a:normAutofit/>
          </a:bodyPr>
          <a:lstStyle/>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endParaRPr lang="en-IE" dirty="0">
              <a:solidFill>
                <a:schemeClr val="bg1"/>
              </a:solidFill>
              <a:latin typeface="Courier New" panose="02070309020205020404" pitchFamily="49" charset="0"/>
              <a:cs typeface="Courier New" panose="02070309020205020404" pitchFamily="49" charset="0"/>
            </a:endParaRPr>
          </a:p>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r>
              <a:rPr lang="en-IE" dirty="0" smtClean="0">
                <a:solidFill>
                  <a:schemeClr val="bg1"/>
                </a:solidFill>
                <a:latin typeface="Courier New" panose="02070309020205020404" pitchFamily="49" charset="0"/>
                <a:cs typeface="Courier New" panose="02070309020205020404" pitchFamily="49" charset="0"/>
              </a:rPr>
              <a:t># PROGRAM </a:t>
            </a:r>
            <a:r>
              <a:rPr lang="en-IE" dirty="0" err="1" smtClean="0">
                <a:solidFill>
                  <a:schemeClr val="bg1"/>
                </a:solidFill>
                <a:latin typeface="Courier New" panose="02070309020205020404" pitchFamily="49" charset="0"/>
                <a:cs typeface="Courier New" panose="02070309020205020404" pitchFamily="49" charset="0"/>
              </a:rPr>
              <a:t>AddingNumbers</a:t>
            </a:r>
            <a:r>
              <a:rPr lang="en-IE" dirty="0" smtClean="0">
                <a:solidFill>
                  <a:schemeClr val="bg1"/>
                </a:solidFill>
                <a:latin typeface="Courier New" panose="02070309020205020404" pitchFamily="49" charset="0"/>
                <a:cs typeface="Courier New" panose="02070309020205020404" pitchFamily="49" charset="0"/>
              </a:rPr>
              <a:t>:</a:t>
            </a:r>
          </a:p>
          <a:p>
            <a:pPr marL="0" indent="0">
              <a:buNone/>
            </a:pPr>
            <a:r>
              <a:rPr lang="en-IE" dirty="0" smtClean="0">
                <a:solidFill>
                  <a:schemeClr val="bg1"/>
                </a:solidFill>
                <a:latin typeface="Courier New" panose="02070309020205020404" pitchFamily="49" charset="0"/>
                <a:cs typeface="Courier New" panose="02070309020205020404" pitchFamily="49" charset="0"/>
              </a:rPr>
              <a:t>print(“10 + 7 = “, 10 + 7)</a:t>
            </a:r>
            <a:endParaRPr lang="en-IE" dirty="0">
              <a:solidFill>
                <a:schemeClr val="bg1"/>
              </a:solidFill>
              <a:latin typeface="Courier New" panose="02070309020205020404" pitchFamily="49" charset="0"/>
              <a:cs typeface="Courier New" panose="02070309020205020404" pitchFamily="49" charset="0"/>
            </a:endParaRPr>
          </a:p>
          <a:p>
            <a:pPr marL="0" indent="0">
              <a:buNone/>
            </a:pPr>
            <a:r>
              <a:rPr lang="en-IE" dirty="0" smtClean="0">
                <a:solidFill>
                  <a:schemeClr val="bg1"/>
                </a:solidFill>
                <a:latin typeface="Courier New" panose="02070309020205020404" pitchFamily="49" charset="0"/>
                <a:cs typeface="Courier New" panose="02070309020205020404" pitchFamily="49" charset="0"/>
              </a:rPr>
              <a:t># END.</a:t>
            </a:r>
            <a:endParaRPr lang="en-IE" dirty="0">
              <a:solidFill>
                <a:schemeClr val="bg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73196738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solidFill>
                  <a:schemeClr val="bg1"/>
                </a:solidFill>
              </a:rPr>
              <a:t>Some Simple Maths</a:t>
            </a:r>
            <a:endParaRPr lang="en-IE" dirty="0">
              <a:solidFill>
                <a:schemeClr val="bg1"/>
              </a:solidFill>
            </a:endParaRPr>
          </a:p>
        </p:txBody>
      </p:sp>
      <p:sp>
        <p:nvSpPr>
          <p:cNvPr id="4" name="Content Placeholder 3"/>
          <p:cNvSpPr>
            <a:spLocks noGrp="1"/>
          </p:cNvSpPr>
          <p:nvPr>
            <p:ph idx="1"/>
          </p:nvPr>
        </p:nvSpPr>
        <p:spPr/>
        <p:txBody>
          <a:bodyPr/>
          <a:lstStyle/>
          <a:p>
            <a:r>
              <a:rPr lang="en-IE" dirty="0" smtClean="0">
                <a:solidFill>
                  <a:schemeClr val="bg1"/>
                </a:solidFill>
              </a:rPr>
              <a:t>Let’s try subtraction:</a:t>
            </a:r>
            <a:endParaRPr lang="en-IE" dirty="0">
              <a:solidFill>
                <a:schemeClr val="bg1"/>
              </a:solidFill>
            </a:endParaRPr>
          </a:p>
        </p:txBody>
      </p:sp>
    </p:spTree>
    <p:extLst>
      <p:ext uri="{BB962C8B-B14F-4D97-AF65-F5344CB8AC3E}">
        <p14:creationId xmlns:p14="http://schemas.microsoft.com/office/powerpoint/2010/main" val="373335967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521" y="260648"/>
            <a:ext cx="10971372" cy="5865517"/>
          </a:xfrm>
        </p:spPr>
        <p:txBody>
          <a:bodyPr>
            <a:normAutofit/>
          </a:bodyPr>
          <a:lstStyle/>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endParaRPr lang="en-IE" dirty="0">
              <a:solidFill>
                <a:schemeClr val="bg1"/>
              </a:solidFill>
              <a:latin typeface="Courier New" panose="02070309020205020404" pitchFamily="49" charset="0"/>
              <a:cs typeface="Courier New" panose="02070309020205020404" pitchFamily="49" charset="0"/>
            </a:endParaRPr>
          </a:p>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r>
              <a:rPr lang="en-IE" dirty="0" smtClean="0">
                <a:solidFill>
                  <a:schemeClr val="bg1"/>
                </a:solidFill>
                <a:latin typeface="Courier New" panose="02070309020205020404" pitchFamily="49" charset="0"/>
                <a:cs typeface="Courier New" panose="02070309020205020404" pitchFamily="49" charset="0"/>
              </a:rPr>
              <a:t># PROGRAM </a:t>
            </a:r>
            <a:r>
              <a:rPr lang="en-IE" dirty="0" err="1" smtClean="0">
                <a:solidFill>
                  <a:schemeClr val="bg1"/>
                </a:solidFill>
                <a:latin typeface="Courier New" panose="02070309020205020404" pitchFamily="49" charset="0"/>
                <a:cs typeface="Courier New" panose="02070309020205020404" pitchFamily="49" charset="0"/>
              </a:rPr>
              <a:t>SubtractingNumbers</a:t>
            </a:r>
            <a:r>
              <a:rPr lang="en-IE" dirty="0" smtClean="0">
                <a:solidFill>
                  <a:schemeClr val="bg1"/>
                </a:solidFill>
                <a:latin typeface="Courier New" panose="02070309020205020404" pitchFamily="49" charset="0"/>
                <a:cs typeface="Courier New" panose="02070309020205020404" pitchFamily="49" charset="0"/>
              </a:rPr>
              <a:t>:</a:t>
            </a:r>
          </a:p>
          <a:p>
            <a:pPr marL="0" indent="0">
              <a:buNone/>
            </a:pPr>
            <a:r>
              <a:rPr lang="en-IE" dirty="0" smtClean="0">
                <a:solidFill>
                  <a:schemeClr val="bg1"/>
                </a:solidFill>
                <a:latin typeface="Courier New" panose="02070309020205020404" pitchFamily="49" charset="0"/>
                <a:cs typeface="Courier New" panose="02070309020205020404" pitchFamily="49" charset="0"/>
              </a:rPr>
              <a:t>print(“10 - 7 = “, 10 - 7)</a:t>
            </a:r>
            <a:endParaRPr lang="en-IE" dirty="0">
              <a:solidFill>
                <a:schemeClr val="bg1"/>
              </a:solidFill>
              <a:latin typeface="Courier New" panose="02070309020205020404" pitchFamily="49" charset="0"/>
              <a:cs typeface="Courier New" panose="02070309020205020404" pitchFamily="49" charset="0"/>
            </a:endParaRPr>
          </a:p>
          <a:p>
            <a:pPr marL="0" indent="0">
              <a:buNone/>
            </a:pPr>
            <a:r>
              <a:rPr lang="en-IE" dirty="0" smtClean="0">
                <a:solidFill>
                  <a:schemeClr val="bg1"/>
                </a:solidFill>
                <a:latin typeface="Courier New" panose="02070309020205020404" pitchFamily="49" charset="0"/>
                <a:cs typeface="Courier New" panose="02070309020205020404" pitchFamily="49" charset="0"/>
              </a:rPr>
              <a:t># END.</a:t>
            </a:r>
            <a:endParaRPr lang="en-IE" dirty="0">
              <a:solidFill>
                <a:schemeClr val="bg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996263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solidFill>
                  <a:schemeClr val="bg1"/>
                </a:solidFill>
              </a:rPr>
              <a:t>The Python Programming Language</a:t>
            </a:r>
            <a:endParaRPr lang="en-IE" dirty="0"/>
          </a:p>
        </p:txBody>
      </p:sp>
      <p:sp>
        <p:nvSpPr>
          <p:cNvPr id="3" name="Content Placeholder 2"/>
          <p:cNvSpPr>
            <a:spLocks noGrp="1"/>
          </p:cNvSpPr>
          <p:nvPr>
            <p:ph idx="1"/>
          </p:nvPr>
        </p:nvSpPr>
        <p:spPr/>
        <p:txBody>
          <a:bodyPr>
            <a:normAutofit/>
          </a:bodyPr>
          <a:lstStyle/>
          <a:p>
            <a:r>
              <a:rPr lang="en-IE" dirty="0" smtClean="0">
                <a:solidFill>
                  <a:schemeClr val="bg1"/>
                </a:solidFill>
              </a:rPr>
              <a:t>Rather </a:t>
            </a:r>
            <a:r>
              <a:rPr lang="en-IE" dirty="0">
                <a:solidFill>
                  <a:schemeClr val="bg1"/>
                </a:solidFill>
              </a:rPr>
              <a:t>than requiring all desired functionality to </a:t>
            </a:r>
            <a:r>
              <a:rPr lang="en-IE" dirty="0" smtClean="0">
                <a:solidFill>
                  <a:schemeClr val="bg1"/>
                </a:solidFill>
              </a:rPr>
              <a:t>be </a:t>
            </a:r>
            <a:r>
              <a:rPr lang="en-IE" dirty="0">
                <a:solidFill>
                  <a:schemeClr val="bg1"/>
                </a:solidFill>
              </a:rPr>
              <a:t>built into the language's core, Python was designed to be highly extensible. Python can also be embedded in existing applications that need a programmable interface. This design of a small core language with a large standard library and an easily extensible interpreter was intended by Van Rossum from the very start</a:t>
            </a:r>
          </a:p>
        </p:txBody>
      </p:sp>
    </p:spTree>
    <p:extLst>
      <p:ext uri="{BB962C8B-B14F-4D97-AF65-F5344CB8AC3E}">
        <p14:creationId xmlns:p14="http://schemas.microsoft.com/office/powerpoint/2010/main" val="404396810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solidFill>
                  <a:schemeClr val="bg1"/>
                </a:solidFill>
              </a:rPr>
              <a:t>Some Simple Maths</a:t>
            </a:r>
            <a:endParaRPr lang="en-IE" dirty="0">
              <a:solidFill>
                <a:schemeClr val="bg1"/>
              </a:solidFill>
            </a:endParaRPr>
          </a:p>
        </p:txBody>
      </p:sp>
      <p:sp>
        <p:nvSpPr>
          <p:cNvPr id="4" name="Content Placeholder 3"/>
          <p:cNvSpPr>
            <a:spLocks noGrp="1"/>
          </p:cNvSpPr>
          <p:nvPr>
            <p:ph idx="1"/>
          </p:nvPr>
        </p:nvSpPr>
        <p:spPr/>
        <p:txBody>
          <a:bodyPr/>
          <a:lstStyle/>
          <a:p>
            <a:r>
              <a:rPr lang="en-IE" dirty="0" smtClean="0">
                <a:solidFill>
                  <a:schemeClr val="bg1"/>
                </a:solidFill>
              </a:rPr>
              <a:t>Let’s try multiplication:</a:t>
            </a:r>
            <a:endParaRPr lang="en-IE" dirty="0">
              <a:solidFill>
                <a:schemeClr val="bg1"/>
              </a:solidFill>
            </a:endParaRPr>
          </a:p>
        </p:txBody>
      </p:sp>
    </p:spTree>
    <p:extLst>
      <p:ext uri="{BB962C8B-B14F-4D97-AF65-F5344CB8AC3E}">
        <p14:creationId xmlns:p14="http://schemas.microsoft.com/office/powerpoint/2010/main" val="67967985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521" y="260648"/>
            <a:ext cx="10971372" cy="5865517"/>
          </a:xfrm>
        </p:spPr>
        <p:txBody>
          <a:bodyPr>
            <a:normAutofit/>
          </a:bodyPr>
          <a:lstStyle/>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endParaRPr lang="en-IE" dirty="0">
              <a:solidFill>
                <a:schemeClr val="bg1"/>
              </a:solidFill>
              <a:latin typeface="Courier New" panose="02070309020205020404" pitchFamily="49" charset="0"/>
              <a:cs typeface="Courier New" panose="02070309020205020404" pitchFamily="49" charset="0"/>
            </a:endParaRPr>
          </a:p>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r>
              <a:rPr lang="en-IE" dirty="0" smtClean="0">
                <a:solidFill>
                  <a:schemeClr val="bg1"/>
                </a:solidFill>
                <a:latin typeface="Courier New" panose="02070309020205020404" pitchFamily="49" charset="0"/>
                <a:cs typeface="Courier New" panose="02070309020205020404" pitchFamily="49" charset="0"/>
              </a:rPr>
              <a:t># PROGRAM </a:t>
            </a:r>
            <a:r>
              <a:rPr lang="en-IE" dirty="0" err="1" smtClean="0">
                <a:solidFill>
                  <a:schemeClr val="bg1"/>
                </a:solidFill>
                <a:latin typeface="Courier New" panose="02070309020205020404" pitchFamily="49" charset="0"/>
                <a:cs typeface="Courier New" panose="02070309020205020404" pitchFamily="49" charset="0"/>
              </a:rPr>
              <a:t>MultiplyingNumbers</a:t>
            </a:r>
            <a:r>
              <a:rPr lang="en-IE" dirty="0" smtClean="0">
                <a:solidFill>
                  <a:schemeClr val="bg1"/>
                </a:solidFill>
                <a:latin typeface="Courier New" panose="02070309020205020404" pitchFamily="49" charset="0"/>
                <a:cs typeface="Courier New" panose="02070309020205020404" pitchFamily="49" charset="0"/>
              </a:rPr>
              <a:t>:</a:t>
            </a:r>
          </a:p>
          <a:p>
            <a:pPr marL="0" indent="0">
              <a:buNone/>
            </a:pPr>
            <a:r>
              <a:rPr lang="en-IE" dirty="0" smtClean="0">
                <a:solidFill>
                  <a:schemeClr val="bg1"/>
                </a:solidFill>
                <a:latin typeface="Courier New" panose="02070309020205020404" pitchFamily="49" charset="0"/>
                <a:cs typeface="Courier New" panose="02070309020205020404" pitchFamily="49" charset="0"/>
              </a:rPr>
              <a:t>print(“10 * 7 = “, 10 * 7)</a:t>
            </a:r>
            <a:endParaRPr lang="en-IE" dirty="0">
              <a:solidFill>
                <a:schemeClr val="bg1"/>
              </a:solidFill>
              <a:latin typeface="Courier New" panose="02070309020205020404" pitchFamily="49" charset="0"/>
              <a:cs typeface="Courier New" panose="02070309020205020404" pitchFamily="49" charset="0"/>
            </a:endParaRPr>
          </a:p>
          <a:p>
            <a:pPr marL="0" indent="0">
              <a:buNone/>
            </a:pPr>
            <a:r>
              <a:rPr lang="en-IE" dirty="0" smtClean="0">
                <a:solidFill>
                  <a:schemeClr val="bg1"/>
                </a:solidFill>
                <a:latin typeface="Courier New" panose="02070309020205020404" pitchFamily="49" charset="0"/>
                <a:cs typeface="Courier New" panose="02070309020205020404" pitchFamily="49" charset="0"/>
              </a:rPr>
              <a:t># END.</a:t>
            </a:r>
            <a:endParaRPr lang="en-IE" dirty="0">
              <a:solidFill>
                <a:schemeClr val="bg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85591542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solidFill>
                  <a:schemeClr val="bg1"/>
                </a:solidFill>
              </a:rPr>
              <a:t>Some Simple Maths</a:t>
            </a:r>
            <a:endParaRPr lang="en-IE" dirty="0">
              <a:solidFill>
                <a:schemeClr val="bg1"/>
              </a:solidFill>
            </a:endParaRPr>
          </a:p>
        </p:txBody>
      </p:sp>
      <p:sp>
        <p:nvSpPr>
          <p:cNvPr id="4" name="Content Placeholder 3"/>
          <p:cNvSpPr>
            <a:spLocks noGrp="1"/>
          </p:cNvSpPr>
          <p:nvPr>
            <p:ph idx="1"/>
          </p:nvPr>
        </p:nvSpPr>
        <p:spPr/>
        <p:txBody>
          <a:bodyPr/>
          <a:lstStyle/>
          <a:p>
            <a:r>
              <a:rPr lang="en-IE" dirty="0" smtClean="0">
                <a:solidFill>
                  <a:schemeClr val="bg1"/>
                </a:solidFill>
              </a:rPr>
              <a:t>Division is a lot cooler, we can do three kinds of division,</a:t>
            </a:r>
          </a:p>
          <a:p>
            <a:pPr lvl="1"/>
            <a:r>
              <a:rPr lang="en-IE" dirty="0" smtClean="0">
                <a:solidFill>
                  <a:schemeClr val="bg1"/>
                </a:solidFill>
              </a:rPr>
              <a:t>Regular Division</a:t>
            </a:r>
          </a:p>
          <a:p>
            <a:pPr lvl="1"/>
            <a:r>
              <a:rPr lang="en-IE" dirty="0" smtClean="0">
                <a:solidFill>
                  <a:schemeClr val="bg1"/>
                </a:solidFill>
              </a:rPr>
              <a:t>Integer Division</a:t>
            </a:r>
          </a:p>
          <a:p>
            <a:pPr lvl="1"/>
            <a:r>
              <a:rPr lang="en-IE" dirty="0" smtClean="0">
                <a:solidFill>
                  <a:schemeClr val="bg1"/>
                </a:solidFill>
              </a:rPr>
              <a:t>Division Remainder</a:t>
            </a:r>
          </a:p>
        </p:txBody>
      </p:sp>
    </p:spTree>
    <p:extLst>
      <p:ext uri="{BB962C8B-B14F-4D97-AF65-F5344CB8AC3E}">
        <p14:creationId xmlns:p14="http://schemas.microsoft.com/office/powerpoint/2010/main" val="272441423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521" y="260648"/>
            <a:ext cx="10971372" cy="5865517"/>
          </a:xfrm>
        </p:spPr>
        <p:txBody>
          <a:bodyPr>
            <a:normAutofit/>
          </a:bodyPr>
          <a:lstStyle/>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endParaRPr lang="en-IE" dirty="0">
              <a:solidFill>
                <a:schemeClr val="bg1"/>
              </a:solidFill>
              <a:latin typeface="Courier New" panose="02070309020205020404" pitchFamily="49" charset="0"/>
              <a:cs typeface="Courier New" panose="02070309020205020404" pitchFamily="49" charset="0"/>
            </a:endParaRPr>
          </a:p>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r>
              <a:rPr lang="en-IE" dirty="0" smtClean="0">
                <a:solidFill>
                  <a:schemeClr val="bg1"/>
                </a:solidFill>
                <a:latin typeface="Courier New" panose="02070309020205020404" pitchFamily="49" charset="0"/>
                <a:cs typeface="Courier New" panose="02070309020205020404" pitchFamily="49" charset="0"/>
              </a:rPr>
              <a:t># PROGRAM </a:t>
            </a:r>
            <a:r>
              <a:rPr lang="en-IE" dirty="0" err="1" smtClean="0">
                <a:solidFill>
                  <a:schemeClr val="bg1"/>
                </a:solidFill>
                <a:latin typeface="Courier New" panose="02070309020205020404" pitchFamily="49" charset="0"/>
                <a:cs typeface="Courier New" panose="02070309020205020404" pitchFamily="49" charset="0"/>
              </a:rPr>
              <a:t>RegularDivision</a:t>
            </a:r>
            <a:r>
              <a:rPr lang="en-IE" dirty="0" smtClean="0">
                <a:solidFill>
                  <a:schemeClr val="bg1"/>
                </a:solidFill>
                <a:latin typeface="Courier New" panose="02070309020205020404" pitchFamily="49" charset="0"/>
                <a:cs typeface="Courier New" panose="02070309020205020404" pitchFamily="49" charset="0"/>
              </a:rPr>
              <a:t>:</a:t>
            </a:r>
          </a:p>
          <a:p>
            <a:pPr marL="0" indent="0">
              <a:buNone/>
            </a:pPr>
            <a:r>
              <a:rPr lang="en-IE" dirty="0" smtClean="0">
                <a:solidFill>
                  <a:schemeClr val="bg1"/>
                </a:solidFill>
                <a:latin typeface="Courier New" panose="02070309020205020404" pitchFamily="49" charset="0"/>
                <a:cs typeface="Courier New" panose="02070309020205020404" pitchFamily="49" charset="0"/>
              </a:rPr>
              <a:t>print(“10 / 7 = “, 10 / 7)</a:t>
            </a:r>
            <a:endParaRPr lang="en-IE" dirty="0">
              <a:solidFill>
                <a:schemeClr val="bg1"/>
              </a:solidFill>
              <a:latin typeface="Courier New" panose="02070309020205020404" pitchFamily="49" charset="0"/>
              <a:cs typeface="Courier New" panose="02070309020205020404" pitchFamily="49" charset="0"/>
            </a:endParaRPr>
          </a:p>
          <a:p>
            <a:pPr marL="0" indent="0">
              <a:buNone/>
            </a:pPr>
            <a:r>
              <a:rPr lang="en-IE" dirty="0" smtClean="0">
                <a:solidFill>
                  <a:schemeClr val="bg1"/>
                </a:solidFill>
                <a:latin typeface="Courier New" panose="02070309020205020404" pitchFamily="49" charset="0"/>
                <a:cs typeface="Courier New" panose="02070309020205020404" pitchFamily="49" charset="0"/>
              </a:rPr>
              <a:t># END.</a:t>
            </a:r>
            <a:endParaRPr lang="en-IE" dirty="0">
              <a:solidFill>
                <a:schemeClr val="bg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13108164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521" y="260648"/>
            <a:ext cx="10971372" cy="5865517"/>
          </a:xfrm>
        </p:spPr>
        <p:txBody>
          <a:bodyPr>
            <a:normAutofit/>
          </a:bodyPr>
          <a:lstStyle/>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endParaRPr lang="en-IE" dirty="0">
              <a:solidFill>
                <a:schemeClr val="bg1"/>
              </a:solidFill>
              <a:latin typeface="Courier New" panose="02070309020205020404" pitchFamily="49" charset="0"/>
              <a:cs typeface="Courier New" panose="02070309020205020404" pitchFamily="49" charset="0"/>
            </a:endParaRPr>
          </a:p>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r>
              <a:rPr lang="en-IE" dirty="0" smtClean="0">
                <a:solidFill>
                  <a:schemeClr val="bg1"/>
                </a:solidFill>
                <a:latin typeface="Courier New" panose="02070309020205020404" pitchFamily="49" charset="0"/>
                <a:cs typeface="Courier New" panose="02070309020205020404" pitchFamily="49" charset="0"/>
              </a:rPr>
              <a:t># PROGRAM </a:t>
            </a:r>
            <a:r>
              <a:rPr lang="en-IE" dirty="0" err="1" smtClean="0">
                <a:solidFill>
                  <a:schemeClr val="bg1"/>
                </a:solidFill>
                <a:latin typeface="Courier New" panose="02070309020205020404" pitchFamily="49" charset="0"/>
                <a:cs typeface="Courier New" panose="02070309020205020404" pitchFamily="49" charset="0"/>
              </a:rPr>
              <a:t>RegularDivision</a:t>
            </a:r>
            <a:r>
              <a:rPr lang="en-IE" dirty="0" smtClean="0">
                <a:solidFill>
                  <a:schemeClr val="bg1"/>
                </a:solidFill>
                <a:latin typeface="Courier New" panose="02070309020205020404" pitchFamily="49" charset="0"/>
                <a:cs typeface="Courier New" panose="02070309020205020404" pitchFamily="49" charset="0"/>
              </a:rPr>
              <a:t>:</a:t>
            </a:r>
          </a:p>
          <a:p>
            <a:pPr marL="0" indent="0">
              <a:buNone/>
            </a:pPr>
            <a:r>
              <a:rPr lang="en-IE" dirty="0" smtClean="0">
                <a:solidFill>
                  <a:schemeClr val="bg1"/>
                </a:solidFill>
                <a:latin typeface="Courier New" panose="02070309020205020404" pitchFamily="49" charset="0"/>
                <a:cs typeface="Courier New" panose="02070309020205020404" pitchFamily="49" charset="0"/>
              </a:rPr>
              <a:t>print(“10 / 7 = “, 10 / 7)</a:t>
            </a:r>
            <a:endParaRPr lang="en-IE" dirty="0">
              <a:solidFill>
                <a:schemeClr val="bg1"/>
              </a:solidFill>
              <a:latin typeface="Courier New" panose="02070309020205020404" pitchFamily="49" charset="0"/>
              <a:cs typeface="Courier New" panose="02070309020205020404" pitchFamily="49" charset="0"/>
            </a:endParaRPr>
          </a:p>
          <a:p>
            <a:pPr marL="0" indent="0">
              <a:buNone/>
            </a:pPr>
            <a:r>
              <a:rPr lang="en-IE" dirty="0" smtClean="0">
                <a:solidFill>
                  <a:schemeClr val="bg1"/>
                </a:solidFill>
                <a:latin typeface="Courier New" panose="02070309020205020404" pitchFamily="49" charset="0"/>
                <a:cs typeface="Courier New" panose="02070309020205020404" pitchFamily="49" charset="0"/>
              </a:rPr>
              <a:t># END.</a:t>
            </a:r>
            <a:endParaRPr lang="en-IE" dirty="0">
              <a:solidFill>
                <a:schemeClr val="bg1"/>
              </a:solidFill>
              <a:latin typeface="Courier New" panose="02070309020205020404" pitchFamily="49" charset="0"/>
              <a:cs typeface="Courier New" panose="02070309020205020404" pitchFamily="49" charset="0"/>
            </a:endParaRPr>
          </a:p>
        </p:txBody>
      </p:sp>
      <p:sp>
        <p:nvSpPr>
          <p:cNvPr id="3" name="Rounded Rectangle 2"/>
          <p:cNvSpPr/>
          <p:nvPr/>
        </p:nvSpPr>
        <p:spPr>
          <a:xfrm>
            <a:off x="478582" y="4149080"/>
            <a:ext cx="9433048" cy="2160240"/>
          </a:xfrm>
          <a:prstGeom prst="roundRect">
            <a:avLst/>
          </a:prstGeom>
          <a:solidFill>
            <a:schemeClr val="bg1">
              <a:lumMod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3200" dirty="0" smtClean="0">
                <a:solidFill>
                  <a:schemeClr val="tx1"/>
                </a:solidFill>
              </a:rPr>
              <a:t>This should give us: </a:t>
            </a:r>
          </a:p>
          <a:p>
            <a:r>
              <a:rPr lang="en-IE" sz="3200" dirty="0" smtClean="0">
                <a:solidFill>
                  <a:schemeClr val="tx1"/>
                </a:solidFill>
              </a:rPr>
              <a:t>1.428571</a:t>
            </a:r>
            <a:endParaRPr lang="en-IE" sz="3200" dirty="0">
              <a:solidFill>
                <a:schemeClr val="tx1"/>
              </a:solidFill>
            </a:endParaRPr>
          </a:p>
        </p:txBody>
      </p:sp>
    </p:spTree>
    <p:extLst>
      <p:ext uri="{BB962C8B-B14F-4D97-AF65-F5344CB8AC3E}">
        <p14:creationId xmlns:p14="http://schemas.microsoft.com/office/powerpoint/2010/main" val="419986472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521" y="260648"/>
            <a:ext cx="10971372" cy="5865517"/>
          </a:xfrm>
        </p:spPr>
        <p:txBody>
          <a:bodyPr>
            <a:normAutofit/>
          </a:bodyPr>
          <a:lstStyle/>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endParaRPr lang="en-IE" dirty="0">
              <a:solidFill>
                <a:schemeClr val="bg1"/>
              </a:solidFill>
              <a:latin typeface="Courier New" panose="02070309020205020404" pitchFamily="49" charset="0"/>
              <a:cs typeface="Courier New" panose="02070309020205020404" pitchFamily="49" charset="0"/>
            </a:endParaRPr>
          </a:p>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r>
              <a:rPr lang="en-IE" dirty="0" smtClean="0">
                <a:solidFill>
                  <a:schemeClr val="bg1"/>
                </a:solidFill>
                <a:latin typeface="Courier New" panose="02070309020205020404" pitchFamily="49" charset="0"/>
                <a:cs typeface="Courier New" panose="02070309020205020404" pitchFamily="49" charset="0"/>
              </a:rPr>
              <a:t># PROGRAM </a:t>
            </a:r>
            <a:r>
              <a:rPr lang="en-IE" dirty="0" err="1" smtClean="0">
                <a:solidFill>
                  <a:schemeClr val="bg1"/>
                </a:solidFill>
                <a:latin typeface="Courier New" panose="02070309020205020404" pitchFamily="49" charset="0"/>
                <a:cs typeface="Courier New" panose="02070309020205020404" pitchFamily="49" charset="0"/>
              </a:rPr>
              <a:t>IntegerDivision</a:t>
            </a:r>
            <a:r>
              <a:rPr lang="en-IE" dirty="0" smtClean="0">
                <a:solidFill>
                  <a:schemeClr val="bg1"/>
                </a:solidFill>
                <a:latin typeface="Courier New" panose="02070309020205020404" pitchFamily="49" charset="0"/>
                <a:cs typeface="Courier New" panose="02070309020205020404" pitchFamily="49" charset="0"/>
              </a:rPr>
              <a:t>:</a:t>
            </a:r>
          </a:p>
          <a:p>
            <a:pPr marL="0" indent="0">
              <a:buNone/>
            </a:pPr>
            <a:r>
              <a:rPr lang="en-IE" dirty="0" smtClean="0">
                <a:solidFill>
                  <a:schemeClr val="bg1"/>
                </a:solidFill>
                <a:latin typeface="Courier New" panose="02070309020205020404" pitchFamily="49" charset="0"/>
                <a:cs typeface="Courier New" panose="02070309020205020404" pitchFamily="49" charset="0"/>
              </a:rPr>
              <a:t>print(“10 // 7 = “, 10 // 7)</a:t>
            </a:r>
            <a:endParaRPr lang="en-IE" dirty="0">
              <a:solidFill>
                <a:schemeClr val="bg1"/>
              </a:solidFill>
              <a:latin typeface="Courier New" panose="02070309020205020404" pitchFamily="49" charset="0"/>
              <a:cs typeface="Courier New" panose="02070309020205020404" pitchFamily="49" charset="0"/>
            </a:endParaRPr>
          </a:p>
          <a:p>
            <a:pPr marL="0" indent="0">
              <a:buNone/>
            </a:pPr>
            <a:r>
              <a:rPr lang="en-IE" dirty="0" smtClean="0">
                <a:solidFill>
                  <a:schemeClr val="bg1"/>
                </a:solidFill>
                <a:latin typeface="Courier New" panose="02070309020205020404" pitchFamily="49" charset="0"/>
                <a:cs typeface="Courier New" panose="02070309020205020404" pitchFamily="49" charset="0"/>
              </a:rPr>
              <a:t># END.</a:t>
            </a:r>
            <a:endParaRPr lang="en-IE" dirty="0">
              <a:solidFill>
                <a:schemeClr val="bg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79895156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521" y="260648"/>
            <a:ext cx="10971372" cy="5865517"/>
          </a:xfrm>
        </p:spPr>
        <p:txBody>
          <a:bodyPr>
            <a:normAutofit/>
          </a:bodyPr>
          <a:lstStyle/>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endParaRPr lang="en-IE" dirty="0">
              <a:solidFill>
                <a:schemeClr val="bg1"/>
              </a:solidFill>
              <a:latin typeface="Courier New" panose="02070309020205020404" pitchFamily="49" charset="0"/>
              <a:cs typeface="Courier New" panose="02070309020205020404" pitchFamily="49" charset="0"/>
            </a:endParaRPr>
          </a:p>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r>
              <a:rPr lang="en-IE" dirty="0">
                <a:solidFill>
                  <a:schemeClr val="bg1"/>
                </a:solidFill>
                <a:latin typeface="Courier New" panose="02070309020205020404" pitchFamily="49" charset="0"/>
                <a:cs typeface="Courier New" panose="02070309020205020404" pitchFamily="49" charset="0"/>
              </a:rPr>
              <a:t># PROGRAM </a:t>
            </a:r>
            <a:r>
              <a:rPr lang="en-IE" dirty="0" err="1" smtClean="0">
                <a:solidFill>
                  <a:schemeClr val="bg1"/>
                </a:solidFill>
                <a:latin typeface="Courier New" panose="02070309020205020404" pitchFamily="49" charset="0"/>
                <a:cs typeface="Courier New" panose="02070309020205020404" pitchFamily="49" charset="0"/>
              </a:rPr>
              <a:t>IntegerDivision</a:t>
            </a:r>
            <a:r>
              <a:rPr lang="en-IE" dirty="0" smtClean="0">
                <a:solidFill>
                  <a:schemeClr val="bg1"/>
                </a:solidFill>
                <a:latin typeface="Courier New" panose="02070309020205020404" pitchFamily="49" charset="0"/>
                <a:cs typeface="Courier New" panose="02070309020205020404" pitchFamily="49" charset="0"/>
              </a:rPr>
              <a:t>:</a:t>
            </a:r>
            <a:endParaRPr lang="en-IE" dirty="0">
              <a:solidFill>
                <a:schemeClr val="bg1"/>
              </a:solidFill>
              <a:latin typeface="Courier New" panose="02070309020205020404" pitchFamily="49" charset="0"/>
              <a:cs typeface="Courier New" panose="02070309020205020404" pitchFamily="49" charset="0"/>
            </a:endParaRPr>
          </a:p>
          <a:p>
            <a:pPr marL="0" indent="0">
              <a:buNone/>
            </a:pPr>
            <a:r>
              <a:rPr lang="en-IE" dirty="0">
                <a:solidFill>
                  <a:schemeClr val="bg1"/>
                </a:solidFill>
                <a:latin typeface="Courier New" panose="02070309020205020404" pitchFamily="49" charset="0"/>
                <a:cs typeface="Courier New" panose="02070309020205020404" pitchFamily="49" charset="0"/>
              </a:rPr>
              <a:t>print(“10 // 7 = “, 10 // 7)</a:t>
            </a:r>
          </a:p>
          <a:p>
            <a:pPr marL="0" indent="0">
              <a:buNone/>
            </a:pPr>
            <a:r>
              <a:rPr lang="en-IE" dirty="0">
                <a:solidFill>
                  <a:schemeClr val="bg1"/>
                </a:solidFill>
                <a:latin typeface="Courier New" panose="02070309020205020404" pitchFamily="49" charset="0"/>
                <a:cs typeface="Courier New" panose="02070309020205020404" pitchFamily="49" charset="0"/>
              </a:rPr>
              <a:t># END.</a:t>
            </a:r>
          </a:p>
        </p:txBody>
      </p:sp>
      <p:sp>
        <p:nvSpPr>
          <p:cNvPr id="2" name="Rounded Rectangle 1"/>
          <p:cNvSpPr/>
          <p:nvPr/>
        </p:nvSpPr>
        <p:spPr>
          <a:xfrm>
            <a:off x="478582" y="4149080"/>
            <a:ext cx="9433048" cy="2160240"/>
          </a:xfrm>
          <a:prstGeom prst="roundRect">
            <a:avLst/>
          </a:prstGeom>
          <a:solidFill>
            <a:schemeClr val="bg1">
              <a:lumMod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3200" dirty="0" smtClean="0">
                <a:solidFill>
                  <a:schemeClr val="tx1"/>
                </a:solidFill>
              </a:rPr>
              <a:t>This should give us: </a:t>
            </a:r>
          </a:p>
          <a:p>
            <a:r>
              <a:rPr lang="en-IE" sz="3200" dirty="0" smtClean="0">
                <a:solidFill>
                  <a:schemeClr val="tx1"/>
                </a:solidFill>
              </a:rPr>
              <a:t>1</a:t>
            </a:r>
            <a:endParaRPr lang="en-IE" sz="3200" dirty="0">
              <a:solidFill>
                <a:schemeClr val="tx1"/>
              </a:solidFill>
            </a:endParaRPr>
          </a:p>
        </p:txBody>
      </p:sp>
    </p:spTree>
    <p:extLst>
      <p:ext uri="{BB962C8B-B14F-4D97-AF65-F5344CB8AC3E}">
        <p14:creationId xmlns:p14="http://schemas.microsoft.com/office/powerpoint/2010/main" val="192597961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521" y="260648"/>
            <a:ext cx="10971372" cy="5865517"/>
          </a:xfrm>
        </p:spPr>
        <p:txBody>
          <a:bodyPr>
            <a:normAutofit/>
          </a:bodyPr>
          <a:lstStyle/>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endParaRPr lang="en-IE" dirty="0">
              <a:solidFill>
                <a:schemeClr val="bg1"/>
              </a:solidFill>
              <a:latin typeface="Courier New" panose="02070309020205020404" pitchFamily="49" charset="0"/>
              <a:cs typeface="Courier New" panose="02070309020205020404" pitchFamily="49" charset="0"/>
            </a:endParaRPr>
          </a:p>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r>
              <a:rPr lang="en-IE" dirty="0">
                <a:solidFill>
                  <a:schemeClr val="bg1"/>
                </a:solidFill>
                <a:latin typeface="Courier New" panose="02070309020205020404" pitchFamily="49" charset="0"/>
                <a:cs typeface="Courier New" panose="02070309020205020404" pitchFamily="49" charset="0"/>
              </a:rPr>
              <a:t># PROGRAM </a:t>
            </a:r>
            <a:r>
              <a:rPr lang="en-IE" dirty="0" err="1" smtClean="0">
                <a:solidFill>
                  <a:schemeClr val="bg1"/>
                </a:solidFill>
                <a:latin typeface="Courier New" panose="02070309020205020404" pitchFamily="49" charset="0"/>
                <a:cs typeface="Courier New" panose="02070309020205020404" pitchFamily="49" charset="0"/>
              </a:rPr>
              <a:t>IntegerDivision</a:t>
            </a:r>
            <a:r>
              <a:rPr lang="en-IE" dirty="0" smtClean="0">
                <a:solidFill>
                  <a:schemeClr val="bg1"/>
                </a:solidFill>
                <a:latin typeface="Courier New" panose="02070309020205020404" pitchFamily="49" charset="0"/>
                <a:cs typeface="Courier New" panose="02070309020205020404" pitchFamily="49" charset="0"/>
              </a:rPr>
              <a:t>:</a:t>
            </a:r>
            <a:endParaRPr lang="en-IE" dirty="0">
              <a:solidFill>
                <a:schemeClr val="bg1"/>
              </a:solidFill>
              <a:latin typeface="Courier New" panose="02070309020205020404" pitchFamily="49" charset="0"/>
              <a:cs typeface="Courier New" panose="02070309020205020404" pitchFamily="49" charset="0"/>
            </a:endParaRPr>
          </a:p>
          <a:p>
            <a:pPr marL="0" indent="0">
              <a:buNone/>
            </a:pPr>
            <a:r>
              <a:rPr lang="en-IE" dirty="0">
                <a:solidFill>
                  <a:schemeClr val="bg1"/>
                </a:solidFill>
                <a:latin typeface="Courier New" panose="02070309020205020404" pitchFamily="49" charset="0"/>
                <a:cs typeface="Courier New" panose="02070309020205020404" pitchFamily="49" charset="0"/>
              </a:rPr>
              <a:t>print(“10 // 7 = “, 10 // 7)</a:t>
            </a:r>
          </a:p>
          <a:p>
            <a:pPr marL="0" indent="0">
              <a:buNone/>
            </a:pPr>
            <a:r>
              <a:rPr lang="en-IE" dirty="0">
                <a:solidFill>
                  <a:schemeClr val="bg1"/>
                </a:solidFill>
                <a:latin typeface="Courier New" panose="02070309020205020404" pitchFamily="49" charset="0"/>
                <a:cs typeface="Courier New" panose="02070309020205020404" pitchFamily="49" charset="0"/>
              </a:rPr>
              <a:t># END.</a:t>
            </a:r>
          </a:p>
        </p:txBody>
      </p:sp>
      <p:sp>
        <p:nvSpPr>
          <p:cNvPr id="2" name="Rounded Rectangle 1"/>
          <p:cNvSpPr/>
          <p:nvPr/>
        </p:nvSpPr>
        <p:spPr>
          <a:xfrm>
            <a:off x="478582" y="4149080"/>
            <a:ext cx="9433048" cy="2160240"/>
          </a:xfrm>
          <a:prstGeom prst="roundRect">
            <a:avLst/>
          </a:prstGeom>
          <a:solidFill>
            <a:schemeClr val="bg1">
              <a:lumMod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3200" dirty="0" smtClean="0">
                <a:solidFill>
                  <a:schemeClr val="tx1"/>
                </a:solidFill>
              </a:rPr>
              <a:t>This should give us: </a:t>
            </a:r>
          </a:p>
          <a:p>
            <a:r>
              <a:rPr lang="en-IE" sz="3200" dirty="0" smtClean="0">
                <a:solidFill>
                  <a:schemeClr val="tx1"/>
                </a:solidFill>
              </a:rPr>
              <a:t>1</a:t>
            </a:r>
            <a:endParaRPr lang="en-IE" sz="3200" dirty="0">
              <a:solidFill>
                <a:schemeClr val="tx1"/>
              </a:solidFill>
            </a:endParaRPr>
          </a:p>
        </p:txBody>
      </p:sp>
      <p:sp>
        <p:nvSpPr>
          <p:cNvPr id="3" name="Oval 2"/>
          <p:cNvSpPr/>
          <p:nvPr/>
        </p:nvSpPr>
        <p:spPr>
          <a:xfrm>
            <a:off x="4150990" y="3861048"/>
            <a:ext cx="5688632" cy="266429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dirty="0">
                <a:solidFill>
                  <a:schemeClr val="tx1"/>
                </a:solidFill>
              </a:rPr>
              <a:t>w</a:t>
            </a:r>
            <a:r>
              <a:rPr lang="en-IE" sz="2800" dirty="0" smtClean="0">
                <a:solidFill>
                  <a:schemeClr val="tx1"/>
                </a:solidFill>
              </a:rPr>
              <a:t>hich is how many times 7 divides evenly into 10</a:t>
            </a:r>
            <a:endParaRPr lang="en-IE" sz="2800" dirty="0">
              <a:solidFill>
                <a:schemeClr val="tx1"/>
              </a:solidFill>
            </a:endParaRPr>
          </a:p>
        </p:txBody>
      </p:sp>
    </p:spTree>
    <p:extLst>
      <p:ext uri="{BB962C8B-B14F-4D97-AF65-F5344CB8AC3E}">
        <p14:creationId xmlns:p14="http://schemas.microsoft.com/office/powerpoint/2010/main" val="1644009125"/>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521" y="260648"/>
            <a:ext cx="10971372" cy="5865517"/>
          </a:xfrm>
        </p:spPr>
        <p:txBody>
          <a:bodyPr>
            <a:normAutofit/>
          </a:bodyPr>
          <a:lstStyle/>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endParaRPr lang="en-IE" dirty="0">
              <a:solidFill>
                <a:schemeClr val="bg1"/>
              </a:solidFill>
              <a:latin typeface="Courier New" panose="02070309020205020404" pitchFamily="49" charset="0"/>
              <a:cs typeface="Courier New" panose="02070309020205020404" pitchFamily="49" charset="0"/>
            </a:endParaRPr>
          </a:p>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r>
              <a:rPr lang="en-IE" dirty="0" smtClean="0">
                <a:solidFill>
                  <a:schemeClr val="bg1"/>
                </a:solidFill>
                <a:latin typeface="Courier New" panose="02070309020205020404" pitchFamily="49" charset="0"/>
                <a:cs typeface="Courier New" panose="02070309020205020404" pitchFamily="49" charset="0"/>
              </a:rPr>
              <a:t># PROGRAM </a:t>
            </a:r>
            <a:r>
              <a:rPr lang="en-IE" dirty="0" err="1" smtClean="0">
                <a:solidFill>
                  <a:schemeClr val="bg1"/>
                </a:solidFill>
                <a:latin typeface="Courier New" panose="02070309020205020404" pitchFamily="49" charset="0"/>
                <a:cs typeface="Courier New" panose="02070309020205020404" pitchFamily="49" charset="0"/>
              </a:rPr>
              <a:t>DivisionRemainder</a:t>
            </a:r>
            <a:r>
              <a:rPr lang="en-IE" dirty="0" smtClean="0">
                <a:solidFill>
                  <a:schemeClr val="bg1"/>
                </a:solidFill>
                <a:latin typeface="Courier New" panose="02070309020205020404" pitchFamily="49" charset="0"/>
                <a:cs typeface="Courier New" panose="02070309020205020404" pitchFamily="49" charset="0"/>
              </a:rPr>
              <a:t>:</a:t>
            </a:r>
          </a:p>
          <a:p>
            <a:pPr marL="0" indent="0">
              <a:buNone/>
            </a:pPr>
            <a:r>
              <a:rPr lang="en-IE" dirty="0" smtClean="0">
                <a:solidFill>
                  <a:schemeClr val="bg1"/>
                </a:solidFill>
                <a:latin typeface="Courier New" panose="02070309020205020404" pitchFamily="49" charset="0"/>
                <a:cs typeface="Courier New" panose="02070309020205020404" pitchFamily="49" charset="0"/>
              </a:rPr>
              <a:t>print(“10 % 7 = “, 10 % 7)</a:t>
            </a:r>
            <a:endParaRPr lang="en-IE" dirty="0">
              <a:solidFill>
                <a:schemeClr val="bg1"/>
              </a:solidFill>
              <a:latin typeface="Courier New" panose="02070309020205020404" pitchFamily="49" charset="0"/>
              <a:cs typeface="Courier New" panose="02070309020205020404" pitchFamily="49" charset="0"/>
            </a:endParaRPr>
          </a:p>
          <a:p>
            <a:pPr marL="0" indent="0">
              <a:buNone/>
            </a:pPr>
            <a:r>
              <a:rPr lang="en-IE" dirty="0" smtClean="0">
                <a:solidFill>
                  <a:schemeClr val="bg1"/>
                </a:solidFill>
                <a:latin typeface="Courier New" panose="02070309020205020404" pitchFamily="49" charset="0"/>
                <a:cs typeface="Courier New" panose="02070309020205020404" pitchFamily="49" charset="0"/>
              </a:rPr>
              <a:t># END.</a:t>
            </a:r>
            <a:endParaRPr lang="en-IE" dirty="0">
              <a:solidFill>
                <a:schemeClr val="bg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08268467"/>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521" y="260648"/>
            <a:ext cx="10971372" cy="5865517"/>
          </a:xfrm>
        </p:spPr>
        <p:txBody>
          <a:bodyPr>
            <a:normAutofit/>
          </a:bodyPr>
          <a:lstStyle/>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endParaRPr lang="en-IE" dirty="0">
              <a:solidFill>
                <a:schemeClr val="bg1"/>
              </a:solidFill>
              <a:latin typeface="Courier New" panose="02070309020205020404" pitchFamily="49" charset="0"/>
              <a:cs typeface="Courier New" panose="02070309020205020404" pitchFamily="49" charset="0"/>
            </a:endParaRPr>
          </a:p>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r>
              <a:rPr lang="en-IE" dirty="0">
                <a:solidFill>
                  <a:schemeClr val="bg1"/>
                </a:solidFill>
                <a:latin typeface="Courier New" panose="02070309020205020404" pitchFamily="49" charset="0"/>
                <a:cs typeface="Courier New" panose="02070309020205020404" pitchFamily="49" charset="0"/>
              </a:rPr>
              <a:t># PROGRAM </a:t>
            </a:r>
            <a:r>
              <a:rPr lang="en-IE" dirty="0" err="1" smtClean="0">
                <a:solidFill>
                  <a:schemeClr val="bg1"/>
                </a:solidFill>
                <a:latin typeface="Courier New" panose="02070309020205020404" pitchFamily="49" charset="0"/>
                <a:cs typeface="Courier New" panose="02070309020205020404" pitchFamily="49" charset="0"/>
              </a:rPr>
              <a:t>DivisionRemainder</a:t>
            </a:r>
            <a:r>
              <a:rPr lang="en-IE" dirty="0" smtClean="0">
                <a:solidFill>
                  <a:schemeClr val="bg1"/>
                </a:solidFill>
                <a:latin typeface="Courier New" panose="02070309020205020404" pitchFamily="49" charset="0"/>
                <a:cs typeface="Courier New" panose="02070309020205020404" pitchFamily="49" charset="0"/>
              </a:rPr>
              <a:t>:</a:t>
            </a:r>
            <a:endParaRPr lang="en-IE" dirty="0">
              <a:solidFill>
                <a:schemeClr val="bg1"/>
              </a:solidFill>
              <a:latin typeface="Courier New" panose="02070309020205020404" pitchFamily="49" charset="0"/>
              <a:cs typeface="Courier New" panose="02070309020205020404" pitchFamily="49" charset="0"/>
            </a:endParaRPr>
          </a:p>
          <a:p>
            <a:pPr marL="0" indent="0">
              <a:buNone/>
            </a:pPr>
            <a:r>
              <a:rPr lang="en-IE" dirty="0">
                <a:solidFill>
                  <a:schemeClr val="bg1"/>
                </a:solidFill>
                <a:latin typeface="Courier New" panose="02070309020205020404" pitchFamily="49" charset="0"/>
                <a:cs typeface="Courier New" panose="02070309020205020404" pitchFamily="49" charset="0"/>
              </a:rPr>
              <a:t>print(“10 % 7 = “, 10 % 7)</a:t>
            </a:r>
          </a:p>
          <a:p>
            <a:pPr marL="0" indent="0">
              <a:buNone/>
            </a:pPr>
            <a:r>
              <a:rPr lang="en-IE" dirty="0">
                <a:solidFill>
                  <a:schemeClr val="bg1"/>
                </a:solidFill>
                <a:latin typeface="Courier New" panose="02070309020205020404" pitchFamily="49" charset="0"/>
                <a:cs typeface="Courier New" panose="02070309020205020404" pitchFamily="49" charset="0"/>
              </a:rPr>
              <a:t># END.</a:t>
            </a:r>
          </a:p>
        </p:txBody>
      </p:sp>
      <p:sp>
        <p:nvSpPr>
          <p:cNvPr id="2" name="Rounded Rectangle 1"/>
          <p:cNvSpPr/>
          <p:nvPr/>
        </p:nvSpPr>
        <p:spPr>
          <a:xfrm>
            <a:off x="478582" y="4149080"/>
            <a:ext cx="9433048" cy="2160240"/>
          </a:xfrm>
          <a:prstGeom prst="roundRect">
            <a:avLst/>
          </a:prstGeom>
          <a:solidFill>
            <a:schemeClr val="bg1">
              <a:lumMod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3200" dirty="0" smtClean="0">
                <a:solidFill>
                  <a:schemeClr val="tx1"/>
                </a:solidFill>
              </a:rPr>
              <a:t>This should give us: </a:t>
            </a:r>
          </a:p>
          <a:p>
            <a:r>
              <a:rPr lang="en-IE" sz="3200" dirty="0">
                <a:solidFill>
                  <a:schemeClr val="tx1"/>
                </a:solidFill>
              </a:rPr>
              <a:t>3</a:t>
            </a:r>
          </a:p>
        </p:txBody>
      </p:sp>
    </p:spTree>
    <p:extLst>
      <p:ext uri="{BB962C8B-B14F-4D97-AF65-F5344CB8AC3E}">
        <p14:creationId xmlns:p14="http://schemas.microsoft.com/office/powerpoint/2010/main" val="22179822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solidFill>
                  <a:schemeClr val="bg1"/>
                </a:solidFill>
              </a:rPr>
              <a:t>The Python Programming Language</a:t>
            </a:r>
            <a:endParaRPr lang="en-IE" dirty="0"/>
          </a:p>
        </p:txBody>
      </p:sp>
      <p:sp>
        <p:nvSpPr>
          <p:cNvPr id="3" name="Content Placeholder 2"/>
          <p:cNvSpPr>
            <a:spLocks noGrp="1"/>
          </p:cNvSpPr>
          <p:nvPr>
            <p:ph idx="1"/>
          </p:nvPr>
        </p:nvSpPr>
        <p:spPr>
          <a:xfrm>
            <a:off x="609521" y="1600202"/>
            <a:ext cx="5485685" cy="4525963"/>
          </a:xfrm>
        </p:spPr>
        <p:txBody>
          <a:bodyPr>
            <a:normAutofit fontScale="92500" lnSpcReduction="20000"/>
          </a:bodyPr>
          <a:lstStyle/>
          <a:p>
            <a:r>
              <a:rPr lang="en-IE" dirty="0">
                <a:solidFill>
                  <a:schemeClr val="bg1"/>
                </a:solidFill>
              </a:rPr>
              <a:t>Since 2003, Python has consistently ranked in the top ten most popular programming languages as measured by the TIOBE Programming Community Index. As of September 2015, it is in the fifth position</a:t>
            </a:r>
            <a:r>
              <a:rPr lang="en-IE" dirty="0" smtClean="0">
                <a:solidFill>
                  <a:schemeClr val="bg1"/>
                </a:solidFill>
              </a:rPr>
              <a:t>. </a:t>
            </a:r>
            <a:r>
              <a:rPr lang="en-IE" dirty="0">
                <a:solidFill>
                  <a:schemeClr val="bg1"/>
                </a:solidFill>
              </a:rPr>
              <a:t>It was ranked as Programming Language of the Year for the year 2007 and 2010</a:t>
            </a:r>
            <a:r>
              <a:rPr lang="en-IE" dirty="0" smtClean="0">
                <a:solidFill>
                  <a:schemeClr val="bg1"/>
                </a:solidFill>
              </a:rPr>
              <a:t>.</a:t>
            </a:r>
            <a:endParaRPr lang="en-IE"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7294" y="1556792"/>
            <a:ext cx="4176464" cy="4496661"/>
          </a:xfrm>
          <a:prstGeom prst="rect">
            <a:avLst/>
          </a:prstGeom>
        </p:spPr>
      </p:pic>
    </p:spTree>
    <p:extLst>
      <p:ext uri="{BB962C8B-B14F-4D97-AF65-F5344CB8AC3E}">
        <p14:creationId xmlns:p14="http://schemas.microsoft.com/office/powerpoint/2010/main" val="941000371"/>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521" y="260648"/>
            <a:ext cx="10971372" cy="5865517"/>
          </a:xfrm>
        </p:spPr>
        <p:txBody>
          <a:bodyPr>
            <a:normAutofit/>
          </a:bodyPr>
          <a:lstStyle/>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endParaRPr lang="en-IE" dirty="0">
              <a:solidFill>
                <a:schemeClr val="bg1"/>
              </a:solidFill>
              <a:latin typeface="Courier New" panose="02070309020205020404" pitchFamily="49" charset="0"/>
              <a:cs typeface="Courier New" panose="02070309020205020404" pitchFamily="49" charset="0"/>
            </a:endParaRPr>
          </a:p>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r>
              <a:rPr lang="en-IE" dirty="0">
                <a:solidFill>
                  <a:schemeClr val="bg1"/>
                </a:solidFill>
                <a:latin typeface="Courier New" panose="02070309020205020404" pitchFamily="49" charset="0"/>
                <a:cs typeface="Courier New" panose="02070309020205020404" pitchFamily="49" charset="0"/>
              </a:rPr>
              <a:t># PROGRAM </a:t>
            </a:r>
            <a:r>
              <a:rPr lang="en-IE" dirty="0" err="1" smtClean="0">
                <a:solidFill>
                  <a:schemeClr val="bg1"/>
                </a:solidFill>
                <a:latin typeface="Courier New" panose="02070309020205020404" pitchFamily="49" charset="0"/>
                <a:cs typeface="Courier New" panose="02070309020205020404" pitchFamily="49" charset="0"/>
              </a:rPr>
              <a:t>DivisionRemainder</a:t>
            </a:r>
            <a:r>
              <a:rPr lang="en-IE" dirty="0" smtClean="0">
                <a:solidFill>
                  <a:schemeClr val="bg1"/>
                </a:solidFill>
                <a:latin typeface="Courier New" panose="02070309020205020404" pitchFamily="49" charset="0"/>
                <a:cs typeface="Courier New" panose="02070309020205020404" pitchFamily="49" charset="0"/>
              </a:rPr>
              <a:t>:</a:t>
            </a:r>
            <a:endParaRPr lang="en-IE" dirty="0">
              <a:solidFill>
                <a:schemeClr val="bg1"/>
              </a:solidFill>
              <a:latin typeface="Courier New" panose="02070309020205020404" pitchFamily="49" charset="0"/>
              <a:cs typeface="Courier New" panose="02070309020205020404" pitchFamily="49" charset="0"/>
            </a:endParaRPr>
          </a:p>
          <a:p>
            <a:pPr marL="0" indent="0">
              <a:buNone/>
            </a:pPr>
            <a:r>
              <a:rPr lang="en-IE" dirty="0">
                <a:solidFill>
                  <a:schemeClr val="bg1"/>
                </a:solidFill>
                <a:latin typeface="Courier New" panose="02070309020205020404" pitchFamily="49" charset="0"/>
                <a:cs typeface="Courier New" panose="02070309020205020404" pitchFamily="49" charset="0"/>
              </a:rPr>
              <a:t>print(“10 % 7 = “, 10 % 7)</a:t>
            </a:r>
          </a:p>
          <a:p>
            <a:pPr marL="0" indent="0">
              <a:buNone/>
            </a:pPr>
            <a:r>
              <a:rPr lang="en-IE" dirty="0">
                <a:solidFill>
                  <a:schemeClr val="bg1"/>
                </a:solidFill>
                <a:latin typeface="Courier New" panose="02070309020205020404" pitchFamily="49" charset="0"/>
                <a:cs typeface="Courier New" panose="02070309020205020404" pitchFamily="49" charset="0"/>
              </a:rPr>
              <a:t># END.</a:t>
            </a:r>
          </a:p>
        </p:txBody>
      </p:sp>
      <p:sp>
        <p:nvSpPr>
          <p:cNvPr id="2" name="Rounded Rectangle 1"/>
          <p:cNvSpPr/>
          <p:nvPr/>
        </p:nvSpPr>
        <p:spPr>
          <a:xfrm>
            <a:off x="478582" y="4149080"/>
            <a:ext cx="9433048" cy="2160240"/>
          </a:xfrm>
          <a:prstGeom prst="roundRect">
            <a:avLst/>
          </a:prstGeom>
          <a:solidFill>
            <a:schemeClr val="bg1">
              <a:lumMod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3200" dirty="0" smtClean="0">
                <a:solidFill>
                  <a:schemeClr val="tx1"/>
                </a:solidFill>
              </a:rPr>
              <a:t>This should give us: </a:t>
            </a:r>
          </a:p>
          <a:p>
            <a:r>
              <a:rPr lang="en-IE" sz="3200" dirty="0">
                <a:solidFill>
                  <a:schemeClr val="tx1"/>
                </a:solidFill>
              </a:rPr>
              <a:t>3</a:t>
            </a:r>
          </a:p>
        </p:txBody>
      </p:sp>
      <p:sp>
        <p:nvSpPr>
          <p:cNvPr id="3" name="Oval 2"/>
          <p:cNvSpPr/>
          <p:nvPr/>
        </p:nvSpPr>
        <p:spPr>
          <a:xfrm>
            <a:off x="4150990" y="3861048"/>
            <a:ext cx="5688632" cy="266429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dirty="0">
                <a:solidFill>
                  <a:schemeClr val="tx1"/>
                </a:solidFill>
              </a:rPr>
              <a:t>w</a:t>
            </a:r>
            <a:r>
              <a:rPr lang="en-IE" sz="2800" dirty="0" smtClean="0">
                <a:solidFill>
                  <a:schemeClr val="tx1"/>
                </a:solidFill>
              </a:rPr>
              <a:t>hich is what is left over when we divide 7 into 10</a:t>
            </a:r>
            <a:endParaRPr lang="en-IE" sz="2800" dirty="0">
              <a:solidFill>
                <a:schemeClr val="tx1"/>
              </a:solidFill>
            </a:endParaRPr>
          </a:p>
        </p:txBody>
      </p:sp>
    </p:spTree>
    <p:extLst>
      <p:ext uri="{BB962C8B-B14F-4D97-AF65-F5344CB8AC3E}">
        <p14:creationId xmlns:p14="http://schemas.microsoft.com/office/powerpoint/2010/main" val="261159577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solidFill>
                  <a:schemeClr val="bg1"/>
                </a:solidFill>
              </a:rPr>
              <a:t>Some Simple Maths</a:t>
            </a:r>
            <a:endParaRPr lang="en-IE" dirty="0">
              <a:solidFill>
                <a:schemeClr val="bg1"/>
              </a:solidFill>
            </a:endParaRPr>
          </a:p>
        </p:txBody>
      </p:sp>
      <p:sp>
        <p:nvSpPr>
          <p:cNvPr id="4" name="Content Placeholder 3"/>
          <p:cNvSpPr>
            <a:spLocks noGrp="1"/>
          </p:cNvSpPr>
          <p:nvPr>
            <p:ph idx="1"/>
          </p:nvPr>
        </p:nvSpPr>
        <p:spPr/>
        <p:txBody>
          <a:bodyPr/>
          <a:lstStyle/>
          <a:p>
            <a:r>
              <a:rPr lang="en-IE" dirty="0" smtClean="0">
                <a:solidFill>
                  <a:schemeClr val="bg1"/>
                </a:solidFill>
              </a:rPr>
              <a:t>Can you work this one out?</a:t>
            </a:r>
          </a:p>
        </p:txBody>
      </p:sp>
    </p:spTree>
    <p:extLst>
      <p:ext uri="{BB962C8B-B14F-4D97-AF65-F5344CB8AC3E}">
        <p14:creationId xmlns:p14="http://schemas.microsoft.com/office/powerpoint/2010/main" val="2643276135"/>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521" y="260648"/>
            <a:ext cx="10971372" cy="5865517"/>
          </a:xfrm>
        </p:spPr>
        <p:txBody>
          <a:bodyPr>
            <a:normAutofit/>
          </a:bodyPr>
          <a:lstStyle/>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endParaRPr lang="en-IE" dirty="0">
              <a:solidFill>
                <a:schemeClr val="bg1"/>
              </a:solidFill>
              <a:latin typeface="Courier New" panose="02070309020205020404" pitchFamily="49" charset="0"/>
              <a:cs typeface="Courier New" panose="02070309020205020404" pitchFamily="49" charset="0"/>
            </a:endParaRPr>
          </a:p>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r>
              <a:rPr lang="en-IE" dirty="0" smtClean="0">
                <a:solidFill>
                  <a:schemeClr val="bg1"/>
                </a:solidFill>
                <a:latin typeface="Courier New" panose="02070309020205020404" pitchFamily="49" charset="0"/>
                <a:cs typeface="Courier New" panose="02070309020205020404" pitchFamily="49" charset="0"/>
              </a:rPr>
              <a:t># PROGRAM </a:t>
            </a:r>
            <a:r>
              <a:rPr lang="en-IE" dirty="0" err="1" smtClean="0">
                <a:solidFill>
                  <a:schemeClr val="bg1"/>
                </a:solidFill>
                <a:latin typeface="Courier New" panose="02070309020205020404" pitchFamily="49" charset="0"/>
                <a:cs typeface="Courier New" panose="02070309020205020404" pitchFamily="49" charset="0"/>
              </a:rPr>
              <a:t>DivisionProblem</a:t>
            </a:r>
            <a:r>
              <a:rPr lang="en-IE" dirty="0" smtClean="0">
                <a:solidFill>
                  <a:schemeClr val="bg1"/>
                </a:solidFill>
                <a:latin typeface="Courier New" panose="02070309020205020404" pitchFamily="49" charset="0"/>
                <a:cs typeface="Courier New" panose="02070309020205020404" pitchFamily="49" charset="0"/>
              </a:rPr>
              <a:t>:</a:t>
            </a:r>
          </a:p>
          <a:p>
            <a:pPr marL="0" indent="0">
              <a:buNone/>
            </a:pPr>
            <a:r>
              <a:rPr lang="en-IE" dirty="0" smtClean="0">
                <a:solidFill>
                  <a:schemeClr val="bg1"/>
                </a:solidFill>
                <a:latin typeface="Courier New" panose="02070309020205020404" pitchFamily="49" charset="0"/>
                <a:cs typeface="Courier New" panose="02070309020205020404" pitchFamily="49" charset="0"/>
              </a:rPr>
              <a:t>print(((10 / 7 – 10 // 7) * 7) + 7)</a:t>
            </a:r>
            <a:endParaRPr lang="en-IE" dirty="0">
              <a:solidFill>
                <a:schemeClr val="bg1"/>
              </a:solidFill>
              <a:latin typeface="Courier New" panose="02070309020205020404" pitchFamily="49" charset="0"/>
              <a:cs typeface="Courier New" panose="02070309020205020404" pitchFamily="49" charset="0"/>
            </a:endParaRPr>
          </a:p>
          <a:p>
            <a:pPr marL="0" indent="0">
              <a:buNone/>
            </a:pPr>
            <a:r>
              <a:rPr lang="en-IE" dirty="0" smtClean="0">
                <a:solidFill>
                  <a:schemeClr val="bg1"/>
                </a:solidFill>
                <a:latin typeface="Courier New" panose="02070309020205020404" pitchFamily="49" charset="0"/>
                <a:cs typeface="Courier New" panose="02070309020205020404" pitchFamily="49" charset="0"/>
              </a:rPr>
              <a:t># END.</a:t>
            </a:r>
            <a:endParaRPr lang="en-IE" dirty="0">
              <a:solidFill>
                <a:schemeClr val="bg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248416863"/>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E" sz="6600" dirty="0" smtClean="0">
                <a:solidFill>
                  <a:schemeClr val="bg1"/>
                </a:solidFill>
              </a:rPr>
              <a:t>Python: Variables</a:t>
            </a:r>
            <a:endParaRPr lang="en-IE" sz="6600" dirty="0">
              <a:solidFill>
                <a:schemeClr val="bg1"/>
              </a:solidFill>
            </a:endParaRPr>
          </a:p>
        </p:txBody>
      </p:sp>
      <p:sp>
        <p:nvSpPr>
          <p:cNvPr id="3" name="Subtitle 2"/>
          <p:cNvSpPr>
            <a:spLocks noGrp="1"/>
          </p:cNvSpPr>
          <p:nvPr>
            <p:ph type="subTitle" idx="1"/>
          </p:nvPr>
        </p:nvSpPr>
        <p:spPr/>
        <p:txBody>
          <a:bodyPr/>
          <a:lstStyle/>
          <a:p>
            <a:r>
              <a:rPr lang="en-IE" dirty="0" smtClean="0">
                <a:solidFill>
                  <a:schemeClr val="bg1"/>
                </a:solidFill>
              </a:rPr>
              <a:t>Damian Gordon</a:t>
            </a:r>
            <a:endParaRPr lang="en-IE" dirty="0">
              <a:solidFill>
                <a:schemeClr val="bg1"/>
              </a:solidFill>
            </a:endParaRPr>
          </a:p>
        </p:txBody>
      </p:sp>
    </p:spTree>
    <p:extLst>
      <p:ext uri="{BB962C8B-B14F-4D97-AF65-F5344CB8AC3E}">
        <p14:creationId xmlns:p14="http://schemas.microsoft.com/office/powerpoint/2010/main" val="1258921033"/>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solidFill>
                  <a:schemeClr val="bg1"/>
                </a:solidFill>
              </a:rPr>
              <a:t>Using Variables</a:t>
            </a:r>
            <a:endParaRPr lang="en-IE" dirty="0">
              <a:solidFill>
                <a:schemeClr val="bg1"/>
              </a:solidFill>
            </a:endParaRPr>
          </a:p>
        </p:txBody>
      </p:sp>
      <p:sp>
        <p:nvSpPr>
          <p:cNvPr id="4" name="Content Placeholder 3"/>
          <p:cNvSpPr>
            <a:spLocks noGrp="1"/>
          </p:cNvSpPr>
          <p:nvPr>
            <p:ph idx="1"/>
          </p:nvPr>
        </p:nvSpPr>
        <p:spPr/>
        <p:txBody>
          <a:bodyPr/>
          <a:lstStyle/>
          <a:p>
            <a:r>
              <a:rPr lang="en-IE" dirty="0" smtClean="0">
                <a:solidFill>
                  <a:schemeClr val="bg1"/>
                </a:solidFill>
              </a:rPr>
              <a:t>Variables are easy to use in Python, there is no need to declare the type of the variable.</a:t>
            </a:r>
          </a:p>
          <a:p>
            <a:r>
              <a:rPr lang="en-IE" dirty="0" smtClean="0">
                <a:solidFill>
                  <a:schemeClr val="bg1"/>
                </a:solidFill>
              </a:rPr>
              <a:t>Python will work it out for you (mostly!).</a:t>
            </a:r>
          </a:p>
          <a:p>
            <a:endParaRPr lang="en-IE" dirty="0" smtClean="0">
              <a:solidFill>
                <a:schemeClr val="bg1"/>
              </a:solidFill>
            </a:endParaRPr>
          </a:p>
          <a:p>
            <a:endParaRPr lang="en-IE" dirty="0">
              <a:solidFill>
                <a:schemeClr val="bg1"/>
              </a:solidFill>
            </a:endParaRPr>
          </a:p>
        </p:txBody>
      </p:sp>
    </p:spTree>
    <p:extLst>
      <p:ext uri="{BB962C8B-B14F-4D97-AF65-F5344CB8AC3E}">
        <p14:creationId xmlns:p14="http://schemas.microsoft.com/office/powerpoint/2010/main" val="2392955253"/>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521" y="260648"/>
            <a:ext cx="10971372" cy="5865517"/>
          </a:xfrm>
        </p:spPr>
        <p:txBody>
          <a:bodyPr>
            <a:normAutofit/>
          </a:bodyPr>
          <a:lstStyle/>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endParaRPr lang="en-IE" dirty="0">
              <a:solidFill>
                <a:schemeClr val="bg1"/>
              </a:solidFill>
              <a:latin typeface="Courier New" panose="02070309020205020404" pitchFamily="49" charset="0"/>
              <a:cs typeface="Courier New" panose="02070309020205020404" pitchFamily="49" charset="0"/>
            </a:endParaRPr>
          </a:p>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r>
              <a:rPr lang="en-IE" dirty="0" smtClean="0">
                <a:solidFill>
                  <a:schemeClr val="bg1"/>
                </a:solidFill>
                <a:latin typeface="Courier New" panose="02070309020205020404" pitchFamily="49" charset="0"/>
                <a:cs typeface="Courier New" panose="02070309020205020404" pitchFamily="49" charset="0"/>
              </a:rPr>
              <a:t># PROGRAM </a:t>
            </a:r>
            <a:r>
              <a:rPr lang="en-IE" dirty="0" err="1" smtClean="0">
                <a:solidFill>
                  <a:schemeClr val="bg1"/>
                </a:solidFill>
                <a:latin typeface="Courier New" panose="02070309020205020404" pitchFamily="49" charset="0"/>
                <a:cs typeface="Courier New" panose="02070309020205020404" pitchFamily="49" charset="0"/>
              </a:rPr>
              <a:t>VariableAssignment</a:t>
            </a:r>
            <a:r>
              <a:rPr lang="en-IE" dirty="0" smtClean="0">
                <a:solidFill>
                  <a:schemeClr val="bg1"/>
                </a:solidFill>
                <a:latin typeface="Courier New" panose="02070309020205020404" pitchFamily="49" charset="0"/>
                <a:cs typeface="Courier New" panose="02070309020205020404" pitchFamily="49" charset="0"/>
              </a:rPr>
              <a:t>:</a:t>
            </a:r>
          </a:p>
          <a:p>
            <a:pPr marL="0" indent="0">
              <a:buNone/>
            </a:pPr>
            <a:r>
              <a:rPr lang="en-IE" dirty="0">
                <a:solidFill>
                  <a:schemeClr val="bg1"/>
                </a:solidFill>
                <a:latin typeface="Courier New" panose="02070309020205020404" pitchFamily="49" charset="0"/>
                <a:cs typeface="Courier New" panose="02070309020205020404" pitchFamily="49" charset="0"/>
              </a:rPr>
              <a:t>x</a:t>
            </a:r>
            <a:r>
              <a:rPr lang="en-IE" dirty="0" smtClean="0">
                <a:solidFill>
                  <a:schemeClr val="bg1"/>
                </a:solidFill>
                <a:latin typeface="Courier New" panose="02070309020205020404" pitchFamily="49" charset="0"/>
                <a:cs typeface="Courier New" panose="02070309020205020404" pitchFamily="49" charset="0"/>
              </a:rPr>
              <a:t> = 6</a:t>
            </a:r>
            <a:endParaRPr lang="en-IE" dirty="0">
              <a:solidFill>
                <a:schemeClr val="bg1"/>
              </a:solidFill>
              <a:latin typeface="Courier New" panose="02070309020205020404" pitchFamily="49" charset="0"/>
              <a:cs typeface="Courier New" panose="02070309020205020404" pitchFamily="49" charset="0"/>
            </a:endParaRPr>
          </a:p>
          <a:p>
            <a:pPr marL="0" indent="0">
              <a:buNone/>
            </a:pPr>
            <a:r>
              <a:rPr lang="en-IE" dirty="0" smtClean="0">
                <a:solidFill>
                  <a:schemeClr val="bg1"/>
                </a:solidFill>
                <a:latin typeface="Courier New" panose="02070309020205020404" pitchFamily="49" charset="0"/>
                <a:cs typeface="Courier New" panose="02070309020205020404" pitchFamily="49" charset="0"/>
              </a:rPr>
              <a:t># END.</a:t>
            </a:r>
            <a:endParaRPr lang="en-IE" dirty="0">
              <a:solidFill>
                <a:schemeClr val="bg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778064784"/>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solidFill>
                  <a:schemeClr val="bg1"/>
                </a:solidFill>
              </a:rPr>
              <a:t>Using Variables</a:t>
            </a:r>
            <a:endParaRPr lang="en-IE" dirty="0">
              <a:solidFill>
                <a:schemeClr val="bg1"/>
              </a:solidFill>
            </a:endParaRPr>
          </a:p>
        </p:txBody>
      </p:sp>
      <p:sp>
        <p:nvSpPr>
          <p:cNvPr id="4" name="Content Placeholder 3"/>
          <p:cNvSpPr>
            <a:spLocks noGrp="1"/>
          </p:cNvSpPr>
          <p:nvPr>
            <p:ph idx="1"/>
          </p:nvPr>
        </p:nvSpPr>
        <p:spPr/>
        <p:txBody>
          <a:bodyPr/>
          <a:lstStyle/>
          <a:p>
            <a:r>
              <a:rPr lang="en-IE" dirty="0" smtClean="0">
                <a:solidFill>
                  <a:schemeClr val="bg1"/>
                </a:solidFill>
              </a:rPr>
              <a:t>And if we want to check the value of the variable:</a:t>
            </a:r>
            <a:endParaRPr lang="en-IE" dirty="0">
              <a:solidFill>
                <a:schemeClr val="bg1"/>
              </a:solidFill>
            </a:endParaRPr>
          </a:p>
        </p:txBody>
      </p:sp>
    </p:spTree>
    <p:extLst>
      <p:ext uri="{BB962C8B-B14F-4D97-AF65-F5344CB8AC3E}">
        <p14:creationId xmlns:p14="http://schemas.microsoft.com/office/powerpoint/2010/main" val="908604084"/>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521" y="260648"/>
            <a:ext cx="10971372" cy="5865517"/>
          </a:xfrm>
        </p:spPr>
        <p:txBody>
          <a:bodyPr>
            <a:normAutofit/>
          </a:bodyPr>
          <a:lstStyle/>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endParaRPr lang="en-IE" dirty="0">
              <a:solidFill>
                <a:schemeClr val="bg1"/>
              </a:solidFill>
              <a:latin typeface="Courier New" panose="02070309020205020404" pitchFamily="49" charset="0"/>
              <a:cs typeface="Courier New" panose="02070309020205020404" pitchFamily="49" charset="0"/>
            </a:endParaRPr>
          </a:p>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r>
              <a:rPr lang="en-IE" dirty="0" smtClean="0">
                <a:solidFill>
                  <a:schemeClr val="bg1"/>
                </a:solidFill>
                <a:latin typeface="Courier New" panose="02070309020205020404" pitchFamily="49" charset="0"/>
                <a:cs typeface="Courier New" panose="02070309020205020404" pitchFamily="49" charset="0"/>
              </a:rPr>
              <a:t># PROGRAM </a:t>
            </a:r>
            <a:r>
              <a:rPr lang="en-IE" dirty="0" err="1" smtClean="0">
                <a:solidFill>
                  <a:schemeClr val="bg1"/>
                </a:solidFill>
                <a:latin typeface="Courier New" panose="02070309020205020404" pitchFamily="49" charset="0"/>
                <a:cs typeface="Courier New" panose="02070309020205020404" pitchFamily="49" charset="0"/>
              </a:rPr>
              <a:t>VariablePrint</a:t>
            </a:r>
            <a:r>
              <a:rPr lang="en-IE" dirty="0" smtClean="0">
                <a:solidFill>
                  <a:schemeClr val="bg1"/>
                </a:solidFill>
                <a:latin typeface="Courier New" panose="02070309020205020404" pitchFamily="49" charset="0"/>
                <a:cs typeface="Courier New" panose="02070309020205020404" pitchFamily="49" charset="0"/>
              </a:rPr>
              <a:t>:</a:t>
            </a:r>
          </a:p>
          <a:p>
            <a:pPr marL="0" indent="0">
              <a:buNone/>
            </a:pPr>
            <a:r>
              <a:rPr lang="en-IE" dirty="0" smtClean="0">
                <a:solidFill>
                  <a:schemeClr val="bg1"/>
                </a:solidFill>
                <a:latin typeface="Courier New" panose="02070309020205020404" pitchFamily="49" charset="0"/>
                <a:cs typeface="Courier New" panose="02070309020205020404" pitchFamily="49" charset="0"/>
              </a:rPr>
              <a:t>x = 6</a:t>
            </a:r>
          </a:p>
          <a:p>
            <a:pPr marL="0" indent="0">
              <a:buNone/>
            </a:pPr>
            <a:r>
              <a:rPr lang="en-IE" dirty="0" smtClean="0">
                <a:solidFill>
                  <a:schemeClr val="bg1"/>
                </a:solidFill>
                <a:latin typeface="Courier New" panose="02070309020205020404" pitchFamily="49" charset="0"/>
                <a:cs typeface="Courier New" panose="02070309020205020404" pitchFamily="49" charset="0"/>
              </a:rPr>
              <a:t>print(x)</a:t>
            </a:r>
            <a:endParaRPr lang="en-IE" dirty="0">
              <a:solidFill>
                <a:schemeClr val="bg1"/>
              </a:solidFill>
              <a:latin typeface="Courier New" panose="02070309020205020404" pitchFamily="49" charset="0"/>
              <a:cs typeface="Courier New" panose="02070309020205020404" pitchFamily="49" charset="0"/>
            </a:endParaRPr>
          </a:p>
          <a:p>
            <a:pPr marL="0" indent="0">
              <a:buNone/>
            </a:pPr>
            <a:r>
              <a:rPr lang="en-IE" dirty="0" smtClean="0">
                <a:solidFill>
                  <a:schemeClr val="bg1"/>
                </a:solidFill>
                <a:latin typeface="Courier New" panose="02070309020205020404" pitchFamily="49" charset="0"/>
                <a:cs typeface="Courier New" panose="02070309020205020404" pitchFamily="49" charset="0"/>
              </a:rPr>
              <a:t># END.</a:t>
            </a:r>
            <a:endParaRPr lang="en-IE" dirty="0">
              <a:solidFill>
                <a:schemeClr val="bg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973780500"/>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solidFill>
                  <a:schemeClr val="bg1"/>
                </a:solidFill>
              </a:rPr>
              <a:t>Using Variables</a:t>
            </a:r>
            <a:endParaRPr lang="en-IE" dirty="0">
              <a:solidFill>
                <a:schemeClr val="bg1"/>
              </a:solidFill>
            </a:endParaRPr>
          </a:p>
        </p:txBody>
      </p:sp>
      <p:sp>
        <p:nvSpPr>
          <p:cNvPr id="4" name="Content Placeholder 3"/>
          <p:cNvSpPr>
            <a:spLocks noGrp="1"/>
          </p:cNvSpPr>
          <p:nvPr>
            <p:ph idx="1"/>
          </p:nvPr>
        </p:nvSpPr>
        <p:spPr/>
        <p:txBody>
          <a:bodyPr/>
          <a:lstStyle/>
          <a:p>
            <a:r>
              <a:rPr lang="en-IE" dirty="0" smtClean="0">
                <a:solidFill>
                  <a:schemeClr val="bg1"/>
                </a:solidFill>
              </a:rPr>
              <a:t>Let’s add 1 to x:</a:t>
            </a:r>
            <a:endParaRPr lang="en-IE" dirty="0">
              <a:solidFill>
                <a:schemeClr val="bg1"/>
              </a:solidFill>
            </a:endParaRPr>
          </a:p>
        </p:txBody>
      </p:sp>
    </p:spTree>
    <p:extLst>
      <p:ext uri="{BB962C8B-B14F-4D97-AF65-F5344CB8AC3E}">
        <p14:creationId xmlns:p14="http://schemas.microsoft.com/office/powerpoint/2010/main" val="282347518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521" y="260648"/>
            <a:ext cx="10971372" cy="5865517"/>
          </a:xfrm>
        </p:spPr>
        <p:txBody>
          <a:bodyPr>
            <a:normAutofit/>
          </a:bodyPr>
          <a:lstStyle/>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endParaRPr lang="en-IE" dirty="0">
              <a:solidFill>
                <a:schemeClr val="bg1"/>
              </a:solidFill>
              <a:latin typeface="Courier New" panose="02070309020205020404" pitchFamily="49" charset="0"/>
              <a:cs typeface="Courier New" panose="02070309020205020404" pitchFamily="49" charset="0"/>
            </a:endParaRPr>
          </a:p>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r>
              <a:rPr lang="en-IE" dirty="0" smtClean="0">
                <a:solidFill>
                  <a:schemeClr val="bg1"/>
                </a:solidFill>
                <a:latin typeface="Courier New" panose="02070309020205020404" pitchFamily="49" charset="0"/>
                <a:cs typeface="Courier New" panose="02070309020205020404" pitchFamily="49" charset="0"/>
              </a:rPr>
              <a:t># PROGRAM </a:t>
            </a:r>
            <a:r>
              <a:rPr lang="en-IE" dirty="0" err="1" smtClean="0">
                <a:solidFill>
                  <a:schemeClr val="bg1"/>
                </a:solidFill>
                <a:latin typeface="Courier New" panose="02070309020205020404" pitchFamily="49" charset="0"/>
                <a:cs typeface="Courier New" panose="02070309020205020404" pitchFamily="49" charset="0"/>
              </a:rPr>
              <a:t>AddOneVariablePrint</a:t>
            </a:r>
            <a:r>
              <a:rPr lang="en-IE" dirty="0" smtClean="0">
                <a:solidFill>
                  <a:schemeClr val="bg1"/>
                </a:solidFill>
                <a:latin typeface="Courier New" panose="02070309020205020404" pitchFamily="49" charset="0"/>
                <a:cs typeface="Courier New" panose="02070309020205020404" pitchFamily="49" charset="0"/>
              </a:rPr>
              <a:t>:</a:t>
            </a:r>
          </a:p>
          <a:p>
            <a:pPr marL="0" indent="0">
              <a:buNone/>
            </a:pPr>
            <a:r>
              <a:rPr lang="en-IE" dirty="0" smtClean="0">
                <a:solidFill>
                  <a:schemeClr val="bg1"/>
                </a:solidFill>
                <a:latin typeface="Courier New" panose="02070309020205020404" pitchFamily="49" charset="0"/>
                <a:cs typeface="Courier New" panose="02070309020205020404" pitchFamily="49" charset="0"/>
              </a:rPr>
              <a:t>x = 6</a:t>
            </a:r>
          </a:p>
          <a:p>
            <a:pPr marL="0" indent="0">
              <a:buNone/>
            </a:pPr>
            <a:r>
              <a:rPr lang="en-IE" dirty="0" smtClean="0">
                <a:solidFill>
                  <a:schemeClr val="bg1"/>
                </a:solidFill>
                <a:latin typeface="Courier New" panose="02070309020205020404" pitchFamily="49" charset="0"/>
                <a:cs typeface="Courier New" panose="02070309020205020404" pitchFamily="49" charset="0"/>
              </a:rPr>
              <a:t>print(x + 1)</a:t>
            </a:r>
            <a:endParaRPr lang="en-IE" dirty="0">
              <a:solidFill>
                <a:schemeClr val="bg1"/>
              </a:solidFill>
              <a:latin typeface="Courier New" panose="02070309020205020404" pitchFamily="49" charset="0"/>
              <a:cs typeface="Courier New" panose="02070309020205020404" pitchFamily="49" charset="0"/>
            </a:endParaRPr>
          </a:p>
          <a:p>
            <a:pPr marL="0" indent="0">
              <a:buNone/>
            </a:pPr>
            <a:r>
              <a:rPr lang="en-IE" dirty="0" smtClean="0">
                <a:solidFill>
                  <a:schemeClr val="bg1"/>
                </a:solidFill>
                <a:latin typeface="Courier New" panose="02070309020205020404" pitchFamily="49" charset="0"/>
                <a:cs typeface="Courier New" panose="02070309020205020404" pitchFamily="49" charset="0"/>
              </a:rPr>
              <a:t># END.</a:t>
            </a:r>
            <a:endParaRPr lang="en-IE" dirty="0">
              <a:solidFill>
                <a:schemeClr val="bg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4805142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521" y="2790056"/>
            <a:ext cx="10971372" cy="1143000"/>
          </a:xfrm>
        </p:spPr>
        <p:txBody>
          <a:bodyPr/>
          <a:lstStyle/>
          <a:p>
            <a:r>
              <a:rPr lang="en-IE" dirty="0" smtClean="0">
                <a:solidFill>
                  <a:schemeClr val="bg1"/>
                </a:solidFill>
              </a:rPr>
              <a:t>What does </a:t>
            </a:r>
            <a:r>
              <a:rPr lang="en-IE" dirty="0">
                <a:solidFill>
                  <a:schemeClr val="bg1"/>
                </a:solidFill>
              </a:rPr>
              <a:t>Python </a:t>
            </a:r>
            <a:r>
              <a:rPr lang="en-IE" dirty="0" smtClean="0">
                <a:solidFill>
                  <a:schemeClr val="bg1"/>
                </a:solidFill>
              </a:rPr>
              <a:t>look like?</a:t>
            </a:r>
            <a:endParaRPr lang="en-IE" dirty="0"/>
          </a:p>
        </p:txBody>
      </p:sp>
    </p:spTree>
    <p:extLst>
      <p:ext uri="{BB962C8B-B14F-4D97-AF65-F5344CB8AC3E}">
        <p14:creationId xmlns:p14="http://schemas.microsoft.com/office/powerpoint/2010/main" val="3104763156"/>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solidFill>
                  <a:schemeClr val="bg1"/>
                </a:solidFill>
              </a:rPr>
              <a:t>Using Variables</a:t>
            </a:r>
            <a:endParaRPr lang="en-IE" dirty="0">
              <a:solidFill>
                <a:schemeClr val="bg1"/>
              </a:solidFill>
            </a:endParaRPr>
          </a:p>
        </p:txBody>
      </p:sp>
      <p:sp>
        <p:nvSpPr>
          <p:cNvPr id="4" name="Content Placeholder 3"/>
          <p:cNvSpPr>
            <a:spLocks noGrp="1"/>
          </p:cNvSpPr>
          <p:nvPr>
            <p:ph idx="1"/>
          </p:nvPr>
        </p:nvSpPr>
        <p:spPr/>
        <p:txBody>
          <a:bodyPr/>
          <a:lstStyle/>
          <a:p>
            <a:r>
              <a:rPr lang="en-IE" dirty="0" smtClean="0">
                <a:solidFill>
                  <a:schemeClr val="bg1"/>
                </a:solidFill>
              </a:rPr>
              <a:t>Let’s try two variables:</a:t>
            </a:r>
            <a:endParaRPr lang="en-IE" dirty="0">
              <a:solidFill>
                <a:schemeClr val="bg1"/>
              </a:solidFill>
            </a:endParaRPr>
          </a:p>
        </p:txBody>
      </p:sp>
    </p:spTree>
    <p:extLst>
      <p:ext uri="{BB962C8B-B14F-4D97-AF65-F5344CB8AC3E}">
        <p14:creationId xmlns:p14="http://schemas.microsoft.com/office/powerpoint/2010/main" val="1958722787"/>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521" y="260648"/>
            <a:ext cx="10971372" cy="5865517"/>
          </a:xfrm>
        </p:spPr>
        <p:txBody>
          <a:bodyPr>
            <a:normAutofit/>
          </a:bodyPr>
          <a:lstStyle/>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endParaRPr lang="en-IE" dirty="0">
              <a:solidFill>
                <a:schemeClr val="bg1"/>
              </a:solidFill>
              <a:latin typeface="Courier New" panose="02070309020205020404" pitchFamily="49" charset="0"/>
              <a:cs typeface="Courier New" panose="02070309020205020404" pitchFamily="49" charset="0"/>
            </a:endParaRPr>
          </a:p>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r>
              <a:rPr lang="en-IE" dirty="0" smtClean="0">
                <a:solidFill>
                  <a:schemeClr val="bg1"/>
                </a:solidFill>
                <a:latin typeface="Courier New" panose="02070309020205020404" pitchFamily="49" charset="0"/>
                <a:cs typeface="Courier New" panose="02070309020205020404" pitchFamily="49" charset="0"/>
              </a:rPr>
              <a:t># PROGRAM </a:t>
            </a:r>
            <a:r>
              <a:rPr lang="en-IE" dirty="0" err="1" smtClean="0">
                <a:solidFill>
                  <a:schemeClr val="bg1"/>
                </a:solidFill>
                <a:latin typeface="Courier New" panose="02070309020205020404" pitchFamily="49" charset="0"/>
                <a:cs typeface="Courier New" panose="02070309020205020404" pitchFamily="49" charset="0"/>
              </a:rPr>
              <a:t>TwoVariablePrint</a:t>
            </a:r>
            <a:r>
              <a:rPr lang="en-IE" dirty="0" smtClean="0">
                <a:solidFill>
                  <a:schemeClr val="bg1"/>
                </a:solidFill>
                <a:latin typeface="Courier New" panose="02070309020205020404" pitchFamily="49" charset="0"/>
                <a:cs typeface="Courier New" panose="02070309020205020404" pitchFamily="49" charset="0"/>
              </a:rPr>
              <a:t>:</a:t>
            </a:r>
          </a:p>
          <a:p>
            <a:pPr marL="0" indent="0">
              <a:buNone/>
            </a:pPr>
            <a:r>
              <a:rPr lang="en-IE" dirty="0" smtClean="0">
                <a:solidFill>
                  <a:schemeClr val="bg1"/>
                </a:solidFill>
                <a:latin typeface="Courier New" panose="02070309020205020404" pitchFamily="49" charset="0"/>
                <a:cs typeface="Courier New" panose="02070309020205020404" pitchFamily="49" charset="0"/>
              </a:rPr>
              <a:t>x = 6</a:t>
            </a:r>
          </a:p>
          <a:p>
            <a:pPr marL="0" indent="0">
              <a:buNone/>
            </a:pPr>
            <a:r>
              <a:rPr lang="en-IE" dirty="0" smtClean="0">
                <a:solidFill>
                  <a:schemeClr val="bg1"/>
                </a:solidFill>
                <a:latin typeface="Courier New" panose="02070309020205020404" pitchFamily="49" charset="0"/>
                <a:cs typeface="Courier New" panose="02070309020205020404" pitchFamily="49" charset="0"/>
              </a:rPr>
              <a:t>y = 5</a:t>
            </a:r>
          </a:p>
          <a:p>
            <a:pPr marL="0" indent="0">
              <a:buNone/>
            </a:pPr>
            <a:r>
              <a:rPr lang="en-IE" dirty="0" smtClean="0">
                <a:solidFill>
                  <a:schemeClr val="bg1"/>
                </a:solidFill>
                <a:latin typeface="Courier New" panose="02070309020205020404" pitchFamily="49" charset="0"/>
                <a:cs typeface="Courier New" panose="02070309020205020404" pitchFamily="49" charset="0"/>
              </a:rPr>
              <a:t>print(x + y)</a:t>
            </a:r>
            <a:endParaRPr lang="en-IE" dirty="0">
              <a:solidFill>
                <a:schemeClr val="bg1"/>
              </a:solidFill>
              <a:latin typeface="Courier New" panose="02070309020205020404" pitchFamily="49" charset="0"/>
              <a:cs typeface="Courier New" panose="02070309020205020404" pitchFamily="49" charset="0"/>
            </a:endParaRPr>
          </a:p>
          <a:p>
            <a:pPr marL="0" indent="0">
              <a:buNone/>
            </a:pPr>
            <a:r>
              <a:rPr lang="en-IE" dirty="0" smtClean="0">
                <a:solidFill>
                  <a:schemeClr val="bg1"/>
                </a:solidFill>
                <a:latin typeface="Courier New" panose="02070309020205020404" pitchFamily="49" charset="0"/>
                <a:cs typeface="Courier New" panose="02070309020205020404" pitchFamily="49" charset="0"/>
              </a:rPr>
              <a:t># END.</a:t>
            </a:r>
            <a:endParaRPr lang="en-IE" dirty="0">
              <a:solidFill>
                <a:schemeClr val="bg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144363068"/>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solidFill>
                  <a:schemeClr val="bg1"/>
                </a:solidFill>
              </a:rPr>
              <a:t>Using Variables</a:t>
            </a:r>
            <a:endParaRPr lang="en-IE" dirty="0">
              <a:solidFill>
                <a:schemeClr val="bg1"/>
              </a:solidFill>
            </a:endParaRPr>
          </a:p>
        </p:txBody>
      </p:sp>
      <p:sp>
        <p:nvSpPr>
          <p:cNvPr id="4" name="Content Placeholder 3"/>
          <p:cNvSpPr>
            <a:spLocks noGrp="1"/>
          </p:cNvSpPr>
          <p:nvPr>
            <p:ph idx="1"/>
          </p:nvPr>
        </p:nvSpPr>
        <p:spPr/>
        <p:txBody>
          <a:bodyPr/>
          <a:lstStyle/>
          <a:p>
            <a:r>
              <a:rPr lang="en-IE" dirty="0" smtClean="0">
                <a:solidFill>
                  <a:schemeClr val="bg1"/>
                </a:solidFill>
              </a:rPr>
              <a:t>If we want to move from integers to real numbers</a:t>
            </a:r>
            <a:endParaRPr lang="en-IE" dirty="0">
              <a:solidFill>
                <a:schemeClr val="bg1"/>
              </a:solidFill>
            </a:endParaRPr>
          </a:p>
        </p:txBody>
      </p:sp>
    </p:spTree>
    <p:extLst>
      <p:ext uri="{BB962C8B-B14F-4D97-AF65-F5344CB8AC3E}">
        <p14:creationId xmlns:p14="http://schemas.microsoft.com/office/powerpoint/2010/main" val="687855510"/>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521" y="260648"/>
            <a:ext cx="10971372" cy="5865517"/>
          </a:xfrm>
        </p:spPr>
        <p:txBody>
          <a:bodyPr>
            <a:normAutofit/>
          </a:bodyPr>
          <a:lstStyle/>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endParaRPr lang="en-IE" dirty="0">
              <a:solidFill>
                <a:schemeClr val="bg1"/>
              </a:solidFill>
              <a:latin typeface="Courier New" panose="02070309020205020404" pitchFamily="49" charset="0"/>
              <a:cs typeface="Courier New" panose="02070309020205020404" pitchFamily="49" charset="0"/>
            </a:endParaRPr>
          </a:p>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r>
              <a:rPr lang="en-IE" dirty="0" smtClean="0">
                <a:solidFill>
                  <a:schemeClr val="bg1"/>
                </a:solidFill>
                <a:latin typeface="Courier New" panose="02070309020205020404" pitchFamily="49" charset="0"/>
                <a:cs typeface="Courier New" panose="02070309020205020404" pitchFamily="49" charset="0"/>
              </a:rPr>
              <a:t># PROGRAM </a:t>
            </a:r>
            <a:r>
              <a:rPr lang="en-IE" dirty="0" err="1" smtClean="0">
                <a:solidFill>
                  <a:schemeClr val="bg1"/>
                </a:solidFill>
                <a:latin typeface="Courier New" panose="02070309020205020404" pitchFamily="49" charset="0"/>
                <a:cs typeface="Courier New" panose="02070309020205020404" pitchFamily="49" charset="0"/>
              </a:rPr>
              <a:t>RealVariablePrint</a:t>
            </a:r>
            <a:r>
              <a:rPr lang="en-IE" dirty="0" smtClean="0">
                <a:solidFill>
                  <a:schemeClr val="bg1"/>
                </a:solidFill>
                <a:latin typeface="Courier New" panose="02070309020205020404" pitchFamily="49" charset="0"/>
                <a:cs typeface="Courier New" panose="02070309020205020404" pitchFamily="49" charset="0"/>
              </a:rPr>
              <a:t>:</a:t>
            </a:r>
          </a:p>
          <a:p>
            <a:pPr marL="0" indent="0">
              <a:buNone/>
            </a:pPr>
            <a:r>
              <a:rPr lang="en-IE" dirty="0" smtClean="0">
                <a:solidFill>
                  <a:schemeClr val="bg1"/>
                </a:solidFill>
                <a:latin typeface="Courier New" panose="02070309020205020404" pitchFamily="49" charset="0"/>
                <a:cs typeface="Courier New" panose="02070309020205020404" pitchFamily="49" charset="0"/>
              </a:rPr>
              <a:t>x = 6.56</a:t>
            </a:r>
          </a:p>
          <a:p>
            <a:pPr marL="0" indent="0">
              <a:buNone/>
            </a:pPr>
            <a:r>
              <a:rPr lang="en-IE" dirty="0" smtClean="0">
                <a:solidFill>
                  <a:schemeClr val="bg1"/>
                </a:solidFill>
                <a:latin typeface="Courier New" panose="02070309020205020404" pitchFamily="49" charset="0"/>
                <a:cs typeface="Courier New" panose="02070309020205020404" pitchFamily="49" charset="0"/>
              </a:rPr>
              <a:t>print(x)</a:t>
            </a:r>
            <a:endParaRPr lang="en-IE" dirty="0">
              <a:solidFill>
                <a:schemeClr val="bg1"/>
              </a:solidFill>
              <a:latin typeface="Courier New" panose="02070309020205020404" pitchFamily="49" charset="0"/>
              <a:cs typeface="Courier New" panose="02070309020205020404" pitchFamily="49" charset="0"/>
            </a:endParaRPr>
          </a:p>
          <a:p>
            <a:pPr marL="0" indent="0">
              <a:buNone/>
            </a:pPr>
            <a:r>
              <a:rPr lang="en-IE" dirty="0" smtClean="0">
                <a:solidFill>
                  <a:schemeClr val="bg1"/>
                </a:solidFill>
                <a:latin typeface="Courier New" panose="02070309020205020404" pitchFamily="49" charset="0"/>
                <a:cs typeface="Courier New" panose="02070309020205020404" pitchFamily="49" charset="0"/>
              </a:rPr>
              <a:t># END.</a:t>
            </a:r>
            <a:endParaRPr lang="en-IE" dirty="0">
              <a:solidFill>
                <a:schemeClr val="bg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995693834"/>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521" y="260648"/>
            <a:ext cx="10971372" cy="5865517"/>
          </a:xfrm>
        </p:spPr>
        <p:txBody>
          <a:bodyPr>
            <a:normAutofit/>
          </a:bodyPr>
          <a:lstStyle/>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endParaRPr lang="en-IE" dirty="0">
              <a:solidFill>
                <a:schemeClr val="bg1"/>
              </a:solidFill>
              <a:latin typeface="Courier New" panose="02070309020205020404" pitchFamily="49" charset="0"/>
              <a:cs typeface="Courier New" panose="02070309020205020404" pitchFamily="49" charset="0"/>
            </a:endParaRPr>
          </a:p>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r>
              <a:rPr lang="en-IE" dirty="0" smtClean="0">
                <a:solidFill>
                  <a:schemeClr val="bg1"/>
                </a:solidFill>
                <a:latin typeface="Courier New" panose="02070309020205020404" pitchFamily="49" charset="0"/>
                <a:cs typeface="Courier New" panose="02070309020205020404" pitchFamily="49" charset="0"/>
              </a:rPr>
              <a:t># PROGRAM </a:t>
            </a:r>
            <a:r>
              <a:rPr lang="en-IE" dirty="0" err="1" smtClean="0">
                <a:solidFill>
                  <a:schemeClr val="bg1"/>
                </a:solidFill>
                <a:latin typeface="Courier New" panose="02070309020205020404" pitchFamily="49" charset="0"/>
                <a:cs typeface="Courier New" panose="02070309020205020404" pitchFamily="49" charset="0"/>
              </a:rPr>
              <a:t>AnotherRealVariablePrint</a:t>
            </a:r>
            <a:r>
              <a:rPr lang="en-IE" dirty="0" smtClean="0">
                <a:solidFill>
                  <a:schemeClr val="bg1"/>
                </a:solidFill>
                <a:latin typeface="Courier New" panose="02070309020205020404" pitchFamily="49" charset="0"/>
                <a:cs typeface="Courier New" panose="02070309020205020404" pitchFamily="49" charset="0"/>
              </a:rPr>
              <a:t>:</a:t>
            </a:r>
          </a:p>
          <a:p>
            <a:pPr marL="0" indent="0">
              <a:buNone/>
            </a:pPr>
            <a:r>
              <a:rPr lang="en-IE" dirty="0" smtClean="0">
                <a:solidFill>
                  <a:schemeClr val="bg1"/>
                </a:solidFill>
                <a:latin typeface="Courier New" panose="02070309020205020404" pitchFamily="49" charset="0"/>
                <a:cs typeface="Courier New" panose="02070309020205020404" pitchFamily="49" charset="0"/>
              </a:rPr>
              <a:t>x = 6.0</a:t>
            </a:r>
          </a:p>
          <a:p>
            <a:pPr marL="0" indent="0">
              <a:buNone/>
            </a:pPr>
            <a:r>
              <a:rPr lang="en-IE" dirty="0" smtClean="0">
                <a:solidFill>
                  <a:schemeClr val="bg1"/>
                </a:solidFill>
                <a:latin typeface="Courier New" panose="02070309020205020404" pitchFamily="49" charset="0"/>
                <a:cs typeface="Courier New" panose="02070309020205020404" pitchFamily="49" charset="0"/>
              </a:rPr>
              <a:t>print(x)</a:t>
            </a:r>
            <a:endParaRPr lang="en-IE" dirty="0">
              <a:solidFill>
                <a:schemeClr val="bg1"/>
              </a:solidFill>
              <a:latin typeface="Courier New" panose="02070309020205020404" pitchFamily="49" charset="0"/>
              <a:cs typeface="Courier New" panose="02070309020205020404" pitchFamily="49" charset="0"/>
            </a:endParaRPr>
          </a:p>
          <a:p>
            <a:pPr marL="0" indent="0">
              <a:buNone/>
            </a:pPr>
            <a:r>
              <a:rPr lang="en-IE" dirty="0" smtClean="0">
                <a:solidFill>
                  <a:schemeClr val="bg1"/>
                </a:solidFill>
                <a:latin typeface="Courier New" panose="02070309020205020404" pitchFamily="49" charset="0"/>
                <a:cs typeface="Courier New" panose="02070309020205020404" pitchFamily="49" charset="0"/>
              </a:rPr>
              <a:t># END.</a:t>
            </a:r>
            <a:endParaRPr lang="en-IE" dirty="0">
              <a:solidFill>
                <a:schemeClr val="bg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718981890"/>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solidFill>
                  <a:schemeClr val="bg1"/>
                </a:solidFill>
              </a:rPr>
              <a:t>Using Variables</a:t>
            </a:r>
            <a:endParaRPr lang="en-IE" dirty="0">
              <a:solidFill>
                <a:schemeClr val="bg1"/>
              </a:solidFill>
            </a:endParaRPr>
          </a:p>
        </p:txBody>
      </p:sp>
      <p:sp>
        <p:nvSpPr>
          <p:cNvPr id="4" name="Content Placeholder 3"/>
          <p:cNvSpPr>
            <a:spLocks noGrp="1"/>
          </p:cNvSpPr>
          <p:nvPr>
            <p:ph idx="1"/>
          </p:nvPr>
        </p:nvSpPr>
        <p:spPr/>
        <p:txBody>
          <a:bodyPr/>
          <a:lstStyle/>
          <a:p>
            <a:r>
              <a:rPr lang="en-IE" dirty="0" smtClean="0">
                <a:solidFill>
                  <a:schemeClr val="bg1"/>
                </a:solidFill>
              </a:rPr>
              <a:t>If we want to create character variables</a:t>
            </a:r>
            <a:endParaRPr lang="en-IE" dirty="0">
              <a:solidFill>
                <a:schemeClr val="bg1"/>
              </a:solidFill>
            </a:endParaRPr>
          </a:p>
        </p:txBody>
      </p:sp>
    </p:spTree>
    <p:extLst>
      <p:ext uri="{BB962C8B-B14F-4D97-AF65-F5344CB8AC3E}">
        <p14:creationId xmlns:p14="http://schemas.microsoft.com/office/powerpoint/2010/main" val="2724716475"/>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521" y="260648"/>
            <a:ext cx="10971372" cy="5865517"/>
          </a:xfrm>
        </p:spPr>
        <p:txBody>
          <a:bodyPr>
            <a:normAutofit/>
          </a:bodyPr>
          <a:lstStyle/>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endParaRPr lang="en-IE" dirty="0">
              <a:solidFill>
                <a:schemeClr val="bg1"/>
              </a:solidFill>
              <a:latin typeface="Courier New" panose="02070309020205020404" pitchFamily="49" charset="0"/>
              <a:cs typeface="Courier New" panose="02070309020205020404" pitchFamily="49" charset="0"/>
            </a:endParaRPr>
          </a:p>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r>
              <a:rPr lang="en-IE" dirty="0" smtClean="0">
                <a:solidFill>
                  <a:schemeClr val="bg1"/>
                </a:solidFill>
                <a:latin typeface="Courier New" panose="02070309020205020404" pitchFamily="49" charset="0"/>
                <a:cs typeface="Courier New" panose="02070309020205020404" pitchFamily="49" charset="0"/>
              </a:rPr>
              <a:t># PROGRAM </a:t>
            </a:r>
            <a:r>
              <a:rPr lang="en-IE" dirty="0" err="1" smtClean="0">
                <a:solidFill>
                  <a:schemeClr val="bg1"/>
                </a:solidFill>
                <a:latin typeface="Courier New" panose="02070309020205020404" pitchFamily="49" charset="0"/>
                <a:cs typeface="Courier New" panose="02070309020205020404" pitchFamily="49" charset="0"/>
              </a:rPr>
              <a:t>CharacterVariablePrint</a:t>
            </a:r>
            <a:r>
              <a:rPr lang="en-IE" dirty="0" smtClean="0">
                <a:solidFill>
                  <a:schemeClr val="bg1"/>
                </a:solidFill>
                <a:latin typeface="Courier New" panose="02070309020205020404" pitchFamily="49" charset="0"/>
                <a:cs typeface="Courier New" panose="02070309020205020404" pitchFamily="49" charset="0"/>
              </a:rPr>
              <a:t>:</a:t>
            </a:r>
          </a:p>
          <a:p>
            <a:pPr marL="0" indent="0">
              <a:buNone/>
            </a:pPr>
            <a:r>
              <a:rPr lang="en-IE" dirty="0" smtClean="0">
                <a:solidFill>
                  <a:schemeClr val="bg1"/>
                </a:solidFill>
                <a:latin typeface="Courier New" panose="02070309020205020404" pitchFamily="49" charset="0"/>
                <a:cs typeface="Courier New" panose="02070309020205020404" pitchFamily="49" charset="0"/>
              </a:rPr>
              <a:t>x = ‘@’</a:t>
            </a:r>
          </a:p>
          <a:p>
            <a:pPr marL="0" indent="0">
              <a:buNone/>
            </a:pPr>
            <a:r>
              <a:rPr lang="en-IE" dirty="0" smtClean="0">
                <a:solidFill>
                  <a:schemeClr val="bg1"/>
                </a:solidFill>
                <a:latin typeface="Courier New" panose="02070309020205020404" pitchFamily="49" charset="0"/>
                <a:cs typeface="Courier New" panose="02070309020205020404" pitchFamily="49" charset="0"/>
              </a:rPr>
              <a:t>print(x)</a:t>
            </a:r>
            <a:endParaRPr lang="en-IE" dirty="0">
              <a:solidFill>
                <a:schemeClr val="bg1"/>
              </a:solidFill>
              <a:latin typeface="Courier New" panose="02070309020205020404" pitchFamily="49" charset="0"/>
              <a:cs typeface="Courier New" panose="02070309020205020404" pitchFamily="49" charset="0"/>
            </a:endParaRPr>
          </a:p>
          <a:p>
            <a:pPr marL="0" indent="0">
              <a:buNone/>
            </a:pPr>
            <a:r>
              <a:rPr lang="en-IE" dirty="0" smtClean="0">
                <a:solidFill>
                  <a:schemeClr val="bg1"/>
                </a:solidFill>
                <a:latin typeface="Courier New" panose="02070309020205020404" pitchFamily="49" charset="0"/>
                <a:cs typeface="Courier New" panose="02070309020205020404" pitchFamily="49" charset="0"/>
              </a:rPr>
              <a:t># END.</a:t>
            </a:r>
            <a:endParaRPr lang="en-IE" dirty="0">
              <a:solidFill>
                <a:schemeClr val="bg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858400808"/>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521" y="260648"/>
            <a:ext cx="10971372" cy="5865517"/>
          </a:xfrm>
        </p:spPr>
        <p:txBody>
          <a:bodyPr>
            <a:normAutofit/>
          </a:bodyPr>
          <a:lstStyle/>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endParaRPr lang="en-IE" dirty="0">
              <a:solidFill>
                <a:schemeClr val="bg1"/>
              </a:solidFill>
              <a:latin typeface="Courier New" panose="02070309020205020404" pitchFamily="49" charset="0"/>
              <a:cs typeface="Courier New" panose="02070309020205020404" pitchFamily="49" charset="0"/>
            </a:endParaRPr>
          </a:p>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r>
              <a:rPr lang="en-IE" dirty="0" smtClean="0">
                <a:solidFill>
                  <a:schemeClr val="bg1"/>
                </a:solidFill>
                <a:latin typeface="Courier New" panose="02070309020205020404" pitchFamily="49" charset="0"/>
                <a:cs typeface="Courier New" panose="02070309020205020404" pitchFamily="49" charset="0"/>
              </a:rPr>
              <a:t># PROGRAM </a:t>
            </a:r>
            <a:r>
              <a:rPr lang="en-IE" dirty="0" err="1" smtClean="0">
                <a:solidFill>
                  <a:schemeClr val="bg1"/>
                </a:solidFill>
                <a:latin typeface="Courier New" panose="02070309020205020404" pitchFamily="49" charset="0"/>
                <a:cs typeface="Courier New" panose="02070309020205020404" pitchFamily="49" charset="0"/>
              </a:rPr>
              <a:t>AnotherCharacterVariablePrint</a:t>
            </a:r>
            <a:r>
              <a:rPr lang="en-IE" dirty="0" smtClean="0">
                <a:solidFill>
                  <a:schemeClr val="bg1"/>
                </a:solidFill>
                <a:latin typeface="Courier New" panose="02070309020205020404" pitchFamily="49" charset="0"/>
                <a:cs typeface="Courier New" panose="02070309020205020404" pitchFamily="49" charset="0"/>
              </a:rPr>
              <a:t>:</a:t>
            </a:r>
          </a:p>
          <a:p>
            <a:pPr marL="0" indent="0">
              <a:buNone/>
            </a:pPr>
            <a:r>
              <a:rPr lang="en-IE" dirty="0" smtClean="0">
                <a:solidFill>
                  <a:schemeClr val="bg1"/>
                </a:solidFill>
                <a:latin typeface="Courier New" panose="02070309020205020404" pitchFamily="49" charset="0"/>
                <a:cs typeface="Courier New" panose="02070309020205020404" pitchFamily="49" charset="0"/>
              </a:rPr>
              <a:t>x = ‘5’</a:t>
            </a:r>
          </a:p>
          <a:p>
            <a:pPr marL="0" indent="0">
              <a:buNone/>
            </a:pPr>
            <a:r>
              <a:rPr lang="en-IE" dirty="0" smtClean="0">
                <a:solidFill>
                  <a:schemeClr val="bg1"/>
                </a:solidFill>
                <a:latin typeface="Courier New" panose="02070309020205020404" pitchFamily="49" charset="0"/>
                <a:cs typeface="Courier New" panose="02070309020205020404" pitchFamily="49" charset="0"/>
              </a:rPr>
              <a:t>print(x)</a:t>
            </a:r>
            <a:endParaRPr lang="en-IE" dirty="0">
              <a:solidFill>
                <a:schemeClr val="bg1"/>
              </a:solidFill>
              <a:latin typeface="Courier New" panose="02070309020205020404" pitchFamily="49" charset="0"/>
              <a:cs typeface="Courier New" panose="02070309020205020404" pitchFamily="49" charset="0"/>
            </a:endParaRPr>
          </a:p>
          <a:p>
            <a:pPr marL="0" indent="0">
              <a:buNone/>
            </a:pPr>
            <a:r>
              <a:rPr lang="en-IE" dirty="0" smtClean="0">
                <a:solidFill>
                  <a:schemeClr val="bg1"/>
                </a:solidFill>
                <a:latin typeface="Courier New" panose="02070309020205020404" pitchFamily="49" charset="0"/>
                <a:cs typeface="Courier New" panose="02070309020205020404" pitchFamily="49" charset="0"/>
              </a:rPr>
              <a:t># END.</a:t>
            </a:r>
            <a:endParaRPr lang="en-IE" dirty="0">
              <a:solidFill>
                <a:schemeClr val="bg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452018187"/>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solidFill>
                  <a:schemeClr val="bg1"/>
                </a:solidFill>
              </a:rPr>
              <a:t>Using Variables</a:t>
            </a:r>
            <a:endParaRPr lang="en-IE" dirty="0">
              <a:solidFill>
                <a:schemeClr val="bg1"/>
              </a:solidFill>
            </a:endParaRPr>
          </a:p>
        </p:txBody>
      </p:sp>
      <p:sp>
        <p:nvSpPr>
          <p:cNvPr id="4" name="Content Placeholder 3"/>
          <p:cNvSpPr>
            <a:spLocks noGrp="1"/>
          </p:cNvSpPr>
          <p:nvPr>
            <p:ph idx="1"/>
          </p:nvPr>
        </p:nvSpPr>
        <p:spPr/>
        <p:txBody>
          <a:bodyPr/>
          <a:lstStyle/>
          <a:p>
            <a:r>
              <a:rPr lang="en-IE" dirty="0" smtClean="0">
                <a:solidFill>
                  <a:schemeClr val="bg1"/>
                </a:solidFill>
              </a:rPr>
              <a:t>Now we can see that we can’t do arithmetic with characters:</a:t>
            </a:r>
            <a:endParaRPr lang="en-IE" dirty="0">
              <a:solidFill>
                <a:schemeClr val="bg1"/>
              </a:solidFill>
            </a:endParaRPr>
          </a:p>
        </p:txBody>
      </p:sp>
    </p:spTree>
    <p:extLst>
      <p:ext uri="{BB962C8B-B14F-4D97-AF65-F5344CB8AC3E}">
        <p14:creationId xmlns:p14="http://schemas.microsoft.com/office/powerpoint/2010/main" val="2624281183"/>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521" y="260648"/>
            <a:ext cx="10971372" cy="5865517"/>
          </a:xfrm>
        </p:spPr>
        <p:txBody>
          <a:bodyPr>
            <a:normAutofit/>
          </a:bodyPr>
          <a:lstStyle/>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endParaRPr lang="en-IE" dirty="0">
              <a:solidFill>
                <a:schemeClr val="bg1"/>
              </a:solidFill>
              <a:latin typeface="Courier New" panose="02070309020205020404" pitchFamily="49" charset="0"/>
              <a:cs typeface="Courier New" panose="02070309020205020404" pitchFamily="49" charset="0"/>
            </a:endParaRPr>
          </a:p>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r>
              <a:rPr lang="en-IE" dirty="0" smtClean="0">
                <a:solidFill>
                  <a:schemeClr val="bg1"/>
                </a:solidFill>
                <a:latin typeface="Courier New" panose="02070309020205020404" pitchFamily="49" charset="0"/>
                <a:cs typeface="Courier New" panose="02070309020205020404" pitchFamily="49" charset="0"/>
              </a:rPr>
              <a:t># PROGRAM </a:t>
            </a:r>
            <a:r>
              <a:rPr lang="en-IE" dirty="0" err="1" smtClean="0">
                <a:solidFill>
                  <a:schemeClr val="bg1"/>
                </a:solidFill>
                <a:latin typeface="Courier New" panose="02070309020205020404" pitchFamily="49" charset="0"/>
                <a:cs typeface="Courier New" panose="02070309020205020404" pitchFamily="49" charset="0"/>
              </a:rPr>
              <a:t>ErrorProgram</a:t>
            </a:r>
            <a:r>
              <a:rPr lang="en-IE" dirty="0" smtClean="0">
                <a:solidFill>
                  <a:schemeClr val="bg1"/>
                </a:solidFill>
                <a:latin typeface="Courier New" panose="02070309020205020404" pitchFamily="49" charset="0"/>
                <a:cs typeface="Courier New" panose="02070309020205020404" pitchFamily="49" charset="0"/>
              </a:rPr>
              <a:t>:</a:t>
            </a:r>
          </a:p>
          <a:p>
            <a:pPr marL="0" indent="0">
              <a:buNone/>
            </a:pPr>
            <a:r>
              <a:rPr lang="en-IE" dirty="0" smtClean="0">
                <a:solidFill>
                  <a:schemeClr val="bg1"/>
                </a:solidFill>
                <a:latin typeface="Courier New" panose="02070309020205020404" pitchFamily="49" charset="0"/>
                <a:cs typeface="Courier New" panose="02070309020205020404" pitchFamily="49" charset="0"/>
              </a:rPr>
              <a:t>x = ‘5’</a:t>
            </a:r>
          </a:p>
          <a:p>
            <a:pPr marL="0" indent="0">
              <a:buNone/>
            </a:pPr>
            <a:r>
              <a:rPr lang="en-IE" dirty="0" smtClean="0">
                <a:solidFill>
                  <a:schemeClr val="bg1"/>
                </a:solidFill>
                <a:latin typeface="Courier New" panose="02070309020205020404" pitchFamily="49" charset="0"/>
                <a:cs typeface="Courier New" panose="02070309020205020404" pitchFamily="49" charset="0"/>
              </a:rPr>
              <a:t>print(x + 1)</a:t>
            </a:r>
            <a:endParaRPr lang="en-IE" dirty="0">
              <a:solidFill>
                <a:schemeClr val="bg1"/>
              </a:solidFill>
              <a:latin typeface="Courier New" panose="02070309020205020404" pitchFamily="49" charset="0"/>
              <a:cs typeface="Courier New" panose="02070309020205020404" pitchFamily="49" charset="0"/>
            </a:endParaRPr>
          </a:p>
          <a:p>
            <a:pPr marL="0" indent="0">
              <a:buNone/>
            </a:pPr>
            <a:r>
              <a:rPr lang="en-IE" dirty="0" smtClean="0">
                <a:solidFill>
                  <a:schemeClr val="bg1"/>
                </a:solidFill>
                <a:latin typeface="Courier New" panose="02070309020205020404" pitchFamily="49" charset="0"/>
                <a:cs typeface="Courier New" panose="02070309020205020404" pitchFamily="49" charset="0"/>
              </a:rPr>
              <a:t># END.</a:t>
            </a:r>
            <a:endParaRPr lang="en-IE" dirty="0">
              <a:solidFill>
                <a:schemeClr val="bg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7228104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190550" y="443803"/>
            <a:ext cx="10971372" cy="5865517"/>
          </a:xfrm>
        </p:spPr>
        <p:txBody>
          <a:bodyPr>
            <a:noAutofit/>
          </a:bodyPr>
          <a:lstStyle/>
          <a:p>
            <a:pPr marL="0" indent="0">
              <a:buNone/>
            </a:pPr>
            <a:r>
              <a:rPr lang="en-IE" sz="1800" dirty="0">
                <a:solidFill>
                  <a:schemeClr val="bg1"/>
                </a:solidFill>
                <a:latin typeface="Courier New" panose="02070309020205020404" pitchFamily="49" charset="0"/>
                <a:cs typeface="Courier New" panose="02070309020205020404" pitchFamily="49" charset="0"/>
              </a:rPr>
              <a:t># PROGRAM </a:t>
            </a:r>
            <a:r>
              <a:rPr lang="en-IE" sz="1800" dirty="0" err="1">
                <a:solidFill>
                  <a:schemeClr val="bg1"/>
                </a:solidFill>
                <a:latin typeface="Courier New" panose="02070309020205020404" pitchFamily="49" charset="0"/>
                <a:cs typeface="Courier New" panose="02070309020205020404" pitchFamily="49" charset="0"/>
              </a:rPr>
              <a:t>CheckPrime</a:t>
            </a:r>
            <a:r>
              <a:rPr lang="en-IE" sz="1800" dirty="0">
                <a:solidFill>
                  <a:schemeClr val="bg1"/>
                </a:solidFill>
                <a:latin typeface="Courier New" panose="02070309020205020404" pitchFamily="49" charset="0"/>
                <a:cs typeface="Courier New" panose="02070309020205020404" pitchFamily="49" charset="0"/>
              </a:rPr>
              <a:t>:</a:t>
            </a:r>
          </a:p>
          <a:p>
            <a:pPr marL="0" indent="0">
              <a:buNone/>
            </a:pPr>
            <a:endParaRPr lang="en-IE" sz="1800" dirty="0" smtClean="0">
              <a:solidFill>
                <a:schemeClr val="bg1"/>
              </a:solidFill>
              <a:latin typeface="Courier New" panose="02070309020205020404" pitchFamily="49" charset="0"/>
              <a:cs typeface="Courier New" panose="02070309020205020404" pitchFamily="49" charset="0"/>
            </a:endParaRPr>
          </a:p>
          <a:p>
            <a:pPr marL="0" indent="0">
              <a:buNone/>
            </a:pPr>
            <a:r>
              <a:rPr lang="en-IE" sz="1800" dirty="0" smtClean="0">
                <a:solidFill>
                  <a:schemeClr val="bg1"/>
                </a:solidFill>
                <a:latin typeface="Courier New" panose="02070309020205020404" pitchFamily="49" charset="0"/>
                <a:cs typeface="Courier New" panose="02070309020205020404" pitchFamily="49" charset="0"/>
              </a:rPr>
              <a:t>##################</a:t>
            </a:r>
            <a:endParaRPr lang="en-IE" sz="1800" dirty="0">
              <a:solidFill>
                <a:schemeClr val="bg1"/>
              </a:solidFill>
              <a:latin typeface="Courier New" panose="02070309020205020404" pitchFamily="49" charset="0"/>
              <a:cs typeface="Courier New" panose="02070309020205020404" pitchFamily="49" charset="0"/>
            </a:endParaRPr>
          </a:p>
          <a:p>
            <a:pPr marL="0" indent="0">
              <a:buNone/>
            </a:pPr>
            <a:r>
              <a:rPr lang="en-IE" sz="1800" dirty="0">
                <a:solidFill>
                  <a:schemeClr val="bg1"/>
                </a:solidFill>
                <a:latin typeface="Courier New" panose="02070309020205020404" pitchFamily="49" charset="0"/>
                <a:cs typeface="Courier New" panose="02070309020205020404" pitchFamily="49" charset="0"/>
              </a:rPr>
              <a:t># ERROR CHECKING #</a:t>
            </a:r>
          </a:p>
          <a:p>
            <a:pPr marL="0" indent="0">
              <a:buNone/>
            </a:pPr>
            <a:r>
              <a:rPr lang="en-IE" sz="1800" dirty="0">
                <a:solidFill>
                  <a:schemeClr val="bg1"/>
                </a:solidFill>
                <a:latin typeface="Courier New" panose="02070309020205020404" pitchFamily="49" charset="0"/>
                <a:cs typeface="Courier New" panose="02070309020205020404" pitchFamily="49" charset="0"/>
              </a:rPr>
              <a:t>##################</a:t>
            </a:r>
          </a:p>
          <a:p>
            <a:pPr marL="0" indent="0">
              <a:buNone/>
            </a:pPr>
            <a:r>
              <a:rPr lang="en-IE" sz="1800" dirty="0">
                <a:solidFill>
                  <a:schemeClr val="bg1"/>
                </a:solidFill>
                <a:latin typeface="Courier New" panose="02070309020205020404" pitchFamily="49" charset="0"/>
                <a:cs typeface="Courier New" panose="02070309020205020404" pitchFamily="49" charset="0"/>
              </a:rPr>
              <a:t>c = </a:t>
            </a:r>
            <a:r>
              <a:rPr lang="en-IE" sz="1800" dirty="0" err="1">
                <a:solidFill>
                  <a:schemeClr val="bg1"/>
                </a:solidFill>
                <a:latin typeface="Courier New" panose="02070309020205020404" pitchFamily="49" charset="0"/>
                <a:cs typeface="Courier New" panose="02070309020205020404" pitchFamily="49" charset="0"/>
              </a:rPr>
              <a:t>str</a:t>
            </a:r>
            <a:r>
              <a:rPr lang="en-IE" sz="1800" dirty="0">
                <a:solidFill>
                  <a:schemeClr val="bg1"/>
                </a:solidFill>
                <a:latin typeface="Courier New" panose="02070309020205020404" pitchFamily="49" charset="0"/>
                <a:cs typeface="Courier New" panose="02070309020205020404" pitchFamily="49" charset="0"/>
              </a:rPr>
              <a:t>(input("Do you want error checking on? (y/n)"))</a:t>
            </a:r>
          </a:p>
          <a:p>
            <a:pPr marL="0" indent="0">
              <a:buNone/>
            </a:pPr>
            <a:r>
              <a:rPr lang="en-IE" sz="1800" dirty="0">
                <a:solidFill>
                  <a:schemeClr val="bg1"/>
                </a:solidFill>
                <a:latin typeface="Courier New" panose="02070309020205020404" pitchFamily="49" charset="0"/>
                <a:cs typeface="Courier New" panose="02070309020205020404" pitchFamily="49" charset="0"/>
              </a:rPr>
              <a:t>if c == 'y':</a:t>
            </a:r>
          </a:p>
          <a:p>
            <a:pPr marL="0" indent="0">
              <a:buNone/>
            </a:pPr>
            <a:r>
              <a:rPr lang="en-IE" sz="1800" dirty="0">
                <a:solidFill>
                  <a:schemeClr val="bg1"/>
                </a:solidFill>
                <a:latin typeface="Courier New" panose="02070309020205020404" pitchFamily="49" charset="0"/>
                <a:cs typeface="Courier New" panose="02070309020205020404" pitchFamily="49" charset="0"/>
              </a:rPr>
              <a:t># THEN</a:t>
            </a:r>
          </a:p>
          <a:p>
            <a:pPr marL="0" indent="0">
              <a:buNone/>
            </a:pPr>
            <a:r>
              <a:rPr lang="en-IE" sz="1800" dirty="0">
                <a:solidFill>
                  <a:schemeClr val="bg1"/>
                </a:solidFill>
                <a:latin typeface="Courier New" panose="02070309020205020404" pitchFamily="49" charset="0"/>
                <a:cs typeface="Courier New" panose="02070309020205020404" pitchFamily="49" charset="0"/>
              </a:rPr>
              <a:t>    </a:t>
            </a:r>
            <a:r>
              <a:rPr lang="en-IE" sz="1800" dirty="0" err="1">
                <a:solidFill>
                  <a:schemeClr val="bg1"/>
                </a:solidFill>
                <a:latin typeface="Courier New" panose="02070309020205020404" pitchFamily="49" charset="0"/>
                <a:cs typeface="Courier New" panose="02070309020205020404" pitchFamily="49" charset="0"/>
              </a:rPr>
              <a:t>MyErrorCheck</a:t>
            </a:r>
            <a:r>
              <a:rPr lang="en-IE" sz="1800" dirty="0">
                <a:solidFill>
                  <a:schemeClr val="bg1"/>
                </a:solidFill>
                <a:latin typeface="Courier New" panose="02070309020205020404" pitchFamily="49" charset="0"/>
                <a:cs typeface="Courier New" panose="02070309020205020404" pitchFamily="49" charset="0"/>
              </a:rPr>
              <a:t> = True</a:t>
            </a:r>
          </a:p>
          <a:p>
            <a:pPr marL="0" indent="0">
              <a:buNone/>
            </a:pPr>
            <a:r>
              <a:rPr lang="en-IE" sz="1800" dirty="0">
                <a:solidFill>
                  <a:schemeClr val="bg1"/>
                </a:solidFill>
                <a:latin typeface="Courier New" panose="02070309020205020404" pitchFamily="49" charset="0"/>
                <a:cs typeface="Courier New" panose="02070309020205020404" pitchFamily="49" charset="0"/>
              </a:rPr>
              <a:t>else:</a:t>
            </a:r>
          </a:p>
          <a:p>
            <a:pPr marL="0" indent="0">
              <a:buNone/>
            </a:pPr>
            <a:r>
              <a:rPr lang="en-IE" sz="1800" dirty="0">
                <a:solidFill>
                  <a:schemeClr val="bg1"/>
                </a:solidFill>
                <a:latin typeface="Courier New" panose="02070309020205020404" pitchFamily="49" charset="0"/>
                <a:cs typeface="Courier New" panose="02070309020205020404" pitchFamily="49" charset="0"/>
              </a:rPr>
              <a:t>    </a:t>
            </a:r>
            <a:r>
              <a:rPr lang="en-IE" sz="1800" dirty="0" err="1">
                <a:solidFill>
                  <a:schemeClr val="bg1"/>
                </a:solidFill>
                <a:latin typeface="Courier New" panose="02070309020205020404" pitchFamily="49" charset="0"/>
                <a:cs typeface="Courier New" panose="02070309020205020404" pitchFamily="49" charset="0"/>
              </a:rPr>
              <a:t>MyErrorCheck</a:t>
            </a:r>
            <a:r>
              <a:rPr lang="en-IE" sz="1800" dirty="0">
                <a:solidFill>
                  <a:schemeClr val="bg1"/>
                </a:solidFill>
                <a:latin typeface="Courier New" panose="02070309020205020404" pitchFamily="49" charset="0"/>
                <a:cs typeface="Courier New" panose="02070309020205020404" pitchFamily="49" charset="0"/>
              </a:rPr>
              <a:t> = False</a:t>
            </a:r>
          </a:p>
          <a:p>
            <a:pPr marL="0" indent="0">
              <a:buNone/>
            </a:pPr>
            <a:r>
              <a:rPr lang="en-IE" sz="1800" dirty="0">
                <a:solidFill>
                  <a:schemeClr val="bg1"/>
                </a:solidFill>
                <a:latin typeface="Courier New" panose="02070309020205020404" pitchFamily="49" charset="0"/>
                <a:cs typeface="Courier New" panose="02070309020205020404" pitchFamily="49" charset="0"/>
              </a:rPr>
              <a:t># ENDIF</a:t>
            </a:r>
            <a:r>
              <a:rPr lang="en-IE" sz="1800" dirty="0" smtClean="0">
                <a:solidFill>
                  <a:schemeClr val="bg1"/>
                </a:solidFill>
                <a:latin typeface="Courier New" panose="02070309020205020404" pitchFamily="49" charset="0"/>
                <a:cs typeface="Courier New" panose="02070309020205020404" pitchFamily="49" charset="0"/>
              </a:rPr>
              <a:t>;</a:t>
            </a:r>
          </a:p>
          <a:p>
            <a:pPr marL="0" indent="0">
              <a:buNone/>
            </a:pPr>
            <a:endParaRPr lang="en-IE" sz="1800" dirty="0">
              <a:solidFill>
                <a:schemeClr val="bg1"/>
              </a:solidFill>
              <a:latin typeface="Courier New" panose="02070309020205020404" pitchFamily="49" charset="0"/>
              <a:cs typeface="Courier New" panose="02070309020205020404" pitchFamily="49" charset="0"/>
            </a:endParaRPr>
          </a:p>
          <a:p>
            <a:pPr marL="0" indent="0">
              <a:buNone/>
            </a:pPr>
            <a:r>
              <a:rPr lang="en-IE" sz="1800" dirty="0" smtClean="0">
                <a:solidFill>
                  <a:schemeClr val="bg1"/>
                </a:solidFill>
                <a:latin typeface="Courier New" panose="02070309020205020404" pitchFamily="49" charset="0"/>
                <a:cs typeface="Courier New" panose="02070309020205020404" pitchFamily="49" charset="0"/>
              </a:rPr>
              <a:t>##################</a:t>
            </a:r>
          </a:p>
          <a:p>
            <a:pPr marL="0" indent="0">
              <a:buNone/>
            </a:pPr>
            <a:r>
              <a:rPr lang="en-IE" sz="1800" dirty="0" smtClean="0">
                <a:solidFill>
                  <a:schemeClr val="bg1"/>
                </a:solidFill>
                <a:latin typeface="Courier New" panose="02070309020205020404" pitchFamily="49" charset="0"/>
                <a:cs typeface="Courier New" panose="02070309020205020404" pitchFamily="49" charset="0"/>
              </a:rPr>
              <a:t># PRIME CHECKING #</a:t>
            </a:r>
          </a:p>
          <a:p>
            <a:pPr marL="0" indent="0">
              <a:buNone/>
            </a:pPr>
            <a:r>
              <a:rPr lang="en-IE" sz="1800" dirty="0" smtClean="0">
                <a:solidFill>
                  <a:schemeClr val="bg1"/>
                </a:solidFill>
                <a:latin typeface="Courier New" panose="02070309020205020404" pitchFamily="49" charset="0"/>
                <a:cs typeface="Courier New" panose="02070309020205020404" pitchFamily="49" charset="0"/>
              </a:rPr>
              <a:t>##################</a:t>
            </a:r>
          </a:p>
          <a:p>
            <a:pPr marL="0" indent="0">
              <a:buNone/>
            </a:pPr>
            <a:r>
              <a:rPr lang="en-IE" sz="1800" dirty="0" smtClean="0">
                <a:solidFill>
                  <a:schemeClr val="bg1"/>
                </a:solidFill>
                <a:latin typeface="Courier New" panose="02070309020205020404" pitchFamily="49" charset="0"/>
                <a:cs typeface="Courier New" panose="02070309020205020404" pitchFamily="49" charset="0"/>
              </a:rPr>
              <a:t>a = </a:t>
            </a:r>
            <a:r>
              <a:rPr lang="en-IE" sz="1800" dirty="0" err="1" smtClean="0">
                <a:solidFill>
                  <a:schemeClr val="bg1"/>
                </a:solidFill>
                <a:latin typeface="Courier New" panose="02070309020205020404" pitchFamily="49" charset="0"/>
                <a:cs typeface="Courier New" panose="02070309020205020404" pitchFamily="49" charset="0"/>
              </a:rPr>
              <a:t>int</a:t>
            </a:r>
            <a:r>
              <a:rPr lang="en-IE" sz="1800" dirty="0" smtClean="0">
                <a:solidFill>
                  <a:schemeClr val="bg1"/>
                </a:solidFill>
                <a:latin typeface="Courier New" panose="02070309020205020404" pitchFamily="49" charset="0"/>
                <a:cs typeface="Courier New" panose="02070309020205020404" pitchFamily="49" charset="0"/>
              </a:rPr>
              <a:t>(input("Please input value:"))</a:t>
            </a:r>
          </a:p>
          <a:p>
            <a:pPr marL="0" indent="0">
              <a:buNone/>
            </a:pPr>
            <a:r>
              <a:rPr lang="en-IE" sz="1800" dirty="0" smtClean="0">
                <a:solidFill>
                  <a:schemeClr val="bg1"/>
                </a:solidFill>
                <a:latin typeface="Courier New" panose="02070309020205020404" pitchFamily="49" charset="0"/>
                <a:cs typeface="Courier New" panose="02070309020205020404" pitchFamily="49" charset="0"/>
              </a:rPr>
              <a:t>b = a - 1</a:t>
            </a:r>
          </a:p>
          <a:p>
            <a:pPr marL="0" indent="0">
              <a:buNone/>
            </a:pPr>
            <a:r>
              <a:rPr lang="en-IE" sz="1800" dirty="0" err="1" smtClean="0">
                <a:solidFill>
                  <a:schemeClr val="bg1"/>
                </a:solidFill>
                <a:latin typeface="Courier New" panose="02070309020205020404" pitchFamily="49" charset="0"/>
                <a:cs typeface="Courier New" panose="02070309020205020404" pitchFamily="49" charset="0"/>
              </a:rPr>
              <a:t>IsPrime</a:t>
            </a:r>
            <a:r>
              <a:rPr lang="en-IE" sz="1800" dirty="0" smtClean="0">
                <a:solidFill>
                  <a:schemeClr val="bg1"/>
                </a:solidFill>
                <a:latin typeface="Courier New" panose="02070309020205020404" pitchFamily="49" charset="0"/>
                <a:cs typeface="Courier New" panose="02070309020205020404" pitchFamily="49" charset="0"/>
              </a:rPr>
              <a:t> = True</a:t>
            </a:r>
          </a:p>
        </p:txBody>
      </p:sp>
      <p:sp>
        <p:nvSpPr>
          <p:cNvPr id="3" name="Rounded Rectangle 2"/>
          <p:cNvSpPr/>
          <p:nvPr/>
        </p:nvSpPr>
        <p:spPr>
          <a:xfrm>
            <a:off x="9839622" y="404664"/>
            <a:ext cx="1800200" cy="1224136"/>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smtClean="0"/>
              <a:t>Part 1 of 3</a:t>
            </a:r>
            <a:endParaRPr lang="en-IE" sz="2400" dirty="0"/>
          </a:p>
        </p:txBody>
      </p:sp>
    </p:spTree>
    <p:extLst>
      <p:ext uri="{BB962C8B-B14F-4D97-AF65-F5344CB8AC3E}">
        <p14:creationId xmlns:p14="http://schemas.microsoft.com/office/powerpoint/2010/main" val="476288490"/>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solidFill>
                  <a:schemeClr val="bg1"/>
                </a:solidFill>
              </a:rPr>
              <a:t>Using Variables</a:t>
            </a:r>
            <a:endParaRPr lang="en-IE" dirty="0">
              <a:solidFill>
                <a:schemeClr val="bg1"/>
              </a:solidFill>
            </a:endParaRPr>
          </a:p>
        </p:txBody>
      </p:sp>
      <p:sp>
        <p:nvSpPr>
          <p:cNvPr id="4" name="Content Placeholder 3"/>
          <p:cNvSpPr>
            <a:spLocks noGrp="1"/>
          </p:cNvSpPr>
          <p:nvPr>
            <p:ph idx="1"/>
          </p:nvPr>
        </p:nvSpPr>
        <p:spPr/>
        <p:txBody>
          <a:bodyPr/>
          <a:lstStyle/>
          <a:p>
            <a:r>
              <a:rPr lang="en-IE" dirty="0" smtClean="0">
                <a:solidFill>
                  <a:schemeClr val="bg1"/>
                </a:solidFill>
              </a:rPr>
              <a:t>If we want to create String variables</a:t>
            </a:r>
            <a:endParaRPr lang="en-IE" dirty="0">
              <a:solidFill>
                <a:schemeClr val="bg1"/>
              </a:solidFill>
            </a:endParaRPr>
          </a:p>
        </p:txBody>
      </p:sp>
    </p:spTree>
    <p:extLst>
      <p:ext uri="{BB962C8B-B14F-4D97-AF65-F5344CB8AC3E}">
        <p14:creationId xmlns:p14="http://schemas.microsoft.com/office/powerpoint/2010/main" val="3595366684"/>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521" y="260648"/>
            <a:ext cx="10971372" cy="5865517"/>
          </a:xfrm>
        </p:spPr>
        <p:txBody>
          <a:bodyPr>
            <a:normAutofit/>
          </a:bodyPr>
          <a:lstStyle/>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endParaRPr lang="en-IE" dirty="0">
              <a:solidFill>
                <a:schemeClr val="bg1"/>
              </a:solidFill>
              <a:latin typeface="Courier New" panose="02070309020205020404" pitchFamily="49" charset="0"/>
              <a:cs typeface="Courier New" panose="02070309020205020404" pitchFamily="49" charset="0"/>
            </a:endParaRPr>
          </a:p>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r>
              <a:rPr lang="en-IE" dirty="0" smtClean="0">
                <a:solidFill>
                  <a:schemeClr val="bg1"/>
                </a:solidFill>
                <a:latin typeface="Courier New" panose="02070309020205020404" pitchFamily="49" charset="0"/>
                <a:cs typeface="Courier New" panose="02070309020205020404" pitchFamily="49" charset="0"/>
              </a:rPr>
              <a:t># PROGRAM </a:t>
            </a:r>
            <a:r>
              <a:rPr lang="en-IE" dirty="0" err="1" smtClean="0">
                <a:solidFill>
                  <a:schemeClr val="bg1"/>
                </a:solidFill>
                <a:latin typeface="Courier New" panose="02070309020205020404" pitchFamily="49" charset="0"/>
                <a:cs typeface="Courier New" panose="02070309020205020404" pitchFamily="49" charset="0"/>
              </a:rPr>
              <a:t>StringVariablePrint</a:t>
            </a:r>
            <a:r>
              <a:rPr lang="en-IE" dirty="0" smtClean="0">
                <a:solidFill>
                  <a:schemeClr val="bg1"/>
                </a:solidFill>
                <a:latin typeface="Courier New" panose="02070309020205020404" pitchFamily="49" charset="0"/>
                <a:cs typeface="Courier New" panose="02070309020205020404" pitchFamily="49" charset="0"/>
              </a:rPr>
              <a:t>:</a:t>
            </a:r>
          </a:p>
          <a:p>
            <a:pPr marL="0" indent="0">
              <a:buNone/>
            </a:pPr>
            <a:r>
              <a:rPr lang="en-IE" dirty="0" smtClean="0">
                <a:solidFill>
                  <a:schemeClr val="bg1"/>
                </a:solidFill>
                <a:latin typeface="Courier New" panose="02070309020205020404" pitchFamily="49" charset="0"/>
                <a:cs typeface="Courier New" panose="02070309020205020404" pitchFamily="49" charset="0"/>
              </a:rPr>
              <a:t>x = “This is a string”</a:t>
            </a:r>
          </a:p>
          <a:p>
            <a:pPr marL="0" indent="0">
              <a:buNone/>
            </a:pPr>
            <a:r>
              <a:rPr lang="en-IE" dirty="0" smtClean="0">
                <a:solidFill>
                  <a:schemeClr val="bg1"/>
                </a:solidFill>
                <a:latin typeface="Courier New" panose="02070309020205020404" pitchFamily="49" charset="0"/>
                <a:cs typeface="Courier New" panose="02070309020205020404" pitchFamily="49" charset="0"/>
              </a:rPr>
              <a:t>print(x)</a:t>
            </a:r>
            <a:endParaRPr lang="en-IE" dirty="0">
              <a:solidFill>
                <a:schemeClr val="bg1"/>
              </a:solidFill>
              <a:latin typeface="Courier New" panose="02070309020205020404" pitchFamily="49" charset="0"/>
              <a:cs typeface="Courier New" panose="02070309020205020404" pitchFamily="49" charset="0"/>
            </a:endParaRPr>
          </a:p>
          <a:p>
            <a:pPr marL="0" indent="0">
              <a:buNone/>
            </a:pPr>
            <a:r>
              <a:rPr lang="en-IE" dirty="0" smtClean="0">
                <a:solidFill>
                  <a:schemeClr val="bg1"/>
                </a:solidFill>
                <a:latin typeface="Courier New" panose="02070309020205020404" pitchFamily="49" charset="0"/>
                <a:cs typeface="Courier New" panose="02070309020205020404" pitchFamily="49" charset="0"/>
              </a:rPr>
              <a:t># END.</a:t>
            </a:r>
            <a:endParaRPr lang="en-IE" dirty="0">
              <a:solidFill>
                <a:schemeClr val="bg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372900493"/>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solidFill>
                  <a:schemeClr val="bg1"/>
                </a:solidFill>
              </a:rPr>
              <a:t>Using Variables</a:t>
            </a:r>
            <a:endParaRPr lang="en-IE" dirty="0">
              <a:solidFill>
                <a:schemeClr val="bg1"/>
              </a:solidFill>
            </a:endParaRPr>
          </a:p>
        </p:txBody>
      </p:sp>
      <p:sp>
        <p:nvSpPr>
          <p:cNvPr id="4" name="Content Placeholder 3"/>
          <p:cNvSpPr>
            <a:spLocks noGrp="1"/>
          </p:cNvSpPr>
          <p:nvPr>
            <p:ph idx="1"/>
          </p:nvPr>
        </p:nvSpPr>
        <p:spPr/>
        <p:txBody>
          <a:bodyPr/>
          <a:lstStyle/>
          <a:p>
            <a:r>
              <a:rPr lang="en-IE" dirty="0" smtClean="0">
                <a:solidFill>
                  <a:schemeClr val="bg1"/>
                </a:solidFill>
              </a:rPr>
              <a:t>To get input from the screen, we can do the following:</a:t>
            </a:r>
            <a:endParaRPr lang="en-IE" dirty="0">
              <a:solidFill>
                <a:schemeClr val="bg1"/>
              </a:solidFill>
            </a:endParaRPr>
          </a:p>
        </p:txBody>
      </p:sp>
    </p:spTree>
    <p:extLst>
      <p:ext uri="{BB962C8B-B14F-4D97-AF65-F5344CB8AC3E}">
        <p14:creationId xmlns:p14="http://schemas.microsoft.com/office/powerpoint/2010/main" val="4284348008"/>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521" y="260648"/>
            <a:ext cx="10971372" cy="5865517"/>
          </a:xfrm>
        </p:spPr>
        <p:txBody>
          <a:bodyPr>
            <a:normAutofit/>
          </a:bodyPr>
          <a:lstStyle/>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endParaRPr lang="en-IE" dirty="0">
              <a:solidFill>
                <a:schemeClr val="bg1"/>
              </a:solidFill>
              <a:latin typeface="Courier New" panose="02070309020205020404" pitchFamily="49" charset="0"/>
              <a:cs typeface="Courier New" panose="02070309020205020404" pitchFamily="49" charset="0"/>
            </a:endParaRPr>
          </a:p>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r>
              <a:rPr lang="en-IE" dirty="0" smtClean="0">
                <a:solidFill>
                  <a:schemeClr val="bg1"/>
                </a:solidFill>
                <a:latin typeface="Courier New" panose="02070309020205020404" pitchFamily="49" charset="0"/>
                <a:cs typeface="Courier New" panose="02070309020205020404" pitchFamily="49" charset="0"/>
              </a:rPr>
              <a:t># PROGRAM </a:t>
            </a:r>
            <a:r>
              <a:rPr lang="en-IE" dirty="0" err="1" smtClean="0">
                <a:solidFill>
                  <a:schemeClr val="bg1"/>
                </a:solidFill>
                <a:latin typeface="Courier New" panose="02070309020205020404" pitchFamily="49" charset="0"/>
                <a:cs typeface="Courier New" panose="02070309020205020404" pitchFamily="49" charset="0"/>
              </a:rPr>
              <a:t>PrintMessage</a:t>
            </a:r>
            <a:r>
              <a:rPr lang="en-IE" dirty="0" smtClean="0">
                <a:solidFill>
                  <a:schemeClr val="bg1"/>
                </a:solidFill>
                <a:latin typeface="Courier New" panose="02070309020205020404" pitchFamily="49" charset="0"/>
                <a:cs typeface="Courier New" panose="02070309020205020404" pitchFamily="49" charset="0"/>
              </a:rPr>
              <a:t>:</a:t>
            </a:r>
          </a:p>
          <a:p>
            <a:pPr marL="0" indent="0">
              <a:buNone/>
            </a:pPr>
            <a:r>
              <a:rPr lang="en-IE" dirty="0" smtClean="0">
                <a:solidFill>
                  <a:schemeClr val="bg1"/>
                </a:solidFill>
                <a:latin typeface="Courier New" panose="02070309020205020404" pitchFamily="49" charset="0"/>
                <a:cs typeface="Courier New" panose="02070309020205020404" pitchFamily="49" charset="0"/>
              </a:rPr>
              <a:t>print(“Please input a message: ”)</a:t>
            </a:r>
          </a:p>
          <a:p>
            <a:pPr marL="0" indent="0">
              <a:buNone/>
            </a:pPr>
            <a:r>
              <a:rPr lang="en-IE" dirty="0" err="1" smtClean="0">
                <a:solidFill>
                  <a:schemeClr val="bg1"/>
                </a:solidFill>
                <a:latin typeface="Courier New" panose="02070309020205020404" pitchFamily="49" charset="0"/>
                <a:cs typeface="Courier New" panose="02070309020205020404" pitchFamily="49" charset="0"/>
              </a:rPr>
              <a:t>NewMsg</a:t>
            </a:r>
            <a:r>
              <a:rPr lang="en-IE" dirty="0" smtClean="0">
                <a:solidFill>
                  <a:schemeClr val="bg1"/>
                </a:solidFill>
                <a:latin typeface="Courier New" panose="02070309020205020404" pitchFamily="49" charset="0"/>
                <a:cs typeface="Courier New" panose="02070309020205020404" pitchFamily="49" charset="0"/>
              </a:rPr>
              <a:t> = input()</a:t>
            </a:r>
          </a:p>
          <a:p>
            <a:pPr marL="0" indent="0">
              <a:buNone/>
            </a:pPr>
            <a:r>
              <a:rPr lang="en-IE" dirty="0" smtClean="0">
                <a:solidFill>
                  <a:schemeClr val="bg1"/>
                </a:solidFill>
                <a:latin typeface="Courier New" panose="02070309020205020404" pitchFamily="49" charset="0"/>
                <a:cs typeface="Courier New" panose="02070309020205020404" pitchFamily="49" charset="0"/>
              </a:rPr>
              <a:t>print(</a:t>
            </a:r>
            <a:r>
              <a:rPr lang="en-IE" dirty="0" err="1" smtClean="0">
                <a:solidFill>
                  <a:schemeClr val="bg1"/>
                </a:solidFill>
                <a:latin typeface="Courier New" panose="02070309020205020404" pitchFamily="49" charset="0"/>
                <a:cs typeface="Courier New" panose="02070309020205020404" pitchFamily="49" charset="0"/>
              </a:rPr>
              <a:t>NewMsg</a:t>
            </a:r>
            <a:r>
              <a:rPr lang="en-IE" dirty="0" smtClean="0">
                <a:solidFill>
                  <a:schemeClr val="bg1"/>
                </a:solidFill>
                <a:latin typeface="Courier New" panose="02070309020205020404" pitchFamily="49" charset="0"/>
                <a:cs typeface="Courier New" panose="02070309020205020404" pitchFamily="49" charset="0"/>
              </a:rPr>
              <a:t>)</a:t>
            </a:r>
            <a:endParaRPr lang="en-IE" dirty="0">
              <a:solidFill>
                <a:schemeClr val="bg1"/>
              </a:solidFill>
              <a:latin typeface="Courier New" panose="02070309020205020404" pitchFamily="49" charset="0"/>
              <a:cs typeface="Courier New" panose="02070309020205020404" pitchFamily="49" charset="0"/>
            </a:endParaRPr>
          </a:p>
          <a:p>
            <a:pPr marL="0" indent="0">
              <a:buNone/>
            </a:pPr>
            <a:r>
              <a:rPr lang="en-IE" dirty="0" smtClean="0">
                <a:solidFill>
                  <a:schemeClr val="bg1"/>
                </a:solidFill>
                <a:latin typeface="Courier New" panose="02070309020205020404" pitchFamily="49" charset="0"/>
                <a:cs typeface="Courier New" panose="02070309020205020404" pitchFamily="49" charset="0"/>
              </a:rPr>
              <a:t># END.</a:t>
            </a:r>
            <a:endParaRPr lang="en-IE" dirty="0">
              <a:solidFill>
                <a:schemeClr val="bg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889047089"/>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solidFill>
                  <a:schemeClr val="bg1"/>
                </a:solidFill>
              </a:rPr>
              <a:t>Using Variables</a:t>
            </a:r>
            <a:endParaRPr lang="en-IE" dirty="0">
              <a:solidFill>
                <a:schemeClr val="bg1"/>
              </a:solidFill>
            </a:endParaRPr>
          </a:p>
        </p:txBody>
      </p:sp>
      <p:sp>
        <p:nvSpPr>
          <p:cNvPr id="4" name="Content Placeholder 3"/>
          <p:cNvSpPr>
            <a:spLocks noGrp="1"/>
          </p:cNvSpPr>
          <p:nvPr>
            <p:ph idx="1"/>
          </p:nvPr>
        </p:nvSpPr>
        <p:spPr/>
        <p:txBody>
          <a:bodyPr/>
          <a:lstStyle/>
          <a:p>
            <a:r>
              <a:rPr lang="en-IE" dirty="0" smtClean="0">
                <a:solidFill>
                  <a:schemeClr val="bg1"/>
                </a:solidFill>
              </a:rPr>
              <a:t>Let’s do the converting temperature program:</a:t>
            </a:r>
            <a:endParaRPr lang="en-IE" dirty="0">
              <a:solidFill>
                <a:schemeClr val="bg1"/>
              </a:solidFill>
            </a:endParaRPr>
          </a:p>
        </p:txBody>
      </p:sp>
    </p:spTree>
    <p:extLst>
      <p:ext uri="{BB962C8B-B14F-4D97-AF65-F5344CB8AC3E}">
        <p14:creationId xmlns:p14="http://schemas.microsoft.com/office/powerpoint/2010/main" val="1770018115"/>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521" y="260648"/>
            <a:ext cx="10971372" cy="5865517"/>
          </a:xfrm>
        </p:spPr>
        <p:txBody>
          <a:bodyPr>
            <a:normAutofit/>
          </a:bodyPr>
          <a:lstStyle/>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endParaRPr lang="en-IE" dirty="0">
              <a:solidFill>
                <a:schemeClr val="bg1"/>
              </a:solidFill>
              <a:latin typeface="Courier New" panose="02070309020205020404" pitchFamily="49" charset="0"/>
              <a:cs typeface="Courier New" panose="02070309020205020404" pitchFamily="49" charset="0"/>
            </a:endParaRPr>
          </a:p>
          <a:p>
            <a:pPr marL="0" indent="0">
              <a:buNone/>
            </a:pPr>
            <a:r>
              <a:rPr lang="en-IE" dirty="0" smtClean="0">
                <a:solidFill>
                  <a:schemeClr val="bg1"/>
                </a:solidFill>
                <a:latin typeface="Courier New" panose="02070309020205020404" pitchFamily="49" charset="0"/>
                <a:cs typeface="Courier New" panose="02070309020205020404" pitchFamily="49" charset="0"/>
              </a:rPr>
              <a:t># PROGRAM </a:t>
            </a:r>
            <a:r>
              <a:rPr lang="en-IE" dirty="0" err="1" smtClean="0">
                <a:solidFill>
                  <a:schemeClr val="bg1"/>
                </a:solidFill>
                <a:latin typeface="Courier New" pitchFamily="49" charset="0"/>
                <a:cs typeface="Courier New" pitchFamily="49" charset="0"/>
              </a:rPr>
              <a:t>ConvertFromCelsiusToFahrenheit</a:t>
            </a:r>
            <a:r>
              <a:rPr lang="en-IE" dirty="0" smtClean="0">
                <a:solidFill>
                  <a:schemeClr val="bg1"/>
                </a:solidFill>
                <a:latin typeface="Courier New" pitchFamily="49" charset="0"/>
                <a:cs typeface="Courier New" pitchFamily="49" charset="0"/>
              </a:rPr>
              <a:t>:</a:t>
            </a:r>
          </a:p>
          <a:p>
            <a:pPr marL="0" indent="0">
              <a:buNone/>
            </a:pPr>
            <a:r>
              <a:rPr lang="en-IE" dirty="0" smtClean="0">
                <a:solidFill>
                  <a:schemeClr val="bg1"/>
                </a:solidFill>
                <a:latin typeface="Courier New" pitchFamily="49" charset="0"/>
                <a:cs typeface="Courier New" pitchFamily="49" charset="0"/>
              </a:rPr>
              <a:t>print(“Please input your temperature in C:”)</a:t>
            </a:r>
          </a:p>
          <a:p>
            <a:pPr marL="0" indent="0">
              <a:buNone/>
            </a:pPr>
            <a:r>
              <a:rPr lang="en-IE" dirty="0" err="1" smtClean="0">
                <a:solidFill>
                  <a:schemeClr val="bg1"/>
                </a:solidFill>
                <a:latin typeface="Courier New" panose="02070309020205020404" pitchFamily="49" charset="0"/>
                <a:cs typeface="Courier New" panose="02070309020205020404" pitchFamily="49" charset="0"/>
              </a:rPr>
              <a:t>InputVal</a:t>
            </a:r>
            <a:r>
              <a:rPr lang="en-IE" dirty="0" smtClean="0">
                <a:solidFill>
                  <a:schemeClr val="bg1"/>
                </a:solidFill>
                <a:latin typeface="Courier New" panose="02070309020205020404" pitchFamily="49" charset="0"/>
                <a:cs typeface="Courier New" panose="02070309020205020404" pitchFamily="49" charset="0"/>
              </a:rPr>
              <a:t> = </a:t>
            </a:r>
            <a:r>
              <a:rPr lang="en-IE" dirty="0" err="1" smtClean="0">
                <a:solidFill>
                  <a:schemeClr val="bg1"/>
                </a:solidFill>
                <a:latin typeface="Courier New" panose="02070309020205020404" pitchFamily="49" charset="0"/>
                <a:cs typeface="Courier New" panose="02070309020205020404" pitchFamily="49" charset="0"/>
              </a:rPr>
              <a:t>int</a:t>
            </a:r>
            <a:r>
              <a:rPr lang="en-IE" dirty="0" smtClean="0">
                <a:solidFill>
                  <a:schemeClr val="bg1"/>
                </a:solidFill>
                <a:latin typeface="Courier New" panose="02070309020205020404" pitchFamily="49" charset="0"/>
                <a:cs typeface="Courier New" panose="02070309020205020404" pitchFamily="49" charset="0"/>
              </a:rPr>
              <a:t>(input());</a:t>
            </a:r>
          </a:p>
          <a:p>
            <a:pPr marL="0" indent="0">
              <a:buNone/>
            </a:pPr>
            <a:r>
              <a:rPr lang="en-IE" dirty="0" smtClean="0">
                <a:solidFill>
                  <a:schemeClr val="bg1"/>
                </a:solidFill>
                <a:latin typeface="Courier New" panose="02070309020205020404" pitchFamily="49" charset="0"/>
                <a:cs typeface="Courier New" panose="02070309020205020404" pitchFamily="49" charset="0"/>
              </a:rPr>
              <a:t>print(“That temperature in F is:”)</a:t>
            </a:r>
          </a:p>
          <a:p>
            <a:pPr marL="0" indent="0">
              <a:buNone/>
            </a:pPr>
            <a:r>
              <a:rPr lang="en-IE" dirty="0" smtClean="0">
                <a:solidFill>
                  <a:schemeClr val="bg1"/>
                </a:solidFill>
                <a:latin typeface="Courier New" panose="02070309020205020404" pitchFamily="49" charset="0"/>
                <a:cs typeface="Courier New" panose="02070309020205020404" pitchFamily="49" charset="0"/>
              </a:rPr>
              <a:t>print((</a:t>
            </a:r>
            <a:r>
              <a:rPr lang="en-IE" dirty="0" err="1" smtClean="0">
                <a:solidFill>
                  <a:schemeClr val="bg1"/>
                </a:solidFill>
                <a:latin typeface="Courier New" panose="02070309020205020404" pitchFamily="49" charset="0"/>
                <a:cs typeface="Courier New" panose="02070309020205020404" pitchFamily="49" charset="0"/>
              </a:rPr>
              <a:t>InputVal</a:t>
            </a:r>
            <a:r>
              <a:rPr lang="en-IE" dirty="0" smtClean="0">
                <a:solidFill>
                  <a:schemeClr val="bg1"/>
                </a:solidFill>
                <a:latin typeface="Courier New" panose="02070309020205020404" pitchFamily="49" charset="0"/>
                <a:cs typeface="Courier New" panose="02070309020205020404" pitchFamily="49" charset="0"/>
              </a:rPr>
              <a:t> *2) + 30)</a:t>
            </a:r>
          </a:p>
          <a:p>
            <a:pPr marL="0" indent="0">
              <a:buNone/>
            </a:pPr>
            <a:r>
              <a:rPr lang="en-IE" dirty="0" smtClean="0">
                <a:solidFill>
                  <a:schemeClr val="bg1"/>
                </a:solidFill>
                <a:latin typeface="Courier New" panose="02070309020205020404" pitchFamily="49" charset="0"/>
                <a:cs typeface="Courier New" panose="02070309020205020404" pitchFamily="49" charset="0"/>
              </a:rPr>
              <a:t># END.</a:t>
            </a:r>
            <a:endParaRPr lang="en-IE" dirty="0">
              <a:solidFill>
                <a:schemeClr val="bg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080196442"/>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519006777"/>
              </p:ext>
            </p:extLst>
          </p:nvPr>
        </p:nvGraphicFramePr>
        <p:xfrm>
          <a:off x="766614" y="764704"/>
          <a:ext cx="10801200" cy="5022558"/>
        </p:xfrm>
        <a:graphic>
          <a:graphicData uri="http://schemas.openxmlformats.org/drawingml/2006/table">
            <a:tbl>
              <a:tblPr firstRow="1" bandRow="1">
                <a:tableStyleId>{7E9639D4-E3E2-4D34-9284-5A2195B3D0D7}</a:tableStyleId>
              </a:tblPr>
              <a:tblGrid>
                <a:gridCol w="2528800"/>
                <a:gridCol w="6244851"/>
                <a:gridCol w="2027549"/>
              </a:tblGrid>
              <a:tr h="864096">
                <a:tc>
                  <a:txBody>
                    <a:bodyPr/>
                    <a:lstStyle/>
                    <a:p>
                      <a:pPr algn="ctr"/>
                      <a:r>
                        <a:rPr lang="en-IE" sz="4000" dirty="0" smtClean="0"/>
                        <a:t>Convert</a:t>
                      </a:r>
                      <a:endParaRPr lang="en-IE" sz="400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IE" sz="4000" dirty="0" smtClean="0"/>
                        <a:t>Description</a:t>
                      </a:r>
                      <a:endParaRPr lang="en-IE" sz="280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4000" dirty="0" smtClean="0"/>
                        <a:t>Result</a:t>
                      </a:r>
                      <a:endParaRPr lang="en-IE" sz="1800" dirty="0" smtClean="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1386154">
                <a:tc>
                  <a:txBody>
                    <a:bodyPr/>
                    <a:lstStyle/>
                    <a:p>
                      <a:pPr algn="ctr"/>
                      <a:r>
                        <a:rPr lang="en-IE" sz="2800" dirty="0" err="1" smtClean="0">
                          <a:solidFill>
                            <a:schemeClr val="bg1"/>
                          </a:solidFill>
                        </a:rPr>
                        <a:t>int</a:t>
                      </a:r>
                      <a:r>
                        <a:rPr lang="en-IE" sz="2800" dirty="0" smtClean="0">
                          <a:solidFill>
                            <a:schemeClr val="bg1"/>
                          </a:solidFill>
                        </a:rPr>
                        <a:t>(x)</a:t>
                      </a:r>
                      <a:endParaRPr lang="en-IE" sz="2800" dirty="0">
                        <a:solidFill>
                          <a:schemeClr val="bg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algn="ctr"/>
                      <a:r>
                        <a:rPr lang="en-IE" sz="2800" dirty="0" smtClean="0">
                          <a:solidFill>
                            <a:schemeClr val="bg1"/>
                          </a:solidFill>
                        </a:rPr>
                        <a:t>Convert variable into an</a:t>
                      </a:r>
                      <a:r>
                        <a:rPr lang="en-IE" sz="2800" baseline="0" dirty="0" smtClean="0">
                          <a:solidFill>
                            <a:schemeClr val="bg1"/>
                          </a:solidFill>
                        </a:rPr>
                        <a:t> integer, e.g. </a:t>
                      </a:r>
                    </a:p>
                    <a:p>
                      <a:pPr algn="ctr"/>
                      <a:r>
                        <a:rPr lang="en-IE" sz="2800" baseline="0" dirty="0" smtClean="0">
                          <a:solidFill>
                            <a:schemeClr val="bg1"/>
                          </a:solidFill>
                        </a:rPr>
                        <a:t>x = “10”</a:t>
                      </a:r>
                    </a:p>
                    <a:p>
                      <a:pPr algn="ctr"/>
                      <a:r>
                        <a:rPr lang="en-IE" sz="2800" baseline="0" dirty="0" err="1" smtClean="0">
                          <a:solidFill>
                            <a:schemeClr val="bg1"/>
                          </a:solidFill>
                        </a:rPr>
                        <a:t>int</a:t>
                      </a:r>
                      <a:r>
                        <a:rPr lang="en-IE" sz="2800" baseline="0" dirty="0" smtClean="0">
                          <a:solidFill>
                            <a:schemeClr val="bg1"/>
                          </a:solidFill>
                        </a:rPr>
                        <a:t>(x) </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algn="ctr"/>
                      <a:endParaRPr lang="en-IE" sz="2800" baseline="0" dirty="0" smtClean="0">
                        <a:solidFill>
                          <a:schemeClr val="bg1"/>
                        </a:solidFill>
                      </a:endParaRPr>
                    </a:p>
                    <a:p>
                      <a:pPr algn="ctr"/>
                      <a:r>
                        <a:rPr lang="en-IE" sz="2800" baseline="0" dirty="0" smtClean="0">
                          <a:solidFill>
                            <a:schemeClr val="bg1"/>
                          </a:solidFill>
                        </a:rPr>
                        <a:t>10</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r>
              <a:tr h="1386154">
                <a:tc>
                  <a:txBody>
                    <a:bodyPr/>
                    <a:lstStyle/>
                    <a:p>
                      <a:pPr algn="ctr"/>
                      <a:r>
                        <a:rPr lang="en-IE" sz="2800" dirty="0" smtClean="0">
                          <a:solidFill>
                            <a:schemeClr val="bg1"/>
                          </a:solidFill>
                        </a:rPr>
                        <a:t>float(x)</a:t>
                      </a:r>
                      <a:endParaRPr lang="en-IE" sz="2800" dirty="0">
                        <a:solidFill>
                          <a:schemeClr val="bg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algn="ctr"/>
                      <a:r>
                        <a:rPr lang="en-IE" sz="2800" dirty="0" smtClean="0">
                          <a:solidFill>
                            <a:schemeClr val="bg1"/>
                          </a:solidFill>
                        </a:rPr>
                        <a:t>Convert variable into a</a:t>
                      </a:r>
                      <a:r>
                        <a:rPr lang="en-IE" sz="2800" baseline="0" dirty="0" smtClean="0">
                          <a:solidFill>
                            <a:schemeClr val="bg1"/>
                          </a:solidFill>
                        </a:rPr>
                        <a:t> real e.g. </a:t>
                      </a:r>
                    </a:p>
                    <a:p>
                      <a:pPr algn="ctr"/>
                      <a:r>
                        <a:rPr lang="en-IE" sz="2800" baseline="0" dirty="0" smtClean="0">
                          <a:solidFill>
                            <a:schemeClr val="bg1"/>
                          </a:solidFill>
                        </a:rPr>
                        <a:t>x = “10.5”</a:t>
                      </a:r>
                    </a:p>
                    <a:p>
                      <a:pPr algn="ctr"/>
                      <a:r>
                        <a:rPr lang="en-IE" sz="2800" baseline="0" dirty="0" smtClean="0">
                          <a:solidFill>
                            <a:schemeClr val="bg1"/>
                          </a:solidFill>
                        </a:rPr>
                        <a:t>float(x) </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algn="ctr"/>
                      <a:endParaRPr lang="en-IE" sz="2800" baseline="0" dirty="0" smtClean="0">
                        <a:solidFill>
                          <a:schemeClr val="bg1"/>
                        </a:solidFill>
                      </a:endParaRPr>
                    </a:p>
                    <a:p>
                      <a:pPr algn="ctr"/>
                      <a:r>
                        <a:rPr lang="en-IE" sz="2800" baseline="0" dirty="0" smtClean="0">
                          <a:solidFill>
                            <a:schemeClr val="bg1"/>
                          </a:solidFill>
                        </a:rPr>
                        <a:t>10.5</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r>
              <a:tr h="1386154">
                <a:tc>
                  <a:txBody>
                    <a:bodyPr/>
                    <a:lstStyle/>
                    <a:p>
                      <a:pPr algn="ctr"/>
                      <a:r>
                        <a:rPr lang="en-IE" sz="2800" dirty="0" err="1" smtClean="0">
                          <a:solidFill>
                            <a:schemeClr val="bg1"/>
                          </a:solidFill>
                        </a:rPr>
                        <a:t>str</a:t>
                      </a:r>
                      <a:r>
                        <a:rPr lang="en-IE" sz="2800" dirty="0" smtClean="0">
                          <a:solidFill>
                            <a:schemeClr val="bg1"/>
                          </a:solidFill>
                        </a:rPr>
                        <a:t>(x)</a:t>
                      </a:r>
                      <a:endParaRPr lang="en-IE" sz="2800" dirty="0">
                        <a:solidFill>
                          <a:schemeClr val="bg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algn="ctr"/>
                      <a:r>
                        <a:rPr lang="en-IE" sz="2800" dirty="0" smtClean="0">
                          <a:solidFill>
                            <a:schemeClr val="bg1"/>
                          </a:solidFill>
                        </a:rPr>
                        <a:t>Convert variable into an</a:t>
                      </a:r>
                      <a:r>
                        <a:rPr lang="en-IE" sz="2800" baseline="0" dirty="0" smtClean="0">
                          <a:solidFill>
                            <a:schemeClr val="bg1"/>
                          </a:solidFill>
                        </a:rPr>
                        <a:t> string, e.g. </a:t>
                      </a:r>
                    </a:p>
                    <a:p>
                      <a:pPr algn="ctr"/>
                      <a:r>
                        <a:rPr lang="en-IE" sz="2800" baseline="0" dirty="0" smtClean="0">
                          <a:solidFill>
                            <a:schemeClr val="bg1"/>
                          </a:solidFill>
                        </a:rPr>
                        <a:t>x = 10</a:t>
                      </a:r>
                    </a:p>
                    <a:p>
                      <a:pPr algn="ctr"/>
                      <a:r>
                        <a:rPr lang="en-IE" sz="2800" baseline="0" dirty="0" err="1" smtClean="0">
                          <a:solidFill>
                            <a:schemeClr val="bg1"/>
                          </a:solidFill>
                        </a:rPr>
                        <a:t>str</a:t>
                      </a:r>
                      <a:r>
                        <a:rPr lang="en-IE" sz="2800" baseline="0" dirty="0" smtClean="0">
                          <a:solidFill>
                            <a:schemeClr val="bg1"/>
                          </a:solidFill>
                        </a:rPr>
                        <a:t>(x) </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algn="ctr"/>
                      <a:endParaRPr lang="en-IE" sz="2800" baseline="0" dirty="0" smtClean="0">
                        <a:solidFill>
                          <a:schemeClr val="bg1"/>
                        </a:solidFill>
                      </a:endParaRPr>
                    </a:p>
                    <a:p>
                      <a:pPr algn="ctr"/>
                      <a:r>
                        <a:rPr lang="en-IE" sz="2800" baseline="0" dirty="0" smtClean="0">
                          <a:solidFill>
                            <a:schemeClr val="bg1"/>
                          </a:solidFill>
                        </a:rPr>
                        <a:t>“10”</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r>
            </a:tbl>
          </a:graphicData>
        </a:graphic>
      </p:graphicFrame>
    </p:spTree>
    <p:extLst>
      <p:ext uri="{BB962C8B-B14F-4D97-AF65-F5344CB8AC3E}">
        <p14:creationId xmlns:p14="http://schemas.microsoft.com/office/powerpoint/2010/main" val="2054460121"/>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solidFill>
                  <a:schemeClr val="bg1"/>
                </a:solidFill>
              </a:rPr>
              <a:t>Using Variables</a:t>
            </a:r>
            <a:endParaRPr lang="en-IE" dirty="0">
              <a:solidFill>
                <a:schemeClr val="bg1"/>
              </a:solidFill>
            </a:endParaRPr>
          </a:p>
        </p:txBody>
      </p:sp>
      <p:sp>
        <p:nvSpPr>
          <p:cNvPr id="4" name="Content Placeholder 3"/>
          <p:cNvSpPr>
            <a:spLocks noGrp="1"/>
          </p:cNvSpPr>
          <p:nvPr>
            <p:ph idx="1"/>
          </p:nvPr>
        </p:nvSpPr>
        <p:spPr/>
        <p:txBody>
          <a:bodyPr>
            <a:normAutofit/>
          </a:bodyPr>
          <a:lstStyle/>
          <a:p>
            <a:r>
              <a:rPr lang="en-IE" dirty="0" smtClean="0">
                <a:solidFill>
                  <a:schemeClr val="bg1"/>
                </a:solidFill>
              </a:rPr>
              <a:t>The following words cannot be used as variable names:</a:t>
            </a:r>
          </a:p>
          <a:p>
            <a:endParaRPr lang="en-IE" dirty="0">
              <a:solidFill>
                <a:schemeClr val="bg1"/>
              </a:solidFill>
            </a:endParaRPr>
          </a:p>
        </p:txBody>
      </p:sp>
      <p:graphicFrame>
        <p:nvGraphicFramePr>
          <p:cNvPr id="5" name="Content Placeholder 2"/>
          <p:cNvGraphicFramePr>
            <a:graphicFrameLocks/>
          </p:cNvGraphicFramePr>
          <p:nvPr>
            <p:extLst>
              <p:ext uri="{D42A27DB-BD31-4B8C-83A1-F6EECF244321}">
                <p14:modId xmlns:p14="http://schemas.microsoft.com/office/powerpoint/2010/main" val="2822524971"/>
              </p:ext>
            </p:extLst>
          </p:nvPr>
        </p:nvGraphicFramePr>
        <p:xfrm>
          <a:off x="609600" y="2636912"/>
          <a:ext cx="10971215" cy="3200400"/>
        </p:xfrm>
        <a:graphic>
          <a:graphicData uri="http://schemas.openxmlformats.org/drawingml/2006/table">
            <a:tbl>
              <a:tblPr firstRow="1" bandRow="1">
                <a:tableStyleId>{5940675A-B579-460E-94D1-54222C63F5DA}</a:tableStyleId>
              </a:tblPr>
              <a:tblGrid>
                <a:gridCol w="2194243"/>
                <a:gridCol w="2194243"/>
                <a:gridCol w="2194243"/>
                <a:gridCol w="2194243"/>
                <a:gridCol w="2194243"/>
              </a:tblGrid>
              <a:tr h="377041">
                <a:tc>
                  <a:txBody>
                    <a:bodyPr/>
                    <a:lstStyle/>
                    <a:p>
                      <a:pPr algn="ctr"/>
                      <a:r>
                        <a:rPr lang="en-IE" sz="2400" dirty="0" smtClean="0">
                          <a:solidFill>
                            <a:schemeClr val="bg1"/>
                          </a:solidFill>
                          <a:latin typeface="Courier New" panose="02070309020205020404" pitchFamily="49" charset="0"/>
                          <a:cs typeface="Courier New" panose="02070309020205020404" pitchFamily="49" charset="0"/>
                        </a:rPr>
                        <a:t>and</a:t>
                      </a:r>
                      <a:endParaRPr lang="en-IE" sz="2400" dirty="0">
                        <a:solidFill>
                          <a:schemeClr val="bg1"/>
                        </a:solidFill>
                        <a:latin typeface="Courier New" panose="02070309020205020404" pitchFamily="49" charset="0"/>
                        <a:cs typeface="Courier New" panose="02070309020205020404" pitchFamily="49"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IE" sz="2400" dirty="0" smtClean="0">
                          <a:solidFill>
                            <a:schemeClr val="bg1"/>
                          </a:solidFill>
                          <a:latin typeface="Courier New" panose="02070309020205020404" pitchFamily="49" charset="0"/>
                          <a:cs typeface="Courier New" panose="02070309020205020404" pitchFamily="49" charset="0"/>
                        </a:rPr>
                        <a:t>del</a:t>
                      </a:r>
                      <a:endParaRPr lang="en-IE" sz="2400" dirty="0">
                        <a:solidFill>
                          <a:schemeClr val="bg1"/>
                        </a:solidFill>
                        <a:latin typeface="Courier New" panose="02070309020205020404" pitchFamily="49" charset="0"/>
                        <a:cs typeface="Courier New" panose="02070309020205020404" pitchFamily="49"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IE" sz="2400" dirty="0" smtClean="0">
                          <a:solidFill>
                            <a:schemeClr val="bg1"/>
                          </a:solidFill>
                          <a:latin typeface="Courier New" panose="02070309020205020404" pitchFamily="49" charset="0"/>
                          <a:cs typeface="Courier New" panose="02070309020205020404" pitchFamily="49" charset="0"/>
                        </a:rPr>
                        <a:t>from</a:t>
                      </a:r>
                      <a:endParaRPr lang="en-IE" sz="2400" dirty="0">
                        <a:solidFill>
                          <a:schemeClr val="bg1"/>
                        </a:solidFill>
                        <a:latin typeface="Courier New" panose="02070309020205020404" pitchFamily="49" charset="0"/>
                        <a:cs typeface="Courier New" panose="02070309020205020404" pitchFamily="49"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IE" sz="2400" dirty="0" smtClean="0">
                          <a:solidFill>
                            <a:schemeClr val="bg1"/>
                          </a:solidFill>
                          <a:latin typeface="Courier New" panose="02070309020205020404" pitchFamily="49" charset="0"/>
                          <a:cs typeface="Courier New" panose="02070309020205020404" pitchFamily="49" charset="0"/>
                        </a:rPr>
                        <a:t>not</a:t>
                      </a:r>
                      <a:endParaRPr lang="en-IE" sz="2400" dirty="0">
                        <a:solidFill>
                          <a:schemeClr val="bg1"/>
                        </a:solidFill>
                        <a:latin typeface="Courier New" panose="02070309020205020404" pitchFamily="49" charset="0"/>
                        <a:cs typeface="Courier New" panose="02070309020205020404" pitchFamily="49"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IE" sz="2400" dirty="0" smtClean="0">
                          <a:solidFill>
                            <a:schemeClr val="bg1"/>
                          </a:solidFill>
                          <a:latin typeface="Courier New" panose="02070309020205020404" pitchFamily="49" charset="0"/>
                          <a:cs typeface="Courier New" panose="02070309020205020404" pitchFamily="49" charset="0"/>
                        </a:rPr>
                        <a:t>while</a:t>
                      </a:r>
                      <a:endParaRPr lang="en-IE" sz="2400" dirty="0">
                        <a:solidFill>
                          <a:schemeClr val="bg1"/>
                        </a:solidFill>
                        <a:latin typeface="Courier New" panose="02070309020205020404" pitchFamily="49" charset="0"/>
                        <a:cs typeface="Courier New" panose="02070309020205020404" pitchFamily="49"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77041">
                <a:tc>
                  <a:txBody>
                    <a:bodyPr/>
                    <a:lstStyle/>
                    <a:p>
                      <a:pPr algn="ctr"/>
                      <a:r>
                        <a:rPr lang="en-IE" sz="2400" dirty="0" smtClean="0">
                          <a:solidFill>
                            <a:schemeClr val="bg1"/>
                          </a:solidFill>
                          <a:latin typeface="Courier New" panose="02070309020205020404" pitchFamily="49" charset="0"/>
                          <a:cs typeface="Courier New" panose="02070309020205020404" pitchFamily="49" charset="0"/>
                        </a:rPr>
                        <a:t>as</a:t>
                      </a:r>
                      <a:endParaRPr lang="en-IE" sz="2400" dirty="0">
                        <a:solidFill>
                          <a:schemeClr val="bg1"/>
                        </a:solidFill>
                        <a:latin typeface="Courier New" panose="02070309020205020404" pitchFamily="49" charset="0"/>
                        <a:cs typeface="Courier New" panose="02070309020205020404" pitchFamily="49"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IE" sz="2400" dirty="0" err="1" smtClean="0">
                          <a:solidFill>
                            <a:schemeClr val="bg1"/>
                          </a:solidFill>
                          <a:latin typeface="Courier New" panose="02070309020205020404" pitchFamily="49" charset="0"/>
                          <a:cs typeface="Courier New" panose="02070309020205020404" pitchFamily="49" charset="0"/>
                        </a:rPr>
                        <a:t>elif</a:t>
                      </a:r>
                      <a:endParaRPr lang="en-IE" sz="2400" dirty="0">
                        <a:solidFill>
                          <a:schemeClr val="bg1"/>
                        </a:solidFill>
                        <a:latin typeface="Courier New" panose="02070309020205020404" pitchFamily="49" charset="0"/>
                        <a:cs typeface="Courier New" panose="02070309020205020404" pitchFamily="49"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IE" sz="2400" dirty="0" smtClean="0">
                          <a:solidFill>
                            <a:schemeClr val="bg1"/>
                          </a:solidFill>
                          <a:latin typeface="Courier New" panose="02070309020205020404" pitchFamily="49" charset="0"/>
                          <a:cs typeface="Courier New" panose="02070309020205020404" pitchFamily="49" charset="0"/>
                        </a:rPr>
                        <a:t>global</a:t>
                      </a:r>
                      <a:endParaRPr lang="en-IE" sz="2400" dirty="0">
                        <a:solidFill>
                          <a:schemeClr val="bg1"/>
                        </a:solidFill>
                        <a:latin typeface="Courier New" panose="02070309020205020404" pitchFamily="49" charset="0"/>
                        <a:cs typeface="Courier New" panose="02070309020205020404" pitchFamily="49"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IE" sz="2400" dirty="0" smtClean="0">
                          <a:solidFill>
                            <a:schemeClr val="bg1"/>
                          </a:solidFill>
                          <a:latin typeface="Courier New" panose="02070309020205020404" pitchFamily="49" charset="0"/>
                          <a:cs typeface="Courier New" panose="02070309020205020404" pitchFamily="49" charset="0"/>
                        </a:rPr>
                        <a:t>or</a:t>
                      </a:r>
                      <a:endParaRPr lang="en-IE" sz="2400" dirty="0">
                        <a:solidFill>
                          <a:schemeClr val="bg1"/>
                        </a:solidFill>
                        <a:latin typeface="Courier New" panose="02070309020205020404" pitchFamily="49" charset="0"/>
                        <a:cs typeface="Courier New" panose="02070309020205020404" pitchFamily="49"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IE" sz="2400" dirty="0" smtClean="0">
                          <a:solidFill>
                            <a:schemeClr val="bg1"/>
                          </a:solidFill>
                          <a:latin typeface="Courier New" panose="02070309020205020404" pitchFamily="49" charset="0"/>
                          <a:cs typeface="Courier New" panose="02070309020205020404" pitchFamily="49" charset="0"/>
                        </a:rPr>
                        <a:t>with</a:t>
                      </a:r>
                      <a:endParaRPr lang="en-IE" sz="2400" dirty="0">
                        <a:solidFill>
                          <a:schemeClr val="bg1"/>
                        </a:solidFill>
                        <a:latin typeface="Courier New" panose="02070309020205020404" pitchFamily="49" charset="0"/>
                        <a:cs typeface="Courier New" panose="02070309020205020404" pitchFamily="49"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77041">
                <a:tc>
                  <a:txBody>
                    <a:bodyPr/>
                    <a:lstStyle/>
                    <a:p>
                      <a:pPr algn="ctr"/>
                      <a:r>
                        <a:rPr lang="en-IE" sz="2400" dirty="0" smtClean="0">
                          <a:solidFill>
                            <a:schemeClr val="bg1"/>
                          </a:solidFill>
                          <a:latin typeface="Courier New" panose="02070309020205020404" pitchFamily="49" charset="0"/>
                          <a:cs typeface="Courier New" panose="02070309020205020404" pitchFamily="49" charset="0"/>
                        </a:rPr>
                        <a:t>assert</a:t>
                      </a:r>
                      <a:endParaRPr lang="en-IE" sz="2400" dirty="0">
                        <a:solidFill>
                          <a:schemeClr val="bg1"/>
                        </a:solidFill>
                        <a:latin typeface="Courier New" panose="02070309020205020404" pitchFamily="49" charset="0"/>
                        <a:cs typeface="Courier New" panose="02070309020205020404" pitchFamily="49"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IE" sz="2400" dirty="0" smtClean="0">
                          <a:solidFill>
                            <a:schemeClr val="bg1"/>
                          </a:solidFill>
                          <a:latin typeface="Courier New" panose="02070309020205020404" pitchFamily="49" charset="0"/>
                          <a:cs typeface="Courier New" panose="02070309020205020404" pitchFamily="49" charset="0"/>
                        </a:rPr>
                        <a:t>else</a:t>
                      </a:r>
                      <a:endParaRPr lang="en-IE" sz="2400" dirty="0">
                        <a:solidFill>
                          <a:schemeClr val="bg1"/>
                        </a:solidFill>
                        <a:latin typeface="Courier New" panose="02070309020205020404" pitchFamily="49" charset="0"/>
                        <a:cs typeface="Courier New" panose="02070309020205020404" pitchFamily="49"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IE" sz="2400" dirty="0" smtClean="0">
                          <a:solidFill>
                            <a:schemeClr val="bg1"/>
                          </a:solidFill>
                          <a:latin typeface="Courier New" panose="02070309020205020404" pitchFamily="49" charset="0"/>
                          <a:cs typeface="Courier New" panose="02070309020205020404" pitchFamily="49" charset="0"/>
                        </a:rPr>
                        <a:t>if</a:t>
                      </a:r>
                      <a:endParaRPr lang="en-IE" sz="2400" dirty="0">
                        <a:solidFill>
                          <a:schemeClr val="bg1"/>
                        </a:solidFill>
                        <a:latin typeface="Courier New" panose="02070309020205020404" pitchFamily="49" charset="0"/>
                        <a:cs typeface="Courier New" panose="02070309020205020404" pitchFamily="49"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IE" sz="2400" dirty="0" smtClean="0">
                          <a:solidFill>
                            <a:schemeClr val="bg1"/>
                          </a:solidFill>
                          <a:latin typeface="Courier New" panose="02070309020205020404" pitchFamily="49" charset="0"/>
                          <a:cs typeface="Courier New" panose="02070309020205020404" pitchFamily="49" charset="0"/>
                        </a:rPr>
                        <a:t>pass</a:t>
                      </a:r>
                      <a:endParaRPr lang="en-IE" sz="2400" dirty="0">
                        <a:solidFill>
                          <a:schemeClr val="bg1"/>
                        </a:solidFill>
                        <a:latin typeface="Courier New" panose="02070309020205020404" pitchFamily="49" charset="0"/>
                        <a:cs typeface="Courier New" panose="02070309020205020404" pitchFamily="49"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IE" sz="2400" dirty="0" smtClean="0">
                          <a:solidFill>
                            <a:schemeClr val="bg1"/>
                          </a:solidFill>
                          <a:latin typeface="Courier New" panose="02070309020205020404" pitchFamily="49" charset="0"/>
                          <a:cs typeface="Courier New" panose="02070309020205020404" pitchFamily="49" charset="0"/>
                        </a:rPr>
                        <a:t>yield</a:t>
                      </a:r>
                      <a:endParaRPr lang="en-IE" sz="2400" dirty="0">
                        <a:solidFill>
                          <a:schemeClr val="bg1"/>
                        </a:solidFill>
                        <a:latin typeface="Courier New" panose="02070309020205020404" pitchFamily="49" charset="0"/>
                        <a:cs typeface="Courier New" panose="02070309020205020404" pitchFamily="49"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77041">
                <a:tc>
                  <a:txBody>
                    <a:bodyPr/>
                    <a:lstStyle/>
                    <a:p>
                      <a:pPr algn="ctr"/>
                      <a:r>
                        <a:rPr lang="en-IE" sz="2400" dirty="0" smtClean="0">
                          <a:solidFill>
                            <a:schemeClr val="bg1"/>
                          </a:solidFill>
                          <a:latin typeface="Courier New" panose="02070309020205020404" pitchFamily="49" charset="0"/>
                          <a:cs typeface="Courier New" panose="02070309020205020404" pitchFamily="49" charset="0"/>
                        </a:rPr>
                        <a:t>break</a:t>
                      </a:r>
                      <a:endParaRPr lang="en-IE" sz="2400" dirty="0">
                        <a:solidFill>
                          <a:schemeClr val="bg1"/>
                        </a:solidFill>
                        <a:latin typeface="Courier New" panose="02070309020205020404" pitchFamily="49" charset="0"/>
                        <a:cs typeface="Courier New" panose="02070309020205020404" pitchFamily="49"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IE" sz="2400" dirty="0" smtClean="0">
                          <a:solidFill>
                            <a:schemeClr val="bg1"/>
                          </a:solidFill>
                          <a:latin typeface="Courier New" panose="02070309020205020404" pitchFamily="49" charset="0"/>
                          <a:cs typeface="Courier New" panose="02070309020205020404" pitchFamily="49" charset="0"/>
                        </a:rPr>
                        <a:t>except</a:t>
                      </a:r>
                      <a:endParaRPr lang="en-IE" sz="2400" dirty="0">
                        <a:solidFill>
                          <a:schemeClr val="bg1"/>
                        </a:solidFill>
                        <a:latin typeface="Courier New" panose="02070309020205020404" pitchFamily="49" charset="0"/>
                        <a:cs typeface="Courier New" panose="02070309020205020404" pitchFamily="49"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IE" sz="2400" dirty="0" smtClean="0">
                          <a:solidFill>
                            <a:schemeClr val="bg1"/>
                          </a:solidFill>
                          <a:latin typeface="Courier New" panose="02070309020205020404" pitchFamily="49" charset="0"/>
                          <a:cs typeface="Courier New" panose="02070309020205020404" pitchFamily="49" charset="0"/>
                        </a:rPr>
                        <a:t>import</a:t>
                      </a:r>
                      <a:endParaRPr lang="en-IE" sz="2400" dirty="0">
                        <a:solidFill>
                          <a:schemeClr val="bg1"/>
                        </a:solidFill>
                        <a:latin typeface="Courier New" panose="02070309020205020404" pitchFamily="49" charset="0"/>
                        <a:cs typeface="Courier New" panose="02070309020205020404" pitchFamily="49"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IE" sz="2400" dirty="0" smtClean="0">
                          <a:solidFill>
                            <a:schemeClr val="bg1"/>
                          </a:solidFill>
                          <a:latin typeface="Courier New" panose="02070309020205020404" pitchFamily="49" charset="0"/>
                          <a:cs typeface="Courier New" panose="02070309020205020404" pitchFamily="49" charset="0"/>
                        </a:rPr>
                        <a:t>print</a:t>
                      </a:r>
                      <a:endParaRPr lang="en-IE" sz="2400" dirty="0">
                        <a:solidFill>
                          <a:schemeClr val="bg1"/>
                        </a:solidFill>
                        <a:latin typeface="Courier New" panose="02070309020205020404" pitchFamily="49" charset="0"/>
                        <a:cs typeface="Courier New" panose="02070309020205020404" pitchFamily="49"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IE" sz="2400">
                        <a:solidFill>
                          <a:schemeClr val="bg1"/>
                        </a:solidFill>
                        <a:latin typeface="Courier New" panose="02070309020205020404" pitchFamily="49" charset="0"/>
                        <a:cs typeface="Courier New" panose="02070309020205020404" pitchFamily="49"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77041">
                <a:tc>
                  <a:txBody>
                    <a:bodyPr/>
                    <a:lstStyle/>
                    <a:p>
                      <a:pPr algn="ctr"/>
                      <a:r>
                        <a:rPr lang="en-IE" sz="2400" dirty="0" smtClean="0">
                          <a:solidFill>
                            <a:schemeClr val="bg1"/>
                          </a:solidFill>
                          <a:latin typeface="Courier New" panose="02070309020205020404" pitchFamily="49" charset="0"/>
                          <a:cs typeface="Courier New" panose="02070309020205020404" pitchFamily="49" charset="0"/>
                        </a:rPr>
                        <a:t>class</a:t>
                      </a:r>
                      <a:endParaRPr lang="en-IE" sz="2400" dirty="0">
                        <a:solidFill>
                          <a:schemeClr val="bg1"/>
                        </a:solidFill>
                        <a:latin typeface="Courier New" panose="02070309020205020404" pitchFamily="49" charset="0"/>
                        <a:cs typeface="Courier New" panose="02070309020205020404" pitchFamily="49"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IE" sz="2400" dirty="0" smtClean="0">
                          <a:solidFill>
                            <a:schemeClr val="bg1"/>
                          </a:solidFill>
                          <a:latin typeface="Courier New" panose="02070309020205020404" pitchFamily="49" charset="0"/>
                          <a:cs typeface="Courier New" panose="02070309020205020404" pitchFamily="49" charset="0"/>
                        </a:rPr>
                        <a:t>exec</a:t>
                      </a:r>
                      <a:endParaRPr lang="en-IE" sz="2400" dirty="0">
                        <a:solidFill>
                          <a:schemeClr val="bg1"/>
                        </a:solidFill>
                        <a:latin typeface="Courier New" panose="02070309020205020404" pitchFamily="49" charset="0"/>
                        <a:cs typeface="Courier New" panose="02070309020205020404" pitchFamily="49"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IE" sz="2400" dirty="0" smtClean="0">
                          <a:solidFill>
                            <a:schemeClr val="bg1"/>
                          </a:solidFill>
                          <a:latin typeface="Courier New" panose="02070309020205020404" pitchFamily="49" charset="0"/>
                          <a:cs typeface="Courier New" panose="02070309020205020404" pitchFamily="49" charset="0"/>
                        </a:rPr>
                        <a:t>in</a:t>
                      </a:r>
                      <a:endParaRPr lang="en-IE" sz="2400" dirty="0">
                        <a:solidFill>
                          <a:schemeClr val="bg1"/>
                        </a:solidFill>
                        <a:latin typeface="Courier New" panose="02070309020205020404" pitchFamily="49" charset="0"/>
                        <a:cs typeface="Courier New" panose="02070309020205020404" pitchFamily="49"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IE" sz="2400" dirty="0" smtClean="0">
                          <a:solidFill>
                            <a:schemeClr val="bg1"/>
                          </a:solidFill>
                          <a:latin typeface="Courier New" panose="02070309020205020404" pitchFamily="49" charset="0"/>
                          <a:cs typeface="Courier New" panose="02070309020205020404" pitchFamily="49" charset="0"/>
                        </a:rPr>
                        <a:t>raise</a:t>
                      </a:r>
                      <a:endParaRPr lang="en-IE" sz="2400" dirty="0">
                        <a:solidFill>
                          <a:schemeClr val="bg1"/>
                        </a:solidFill>
                        <a:latin typeface="Courier New" panose="02070309020205020404" pitchFamily="49" charset="0"/>
                        <a:cs typeface="Courier New" panose="02070309020205020404" pitchFamily="49"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IE" sz="2400">
                        <a:solidFill>
                          <a:schemeClr val="bg1"/>
                        </a:solidFill>
                        <a:latin typeface="Courier New" panose="02070309020205020404" pitchFamily="49" charset="0"/>
                        <a:cs typeface="Courier New" panose="02070309020205020404" pitchFamily="49"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77041">
                <a:tc>
                  <a:txBody>
                    <a:bodyPr/>
                    <a:lstStyle/>
                    <a:p>
                      <a:pPr algn="ctr"/>
                      <a:r>
                        <a:rPr lang="en-IE" sz="2400" dirty="0" smtClean="0">
                          <a:solidFill>
                            <a:schemeClr val="bg1"/>
                          </a:solidFill>
                          <a:latin typeface="Courier New" panose="02070309020205020404" pitchFamily="49" charset="0"/>
                          <a:cs typeface="Courier New" panose="02070309020205020404" pitchFamily="49" charset="0"/>
                        </a:rPr>
                        <a:t>continue</a:t>
                      </a:r>
                      <a:endParaRPr lang="en-IE" sz="2400" dirty="0">
                        <a:solidFill>
                          <a:schemeClr val="bg1"/>
                        </a:solidFill>
                        <a:latin typeface="Courier New" panose="02070309020205020404" pitchFamily="49" charset="0"/>
                        <a:cs typeface="Courier New" panose="02070309020205020404" pitchFamily="49"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IE" sz="2400" dirty="0" smtClean="0">
                          <a:solidFill>
                            <a:schemeClr val="bg1"/>
                          </a:solidFill>
                          <a:latin typeface="Courier New" panose="02070309020205020404" pitchFamily="49" charset="0"/>
                          <a:cs typeface="Courier New" panose="02070309020205020404" pitchFamily="49" charset="0"/>
                        </a:rPr>
                        <a:t>finally</a:t>
                      </a:r>
                      <a:endParaRPr lang="en-IE" sz="2400" dirty="0">
                        <a:solidFill>
                          <a:schemeClr val="bg1"/>
                        </a:solidFill>
                        <a:latin typeface="Courier New" panose="02070309020205020404" pitchFamily="49" charset="0"/>
                        <a:cs typeface="Courier New" panose="02070309020205020404" pitchFamily="49"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IE" sz="2400" dirty="0" smtClean="0">
                          <a:solidFill>
                            <a:schemeClr val="bg1"/>
                          </a:solidFill>
                          <a:latin typeface="Courier New" panose="02070309020205020404" pitchFamily="49" charset="0"/>
                          <a:cs typeface="Courier New" panose="02070309020205020404" pitchFamily="49" charset="0"/>
                        </a:rPr>
                        <a:t>is</a:t>
                      </a:r>
                      <a:endParaRPr lang="en-IE" sz="2400" dirty="0">
                        <a:solidFill>
                          <a:schemeClr val="bg1"/>
                        </a:solidFill>
                        <a:latin typeface="Courier New" panose="02070309020205020404" pitchFamily="49" charset="0"/>
                        <a:cs typeface="Courier New" panose="02070309020205020404" pitchFamily="49"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IE" sz="2400" dirty="0" smtClean="0">
                          <a:solidFill>
                            <a:schemeClr val="bg1"/>
                          </a:solidFill>
                          <a:latin typeface="Courier New" panose="02070309020205020404" pitchFamily="49" charset="0"/>
                          <a:cs typeface="Courier New" panose="02070309020205020404" pitchFamily="49" charset="0"/>
                        </a:rPr>
                        <a:t>return</a:t>
                      </a:r>
                      <a:endParaRPr lang="en-IE" sz="2400" dirty="0">
                        <a:solidFill>
                          <a:schemeClr val="bg1"/>
                        </a:solidFill>
                        <a:latin typeface="Courier New" panose="02070309020205020404" pitchFamily="49" charset="0"/>
                        <a:cs typeface="Courier New" panose="02070309020205020404" pitchFamily="49"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IE" sz="2400" dirty="0">
                        <a:solidFill>
                          <a:schemeClr val="bg1"/>
                        </a:solidFill>
                        <a:latin typeface="Courier New" panose="02070309020205020404" pitchFamily="49" charset="0"/>
                        <a:cs typeface="Courier New" panose="02070309020205020404" pitchFamily="49"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77041">
                <a:tc>
                  <a:txBody>
                    <a:bodyPr/>
                    <a:lstStyle/>
                    <a:p>
                      <a:pPr algn="ctr"/>
                      <a:r>
                        <a:rPr lang="en-IE" sz="2400" dirty="0" err="1" smtClean="0">
                          <a:solidFill>
                            <a:schemeClr val="bg1"/>
                          </a:solidFill>
                          <a:latin typeface="Courier New" panose="02070309020205020404" pitchFamily="49" charset="0"/>
                          <a:cs typeface="Courier New" panose="02070309020205020404" pitchFamily="49" charset="0"/>
                        </a:rPr>
                        <a:t>def</a:t>
                      </a:r>
                      <a:endParaRPr lang="en-IE" sz="2400" dirty="0">
                        <a:solidFill>
                          <a:schemeClr val="bg1"/>
                        </a:solidFill>
                        <a:latin typeface="Courier New" panose="02070309020205020404" pitchFamily="49" charset="0"/>
                        <a:cs typeface="Courier New" panose="02070309020205020404" pitchFamily="49"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IE" sz="2400" dirty="0" smtClean="0">
                          <a:solidFill>
                            <a:schemeClr val="bg1"/>
                          </a:solidFill>
                          <a:latin typeface="Courier New" panose="02070309020205020404" pitchFamily="49" charset="0"/>
                          <a:cs typeface="Courier New" panose="02070309020205020404" pitchFamily="49" charset="0"/>
                        </a:rPr>
                        <a:t>for</a:t>
                      </a:r>
                      <a:endParaRPr lang="en-IE" sz="2400" dirty="0">
                        <a:solidFill>
                          <a:schemeClr val="bg1"/>
                        </a:solidFill>
                        <a:latin typeface="Courier New" panose="02070309020205020404" pitchFamily="49" charset="0"/>
                        <a:cs typeface="Courier New" panose="02070309020205020404" pitchFamily="49"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IE" sz="2400" dirty="0" smtClean="0">
                          <a:solidFill>
                            <a:schemeClr val="bg1"/>
                          </a:solidFill>
                          <a:latin typeface="Courier New" panose="02070309020205020404" pitchFamily="49" charset="0"/>
                          <a:cs typeface="Courier New" panose="02070309020205020404" pitchFamily="49" charset="0"/>
                        </a:rPr>
                        <a:t>lambda</a:t>
                      </a:r>
                      <a:endParaRPr lang="en-IE" sz="2400" dirty="0">
                        <a:solidFill>
                          <a:schemeClr val="bg1"/>
                        </a:solidFill>
                        <a:latin typeface="Courier New" panose="02070309020205020404" pitchFamily="49" charset="0"/>
                        <a:cs typeface="Courier New" panose="02070309020205020404" pitchFamily="49"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IE" sz="2400" dirty="0" smtClean="0">
                          <a:solidFill>
                            <a:schemeClr val="bg1"/>
                          </a:solidFill>
                          <a:latin typeface="Courier New" panose="02070309020205020404" pitchFamily="49" charset="0"/>
                          <a:cs typeface="Courier New" panose="02070309020205020404" pitchFamily="49" charset="0"/>
                        </a:rPr>
                        <a:t>try</a:t>
                      </a:r>
                      <a:endParaRPr lang="en-IE" sz="2400" dirty="0">
                        <a:solidFill>
                          <a:schemeClr val="bg1"/>
                        </a:solidFill>
                        <a:latin typeface="Courier New" panose="02070309020205020404" pitchFamily="49" charset="0"/>
                        <a:cs typeface="Courier New" panose="02070309020205020404" pitchFamily="49"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IE" sz="2400" dirty="0">
                        <a:solidFill>
                          <a:schemeClr val="bg1"/>
                        </a:solidFill>
                        <a:latin typeface="Courier New" panose="02070309020205020404" pitchFamily="49" charset="0"/>
                        <a:cs typeface="Courier New" panose="02070309020205020404" pitchFamily="49"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0080735"/>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IE" sz="6600" dirty="0" smtClean="0">
                <a:solidFill>
                  <a:schemeClr val="bg1"/>
                </a:solidFill>
              </a:rPr>
              <a:t>A Special Note On</a:t>
            </a:r>
            <a:br>
              <a:rPr lang="en-IE" sz="6600" dirty="0" smtClean="0">
                <a:solidFill>
                  <a:schemeClr val="bg1"/>
                </a:solidFill>
              </a:rPr>
            </a:br>
            <a:r>
              <a:rPr lang="en-IE" sz="6600" dirty="0" smtClean="0">
                <a:solidFill>
                  <a:schemeClr val="bg1"/>
                </a:solidFill>
              </a:rPr>
              <a:t>Boolean Variables</a:t>
            </a:r>
            <a:endParaRPr lang="en-IE" sz="6600" dirty="0">
              <a:solidFill>
                <a:schemeClr val="bg1"/>
              </a:solidFill>
            </a:endParaRPr>
          </a:p>
        </p:txBody>
      </p:sp>
    </p:spTree>
    <p:extLst>
      <p:ext uri="{BB962C8B-B14F-4D97-AF65-F5344CB8AC3E}">
        <p14:creationId xmlns:p14="http://schemas.microsoft.com/office/powerpoint/2010/main" val="3629684253"/>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solidFill>
                  <a:schemeClr val="bg1"/>
                </a:solidFill>
              </a:rPr>
              <a:t>Boolean Variables</a:t>
            </a:r>
            <a:endParaRPr lang="en-IE" dirty="0">
              <a:solidFill>
                <a:schemeClr val="bg1"/>
              </a:solidFill>
            </a:endParaRPr>
          </a:p>
        </p:txBody>
      </p:sp>
      <p:sp>
        <p:nvSpPr>
          <p:cNvPr id="4" name="Content Placeholder 3"/>
          <p:cNvSpPr>
            <a:spLocks noGrp="1"/>
          </p:cNvSpPr>
          <p:nvPr>
            <p:ph idx="1"/>
          </p:nvPr>
        </p:nvSpPr>
        <p:spPr/>
        <p:txBody>
          <a:bodyPr>
            <a:normAutofit/>
          </a:bodyPr>
          <a:lstStyle/>
          <a:p>
            <a:r>
              <a:rPr lang="en-IE" sz="3600" dirty="0" smtClean="0">
                <a:solidFill>
                  <a:schemeClr val="bg1"/>
                </a:solidFill>
              </a:rPr>
              <a:t>In the original version of Python (1989), there was no Boolean type, in Version 2.2.1 (2002) </a:t>
            </a:r>
            <a:r>
              <a:rPr lang="en-IE" sz="3600" i="1" dirty="0" smtClean="0">
                <a:solidFill>
                  <a:schemeClr val="bg1"/>
                </a:solidFill>
              </a:rPr>
              <a:t>True</a:t>
            </a:r>
            <a:r>
              <a:rPr lang="en-IE" sz="3600" dirty="0">
                <a:solidFill>
                  <a:schemeClr val="bg1"/>
                </a:solidFill>
              </a:rPr>
              <a:t> and </a:t>
            </a:r>
            <a:r>
              <a:rPr lang="en-IE" sz="3600" i="1" dirty="0">
                <a:solidFill>
                  <a:schemeClr val="bg1"/>
                </a:solidFill>
              </a:rPr>
              <a:t>False </a:t>
            </a:r>
            <a:r>
              <a:rPr lang="en-IE" sz="3600" dirty="0">
                <a:solidFill>
                  <a:schemeClr val="bg1"/>
                </a:solidFill>
              </a:rPr>
              <a:t>constants were added to the </a:t>
            </a:r>
            <a:r>
              <a:rPr lang="en-IE" sz="3600" dirty="0" smtClean="0">
                <a:solidFill>
                  <a:schemeClr val="bg1"/>
                </a:solidFill>
              </a:rPr>
              <a:t>built-ins (they were simply </a:t>
            </a:r>
            <a:r>
              <a:rPr lang="en-IE" sz="3600" dirty="0">
                <a:solidFill>
                  <a:schemeClr val="bg1"/>
                </a:solidFill>
              </a:rPr>
              <a:t>set to integer values of 1 and 0 and </a:t>
            </a:r>
            <a:r>
              <a:rPr lang="en-IE" sz="3600" dirty="0" smtClean="0">
                <a:solidFill>
                  <a:schemeClr val="bg1"/>
                </a:solidFill>
              </a:rPr>
              <a:t>weren't </a:t>
            </a:r>
            <a:r>
              <a:rPr lang="en-IE" sz="3600" dirty="0">
                <a:solidFill>
                  <a:schemeClr val="bg1"/>
                </a:solidFill>
              </a:rPr>
              <a:t>a different </a:t>
            </a:r>
            <a:r>
              <a:rPr lang="en-IE" sz="3600" dirty="0" smtClean="0">
                <a:solidFill>
                  <a:schemeClr val="bg1"/>
                </a:solidFill>
              </a:rPr>
              <a:t>type.</a:t>
            </a:r>
            <a:endParaRPr lang="en-IE" sz="3600" dirty="0">
              <a:solidFill>
                <a:schemeClr val="bg1"/>
              </a:solidFill>
            </a:endParaRPr>
          </a:p>
        </p:txBody>
      </p:sp>
    </p:spTree>
    <p:extLst>
      <p:ext uri="{BB962C8B-B14F-4D97-AF65-F5344CB8AC3E}">
        <p14:creationId xmlns:p14="http://schemas.microsoft.com/office/powerpoint/2010/main" val="24412966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190550" y="443803"/>
            <a:ext cx="10971372" cy="5865517"/>
          </a:xfrm>
        </p:spPr>
        <p:txBody>
          <a:bodyPr>
            <a:noAutofit/>
          </a:bodyPr>
          <a:lstStyle/>
          <a:p>
            <a:pPr marL="0" indent="0">
              <a:buNone/>
            </a:pPr>
            <a:r>
              <a:rPr lang="en-IE" sz="1800" dirty="0">
                <a:solidFill>
                  <a:schemeClr val="bg1"/>
                </a:solidFill>
                <a:latin typeface="Courier New" panose="02070309020205020404" pitchFamily="49" charset="0"/>
                <a:cs typeface="Courier New" panose="02070309020205020404" pitchFamily="49" charset="0"/>
              </a:rPr>
              <a:t>while b != 1:</a:t>
            </a:r>
          </a:p>
          <a:p>
            <a:pPr marL="0" indent="0">
              <a:buNone/>
            </a:pPr>
            <a:r>
              <a:rPr lang="en-IE" sz="1800" dirty="0">
                <a:solidFill>
                  <a:schemeClr val="bg1"/>
                </a:solidFill>
                <a:latin typeface="Courier New" panose="02070309020205020404" pitchFamily="49" charset="0"/>
                <a:cs typeface="Courier New" panose="02070309020205020404" pitchFamily="49" charset="0"/>
              </a:rPr>
              <a:t># DO</a:t>
            </a:r>
          </a:p>
          <a:p>
            <a:pPr marL="0" indent="0">
              <a:buNone/>
            </a:pPr>
            <a:r>
              <a:rPr lang="en-IE" sz="1800" dirty="0">
                <a:solidFill>
                  <a:schemeClr val="bg1"/>
                </a:solidFill>
                <a:latin typeface="Courier New" panose="02070309020205020404" pitchFamily="49" charset="0"/>
                <a:cs typeface="Courier New" panose="02070309020205020404" pitchFamily="49" charset="0"/>
              </a:rPr>
              <a:t>    if a % b == 0:</a:t>
            </a:r>
          </a:p>
          <a:p>
            <a:pPr marL="0" indent="0">
              <a:buNone/>
            </a:pPr>
            <a:r>
              <a:rPr lang="en-IE" sz="1800" dirty="0">
                <a:solidFill>
                  <a:schemeClr val="bg1"/>
                </a:solidFill>
                <a:latin typeface="Courier New" panose="02070309020205020404" pitchFamily="49" charset="0"/>
                <a:cs typeface="Courier New" panose="02070309020205020404" pitchFamily="49" charset="0"/>
              </a:rPr>
              <a:t>        # THEN</a:t>
            </a:r>
          </a:p>
          <a:p>
            <a:pPr marL="0" indent="0">
              <a:buNone/>
            </a:pPr>
            <a:r>
              <a:rPr lang="en-IE" sz="1800" dirty="0">
                <a:solidFill>
                  <a:schemeClr val="bg1"/>
                </a:solidFill>
                <a:latin typeface="Courier New" panose="02070309020205020404" pitchFamily="49" charset="0"/>
                <a:cs typeface="Courier New" panose="02070309020205020404" pitchFamily="49" charset="0"/>
              </a:rPr>
              <a:t>        </a:t>
            </a:r>
            <a:r>
              <a:rPr lang="en-IE" sz="1800" dirty="0" err="1">
                <a:solidFill>
                  <a:schemeClr val="bg1"/>
                </a:solidFill>
                <a:latin typeface="Courier New" panose="02070309020205020404" pitchFamily="49" charset="0"/>
                <a:cs typeface="Courier New" panose="02070309020205020404" pitchFamily="49" charset="0"/>
              </a:rPr>
              <a:t>IsPrime</a:t>
            </a:r>
            <a:r>
              <a:rPr lang="en-IE" sz="1800" dirty="0">
                <a:solidFill>
                  <a:schemeClr val="bg1"/>
                </a:solidFill>
                <a:latin typeface="Courier New" panose="02070309020205020404" pitchFamily="49" charset="0"/>
                <a:cs typeface="Courier New" panose="02070309020205020404" pitchFamily="49" charset="0"/>
              </a:rPr>
              <a:t> = False</a:t>
            </a:r>
          </a:p>
          <a:p>
            <a:pPr marL="0" indent="0">
              <a:buNone/>
            </a:pPr>
            <a:r>
              <a:rPr lang="en-IE" sz="1800" dirty="0">
                <a:solidFill>
                  <a:schemeClr val="bg1"/>
                </a:solidFill>
                <a:latin typeface="Courier New" panose="02070309020205020404" pitchFamily="49" charset="0"/>
                <a:cs typeface="Courier New" panose="02070309020205020404" pitchFamily="49" charset="0"/>
              </a:rPr>
              <a:t>        if </a:t>
            </a:r>
            <a:r>
              <a:rPr lang="en-IE" sz="1800" dirty="0" err="1">
                <a:solidFill>
                  <a:schemeClr val="bg1"/>
                </a:solidFill>
                <a:latin typeface="Courier New" panose="02070309020205020404" pitchFamily="49" charset="0"/>
                <a:cs typeface="Courier New" panose="02070309020205020404" pitchFamily="49" charset="0"/>
              </a:rPr>
              <a:t>MyErrorCheck</a:t>
            </a:r>
            <a:r>
              <a:rPr lang="en-IE" sz="1800" dirty="0">
                <a:solidFill>
                  <a:schemeClr val="bg1"/>
                </a:solidFill>
                <a:latin typeface="Courier New" panose="02070309020205020404" pitchFamily="49" charset="0"/>
                <a:cs typeface="Courier New" panose="02070309020205020404" pitchFamily="49" charset="0"/>
              </a:rPr>
              <a:t> == True:</a:t>
            </a:r>
          </a:p>
          <a:p>
            <a:pPr marL="0" indent="0">
              <a:buNone/>
            </a:pPr>
            <a:r>
              <a:rPr lang="en-IE" sz="1800" dirty="0">
                <a:solidFill>
                  <a:schemeClr val="bg1"/>
                </a:solidFill>
                <a:latin typeface="Courier New" panose="02070309020205020404" pitchFamily="49" charset="0"/>
                <a:cs typeface="Courier New" panose="02070309020205020404" pitchFamily="49" charset="0"/>
              </a:rPr>
              <a:t>        # THEN</a:t>
            </a:r>
          </a:p>
          <a:p>
            <a:pPr marL="0" indent="0">
              <a:buNone/>
            </a:pPr>
            <a:r>
              <a:rPr lang="en-IE" sz="1800" dirty="0">
                <a:solidFill>
                  <a:schemeClr val="bg1"/>
                </a:solidFill>
                <a:latin typeface="Courier New" panose="02070309020205020404" pitchFamily="49" charset="0"/>
                <a:cs typeface="Courier New" panose="02070309020205020404" pitchFamily="49" charset="0"/>
              </a:rPr>
              <a:t>           </a:t>
            </a:r>
            <a:r>
              <a:rPr lang="en-IE" sz="1800" dirty="0" smtClean="0">
                <a:solidFill>
                  <a:schemeClr val="bg1"/>
                </a:solidFill>
                <a:latin typeface="Courier New" panose="02070309020205020404" pitchFamily="49" charset="0"/>
                <a:cs typeface="Courier New" panose="02070309020205020404" pitchFamily="49" charset="0"/>
              </a:rPr>
              <a:t> print("*** </a:t>
            </a:r>
            <a:r>
              <a:rPr lang="en-IE" sz="1800" dirty="0">
                <a:solidFill>
                  <a:schemeClr val="bg1"/>
                </a:solidFill>
                <a:latin typeface="Courier New" panose="02070309020205020404" pitchFamily="49" charset="0"/>
                <a:cs typeface="Courier New" panose="02070309020205020404" pitchFamily="49" charset="0"/>
              </a:rPr>
              <a:t>Division with no remainder found, with ", b, </a:t>
            </a:r>
            <a:r>
              <a:rPr lang="en-IE" sz="1800" dirty="0" smtClean="0">
                <a:solidFill>
                  <a:schemeClr val="bg1"/>
                </a:solidFill>
                <a:latin typeface="Courier New" panose="02070309020205020404" pitchFamily="49" charset="0"/>
                <a:cs typeface="Courier New" panose="02070309020205020404" pitchFamily="49" charset="0"/>
              </a:rPr>
              <a:t>"*****”)</a:t>
            </a:r>
            <a:endParaRPr lang="en-IE" sz="1800" dirty="0">
              <a:solidFill>
                <a:schemeClr val="bg1"/>
              </a:solidFill>
              <a:latin typeface="Courier New" panose="02070309020205020404" pitchFamily="49" charset="0"/>
              <a:cs typeface="Courier New" panose="02070309020205020404" pitchFamily="49" charset="0"/>
            </a:endParaRPr>
          </a:p>
          <a:p>
            <a:pPr marL="0" indent="0">
              <a:buNone/>
            </a:pPr>
            <a:r>
              <a:rPr lang="en-IE" sz="1800" dirty="0">
                <a:solidFill>
                  <a:schemeClr val="bg1"/>
                </a:solidFill>
                <a:latin typeface="Courier New" panose="02070309020205020404" pitchFamily="49" charset="0"/>
                <a:cs typeface="Courier New" panose="02070309020205020404" pitchFamily="49" charset="0"/>
              </a:rPr>
              <a:t>        # ENDIF;</a:t>
            </a:r>
          </a:p>
          <a:p>
            <a:pPr marL="0" indent="0">
              <a:buNone/>
            </a:pPr>
            <a:r>
              <a:rPr lang="en-IE" sz="1800" dirty="0">
                <a:solidFill>
                  <a:schemeClr val="bg1"/>
                </a:solidFill>
                <a:latin typeface="Courier New" panose="02070309020205020404" pitchFamily="49" charset="0"/>
                <a:cs typeface="Courier New" panose="02070309020205020404" pitchFamily="49" charset="0"/>
              </a:rPr>
              <a:t>    # ENDIF;</a:t>
            </a:r>
          </a:p>
          <a:p>
            <a:pPr marL="0" indent="0">
              <a:buNone/>
            </a:pPr>
            <a:r>
              <a:rPr lang="en-IE" sz="1800" dirty="0">
                <a:solidFill>
                  <a:schemeClr val="bg1"/>
                </a:solidFill>
                <a:latin typeface="Courier New" panose="02070309020205020404" pitchFamily="49" charset="0"/>
                <a:cs typeface="Courier New" panose="02070309020205020404" pitchFamily="49" charset="0"/>
              </a:rPr>
              <a:t>    if </a:t>
            </a:r>
            <a:r>
              <a:rPr lang="en-IE" sz="1800" dirty="0" err="1">
                <a:solidFill>
                  <a:schemeClr val="bg1"/>
                </a:solidFill>
                <a:latin typeface="Courier New" panose="02070309020205020404" pitchFamily="49" charset="0"/>
                <a:cs typeface="Courier New" panose="02070309020205020404" pitchFamily="49" charset="0"/>
              </a:rPr>
              <a:t>MyErrorCheck</a:t>
            </a:r>
            <a:r>
              <a:rPr lang="en-IE" sz="1800" dirty="0">
                <a:solidFill>
                  <a:schemeClr val="bg1"/>
                </a:solidFill>
                <a:latin typeface="Courier New" panose="02070309020205020404" pitchFamily="49" charset="0"/>
                <a:cs typeface="Courier New" panose="02070309020205020404" pitchFamily="49" charset="0"/>
              </a:rPr>
              <a:t> == True:</a:t>
            </a:r>
          </a:p>
          <a:p>
            <a:pPr marL="0" indent="0">
              <a:buNone/>
            </a:pPr>
            <a:r>
              <a:rPr lang="en-IE" sz="1800" dirty="0">
                <a:solidFill>
                  <a:schemeClr val="bg1"/>
                </a:solidFill>
                <a:latin typeface="Courier New" panose="02070309020205020404" pitchFamily="49" charset="0"/>
                <a:cs typeface="Courier New" panose="02070309020205020404" pitchFamily="49" charset="0"/>
              </a:rPr>
              <a:t>    # THEN</a:t>
            </a:r>
          </a:p>
          <a:p>
            <a:pPr marL="0" indent="0">
              <a:buNone/>
            </a:pPr>
            <a:r>
              <a:rPr lang="en-IE" sz="1800" dirty="0">
                <a:solidFill>
                  <a:schemeClr val="bg1"/>
                </a:solidFill>
                <a:latin typeface="Courier New" panose="02070309020205020404" pitchFamily="49" charset="0"/>
                <a:cs typeface="Courier New" panose="02070309020205020404" pitchFamily="49" charset="0"/>
              </a:rPr>
              <a:t>        print("&gt;&gt; a is ",a,"&gt;&gt; b is ",b, "&gt;&gt; </a:t>
            </a:r>
            <a:r>
              <a:rPr lang="en-IE" sz="1800" dirty="0" err="1">
                <a:solidFill>
                  <a:schemeClr val="bg1"/>
                </a:solidFill>
                <a:latin typeface="Courier New" panose="02070309020205020404" pitchFamily="49" charset="0"/>
                <a:cs typeface="Courier New" panose="02070309020205020404" pitchFamily="49" charset="0"/>
              </a:rPr>
              <a:t>IsPrime</a:t>
            </a:r>
            <a:r>
              <a:rPr lang="en-IE" sz="1800" dirty="0">
                <a:solidFill>
                  <a:schemeClr val="bg1"/>
                </a:solidFill>
                <a:latin typeface="Courier New" panose="02070309020205020404" pitchFamily="49" charset="0"/>
                <a:cs typeface="Courier New" panose="02070309020205020404" pitchFamily="49" charset="0"/>
              </a:rPr>
              <a:t> is ",</a:t>
            </a:r>
            <a:r>
              <a:rPr lang="en-IE" sz="1800" dirty="0" err="1">
                <a:solidFill>
                  <a:schemeClr val="bg1"/>
                </a:solidFill>
                <a:latin typeface="Courier New" panose="02070309020205020404" pitchFamily="49" charset="0"/>
                <a:cs typeface="Courier New" panose="02070309020205020404" pitchFamily="49" charset="0"/>
              </a:rPr>
              <a:t>IsPrime</a:t>
            </a:r>
            <a:r>
              <a:rPr lang="en-IE" sz="1800" dirty="0">
                <a:solidFill>
                  <a:schemeClr val="bg1"/>
                </a:solidFill>
                <a:latin typeface="Courier New" panose="02070309020205020404" pitchFamily="49" charset="0"/>
                <a:cs typeface="Courier New" panose="02070309020205020404" pitchFamily="49" charset="0"/>
              </a:rPr>
              <a:t>)</a:t>
            </a:r>
          </a:p>
          <a:p>
            <a:pPr marL="0" indent="0">
              <a:buNone/>
            </a:pPr>
            <a:r>
              <a:rPr lang="en-IE" sz="1800" dirty="0">
                <a:solidFill>
                  <a:schemeClr val="bg1"/>
                </a:solidFill>
                <a:latin typeface="Courier New" panose="02070309020205020404" pitchFamily="49" charset="0"/>
                <a:cs typeface="Courier New" panose="02070309020205020404" pitchFamily="49" charset="0"/>
              </a:rPr>
              <a:t>    # ENDIF;</a:t>
            </a:r>
          </a:p>
          <a:p>
            <a:pPr marL="0" indent="0">
              <a:buNone/>
            </a:pPr>
            <a:r>
              <a:rPr lang="en-IE" sz="1800" dirty="0">
                <a:solidFill>
                  <a:schemeClr val="bg1"/>
                </a:solidFill>
                <a:latin typeface="Courier New" panose="02070309020205020404" pitchFamily="49" charset="0"/>
                <a:cs typeface="Courier New" panose="02070309020205020404" pitchFamily="49" charset="0"/>
              </a:rPr>
              <a:t>    b = b - 1</a:t>
            </a:r>
          </a:p>
          <a:p>
            <a:pPr marL="0" indent="0">
              <a:buNone/>
            </a:pPr>
            <a:r>
              <a:rPr lang="en-IE" sz="1800" dirty="0">
                <a:solidFill>
                  <a:schemeClr val="bg1"/>
                </a:solidFill>
                <a:latin typeface="Courier New" panose="02070309020205020404" pitchFamily="49" charset="0"/>
                <a:cs typeface="Courier New" panose="02070309020205020404" pitchFamily="49" charset="0"/>
              </a:rPr>
              <a:t># ENDWHILE</a:t>
            </a:r>
            <a:r>
              <a:rPr lang="en-IE" sz="1800" dirty="0" smtClean="0">
                <a:solidFill>
                  <a:schemeClr val="bg1"/>
                </a:solidFill>
                <a:latin typeface="Courier New" panose="02070309020205020404" pitchFamily="49" charset="0"/>
                <a:cs typeface="Courier New" panose="02070309020205020404" pitchFamily="49" charset="0"/>
              </a:rPr>
              <a:t>;</a:t>
            </a:r>
            <a:endParaRPr lang="en-IE" sz="1800" dirty="0">
              <a:solidFill>
                <a:schemeClr val="bg1"/>
              </a:solidFill>
              <a:latin typeface="Courier New" panose="02070309020205020404" pitchFamily="49" charset="0"/>
              <a:cs typeface="Courier New" panose="02070309020205020404" pitchFamily="49" charset="0"/>
            </a:endParaRPr>
          </a:p>
        </p:txBody>
      </p:sp>
      <p:sp>
        <p:nvSpPr>
          <p:cNvPr id="5" name="Rounded Rectangle 4"/>
          <p:cNvSpPr/>
          <p:nvPr/>
        </p:nvSpPr>
        <p:spPr>
          <a:xfrm>
            <a:off x="9839622" y="404664"/>
            <a:ext cx="1800200" cy="1224136"/>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smtClean="0"/>
              <a:t>Part 2 of 3</a:t>
            </a:r>
            <a:endParaRPr lang="en-IE" sz="2400" dirty="0"/>
          </a:p>
        </p:txBody>
      </p:sp>
    </p:spTree>
    <p:extLst>
      <p:ext uri="{BB962C8B-B14F-4D97-AF65-F5344CB8AC3E}">
        <p14:creationId xmlns:p14="http://schemas.microsoft.com/office/powerpoint/2010/main" val="2004404932"/>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solidFill>
                  <a:schemeClr val="bg1"/>
                </a:solidFill>
              </a:rPr>
              <a:t>Boolean Variables</a:t>
            </a:r>
            <a:endParaRPr lang="en-IE" dirty="0">
              <a:solidFill>
                <a:schemeClr val="bg1"/>
              </a:solidFill>
            </a:endParaRPr>
          </a:p>
        </p:txBody>
      </p:sp>
      <p:sp>
        <p:nvSpPr>
          <p:cNvPr id="4" name="Content Placeholder 3"/>
          <p:cNvSpPr>
            <a:spLocks noGrp="1"/>
          </p:cNvSpPr>
          <p:nvPr>
            <p:ph idx="1"/>
          </p:nvPr>
        </p:nvSpPr>
        <p:spPr/>
        <p:txBody>
          <a:bodyPr>
            <a:normAutofit/>
          </a:bodyPr>
          <a:lstStyle/>
          <a:p>
            <a:r>
              <a:rPr lang="en-IE" sz="3600" dirty="0" smtClean="0">
                <a:solidFill>
                  <a:schemeClr val="bg1"/>
                </a:solidFill>
              </a:rPr>
              <a:t>Finally in Version 2.3 (2003) </a:t>
            </a:r>
            <a:r>
              <a:rPr lang="en-IE" sz="3600" dirty="0">
                <a:solidFill>
                  <a:schemeClr val="bg1"/>
                </a:solidFill>
              </a:rPr>
              <a:t> </a:t>
            </a:r>
            <a:r>
              <a:rPr lang="en-IE" sz="3600" i="1" dirty="0">
                <a:solidFill>
                  <a:schemeClr val="bg1"/>
                </a:solidFill>
              </a:rPr>
              <a:t> True</a:t>
            </a:r>
            <a:r>
              <a:rPr lang="en-IE" sz="3600" dirty="0">
                <a:solidFill>
                  <a:schemeClr val="bg1"/>
                </a:solidFill>
              </a:rPr>
              <a:t> and </a:t>
            </a:r>
            <a:r>
              <a:rPr lang="en-IE" sz="3600" i="1" dirty="0">
                <a:solidFill>
                  <a:schemeClr val="bg1"/>
                </a:solidFill>
              </a:rPr>
              <a:t>False</a:t>
            </a:r>
            <a:r>
              <a:rPr lang="en-IE" sz="3600" dirty="0">
                <a:solidFill>
                  <a:schemeClr val="bg1"/>
                </a:solidFill>
              </a:rPr>
              <a:t> </a:t>
            </a:r>
            <a:r>
              <a:rPr lang="en-IE" sz="3600" dirty="0" smtClean="0">
                <a:solidFill>
                  <a:schemeClr val="bg1"/>
                </a:solidFill>
              </a:rPr>
              <a:t>were added in as constants to the </a:t>
            </a:r>
            <a:r>
              <a:rPr lang="en-IE" sz="3600" i="1" dirty="0" smtClean="0">
                <a:solidFill>
                  <a:schemeClr val="bg1"/>
                </a:solidFill>
                <a:latin typeface="Courier New" panose="02070309020205020404" pitchFamily="49" charset="0"/>
                <a:cs typeface="Courier New" panose="02070309020205020404" pitchFamily="49" charset="0"/>
              </a:rPr>
              <a:t>__</a:t>
            </a:r>
            <a:r>
              <a:rPr lang="en-IE" sz="3600" i="1" dirty="0" err="1">
                <a:solidFill>
                  <a:schemeClr val="bg1"/>
                </a:solidFill>
                <a:latin typeface="Courier New" panose="02070309020205020404" pitchFamily="49" charset="0"/>
                <a:cs typeface="Courier New" panose="02070309020205020404" pitchFamily="49" charset="0"/>
              </a:rPr>
              <a:t>builtin</a:t>
            </a:r>
            <a:r>
              <a:rPr lang="en-IE" sz="3600" i="1" dirty="0">
                <a:solidFill>
                  <a:schemeClr val="bg1"/>
                </a:solidFill>
                <a:latin typeface="Courier New" panose="02070309020205020404" pitchFamily="49" charset="0"/>
                <a:cs typeface="Courier New" panose="02070309020205020404" pitchFamily="49" charset="0"/>
              </a:rPr>
              <a:t>__</a:t>
            </a:r>
            <a:r>
              <a:rPr lang="en-IE" sz="3600" dirty="0">
                <a:solidFill>
                  <a:schemeClr val="bg1"/>
                </a:solidFill>
              </a:rPr>
              <a:t> module, </a:t>
            </a:r>
            <a:r>
              <a:rPr lang="en-IE" sz="3600" dirty="0" smtClean="0">
                <a:solidFill>
                  <a:schemeClr val="bg1"/>
                </a:solidFill>
              </a:rPr>
              <a:t>making them a core part of Python.</a:t>
            </a:r>
            <a:endParaRPr lang="en-IE" sz="3600" dirty="0">
              <a:solidFill>
                <a:schemeClr val="bg1"/>
              </a:solidFill>
            </a:endParaRPr>
          </a:p>
        </p:txBody>
      </p:sp>
    </p:spTree>
    <p:extLst>
      <p:ext uri="{BB962C8B-B14F-4D97-AF65-F5344CB8AC3E}">
        <p14:creationId xmlns:p14="http://schemas.microsoft.com/office/powerpoint/2010/main" val="1648923144"/>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521" y="260648"/>
            <a:ext cx="10971372" cy="5865517"/>
          </a:xfrm>
        </p:spPr>
        <p:txBody>
          <a:bodyPr>
            <a:normAutofit/>
          </a:bodyPr>
          <a:lstStyle/>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endParaRPr lang="en-IE" dirty="0">
              <a:solidFill>
                <a:schemeClr val="bg1"/>
              </a:solidFill>
              <a:latin typeface="Courier New" panose="02070309020205020404" pitchFamily="49" charset="0"/>
              <a:cs typeface="Courier New" panose="02070309020205020404" pitchFamily="49" charset="0"/>
            </a:endParaRPr>
          </a:p>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r>
              <a:rPr lang="en-IE" dirty="0" smtClean="0">
                <a:solidFill>
                  <a:schemeClr val="bg1"/>
                </a:solidFill>
                <a:latin typeface="Courier New" panose="02070309020205020404" pitchFamily="49" charset="0"/>
                <a:cs typeface="Courier New" panose="02070309020205020404" pitchFamily="49" charset="0"/>
              </a:rPr>
              <a:t># PROGRAM </a:t>
            </a:r>
            <a:r>
              <a:rPr lang="en-IE" dirty="0" err="1" smtClean="0">
                <a:solidFill>
                  <a:schemeClr val="bg1"/>
                </a:solidFill>
                <a:latin typeface="Courier New" panose="02070309020205020404" pitchFamily="49" charset="0"/>
                <a:cs typeface="Courier New" panose="02070309020205020404" pitchFamily="49" charset="0"/>
              </a:rPr>
              <a:t>BooleanVar</a:t>
            </a:r>
            <a:r>
              <a:rPr lang="en-IE" dirty="0" smtClean="0">
                <a:solidFill>
                  <a:schemeClr val="bg1"/>
                </a:solidFill>
                <a:latin typeface="Courier New" panose="02070309020205020404" pitchFamily="49" charset="0"/>
                <a:cs typeface="Courier New" panose="02070309020205020404" pitchFamily="49" charset="0"/>
              </a:rPr>
              <a:t>:</a:t>
            </a:r>
          </a:p>
          <a:p>
            <a:pPr marL="0" indent="0">
              <a:buNone/>
            </a:pPr>
            <a:r>
              <a:rPr lang="en-IE" dirty="0" smtClean="0">
                <a:solidFill>
                  <a:schemeClr val="bg1"/>
                </a:solidFill>
                <a:latin typeface="Courier New" panose="02070309020205020404" pitchFamily="49" charset="0"/>
                <a:cs typeface="Courier New" panose="02070309020205020404" pitchFamily="49" charset="0"/>
              </a:rPr>
              <a:t>x = True</a:t>
            </a:r>
          </a:p>
          <a:p>
            <a:pPr marL="0" indent="0">
              <a:buNone/>
            </a:pPr>
            <a:r>
              <a:rPr lang="en-IE" dirty="0" smtClean="0">
                <a:solidFill>
                  <a:schemeClr val="bg1"/>
                </a:solidFill>
                <a:latin typeface="Courier New" panose="02070309020205020404" pitchFamily="49" charset="0"/>
                <a:cs typeface="Courier New" panose="02070309020205020404" pitchFamily="49" charset="0"/>
              </a:rPr>
              <a:t>print(x)</a:t>
            </a:r>
            <a:endParaRPr lang="en-IE" dirty="0">
              <a:solidFill>
                <a:schemeClr val="bg1"/>
              </a:solidFill>
              <a:latin typeface="Courier New" panose="02070309020205020404" pitchFamily="49" charset="0"/>
              <a:cs typeface="Courier New" panose="02070309020205020404" pitchFamily="49" charset="0"/>
            </a:endParaRPr>
          </a:p>
          <a:p>
            <a:pPr marL="0" indent="0">
              <a:buNone/>
            </a:pPr>
            <a:r>
              <a:rPr lang="en-IE" dirty="0" smtClean="0">
                <a:solidFill>
                  <a:schemeClr val="bg1"/>
                </a:solidFill>
                <a:latin typeface="Courier New" panose="02070309020205020404" pitchFamily="49" charset="0"/>
                <a:cs typeface="Courier New" panose="02070309020205020404" pitchFamily="49" charset="0"/>
              </a:rPr>
              <a:t># END.</a:t>
            </a:r>
            <a:endParaRPr lang="en-IE" dirty="0">
              <a:solidFill>
                <a:schemeClr val="bg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395709755"/>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521" y="260648"/>
            <a:ext cx="10971372" cy="5865517"/>
          </a:xfrm>
        </p:spPr>
        <p:txBody>
          <a:bodyPr>
            <a:normAutofit/>
          </a:bodyPr>
          <a:lstStyle/>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endParaRPr lang="en-IE" dirty="0">
              <a:solidFill>
                <a:schemeClr val="bg1"/>
              </a:solidFill>
              <a:latin typeface="Courier New" panose="02070309020205020404" pitchFamily="49" charset="0"/>
              <a:cs typeface="Courier New" panose="02070309020205020404" pitchFamily="49" charset="0"/>
            </a:endParaRPr>
          </a:p>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r>
              <a:rPr lang="en-IE" dirty="0" smtClean="0">
                <a:solidFill>
                  <a:schemeClr val="bg1"/>
                </a:solidFill>
                <a:latin typeface="Courier New" panose="02070309020205020404" pitchFamily="49" charset="0"/>
                <a:cs typeface="Courier New" panose="02070309020205020404" pitchFamily="49" charset="0"/>
              </a:rPr>
              <a:t># PROGRAM </a:t>
            </a:r>
            <a:r>
              <a:rPr lang="en-IE" dirty="0" err="1" smtClean="0">
                <a:solidFill>
                  <a:schemeClr val="bg1"/>
                </a:solidFill>
                <a:latin typeface="Courier New" panose="02070309020205020404" pitchFamily="49" charset="0"/>
                <a:cs typeface="Courier New" panose="02070309020205020404" pitchFamily="49" charset="0"/>
              </a:rPr>
              <a:t>BooleanVar</a:t>
            </a:r>
            <a:r>
              <a:rPr lang="en-IE" dirty="0" smtClean="0">
                <a:solidFill>
                  <a:schemeClr val="bg1"/>
                </a:solidFill>
                <a:latin typeface="Courier New" panose="02070309020205020404" pitchFamily="49" charset="0"/>
                <a:cs typeface="Courier New" panose="02070309020205020404" pitchFamily="49" charset="0"/>
              </a:rPr>
              <a:t>:</a:t>
            </a:r>
          </a:p>
          <a:p>
            <a:pPr marL="0" indent="0">
              <a:buNone/>
            </a:pPr>
            <a:r>
              <a:rPr lang="en-IE" dirty="0" smtClean="0">
                <a:solidFill>
                  <a:schemeClr val="bg1"/>
                </a:solidFill>
                <a:latin typeface="Courier New" panose="02070309020205020404" pitchFamily="49" charset="0"/>
                <a:cs typeface="Courier New" panose="02070309020205020404" pitchFamily="49" charset="0"/>
              </a:rPr>
              <a:t>x = False</a:t>
            </a:r>
          </a:p>
          <a:p>
            <a:pPr marL="0" indent="0">
              <a:buNone/>
            </a:pPr>
            <a:r>
              <a:rPr lang="en-IE" dirty="0" smtClean="0">
                <a:solidFill>
                  <a:schemeClr val="bg1"/>
                </a:solidFill>
                <a:latin typeface="Courier New" panose="02070309020205020404" pitchFamily="49" charset="0"/>
                <a:cs typeface="Courier New" panose="02070309020205020404" pitchFamily="49" charset="0"/>
              </a:rPr>
              <a:t>print(x)</a:t>
            </a:r>
            <a:endParaRPr lang="en-IE" dirty="0">
              <a:solidFill>
                <a:schemeClr val="bg1"/>
              </a:solidFill>
              <a:latin typeface="Courier New" panose="02070309020205020404" pitchFamily="49" charset="0"/>
              <a:cs typeface="Courier New" panose="02070309020205020404" pitchFamily="49" charset="0"/>
            </a:endParaRPr>
          </a:p>
          <a:p>
            <a:pPr marL="0" indent="0">
              <a:buNone/>
            </a:pPr>
            <a:r>
              <a:rPr lang="en-IE" dirty="0" smtClean="0">
                <a:solidFill>
                  <a:schemeClr val="bg1"/>
                </a:solidFill>
                <a:latin typeface="Courier New" panose="02070309020205020404" pitchFamily="49" charset="0"/>
                <a:cs typeface="Courier New" panose="02070309020205020404" pitchFamily="49" charset="0"/>
              </a:rPr>
              <a:t># END.</a:t>
            </a:r>
            <a:endParaRPr lang="en-IE" dirty="0">
              <a:solidFill>
                <a:schemeClr val="bg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063438388"/>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p:txBody>
          <a:bodyPr>
            <a:normAutofit/>
          </a:bodyPr>
          <a:lstStyle/>
          <a:p>
            <a:r>
              <a:rPr lang="en-IE" altLang="en-US" sz="6600" dirty="0" smtClean="0"/>
              <a:t>etc.</a:t>
            </a:r>
            <a:endParaRPr lang="en-GB" altLang="en-US" sz="6600" dirty="0"/>
          </a:p>
        </p:txBody>
      </p:sp>
      <p:sp>
        <p:nvSpPr>
          <p:cNvPr id="39939" name="Rectangle 3"/>
          <p:cNvSpPr>
            <a:spLocks noGrp="1" noChangeArrowheads="1"/>
          </p:cNvSpPr>
          <p:nvPr>
            <p:ph type="subTitle" idx="1"/>
          </p:nvPr>
        </p:nvSpPr>
        <p:spPr/>
        <p:txBody>
          <a:bodyPr/>
          <a:lstStyle/>
          <a:p>
            <a:r>
              <a:rPr lang="en-IE" altLang="en-US">
                <a:latin typeface="+mj-lt"/>
              </a:rPr>
              <a:t> </a:t>
            </a:r>
          </a:p>
          <a:p>
            <a:endParaRPr lang="en-GB" altLang="en-US">
              <a:latin typeface="+mj-l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 y="-13855"/>
            <a:ext cx="12181174" cy="6858001"/>
          </a:xfrm>
          <a:prstGeom prst="rect">
            <a:avLst/>
          </a:prstGeom>
        </p:spPr>
      </p:pic>
    </p:spTree>
    <p:extLst>
      <p:ext uri="{BB962C8B-B14F-4D97-AF65-F5344CB8AC3E}">
        <p14:creationId xmlns:p14="http://schemas.microsoft.com/office/powerpoint/2010/main" val="212022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IE" sz="6600" dirty="0" smtClean="0"/>
              <a:t>Selection:</a:t>
            </a:r>
            <a:br>
              <a:rPr lang="en-IE" sz="6600" dirty="0" smtClean="0"/>
            </a:br>
            <a:r>
              <a:rPr lang="en-IE" sz="6600" smtClean="0"/>
              <a:t>IF Statement</a:t>
            </a:r>
            <a:endParaRPr lang="en-IE" sz="6600" dirty="0"/>
          </a:p>
        </p:txBody>
      </p:sp>
      <p:sp>
        <p:nvSpPr>
          <p:cNvPr id="3" name="Subtitle 2"/>
          <p:cNvSpPr>
            <a:spLocks noGrp="1"/>
          </p:cNvSpPr>
          <p:nvPr>
            <p:ph type="subTitle" idx="1"/>
          </p:nvPr>
        </p:nvSpPr>
        <p:spPr/>
        <p:txBody>
          <a:bodyPr/>
          <a:lstStyle/>
          <a:p>
            <a:r>
              <a:rPr lang="en-IE" dirty="0" smtClean="0"/>
              <a:t>Damian Gordon</a:t>
            </a:r>
            <a:endParaRPr lang="en-IE" dirty="0"/>
          </a:p>
        </p:txBody>
      </p:sp>
      <p:sp>
        <p:nvSpPr>
          <p:cNvPr id="4" name="Rectangle 3"/>
          <p:cNvSpPr/>
          <p:nvPr/>
        </p:nvSpPr>
        <p:spPr>
          <a:xfrm>
            <a:off x="0"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822457069"/>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146" y="1"/>
            <a:ext cx="12683232" cy="6852102"/>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66539">
            <a:off x="6702441" y="4834907"/>
            <a:ext cx="1631969" cy="939378"/>
          </a:xfrm>
          <a:prstGeom prst="rect">
            <a:avLst/>
          </a:prstGeom>
        </p:spPr>
      </p:pic>
      <p:sp>
        <p:nvSpPr>
          <p:cNvPr id="3" name="Rectangle 2"/>
          <p:cNvSpPr/>
          <p:nvPr/>
        </p:nvSpPr>
        <p:spPr>
          <a:xfrm rot="10629906">
            <a:off x="6287203" y="3284984"/>
            <a:ext cx="671987" cy="72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600" dirty="0" err="1" smtClean="0">
                <a:solidFill>
                  <a:schemeClr val="tx1"/>
                </a:solidFill>
              </a:rPr>
              <a:t>adsdfsdsdsfsdfsdsdlkmfsdfmsdlkfsdmkfsldfmskdddfsdsdfsd</a:t>
            </a:r>
            <a:endParaRPr lang="en-IE" sz="1200" dirty="0">
              <a:solidFill>
                <a:schemeClr val="tx1"/>
              </a:solidFill>
            </a:endParaRPr>
          </a:p>
        </p:txBody>
      </p:sp>
    </p:spTree>
    <p:extLst>
      <p:ext uri="{BB962C8B-B14F-4D97-AF65-F5344CB8AC3E}">
        <p14:creationId xmlns:p14="http://schemas.microsoft.com/office/powerpoint/2010/main" val="1098238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146" y="1"/>
            <a:ext cx="12683232" cy="6852102"/>
          </a:xfrm>
          <a:prstGeom prst="rect">
            <a:avLst/>
          </a:prstGeom>
        </p:spPr>
      </p:pic>
      <p:sp>
        <p:nvSpPr>
          <p:cNvPr id="5" name="Rectangle 4"/>
          <p:cNvSpPr/>
          <p:nvPr/>
        </p:nvSpPr>
        <p:spPr>
          <a:xfrm>
            <a:off x="0" y="1484784"/>
            <a:ext cx="5039227" cy="3240360"/>
          </a:xfrm>
          <a:prstGeom prst="rect">
            <a:avLst/>
          </a:prstGeom>
          <a:solidFill>
            <a:schemeClr val="tx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rgbClr val="92D050"/>
                </a:solidFill>
                <a:latin typeface="Courier New" panose="02070309020205020404" pitchFamily="49" charset="0"/>
                <a:cs typeface="Courier New" panose="02070309020205020404" pitchFamily="49" charset="0"/>
              </a:rPr>
              <a:t>Do you wish to print a receipt?</a:t>
            </a:r>
          </a:p>
          <a:p>
            <a:pPr algn="ctr"/>
            <a:endParaRPr lang="en-IE" dirty="0">
              <a:solidFill>
                <a:srgbClr val="92D050"/>
              </a:solidFill>
              <a:latin typeface="Courier New" panose="02070309020205020404" pitchFamily="49" charset="0"/>
              <a:cs typeface="Courier New" panose="02070309020205020404" pitchFamily="49" charset="0"/>
            </a:endParaRPr>
          </a:p>
          <a:p>
            <a:pPr algn="ctr"/>
            <a:endParaRPr lang="en-IE" dirty="0" smtClean="0">
              <a:solidFill>
                <a:srgbClr val="92D050"/>
              </a:solidFill>
              <a:latin typeface="Courier New" panose="02070309020205020404" pitchFamily="49" charset="0"/>
              <a:cs typeface="Courier New" panose="02070309020205020404" pitchFamily="49" charset="0"/>
            </a:endParaRPr>
          </a:p>
          <a:p>
            <a:pPr algn="ctr"/>
            <a:endParaRPr lang="en-IE" dirty="0">
              <a:solidFill>
                <a:srgbClr val="92D050"/>
              </a:solidFill>
              <a:latin typeface="Courier New" panose="02070309020205020404" pitchFamily="49" charset="0"/>
              <a:cs typeface="Courier New" panose="02070309020205020404" pitchFamily="49" charset="0"/>
            </a:endParaRPr>
          </a:p>
          <a:p>
            <a:pPr algn="ctr"/>
            <a:r>
              <a:rPr lang="en-IE" dirty="0" smtClean="0">
                <a:solidFill>
                  <a:srgbClr val="92D050"/>
                </a:solidFill>
                <a:latin typeface="Courier New" panose="02070309020205020404" pitchFamily="49" charset="0"/>
                <a:cs typeface="Courier New" panose="02070309020205020404" pitchFamily="49" charset="0"/>
              </a:rPr>
              <a:t>&lt; YES                NO &gt;</a:t>
            </a:r>
          </a:p>
        </p:txBody>
      </p:sp>
    </p:spTree>
    <p:extLst>
      <p:ext uri="{BB962C8B-B14F-4D97-AF65-F5344CB8AC3E}">
        <p14:creationId xmlns:p14="http://schemas.microsoft.com/office/powerpoint/2010/main" val="4080883569"/>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146" y="1"/>
            <a:ext cx="12683232" cy="6852102"/>
          </a:xfrm>
          <a:prstGeom prst="rect">
            <a:avLst/>
          </a:prstGeom>
        </p:spPr>
      </p:pic>
      <p:sp>
        <p:nvSpPr>
          <p:cNvPr id="5" name="Rectangle 4"/>
          <p:cNvSpPr/>
          <p:nvPr/>
        </p:nvSpPr>
        <p:spPr>
          <a:xfrm>
            <a:off x="0" y="1484784"/>
            <a:ext cx="5039227" cy="3240360"/>
          </a:xfrm>
          <a:prstGeom prst="rect">
            <a:avLst/>
          </a:prstGeom>
          <a:solidFill>
            <a:schemeClr val="tx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rgbClr val="92D050"/>
                </a:solidFill>
                <a:latin typeface="Courier New" panose="02070309020205020404" pitchFamily="49" charset="0"/>
                <a:cs typeface="Courier New" panose="02070309020205020404" pitchFamily="49" charset="0"/>
              </a:rPr>
              <a:t>Do you wish to print a receipt?</a:t>
            </a:r>
          </a:p>
          <a:p>
            <a:pPr algn="ctr"/>
            <a:endParaRPr lang="en-IE" dirty="0">
              <a:solidFill>
                <a:srgbClr val="92D050"/>
              </a:solidFill>
              <a:latin typeface="Courier New" panose="02070309020205020404" pitchFamily="49" charset="0"/>
              <a:cs typeface="Courier New" panose="02070309020205020404" pitchFamily="49" charset="0"/>
            </a:endParaRPr>
          </a:p>
          <a:p>
            <a:pPr algn="ctr"/>
            <a:endParaRPr lang="en-IE" dirty="0" smtClean="0">
              <a:solidFill>
                <a:srgbClr val="92D050"/>
              </a:solidFill>
              <a:latin typeface="Courier New" panose="02070309020205020404" pitchFamily="49" charset="0"/>
              <a:cs typeface="Courier New" panose="02070309020205020404" pitchFamily="49" charset="0"/>
            </a:endParaRPr>
          </a:p>
          <a:p>
            <a:pPr algn="ctr"/>
            <a:endParaRPr lang="en-IE" dirty="0">
              <a:solidFill>
                <a:srgbClr val="92D050"/>
              </a:solidFill>
              <a:latin typeface="Courier New" panose="02070309020205020404" pitchFamily="49" charset="0"/>
              <a:cs typeface="Courier New" panose="02070309020205020404" pitchFamily="49" charset="0"/>
            </a:endParaRPr>
          </a:p>
          <a:p>
            <a:pPr algn="ctr"/>
            <a:r>
              <a:rPr lang="en-IE" dirty="0" smtClean="0">
                <a:solidFill>
                  <a:srgbClr val="92D050"/>
                </a:solidFill>
                <a:latin typeface="Courier New" panose="02070309020205020404" pitchFamily="49" charset="0"/>
                <a:cs typeface="Courier New" panose="02070309020205020404" pitchFamily="49" charset="0"/>
              </a:rPr>
              <a:t>&lt; YES                NO &gt;</a:t>
            </a:r>
          </a:p>
        </p:txBody>
      </p:sp>
      <p:sp>
        <p:nvSpPr>
          <p:cNvPr id="6" name="Rectangle 5"/>
          <p:cNvSpPr/>
          <p:nvPr/>
        </p:nvSpPr>
        <p:spPr>
          <a:xfrm>
            <a:off x="5855888" y="1484784"/>
            <a:ext cx="5807212" cy="3240360"/>
          </a:xfrm>
          <a:prstGeom prst="rect">
            <a:avLst/>
          </a:prstGeom>
          <a:solidFill>
            <a:schemeClr val="tx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rgbClr val="92D050"/>
                </a:solidFill>
                <a:latin typeface="Courier New" panose="02070309020205020404" pitchFamily="49" charset="0"/>
                <a:cs typeface="Courier New" panose="02070309020205020404" pitchFamily="49" charset="0"/>
              </a:rPr>
              <a:t>In the interests of preserving the environment, we prefer not to print a receipt, but if you want to be a jerk, go ahead.</a:t>
            </a:r>
          </a:p>
          <a:p>
            <a:pPr algn="ctr"/>
            <a:endParaRPr lang="en-IE" dirty="0">
              <a:solidFill>
                <a:srgbClr val="92D050"/>
              </a:solidFill>
              <a:latin typeface="Courier New" panose="02070309020205020404" pitchFamily="49" charset="0"/>
              <a:cs typeface="Courier New" panose="02070309020205020404" pitchFamily="49" charset="0"/>
            </a:endParaRPr>
          </a:p>
          <a:p>
            <a:pPr algn="ctr"/>
            <a:endParaRPr lang="en-IE" dirty="0" smtClean="0">
              <a:solidFill>
                <a:srgbClr val="92D050"/>
              </a:solidFill>
              <a:latin typeface="Courier New" panose="02070309020205020404" pitchFamily="49" charset="0"/>
              <a:cs typeface="Courier New" panose="02070309020205020404" pitchFamily="49" charset="0"/>
            </a:endParaRPr>
          </a:p>
          <a:p>
            <a:pPr algn="ctr"/>
            <a:endParaRPr lang="en-IE" dirty="0">
              <a:solidFill>
                <a:srgbClr val="92D050"/>
              </a:solidFill>
              <a:latin typeface="Courier New" panose="02070309020205020404" pitchFamily="49" charset="0"/>
              <a:cs typeface="Courier New" panose="02070309020205020404" pitchFamily="49" charset="0"/>
            </a:endParaRPr>
          </a:p>
          <a:p>
            <a:pPr algn="ctr"/>
            <a:r>
              <a:rPr lang="en-IE" dirty="0" smtClean="0">
                <a:solidFill>
                  <a:srgbClr val="92D050"/>
                </a:solidFill>
                <a:latin typeface="Courier New" panose="02070309020205020404" pitchFamily="49" charset="0"/>
                <a:cs typeface="Courier New" panose="02070309020205020404" pitchFamily="49" charset="0"/>
              </a:rPr>
              <a:t>&lt; PRINT RECEIPT     CONTINUE &gt;</a:t>
            </a:r>
          </a:p>
        </p:txBody>
      </p:sp>
    </p:spTree>
    <p:extLst>
      <p:ext uri="{BB962C8B-B14F-4D97-AF65-F5344CB8AC3E}">
        <p14:creationId xmlns:p14="http://schemas.microsoft.com/office/powerpoint/2010/main" val="3728587480"/>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Selection</a:t>
            </a:r>
            <a:endParaRPr lang="en-IE" dirty="0"/>
          </a:p>
        </p:txBody>
      </p:sp>
      <p:sp>
        <p:nvSpPr>
          <p:cNvPr id="3" name="Content Placeholder 2"/>
          <p:cNvSpPr>
            <a:spLocks noGrp="1"/>
          </p:cNvSpPr>
          <p:nvPr>
            <p:ph idx="1"/>
          </p:nvPr>
        </p:nvSpPr>
        <p:spPr/>
        <p:txBody>
          <a:bodyPr/>
          <a:lstStyle/>
          <a:p>
            <a:r>
              <a:rPr lang="en-IE" dirty="0" smtClean="0"/>
              <a:t>What if we want to make a choice, for example, do we want to add sugar or not to the tea? </a:t>
            </a:r>
            <a:endParaRPr lang="en-IE" dirty="0"/>
          </a:p>
        </p:txBody>
      </p:sp>
      <p:sp>
        <p:nvSpPr>
          <p:cNvPr id="4" name="Rectangle 3"/>
          <p:cNvSpPr/>
          <p:nvPr/>
        </p:nvSpPr>
        <p:spPr>
          <a:xfrm>
            <a:off x="0"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59582629"/>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Selection</a:t>
            </a:r>
          </a:p>
        </p:txBody>
      </p:sp>
      <p:sp>
        <p:nvSpPr>
          <p:cNvPr id="3" name="Content Placeholder 2"/>
          <p:cNvSpPr>
            <a:spLocks noGrp="1"/>
          </p:cNvSpPr>
          <p:nvPr>
            <p:ph idx="1"/>
          </p:nvPr>
        </p:nvSpPr>
        <p:spPr/>
        <p:txBody>
          <a:bodyPr/>
          <a:lstStyle/>
          <a:p>
            <a:r>
              <a:rPr lang="en-IE" dirty="0" smtClean="0"/>
              <a:t>What if we want to make a choice, for example, do we want to add sugar or not to the tea? </a:t>
            </a:r>
          </a:p>
          <a:p>
            <a:r>
              <a:rPr lang="en-IE" dirty="0" smtClean="0"/>
              <a:t>We call this SELECTION.</a:t>
            </a:r>
            <a:endParaRPr lang="en-IE" dirty="0"/>
          </a:p>
        </p:txBody>
      </p:sp>
      <p:sp>
        <p:nvSpPr>
          <p:cNvPr id="4" name="Rectangle 3"/>
          <p:cNvSpPr/>
          <p:nvPr/>
        </p:nvSpPr>
        <p:spPr>
          <a:xfrm>
            <a:off x="0"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339677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190550" y="443803"/>
            <a:ext cx="10971372" cy="5865517"/>
          </a:xfrm>
        </p:spPr>
        <p:txBody>
          <a:bodyPr>
            <a:noAutofit/>
          </a:bodyPr>
          <a:lstStyle/>
          <a:p>
            <a:pPr marL="0" indent="0">
              <a:buNone/>
            </a:pPr>
            <a:r>
              <a:rPr lang="en-IE" sz="1800" dirty="0" smtClean="0">
                <a:solidFill>
                  <a:schemeClr val="bg1"/>
                </a:solidFill>
                <a:latin typeface="Courier New" panose="02070309020205020404" pitchFamily="49" charset="0"/>
                <a:cs typeface="Courier New" panose="02070309020205020404" pitchFamily="49" charset="0"/>
              </a:rPr>
              <a:t>if </a:t>
            </a:r>
            <a:r>
              <a:rPr lang="en-IE" sz="1800" dirty="0" err="1">
                <a:solidFill>
                  <a:schemeClr val="bg1"/>
                </a:solidFill>
                <a:latin typeface="Courier New" panose="02070309020205020404" pitchFamily="49" charset="0"/>
                <a:cs typeface="Courier New" panose="02070309020205020404" pitchFamily="49" charset="0"/>
              </a:rPr>
              <a:t>IsPrime</a:t>
            </a:r>
            <a:r>
              <a:rPr lang="en-IE" sz="1800" dirty="0">
                <a:solidFill>
                  <a:schemeClr val="bg1"/>
                </a:solidFill>
                <a:latin typeface="Courier New" panose="02070309020205020404" pitchFamily="49" charset="0"/>
                <a:cs typeface="Courier New" panose="02070309020205020404" pitchFamily="49" charset="0"/>
              </a:rPr>
              <a:t>:</a:t>
            </a:r>
          </a:p>
          <a:p>
            <a:pPr marL="0" indent="0">
              <a:buNone/>
            </a:pPr>
            <a:r>
              <a:rPr lang="en-IE" sz="1800" dirty="0">
                <a:solidFill>
                  <a:schemeClr val="bg1"/>
                </a:solidFill>
                <a:latin typeface="Courier New" panose="02070309020205020404" pitchFamily="49" charset="0"/>
                <a:cs typeface="Courier New" panose="02070309020205020404" pitchFamily="49" charset="0"/>
              </a:rPr>
              <a:t># THEN</a:t>
            </a:r>
          </a:p>
          <a:p>
            <a:pPr marL="0" indent="0">
              <a:buNone/>
            </a:pPr>
            <a:r>
              <a:rPr lang="en-IE" sz="1800" dirty="0">
                <a:solidFill>
                  <a:schemeClr val="bg1"/>
                </a:solidFill>
                <a:latin typeface="Courier New" panose="02070309020205020404" pitchFamily="49" charset="0"/>
                <a:cs typeface="Courier New" panose="02070309020205020404" pitchFamily="49" charset="0"/>
              </a:rPr>
              <a:t>    print(a, "is a prime number")</a:t>
            </a:r>
          </a:p>
          <a:p>
            <a:pPr marL="0" indent="0">
              <a:buNone/>
            </a:pPr>
            <a:r>
              <a:rPr lang="en-IE" sz="1800" dirty="0">
                <a:solidFill>
                  <a:schemeClr val="bg1"/>
                </a:solidFill>
                <a:latin typeface="Courier New" panose="02070309020205020404" pitchFamily="49" charset="0"/>
                <a:cs typeface="Courier New" panose="02070309020205020404" pitchFamily="49" charset="0"/>
              </a:rPr>
              <a:t>else:</a:t>
            </a:r>
          </a:p>
          <a:p>
            <a:pPr marL="0" indent="0">
              <a:buNone/>
            </a:pPr>
            <a:r>
              <a:rPr lang="en-IE" sz="1800" dirty="0">
                <a:solidFill>
                  <a:schemeClr val="bg1"/>
                </a:solidFill>
                <a:latin typeface="Courier New" panose="02070309020205020404" pitchFamily="49" charset="0"/>
                <a:cs typeface="Courier New" panose="02070309020205020404" pitchFamily="49" charset="0"/>
              </a:rPr>
              <a:t>    print(a, "is not a prime number")</a:t>
            </a:r>
          </a:p>
          <a:p>
            <a:pPr marL="0" indent="0">
              <a:buNone/>
            </a:pPr>
            <a:r>
              <a:rPr lang="en-IE" sz="1800" dirty="0">
                <a:solidFill>
                  <a:schemeClr val="bg1"/>
                </a:solidFill>
                <a:latin typeface="Courier New" panose="02070309020205020404" pitchFamily="49" charset="0"/>
                <a:cs typeface="Courier New" panose="02070309020205020404" pitchFamily="49" charset="0"/>
              </a:rPr>
              <a:t># ENDIF;</a:t>
            </a:r>
          </a:p>
          <a:p>
            <a:pPr marL="0" indent="0">
              <a:buNone/>
            </a:pPr>
            <a:r>
              <a:rPr lang="en-IE" sz="1800" dirty="0">
                <a:solidFill>
                  <a:schemeClr val="bg1"/>
                </a:solidFill>
                <a:latin typeface="Courier New" panose="02070309020205020404" pitchFamily="49" charset="0"/>
                <a:cs typeface="Courier New" panose="02070309020205020404" pitchFamily="49" charset="0"/>
              </a:rPr>
              <a:t># END.</a:t>
            </a:r>
          </a:p>
        </p:txBody>
      </p:sp>
      <p:sp>
        <p:nvSpPr>
          <p:cNvPr id="3" name="Rounded Rectangle 2"/>
          <p:cNvSpPr/>
          <p:nvPr/>
        </p:nvSpPr>
        <p:spPr>
          <a:xfrm>
            <a:off x="9839622" y="404664"/>
            <a:ext cx="1800200" cy="1224136"/>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smtClean="0"/>
              <a:t>Part 3 of 3</a:t>
            </a:r>
            <a:endParaRPr lang="en-IE" sz="2400" dirty="0"/>
          </a:p>
        </p:txBody>
      </p:sp>
    </p:spTree>
    <p:extLst>
      <p:ext uri="{BB962C8B-B14F-4D97-AF65-F5344CB8AC3E}">
        <p14:creationId xmlns:p14="http://schemas.microsoft.com/office/powerpoint/2010/main" val="932671020"/>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IF Statement</a:t>
            </a:r>
            <a:endParaRPr lang="en-IE" dirty="0"/>
          </a:p>
        </p:txBody>
      </p:sp>
      <p:sp>
        <p:nvSpPr>
          <p:cNvPr id="3" name="Content Placeholder 2"/>
          <p:cNvSpPr>
            <a:spLocks noGrp="1"/>
          </p:cNvSpPr>
          <p:nvPr>
            <p:ph idx="1"/>
          </p:nvPr>
        </p:nvSpPr>
        <p:spPr/>
        <p:txBody>
          <a:bodyPr/>
          <a:lstStyle/>
          <a:p>
            <a:r>
              <a:rPr lang="en-IE" dirty="0" smtClean="0"/>
              <a:t>So, we could state this as:</a:t>
            </a:r>
          </a:p>
          <a:p>
            <a:endParaRPr lang="en-IE" dirty="0" smtClean="0"/>
          </a:p>
          <a:p>
            <a:pPr>
              <a:buNone/>
            </a:pPr>
            <a:r>
              <a:rPr lang="en-IE" b="1" dirty="0" smtClean="0">
                <a:latin typeface="Courier New" pitchFamily="49" charset="0"/>
                <a:cs typeface="Courier New" pitchFamily="49" charset="0"/>
              </a:rPr>
              <a:t>IF</a:t>
            </a:r>
            <a:r>
              <a:rPr lang="en-IE" dirty="0" smtClean="0">
                <a:latin typeface="Courier New" pitchFamily="49" charset="0"/>
                <a:cs typeface="Courier New" pitchFamily="49" charset="0"/>
              </a:rPr>
              <a:t> (sugar is required)</a:t>
            </a:r>
          </a:p>
          <a:p>
            <a:pPr>
              <a:buNone/>
            </a:pPr>
            <a:r>
              <a:rPr lang="en-IE" dirty="0" smtClean="0">
                <a:latin typeface="Courier New" pitchFamily="49" charset="0"/>
                <a:cs typeface="Courier New" pitchFamily="49" charset="0"/>
              </a:rPr>
              <a:t>   </a:t>
            </a:r>
            <a:r>
              <a:rPr lang="en-IE" b="1" dirty="0" smtClean="0">
                <a:latin typeface="Courier New" pitchFamily="49" charset="0"/>
                <a:cs typeface="Courier New" pitchFamily="49" charset="0"/>
              </a:rPr>
              <a:t>THEN</a:t>
            </a:r>
            <a:r>
              <a:rPr lang="en-IE" dirty="0" smtClean="0">
                <a:latin typeface="Courier New" pitchFamily="49" charset="0"/>
                <a:cs typeface="Courier New" pitchFamily="49" charset="0"/>
              </a:rPr>
              <a:t> add sugar;</a:t>
            </a:r>
          </a:p>
          <a:p>
            <a:pPr>
              <a:buNone/>
            </a:pPr>
            <a:r>
              <a:rPr lang="en-IE" dirty="0" smtClean="0">
                <a:latin typeface="Courier New" pitchFamily="49" charset="0"/>
                <a:cs typeface="Courier New" pitchFamily="49" charset="0"/>
              </a:rPr>
              <a:t>   </a:t>
            </a:r>
            <a:r>
              <a:rPr lang="en-IE" b="1" dirty="0" smtClean="0">
                <a:latin typeface="Courier New" pitchFamily="49" charset="0"/>
                <a:cs typeface="Courier New" pitchFamily="49" charset="0"/>
              </a:rPr>
              <a:t>ELSE</a:t>
            </a:r>
            <a:r>
              <a:rPr lang="en-IE" dirty="0" smtClean="0">
                <a:latin typeface="Courier New" pitchFamily="49" charset="0"/>
                <a:cs typeface="Courier New" pitchFamily="49" charset="0"/>
              </a:rPr>
              <a:t> don’t add sugar;</a:t>
            </a:r>
          </a:p>
          <a:p>
            <a:pPr>
              <a:buNone/>
            </a:pPr>
            <a:r>
              <a:rPr lang="en-IE" b="1" dirty="0" smtClean="0">
                <a:latin typeface="Courier New" pitchFamily="49" charset="0"/>
                <a:cs typeface="Courier New" pitchFamily="49" charset="0"/>
              </a:rPr>
              <a:t>ENDIF;</a:t>
            </a:r>
            <a:endParaRPr lang="en-IE" b="1" dirty="0">
              <a:latin typeface="Courier New" pitchFamily="49" charset="0"/>
              <a:cs typeface="Courier New" pitchFamily="49" charset="0"/>
            </a:endParaRPr>
          </a:p>
        </p:txBody>
      </p:sp>
      <p:sp>
        <p:nvSpPr>
          <p:cNvPr id="4" name="Rectangle 3"/>
          <p:cNvSpPr/>
          <p:nvPr/>
        </p:nvSpPr>
        <p:spPr>
          <a:xfrm>
            <a:off x="0"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049658268"/>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IF Statement</a:t>
            </a:r>
          </a:p>
        </p:txBody>
      </p:sp>
      <p:sp>
        <p:nvSpPr>
          <p:cNvPr id="3" name="Content Placeholder 2"/>
          <p:cNvSpPr>
            <a:spLocks noGrp="1"/>
          </p:cNvSpPr>
          <p:nvPr>
            <p:ph idx="1"/>
          </p:nvPr>
        </p:nvSpPr>
        <p:spPr/>
        <p:txBody>
          <a:bodyPr>
            <a:normAutofit fontScale="47500" lnSpcReduction="20000"/>
          </a:bodyPr>
          <a:lstStyle/>
          <a:p>
            <a:r>
              <a:rPr lang="en-IE" dirty="0" smtClean="0"/>
              <a:t>Adding a selection statement in the program:</a:t>
            </a:r>
          </a:p>
          <a:p>
            <a:endParaRPr lang="en-IE" dirty="0"/>
          </a:p>
          <a:p>
            <a:pPr>
              <a:buNone/>
            </a:pPr>
            <a:r>
              <a:rPr lang="en-IE" dirty="0" smtClean="0">
                <a:latin typeface="Courier New" pitchFamily="49" charset="0"/>
                <a:cs typeface="Courier New" pitchFamily="49" charset="0"/>
              </a:rPr>
              <a:t>PROGRAM </a:t>
            </a:r>
            <a:r>
              <a:rPr lang="en-IE" dirty="0" err="1" smtClean="0">
                <a:latin typeface="Courier New" pitchFamily="49" charset="0"/>
                <a:cs typeface="Courier New" pitchFamily="49" charset="0"/>
              </a:rPr>
              <a:t>MakeACupOfTea</a:t>
            </a:r>
            <a:r>
              <a:rPr lang="en-IE" dirty="0" smtClean="0">
                <a:latin typeface="Courier New" pitchFamily="49" charset="0"/>
                <a:cs typeface="Courier New" pitchFamily="49" charset="0"/>
              </a:rPr>
              <a:t>:</a:t>
            </a:r>
          </a:p>
          <a:p>
            <a:pPr>
              <a:buNone/>
            </a:pPr>
            <a:r>
              <a:rPr lang="en-IE" dirty="0" smtClean="0">
                <a:latin typeface="Courier New" pitchFamily="49" charset="0"/>
                <a:cs typeface="Courier New" pitchFamily="49" charset="0"/>
              </a:rPr>
              <a:t> Organise everything together;</a:t>
            </a:r>
          </a:p>
          <a:p>
            <a:pPr>
              <a:buNone/>
            </a:pPr>
            <a:r>
              <a:rPr lang="en-IE" dirty="0" smtClean="0">
                <a:latin typeface="Courier New" pitchFamily="49" charset="0"/>
                <a:cs typeface="Courier New" pitchFamily="49" charset="0"/>
              </a:rPr>
              <a:t> Plug in kettle;</a:t>
            </a:r>
          </a:p>
          <a:p>
            <a:pPr>
              <a:buNone/>
            </a:pPr>
            <a:r>
              <a:rPr lang="en-IE" dirty="0" smtClean="0">
                <a:latin typeface="Courier New" pitchFamily="49" charset="0"/>
                <a:cs typeface="Courier New" pitchFamily="49" charset="0"/>
              </a:rPr>
              <a:t> Put teabag in cup;</a:t>
            </a:r>
          </a:p>
          <a:p>
            <a:pPr>
              <a:buNone/>
            </a:pPr>
            <a:r>
              <a:rPr lang="en-IE" dirty="0" smtClean="0">
                <a:latin typeface="Courier New" pitchFamily="49" charset="0"/>
                <a:cs typeface="Courier New" pitchFamily="49" charset="0"/>
              </a:rPr>
              <a:t> Put water into kettle;</a:t>
            </a:r>
          </a:p>
          <a:p>
            <a:pPr>
              <a:buNone/>
            </a:pPr>
            <a:r>
              <a:rPr lang="en-IE" dirty="0" smtClean="0">
                <a:latin typeface="Courier New" pitchFamily="49" charset="0"/>
                <a:cs typeface="Courier New" pitchFamily="49" charset="0"/>
              </a:rPr>
              <a:t> Wait for kettle to boil;</a:t>
            </a:r>
          </a:p>
          <a:p>
            <a:pPr>
              <a:buNone/>
            </a:pPr>
            <a:r>
              <a:rPr lang="en-IE" dirty="0" smtClean="0">
                <a:latin typeface="Courier New" pitchFamily="49" charset="0"/>
                <a:cs typeface="Courier New" pitchFamily="49" charset="0"/>
              </a:rPr>
              <a:t> Add water to cup;</a:t>
            </a:r>
          </a:p>
          <a:p>
            <a:pPr>
              <a:buNone/>
            </a:pPr>
            <a:r>
              <a:rPr lang="en-IE" dirty="0" smtClean="0">
                <a:latin typeface="Courier New" pitchFamily="49" charset="0"/>
                <a:cs typeface="Courier New" pitchFamily="49" charset="0"/>
              </a:rPr>
              <a:t> Remove teabag with spoon/fork;</a:t>
            </a:r>
          </a:p>
          <a:p>
            <a:pPr>
              <a:buNone/>
            </a:pPr>
            <a:r>
              <a:rPr lang="en-IE" dirty="0" smtClean="0">
                <a:latin typeface="Courier New" pitchFamily="49" charset="0"/>
                <a:cs typeface="Courier New" pitchFamily="49" charset="0"/>
              </a:rPr>
              <a:t> Add milk;</a:t>
            </a:r>
          </a:p>
          <a:p>
            <a:pPr>
              <a:buNone/>
            </a:pPr>
            <a:r>
              <a:rPr lang="en-IE" dirty="0" smtClean="0">
                <a:latin typeface="Courier New" pitchFamily="49" charset="0"/>
                <a:cs typeface="Courier New" pitchFamily="49" charset="0"/>
              </a:rPr>
              <a:t> IF (sugar is required)</a:t>
            </a:r>
          </a:p>
          <a:p>
            <a:pPr>
              <a:buNone/>
            </a:pPr>
            <a:r>
              <a:rPr lang="en-IE" dirty="0" smtClean="0">
                <a:latin typeface="Courier New" pitchFamily="49" charset="0"/>
                <a:cs typeface="Courier New" pitchFamily="49" charset="0"/>
              </a:rPr>
              <a:t>   THEN add sugar;</a:t>
            </a:r>
          </a:p>
          <a:p>
            <a:pPr>
              <a:buNone/>
            </a:pPr>
            <a:r>
              <a:rPr lang="en-IE" dirty="0" smtClean="0">
                <a:latin typeface="Courier New" pitchFamily="49" charset="0"/>
                <a:cs typeface="Courier New" pitchFamily="49" charset="0"/>
              </a:rPr>
              <a:t>   ELSE do nothing;</a:t>
            </a:r>
          </a:p>
          <a:p>
            <a:pPr>
              <a:buNone/>
            </a:pPr>
            <a:r>
              <a:rPr lang="en-IE" dirty="0" smtClean="0">
                <a:latin typeface="Courier New" pitchFamily="49" charset="0"/>
                <a:cs typeface="Courier New" pitchFamily="49" charset="0"/>
              </a:rPr>
              <a:t> ENDIF;</a:t>
            </a:r>
          </a:p>
          <a:p>
            <a:pPr>
              <a:buNone/>
            </a:pPr>
            <a:r>
              <a:rPr lang="en-IE" dirty="0" smtClean="0">
                <a:latin typeface="Courier New" pitchFamily="49" charset="0"/>
                <a:cs typeface="Courier New" pitchFamily="49" charset="0"/>
              </a:rPr>
              <a:t> Serve;</a:t>
            </a:r>
          </a:p>
          <a:p>
            <a:pPr>
              <a:buNone/>
            </a:pPr>
            <a:r>
              <a:rPr lang="en-IE" dirty="0" smtClean="0">
                <a:latin typeface="Courier New" pitchFamily="49" charset="0"/>
                <a:cs typeface="Courier New" pitchFamily="49" charset="0"/>
              </a:rPr>
              <a:t>END.</a:t>
            </a:r>
          </a:p>
        </p:txBody>
      </p:sp>
      <p:sp>
        <p:nvSpPr>
          <p:cNvPr id="4" name="Rectangle 3"/>
          <p:cNvSpPr/>
          <p:nvPr/>
        </p:nvSpPr>
        <p:spPr>
          <a:xfrm>
            <a:off x="0" y="-27384"/>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900403270"/>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35317" y="4149080"/>
            <a:ext cx="8735833" cy="936104"/>
          </a:xfrm>
          <a:prstGeom prst="round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1"/>
          <p:cNvSpPr>
            <a:spLocks noGrp="1"/>
          </p:cNvSpPr>
          <p:nvPr>
            <p:ph type="title"/>
          </p:nvPr>
        </p:nvSpPr>
        <p:spPr/>
        <p:txBody>
          <a:bodyPr/>
          <a:lstStyle/>
          <a:p>
            <a:r>
              <a:rPr lang="en-IE" dirty="0"/>
              <a:t>IF Statement</a:t>
            </a:r>
          </a:p>
        </p:txBody>
      </p:sp>
      <p:sp>
        <p:nvSpPr>
          <p:cNvPr id="3" name="Content Placeholder 2"/>
          <p:cNvSpPr>
            <a:spLocks noGrp="1"/>
          </p:cNvSpPr>
          <p:nvPr>
            <p:ph idx="1"/>
          </p:nvPr>
        </p:nvSpPr>
        <p:spPr/>
        <p:txBody>
          <a:bodyPr>
            <a:normAutofit fontScale="47500" lnSpcReduction="20000"/>
          </a:bodyPr>
          <a:lstStyle/>
          <a:p>
            <a:r>
              <a:rPr lang="en-IE" dirty="0" smtClean="0"/>
              <a:t>Adding a selection statement in the program:</a:t>
            </a:r>
          </a:p>
          <a:p>
            <a:endParaRPr lang="en-IE" dirty="0"/>
          </a:p>
          <a:p>
            <a:pPr>
              <a:buNone/>
            </a:pPr>
            <a:r>
              <a:rPr lang="en-IE" dirty="0" smtClean="0">
                <a:latin typeface="Courier New" pitchFamily="49" charset="0"/>
                <a:cs typeface="Courier New" pitchFamily="49" charset="0"/>
              </a:rPr>
              <a:t>PROGRAM </a:t>
            </a:r>
            <a:r>
              <a:rPr lang="en-IE" dirty="0" err="1" smtClean="0">
                <a:latin typeface="Courier New" pitchFamily="49" charset="0"/>
                <a:cs typeface="Courier New" pitchFamily="49" charset="0"/>
              </a:rPr>
              <a:t>MakeACupOfTea</a:t>
            </a:r>
            <a:r>
              <a:rPr lang="en-IE" dirty="0" smtClean="0">
                <a:latin typeface="Courier New" pitchFamily="49" charset="0"/>
                <a:cs typeface="Courier New" pitchFamily="49" charset="0"/>
              </a:rPr>
              <a:t>:</a:t>
            </a:r>
          </a:p>
          <a:p>
            <a:pPr>
              <a:buNone/>
            </a:pPr>
            <a:r>
              <a:rPr lang="en-IE" dirty="0" smtClean="0">
                <a:latin typeface="Courier New" pitchFamily="49" charset="0"/>
                <a:cs typeface="Courier New" pitchFamily="49" charset="0"/>
              </a:rPr>
              <a:t> Organise everything together;</a:t>
            </a:r>
          </a:p>
          <a:p>
            <a:pPr>
              <a:buNone/>
            </a:pPr>
            <a:r>
              <a:rPr lang="en-IE" dirty="0" smtClean="0">
                <a:latin typeface="Courier New" pitchFamily="49" charset="0"/>
                <a:cs typeface="Courier New" pitchFamily="49" charset="0"/>
              </a:rPr>
              <a:t> Plug in kettle;</a:t>
            </a:r>
          </a:p>
          <a:p>
            <a:pPr>
              <a:buNone/>
            </a:pPr>
            <a:r>
              <a:rPr lang="en-IE" dirty="0" smtClean="0">
                <a:latin typeface="Courier New" pitchFamily="49" charset="0"/>
                <a:cs typeface="Courier New" pitchFamily="49" charset="0"/>
              </a:rPr>
              <a:t> Put teabag in cup;</a:t>
            </a:r>
          </a:p>
          <a:p>
            <a:pPr>
              <a:buNone/>
            </a:pPr>
            <a:r>
              <a:rPr lang="en-IE" dirty="0" smtClean="0">
                <a:latin typeface="Courier New" pitchFamily="49" charset="0"/>
                <a:cs typeface="Courier New" pitchFamily="49" charset="0"/>
              </a:rPr>
              <a:t> Put water into kettle;</a:t>
            </a:r>
          </a:p>
          <a:p>
            <a:pPr>
              <a:buNone/>
            </a:pPr>
            <a:r>
              <a:rPr lang="en-IE" dirty="0" smtClean="0">
                <a:latin typeface="Courier New" pitchFamily="49" charset="0"/>
                <a:cs typeface="Courier New" pitchFamily="49" charset="0"/>
              </a:rPr>
              <a:t> Wait for kettle to boil;</a:t>
            </a:r>
          </a:p>
          <a:p>
            <a:pPr>
              <a:buNone/>
            </a:pPr>
            <a:r>
              <a:rPr lang="en-IE" dirty="0" smtClean="0">
                <a:latin typeface="Courier New" pitchFamily="49" charset="0"/>
                <a:cs typeface="Courier New" pitchFamily="49" charset="0"/>
              </a:rPr>
              <a:t> Add water to cup;</a:t>
            </a:r>
          </a:p>
          <a:p>
            <a:pPr>
              <a:buNone/>
            </a:pPr>
            <a:r>
              <a:rPr lang="en-IE" dirty="0" smtClean="0">
                <a:latin typeface="Courier New" pitchFamily="49" charset="0"/>
                <a:cs typeface="Courier New" pitchFamily="49" charset="0"/>
              </a:rPr>
              <a:t> Remove teabag with spoon/fork;</a:t>
            </a:r>
          </a:p>
          <a:p>
            <a:pPr>
              <a:buNone/>
            </a:pPr>
            <a:r>
              <a:rPr lang="en-IE" dirty="0" smtClean="0">
                <a:latin typeface="Courier New" pitchFamily="49" charset="0"/>
                <a:cs typeface="Courier New" pitchFamily="49" charset="0"/>
              </a:rPr>
              <a:t> Add milk;</a:t>
            </a:r>
          </a:p>
          <a:p>
            <a:pPr>
              <a:buNone/>
            </a:pPr>
            <a:r>
              <a:rPr lang="en-IE" dirty="0" smtClean="0">
                <a:latin typeface="Courier New" pitchFamily="49" charset="0"/>
                <a:cs typeface="Courier New" pitchFamily="49" charset="0"/>
              </a:rPr>
              <a:t> IF (sugar is required)</a:t>
            </a:r>
          </a:p>
          <a:p>
            <a:pPr>
              <a:buNone/>
            </a:pPr>
            <a:r>
              <a:rPr lang="en-IE" dirty="0" smtClean="0">
                <a:latin typeface="Courier New" pitchFamily="49" charset="0"/>
                <a:cs typeface="Courier New" pitchFamily="49" charset="0"/>
              </a:rPr>
              <a:t>   THEN add sugar;</a:t>
            </a:r>
          </a:p>
          <a:p>
            <a:pPr>
              <a:buNone/>
            </a:pPr>
            <a:r>
              <a:rPr lang="en-IE" dirty="0" smtClean="0">
                <a:latin typeface="Courier New" pitchFamily="49" charset="0"/>
                <a:cs typeface="Courier New" pitchFamily="49" charset="0"/>
              </a:rPr>
              <a:t>   ELSE do nothing;</a:t>
            </a:r>
          </a:p>
          <a:p>
            <a:pPr>
              <a:buNone/>
            </a:pPr>
            <a:r>
              <a:rPr lang="en-IE" dirty="0" smtClean="0">
                <a:latin typeface="Courier New" pitchFamily="49" charset="0"/>
                <a:cs typeface="Courier New" pitchFamily="49" charset="0"/>
              </a:rPr>
              <a:t> ENDIF;</a:t>
            </a:r>
          </a:p>
          <a:p>
            <a:pPr>
              <a:buNone/>
            </a:pPr>
            <a:r>
              <a:rPr lang="en-IE" dirty="0" smtClean="0">
                <a:latin typeface="Courier New" pitchFamily="49" charset="0"/>
                <a:cs typeface="Courier New" pitchFamily="49" charset="0"/>
              </a:rPr>
              <a:t> Serve;</a:t>
            </a:r>
          </a:p>
          <a:p>
            <a:pPr>
              <a:buNone/>
            </a:pPr>
            <a:r>
              <a:rPr lang="en-IE" dirty="0" smtClean="0">
                <a:latin typeface="Courier New" pitchFamily="49" charset="0"/>
                <a:cs typeface="Courier New" pitchFamily="49" charset="0"/>
              </a:rPr>
              <a:t>END.</a:t>
            </a:r>
          </a:p>
        </p:txBody>
      </p:sp>
      <p:sp>
        <p:nvSpPr>
          <p:cNvPr id="5" name="Rectangle 4"/>
          <p:cNvSpPr/>
          <p:nvPr/>
        </p:nvSpPr>
        <p:spPr>
          <a:xfrm>
            <a:off x="0"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4012142198"/>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p:txBody>
          <a:bodyPr>
            <a:normAutofit/>
          </a:bodyPr>
          <a:lstStyle/>
          <a:p>
            <a:r>
              <a:rPr lang="en-IE" altLang="en-US" sz="6600" dirty="0" smtClean="0"/>
              <a:t>etc.</a:t>
            </a:r>
            <a:endParaRPr lang="en-GB" altLang="en-US" sz="6600" dirty="0"/>
          </a:p>
        </p:txBody>
      </p:sp>
      <p:sp>
        <p:nvSpPr>
          <p:cNvPr id="39939" name="Rectangle 3"/>
          <p:cNvSpPr>
            <a:spLocks noGrp="1" noChangeArrowheads="1"/>
          </p:cNvSpPr>
          <p:nvPr>
            <p:ph type="subTitle" idx="1"/>
          </p:nvPr>
        </p:nvSpPr>
        <p:spPr/>
        <p:txBody>
          <a:bodyPr/>
          <a:lstStyle/>
          <a:p>
            <a:r>
              <a:rPr lang="en-IE" altLang="en-US">
                <a:latin typeface="+mj-lt"/>
              </a:rPr>
              <a:t> </a:t>
            </a:r>
          </a:p>
          <a:p>
            <a:endParaRPr lang="en-GB" altLang="en-US">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0412" cy="6858000"/>
          </a:xfrm>
          <a:prstGeom prst="rect">
            <a:avLst/>
          </a:prstGeom>
        </p:spPr>
      </p:pic>
    </p:spTree>
    <p:extLst>
      <p:ext uri="{BB962C8B-B14F-4D97-AF65-F5344CB8AC3E}">
        <p14:creationId xmlns:p14="http://schemas.microsoft.com/office/powerpoint/2010/main" val="3891856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E" sz="6600" dirty="0" smtClean="0"/>
              <a:t>Boolean Logic</a:t>
            </a:r>
            <a:endParaRPr lang="en-IE" sz="6600" dirty="0"/>
          </a:p>
        </p:txBody>
      </p:sp>
      <p:sp>
        <p:nvSpPr>
          <p:cNvPr id="3" name="Subtitle 2"/>
          <p:cNvSpPr>
            <a:spLocks noGrp="1"/>
          </p:cNvSpPr>
          <p:nvPr>
            <p:ph type="subTitle" idx="1"/>
          </p:nvPr>
        </p:nvSpPr>
        <p:spPr/>
        <p:txBody>
          <a:bodyPr/>
          <a:lstStyle/>
          <a:p>
            <a:r>
              <a:rPr lang="en-IE" dirty="0" smtClean="0"/>
              <a:t>Damian Gordon</a:t>
            </a:r>
            <a:endParaRPr lang="en-IE" dirty="0"/>
          </a:p>
        </p:txBody>
      </p:sp>
      <p:sp>
        <p:nvSpPr>
          <p:cNvPr id="4" name="Rectangle 3"/>
          <p:cNvSpPr/>
          <p:nvPr/>
        </p:nvSpPr>
        <p:spPr>
          <a:xfrm>
            <a:off x="0"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678052752"/>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Boolean Logic</a:t>
            </a:r>
            <a:endParaRPr lang="en-IE" dirty="0"/>
          </a:p>
        </p:txBody>
      </p:sp>
      <p:sp>
        <p:nvSpPr>
          <p:cNvPr id="3" name="Content Placeholder 2"/>
          <p:cNvSpPr>
            <a:spLocks noGrp="1"/>
          </p:cNvSpPr>
          <p:nvPr>
            <p:ph idx="1"/>
          </p:nvPr>
        </p:nvSpPr>
        <p:spPr/>
        <p:txBody>
          <a:bodyPr>
            <a:normAutofit/>
          </a:bodyPr>
          <a:lstStyle/>
          <a:p>
            <a:r>
              <a:rPr lang="en-IE" dirty="0" smtClean="0">
                <a:cs typeface="Courier New" pitchFamily="49" charset="0"/>
              </a:rPr>
              <a:t>You may have seen Boolean logic in another module already, for this module, we’ll look at three Boolean operations:</a:t>
            </a:r>
          </a:p>
          <a:p>
            <a:pPr lvl="1"/>
            <a:r>
              <a:rPr lang="en-IE" dirty="0" smtClean="0">
                <a:cs typeface="Courier New" pitchFamily="49" charset="0"/>
              </a:rPr>
              <a:t>AND</a:t>
            </a:r>
          </a:p>
          <a:p>
            <a:pPr lvl="1"/>
            <a:r>
              <a:rPr lang="en-IE" dirty="0" smtClean="0">
                <a:cs typeface="Courier New" pitchFamily="49" charset="0"/>
              </a:rPr>
              <a:t>OR</a:t>
            </a:r>
          </a:p>
          <a:p>
            <a:pPr lvl="1"/>
            <a:r>
              <a:rPr lang="en-IE" dirty="0" smtClean="0">
                <a:cs typeface="Courier New" pitchFamily="49" charset="0"/>
              </a:rPr>
              <a:t>NOT</a:t>
            </a:r>
          </a:p>
        </p:txBody>
      </p:sp>
    </p:spTree>
    <p:extLst>
      <p:ext uri="{BB962C8B-B14F-4D97-AF65-F5344CB8AC3E}">
        <p14:creationId xmlns:p14="http://schemas.microsoft.com/office/powerpoint/2010/main" val="1841050607"/>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Boolean Logic</a:t>
            </a:r>
            <a:endParaRPr lang="en-IE" dirty="0"/>
          </a:p>
        </p:txBody>
      </p:sp>
      <p:sp>
        <p:nvSpPr>
          <p:cNvPr id="3" name="Content Placeholder 2"/>
          <p:cNvSpPr>
            <a:spLocks noGrp="1"/>
          </p:cNvSpPr>
          <p:nvPr>
            <p:ph idx="1"/>
          </p:nvPr>
        </p:nvSpPr>
        <p:spPr/>
        <p:txBody>
          <a:bodyPr>
            <a:normAutofit/>
          </a:bodyPr>
          <a:lstStyle/>
          <a:p>
            <a:r>
              <a:rPr lang="en-IE" dirty="0" smtClean="0">
                <a:cs typeface="Courier New" pitchFamily="49" charset="0"/>
              </a:rPr>
              <a:t>Boolean operators are used in the conditions of:</a:t>
            </a:r>
          </a:p>
          <a:p>
            <a:pPr lvl="1"/>
            <a:r>
              <a:rPr lang="en-IE" dirty="0" smtClean="0">
                <a:cs typeface="Courier New" pitchFamily="49" charset="0"/>
              </a:rPr>
              <a:t>IF Statements</a:t>
            </a:r>
          </a:p>
          <a:p>
            <a:pPr lvl="1"/>
            <a:r>
              <a:rPr lang="en-IE" dirty="0" smtClean="0">
                <a:cs typeface="Courier New" pitchFamily="49" charset="0"/>
              </a:rPr>
              <a:t>CASE Statements</a:t>
            </a:r>
          </a:p>
          <a:p>
            <a:pPr lvl="1"/>
            <a:r>
              <a:rPr lang="en-IE" dirty="0" smtClean="0">
                <a:cs typeface="Courier New" pitchFamily="49" charset="0"/>
              </a:rPr>
              <a:t>WHILE Loops</a:t>
            </a:r>
          </a:p>
          <a:p>
            <a:pPr lvl="1"/>
            <a:r>
              <a:rPr lang="en-IE" dirty="0" smtClean="0">
                <a:cs typeface="Courier New" pitchFamily="49" charset="0"/>
              </a:rPr>
              <a:t>FOR Loops</a:t>
            </a:r>
          </a:p>
          <a:p>
            <a:pPr lvl="1"/>
            <a:r>
              <a:rPr lang="en-IE" dirty="0" smtClean="0">
                <a:cs typeface="Courier New" pitchFamily="49" charset="0"/>
              </a:rPr>
              <a:t>DO Loops</a:t>
            </a:r>
          </a:p>
          <a:p>
            <a:pPr lvl="1"/>
            <a:r>
              <a:rPr lang="en-IE" dirty="0" smtClean="0">
                <a:cs typeface="Courier New" pitchFamily="49" charset="0"/>
              </a:rPr>
              <a:t>LOOP Loops</a:t>
            </a:r>
          </a:p>
        </p:txBody>
      </p:sp>
    </p:spTree>
    <p:extLst>
      <p:ext uri="{BB962C8B-B14F-4D97-AF65-F5344CB8AC3E}">
        <p14:creationId xmlns:p14="http://schemas.microsoft.com/office/powerpoint/2010/main" val="3022505944"/>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Boolean Logic</a:t>
            </a:r>
            <a:endParaRPr lang="en-IE" dirty="0"/>
          </a:p>
        </p:txBody>
      </p:sp>
      <p:sp>
        <p:nvSpPr>
          <p:cNvPr id="3" name="Content Placeholder 2"/>
          <p:cNvSpPr>
            <a:spLocks noGrp="1"/>
          </p:cNvSpPr>
          <p:nvPr>
            <p:ph idx="1"/>
          </p:nvPr>
        </p:nvSpPr>
        <p:spPr/>
        <p:txBody>
          <a:bodyPr>
            <a:normAutofit/>
          </a:bodyPr>
          <a:lstStyle/>
          <a:p>
            <a:r>
              <a:rPr lang="en-IE" dirty="0" smtClean="0">
                <a:cs typeface="Courier New" pitchFamily="49" charset="0"/>
              </a:rPr>
              <a:t>AND Operation</a:t>
            </a:r>
          </a:p>
          <a:p>
            <a:pPr lvl="1"/>
            <a:r>
              <a:rPr lang="en-IE" dirty="0" smtClean="0">
                <a:cs typeface="Courier New" pitchFamily="49" charset="0"/>
              </a:rPr>
              <a:t>The AND operation means that both parts of the condition must be true for the condition to be satisfied.</a:t>
            </a:r>
          </a:p>
          <a:p>
            <a:pPr lvl="1"/>
            <a:endParaRPr lang="en-IE" dirty="0" smtClean="0">
              <a:cs typeface="Courier New" pitchFamily="49" charset="0"/>
            </a:endParaRPr>
          </a:p>
          <a:p>
            <a:pPr lvl="1"/>
            <a:r>
              <a:rPr lang="en-IE" dirty="0" smtClean="0">
                <a:latin typeface="Courier New" panose="02070309020205020404" pitchFamily="49" charset="0"/>
                <a:cs typeface="Courier New" panose="02070309020205020404" pitchFamily="49" charset="0"/>
              </a:rPr>
              <a:t>A=TRUE, B=TRUE =&gt; A AND B = TRUE</a:t>
            </a:r>
          </a:p>
          <a:p>
            <a:pPr lvl="1"/>
            <a:r>
              <a:rPr lang="en-IE" dirty="0" smtClean="0">
                <a:latin typeface="Courier New" panose="02070309020205020404" pitchFamily="49" charset="0"/>
                <a:cs typeface="Courier New" panose="02070309020205020404" pitchFamily="49" charset="0"/>
              </a:rPr>
              <a:t>A=FALSE, </a:t>
            </a:r>
            <a:r>
              <a:rPr lang="en-IE" dirty="0">
                <a:latin typeface="Courier New" panose="02070309020205020404" pitchFamily="49" charset="0"/>
                <a:cs typeface="Courier New" panose="02070309020205020404" pitchFamily="49" charset="0"/>
              </a:rPr>
              <a:t>B=TRUE =&gt; A AND B = FALSE</a:t>
            </a:r>
          </a:p>
          <a:p>
            <a:pPr lvl="1"/>
            <a:r>
              <a:rPr lang="en-IE" dirty="0">
                <a:latin typeface="Courier New" panose="02070309020205020404" pitchFamily="49" charset="0"/>
                <a:cs typeface="Courier New" panose="02070309020205020404" pitchFamily="49" charset="0"/>
              </a:rPr>
              <a:t>A=TRUE, </a:t>
            </a:r>
            <a:r>
              <a:rPr lang="en-IE" dirty="0" smtClean="0">
                <a:latin typeface="Courier New" panose="02070309020205020404" pitchFamily="49" charset="0"/>
                <a:cs typeface="Courier New" panose="02070309020205020404" pitchFamily="49" charset="0"/>
              </a:rPr>
              <a:t>B=FALSE </a:t>
            </a:r>
            <a:r>
              <a:rPr lang="en-IE" dirty="0">
                <a:latin typeface="Courier New" panose="02070309020205020404" pitchFamily="49" charset="0"/>
                <a:cs typeface="Courier New" panose="02070309020205020404" pitchFamily="49" charset="0"/>
              </a:rPr>
              <a:t>=&gt; A AND B = FALSE</a:t>
            </a:r>
          </a:p>
          <a:p>
            <a:pPr lvl="1"/>
            <a:r>
              <a:rPr lang="en-IE" dirty="0" smtClean="0">
                <a:latin typeface="Courier New" panose="02070309020205020404" pitchFamily="49" charset="0"/>
                <a:cs typeface="Courier New" panose="02070309020205020404" pitchFamily="49" charset="0"/>
              </a:rPr>
              <a:t>A=FALSE, B=FALSE </a:t>
            </a:r>
            <a:r>
              <a:rPr lang="en-IE" dirty="0">
                <a:latin typeface="Courier New" panose="02070309020205020404" pitchFamily="49" charset="0"/>
                <a:cs typeface="Courier New" panose="02070309020205020404" pitchFamily="49" charset="0"/>
              </a:rPr>
              <a:t>=&gt; A AND B = FALSE</a:t>
            </a:r>
          </a:p>
          <a:p>
            <a:pPr lvl="1"/>
            <a:endParaRPr lang="en-IE" dirty="0" smtClean="0">
              <a:cs typeface="Courier New" pitchFamily="49" charset="0"/>
            </a:endParaRPr>
          </a:p>
          <a:p>
            <a:pPr lvl="1"/>
            <a:endParaRPr lang="en-IE" dirty="0" smtClean="0">
              <a:cs typeface="Courier New" pitchFamily="49" charset="0"/>
            </a:endParaRPr>
          </a:p>
        </p:txBody>
      </p:sp>
    </p:spTree>
    <p:extLst>
      <p:ext uri="{BB962C8B-B14F-4D97-AF65-F5344CB8AC3E}">
        <p14:creationId xmlns:p14="http://schemas.microsoft.com/office/powerpoint/2010/main" val="3770957192"/>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Boolean Logic</a:t>
            </a:r>
            <a:endParaRPr lang="en-IE" dirty="0"/>
          </a:p>
        </p:txBody>
      </p:sp>
      <p:sp>
        <p:nvSpPr>
          <p:cNvPr id="3" name="Content Placeholder 2"/>
          <p:cNvSpPr>
            <a:spLocks noGrp="1"/>
          </p:cNvSpPr>
          <p:nvPr>
            <p:ph idx="1"/>
          </p:nvPr>
        </p:nvSpPr>
        <p:spPr/>
        <p:txBody>
          <a:bodyPr>
            <a:normAutofit/>
          </a:bodyPr>
          <a:lstStyle/>
          <a:p>
            <a:r>
              <a:rPr lang="en-IE" dirty="0" smtClean="0">
                <a:cs typeface="Courier New" pitchFamily="49" charset="0"/>
              </a:rPr>
              <a:t>OR Operation</a:t>
            </a:r>
          </a:p>
          <a:p>
            <a:pPr lvl="1"/>
            <a:r>
              <a:rPr lang="en-IE" dirty="0" smtClean="0">
                <a:cs typeface="Courier New" pitchFamily="49" charset="0"/>
              </a:rPr>
              <a:t>The OR operation means that either (or both) parts of the condition must be true for the condition to be satisfied.</a:t>
            </a:r>
          </a:p>
          <a:p>
            <a:pPr lvl="1"/>
            <a:endParaRPr lang="en-IE" dirty="0" smtClean="0">
              <a:cs typeface="Courier New" pitchFamily="49" charset="0"/>
            </a:endParaRPr>
          </a:p>
          <a:p>
            <a:pPr lvl="1"/>
            <a:r>
              <a:rPr lang="en-IE" dirty="0" smtClean="0">
                <a:latin typeface="Courier New" panose="02070309020205020404" pitchFamily="49" charset="0"/>
                <a:cs typeface="Courier New" panose="02070309020205020404" pitchFamily="49" charset="0"/>
              </a:rPr>
              <a:t>A=TRUE, B=TRUE =&gt; A </a:t>
            </a:r>
            <a:r>
              <a:rPr lang="en-IE" dirty="0">
                <a:latin typeface="Courier New" panose="02070309020205020404" pitchFamily="49" charset="0"/>
                <a:cs typeface="Courier New" panose="02070309020205020404" pitchFamily="49" charset="0"/>
              </a:rPr>
              <a:t>OR</a:t>
            </a:r>
            <a:r>
              <a:rPr lang="en-IE" dirty="0" smtClean="0">
                <a:latin typeface="Courier New" panose="02070309020205020404" pitchFamily="49" charset="0"/>
                <a:cs typeface="Courier New" panose="02070309020205020404" pitchFamily="49" charset="0"/>
              </a:rPr>
              <a:t> B = TRUE</a:t>
            </a:r>
          </a:p>
          <a:p>
            <a:pPr lvl="1"/>
            <a:r>
              <a:rPr lang="en-IE" dirty="0" smtClean="0">
                <a:latin typeface="Courier New" panose="02070309020205020404" pitchFamily="49" charset="0"/>
                <a:cs typeface="Courier New" panose="02070309020205020404" pitchFamily="49" charset="0"/>
              </a:rPr>
              <a:t>A=FALSE, </a:t>
            </a:r>
            <a:r>
              <a:rPr lang="en-IE" dirty="0">
                <a:latin typeface="Courier New" panose="02070309020205020404" pitchFamily="49" charset="0"/>
                <a:cs typeface="Courier New" panose="02070309020205020404" pitchFamily="49" charset="0"/>
              </a:rPr>
              <a:t>B=TRUE =&gt; A OR</a:t>
            </a:r>
            <a:r>
              <a:rPr lang="en-IE" dirty="0" smtClean="0">
                <a:latin typeface="Courier New" panose="02070309020205020404" pitchFamily="49" charset="0"/>
                <a:cs typeface="Courier New" panose="02070309020205020404" pitchFamily="49" charset="0"/>
              </a:rPr>
              <a:t> </a:t>
            </a:r>
            <a:r>
              <a:rPr lang="en-IE" dirty="0">
                <a:latin typeface="Courier New" panose="02070309020205020404" pitchFamily="49" charset="0"/>
                <a:cs typeface="Courier New" panose="02070309020205020404" pitchFamily="49" charset="0"/>
              </a:rPr>
              <a:t>B = TRUE</a:t>
            </a:r>
          </a:p>
          <a:p>
            <a:pPr lvl="1"/>
            <a:r>
              <a:rPr lang="en-IE" dirty="0">
                <a:latin typeface="Courier New" panose="02070309020205020404" pitchFamily="49" charset="0"/>
                <a:cs typeface="Courier New" panose="02070309020205020404" pitchFamily="49" charset="0"/>
              </a:rPr>
              <a:t>A=TRUE, </a:t>
            </a:r>
            <a:r>
              <a:rPr lang="en-IE" dirty="0" smtClean="0">
                <a:latin typeface="Courier New" panose="02070309020205020404" pitchFamily="49" charset="0"/>
                <a:cs typeface="Courier New" panose="02070309020205020404" pitchFamily="49" charset="0"/>
              </a:rPr>
              <a:t>B=FALSE </a:t>
            </a:r>
            <a:r>
              <a:rPr lang="en-IE" dirty="0">
                <a:latin typeface="Courier New" panose="02070309020205020404" pitchFamily="49" charset="0"/>
                <a:cs typeface="Courier New" panose="02070309020205020404" pitchFamily="49" charset="0"/>
              </a:rPr>
              <a:t>=&gt; A OR</a:t>
            </a:r>
            <a:r>
              <a:rPr lang="en-IE" dirty="0" smtClean="0">
                <a:latin typeface="Courier New" panose="02070309020205020404" pitchFamily="49" charset="0"/>
                <a:cs typeface="Courier New" panose="02070309020205020404" pitchFamily="49" charset="0"/>
              </a:rPr>
              <a:t> </a:t>
            </a:r>
            <a:r>
              <a:rPr lang="en-IE" dirty="0">
                <a:latin typeface="Courier New" panose="02070309020205020404" pitchFamily="49" charset="0"/>
                <a:cs typeface="Courier New" panose="02070309020205020404" pitchFamily="49" charset="0"/>
              </a:rPr>
              <a:t>B = TRUE</a:t>
            </a:r>
          </a:p>
          <a:p>
            <a:pPr lvl="1"/>
            <a:r>
              <a:rPr lang="en-IE" dirty="0" smtClean="0">
                <a:latin typeface="Courier New" panose="02070309020205020404" pitchFamily="49" charset="0"/>
                <a:cs typeface="Courier New" panose="02070309020205020404" pitchFamily="49" charset="0"/>
              </a:rPr>
              <a:t>A=FALSE, B=FALSE </a:t>
            </a:r>
            <a:r>
              <a:rPr lang="en-IE" dirty="0">
                <a:latin typeface="Courier New" panose="02070309020205020404" pitchFamily="49" charset="0"/>
                <a:cs typeface="Courier New" panose="02070309020205020404" pitchFamily="49" charset="0"/>
              </a:rPr>
              <a:t>=&gt; A </a:t>
            </a:r>
            <a:r>
              <a:rPr lang="en-IE" dirty="0" smtClean="0">
                <a:latin typeface="Courier New" panose="02070309020205020404" pitchFamily="49" charset="0"/>
                <a:cs typeface="Courier New" panose="02070309020205020404" pitchFamily="49" charset="0"/>
              </a:rPr>
              <a:t>OR </a:t>
            </a:r>
            <a:r>
              <a:rPr lang="en-IE" dirty="0">
                <a:latin typeface="Courier New" panose="02070309020205020404" pitchFamily="49" charset="0"/>
                <a:cs typeface="Courier New" panose="02070309020205020404" pitchFamily="49" charset="0"/>
              </a:rPr>
              <a:t>B = FALSE</a:t>
            </a:r>
          </a:p>
          <a:p>
            <a:pPr lvl="1"/>
            <a:endParaRPr lang="en-IE" dirty="0" smtClean="0">
              <a:cs typeface="Courier New" pitchFamily="49" charset="0"/>
            </a:endParaRPr>
          </a:p>
          <a:p>
            <a:pPr lvl="1"/>
            <a:endParaRPr lang="en-IE" dirty="0" smtClean="0">
              <a:cs typeface="Courier New" pitchFamily="49" charset="0"/>
            </a:endParaRPr>
          </a:p>
        </p:txBody>
      </p:sp>
    </p:spTree>
    <p:extLst>
      <p:ext uri="{BB962C8B-B14F-4D97-AF65-F5344CB8AC3E}">
        <p14:creationId xmlns:p14="http://schemas.microsoft.com/office/powerpoint/2010/main" val="852745729"/>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Boolean Logic</a:t>
            </a:r>
            <a:endParaRPr lang="en-IE" dirty="0"/>
          </a:p>
        </p:txBody>
      </p:sp>
      <p:sp>
        <p:nvSpPr>
          <p:cNvPr id="3" name="Content Placeholder 2"/>
          <p:cNvSpPr>
            <a:spLocks noGrp="1"/>
          </p:cNvSpPr>
          <p:nvPr>
            <p:ph idx="1"/>
          </p:nvPr>
        </p:nvSpPr>
        <p:spPr/>
        <p:txBody>
          <a:bodyPr>
            <a:normAutofit/>
          </a:bodyPr>
          <a:lstStyle/>
          <a:p>
            <a:r>
              <a:rPr lang="en-IE" dirty="0" smtClean="0">
                <a:cs typeface="Courier New" pitchFamily="49" charset="0"/>
              </a:rPr>
              <a:t>NOT Operation</a:t>
            </a:r>
          </a:p>
          <a:p>
            <a:pPr lvl="1"/>
            <a:r>
              <a:rPr lang="en-IE" dirty="0" smtClean="0">
                <a:cs typeface="Courier New" pitchFamily="49" charset="0"/>
              </a:rPr>
              <a:t>The NOT operation means that the outcome of the condition is inverted.</a:t>
            </a:r>
          </a:p>
          <a:p>
            <a:pPr lvl="1"/>
            <a:endParaRPr lang="en-IE" dirty="0" smtClean="0">
              <a:cs typeface="Courier New" pitchFamily="49" charset="0"/>
            </a:endParaRPr>
          </a:p>
          <a:p>
            <a:pPr lvl="1"/>
            <a:r>
              <a:rPr lang="en-IE" dirty="0" smtClean="0">
                <a:latin typeface="Courier New" panose="02070309020205020404" pitchFamily="49" charset="0"/>
                <a:cs typeface="Courier New" panose="02070309020205020404" pitchFamily="49" charset="0"/>
              </a:rPr>
              <a:t>A=TRUE =&gt; NOT(A) = FALSE</a:t>
            </a:r>
          </a:p>
          <a:p>
            <a:pPr lvl="1"/>
            <a:r>
              <a:rPr lang="en-IE" dirty="0" smtClean="0">
                <a:latin typeface="Courier New" panose="02070309020205020404" pitchFamily="49" charset="0"/>
                <a:cs typeface="Courier New" panose="02070309020205020404" pitchFamily="49" charset="0"/>
              </a:rPr>
              <a:t>A=FALSE =&gt; NOT(A) </a:t>
            </a:r>
            <a:r>
              <a:rPr lang="en-IE" dirty="0">
                <a:latin typeface="Courier New" panose="02070309020205020404" pitchFamily="49" charset="0"/>
                <a:cs typeface="Courier New" panose="02070309020205020404" pitchFamily="49" charset="0"/>
              </a:rPr>
              <a:t>= TRUE</a:t>
            </a:r>
          </a:p>
          <a:p>
            <a:pPr lvl="1"/>
            <a:endParaRPr lang="en-IE" dirty="0" smtClean="0">
              <a:cs typeface="Courier New" pitchFamily="49" charset="0"/>
            </a:endParaRPr>
          </a:p>
          <a:p>
            <a:pPr lvl="1"/>
            <a:endParaRPr lang="en-IE" dirty="0" smtClean="0">
              <a:cs typeface="Courier New" pitchFamily="49" charset="0"/>
            </a:endParaRPr>
          </a:p>
        </p:txBody>
      </p:sp>
    </p:spTree>
    <p:extLst>
      <p:ext uri="{BB962C8B-B14F-4D97-AF65-F5344CB8AC3E}">
        <p14:creationId xmlns:p14="http://schemas.microsoft.com/office/powerpoint/2010/main" val="7279565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solidFill>
                  <a:schemeClr val="bg1"/>
                </a:solidFill>
              </a:rPr>
              <a:t>The Python Programming Language</a:t>
            </a:r>
            <a:endParaRPr lang="en-IE" dirty="0"/>
          </a:p>
        </p:txBody>
      </p:sp>
      <p:sp>
        <p:nvSpPr>
          <p:cNvPr id="3" name="Content Placeholder 2"/>
          <p:cNvSpPr>
            <a:spLocks noGrp="1"/>
          </p:cNvSpPr>
          <p:nvPr>
            <p:ph idx="1"/>
          </p:nvPr>
        </p:nvSpPr>
        <p:spPr/>
        <p:txBody>
          <a:bodyPr>
            <a:normAutofit fontScale="92500" lnSpcReduction="20000"/>
          </a:bodyPr>
          <a:lstStyle/>
          <a:p>
            <a:r>
              <a:rPr lang="en-IE" dirty="0" smtClean="0">
                <a:solidFill>
                  <a:schemeClr val="bg1"/>
                </a:solidFill>
              </a:rPr>
              <a:t>Organizations </a:t>
            </a:r>
            <a:r>
              <a:rPr lang="en-IE" dirty="0">
                <a:solidFill>
                  <a:schemeClr val="bg1"/>
                </a:solidFill>
              </a:rPr>
              <a:t>that </a:t>
            </a:r>
            <a:r>
              <a:rPr lang="en-IE" dirty="0" smtClean="0">
                <a:solidFill>
                  <a:schemeClr val="bg1"/>
                </a:solidFill>
              </a:rPr>
              <a:t>use Python </a:t>
            </a:r>
            <a:r>
              <a:rPr lang="en-IE" dirty="0">
                <a:solidFill>
                  <a:schemeClr val="bg1"/>
                </a:solidFill>
              </a:rPr>
              <a:t>include Google</a:t>
            </a:r>
            <a:r>
              <a:rPr lang="en-IE" dirty="0" smtClean="0">
                <a:solidFill>
                  <a:schemeClr val="bg1"/>
                </a:solidFill>
              </a:rPr>
              <a:t>, </a:t>
            </a:r>
            <a:r>
              <a:rPr lang="en-IE" dirty="0">
                <a:solidFill>
                  <a:schemeClr val="bg1"/>
                </a:solidFill>
              </a:rPr>
              <a:t>Yahoo</a:t>
            </a:r>
            <a:r>
              <a:rPr lang="en-IE" dirty="0" smtClean="0">
                <a:solidFill>
                  <a:schemeClr val="bg1"/>
                </a:solidFill>
              </a:rPr>
              <a:t>!, </a:t>
            </a:r>
            <a:r>
              <a:rPr lang="en-IE" dirty="0">
                <a:solidFill>
                  <a:schemeClr val="bg1"/>
                </a:solidFill>
              </a:rPr>
              <a:t>CERN</a:t>
            </a:r>
            <a:r>
              <a:rPr lang="en-IE" dirty="0" smtClean="0">
                <a:solidFill>
                  <a:schemeClr val="bg1"/>
                </a:solidFill>
              </a:rPr>
              <a:t>, and NASA.</a:t>
            </a:r>
          </a:p>
          <a:p>
            <a:r>
              <a:rPr lang="en-IE" dirty="0">
                <a:solidFill>
                  <a:schemeClr val="bg1"/>
                </a:solidFill>
              </a:rPr>
              <a:t>Python can serve as a scripting language for web </a:t>
            </a:r>
            <a:r>
              <a:rPr lang="en-IE" dirty="0" smtClean="0">
                <a:solidFill>
                  <a:schemeClr val="bg1"/>
                </a:solidFill>
              </a:rPr>
              <a:t>applications</a:t>
            </a:r>
          </a:p>
          <a:p>
            <a:r>
              <a:rPr lang="en-IE" dirty="0">
                <a:solidFill>
                  <a:schemeClr val="bg1"/>
                </a:solidFill>
              </a:rPr>
              <a:t>Python has been </a:t>
            </a:r>
            <a:r>
              <a:rPr lang="en-IE" dirty="0" smtClean="0">
                <a:solidFill>
                  <a:schemeClr val="bg1"/>
                </a:solidFill>
              </a:rPr>
              <a:t>embedded </a:t>
            </a:r>
            <a:r>
              <a:rPr lang="en-IE" dirty="0">
                <a:solidFill>
                  <a:schemeClr val="bg1"/>
                </a:solidFill>
              </a:rPr>
              <a:t>in a number of software products as a scripting language, including in finite element method software such as </a:t>
            </a:r>
            <a:r>
              <a:rPr lang="en-IE" dirty="0" err="1">
                <a:solidFill>
                  <a:schemeClr val="bg1"/>
                </a:solidFill>
              </a:rPr>
              <a:t>Abaqus</a:t>
            </a:r>
            <a:r>
              <a:rPr lang="en-IE" dirty="0">
                <a:solidFill>
                  <a:schemeClr val="bg1"/>
                </a:solidFill>
              </a:rPr>
              <a:t>, 3D parametric </a:t>
            </a:r>
            <a:r>
              <a:rPr lang="en-IE" dirty="0" err="1">
                <a:solidFill>
                  <a:schemeClr val="bg1"/>
                </a:solidFill>
              </a:rPr>
              <a:t>modeler</a:t>
            </a:r>
            <a:r>
              <a:rPr lang="en-IE" dirty="0">
                <a:solidFill>
                  <a:schemeClr val="bg1"/>
                </a:solidFill>
              </a:rPr>
              <a:t> like </a:t>
            </a:r>
            <a:r>
              <a:rPr lang="en-IE" dirty="0" err="1">
                <a:solidFill>
                  <a:schemeClr val="bg1"/>
                </a:solidFill>
              </a:rPr>
              <a:t>FreeCAD</a:t>
            </a:r>
            <a:r>
              <a:rPr lang="en-IE" dirty="0">
                <a:solidFill>
                  <a:schemeClr val="bg1"/>
                </a:solidFill>
              </a:rPr>
              <a:t>, 3D animation packages such as 3ds Max, Blender, Cinema 4D, </a:t>
            </a:r>
            <a:r>
              <a:rPr lang="en-IE" dirty="0" err="1">
                <a:solidFill>
                  <a:schemeClr val="bg1"/>
                </a:solidFill>
              </a:rPr>
              <a:t>Lightwave</a:t>
            </a:r>
            <a:r>
              <a:rPr lang="en-IE" dirty="0">
                <a:solidFill>
                  <a:schemeClr val="bg1"/>
                </a:solidFill>
              </a:rPr>
              <a:t>, Houdini, Maya, </a:t>
            </a:r>
            <a:r>
              <a:rPr lang="en-IE" dirty="0" err="1">
                <a:solidFill>
                  <a:schemeClr val="bg1"/>
                </a:solidFill>
              </a:rPr>
              <a:t>modo</a:t>
            </a:r>
            <a:r>
              <a:rPr lang="en-IE" dirty="0">
                <a:solidFill>
                  <a:schemeClr val="bg1"/>
                </a:solidFill>
              </a:rPr>
              <a:t>, </a:t>
            </a:r>
            <a:r>
              <a:rPr lang="en-IE" dirty="0" err="1">
                <a:solidFill>
                  <a:schemeClr val="bg1"/>
                </a:solidFill>
              </a:rPr>
              <a:t>MotionBuilder</a:t>
            </a:r>
            <a:r>
              <a:rPr lang="en-IE" dirty="0">
                <a:solidFill>
                  <a:schemeClr val="bg1"/>
                </a:solidFill>
              </a:rPr>
              <a:t>, Softimage, the visual effects compositor Nuke, 2D imaging programs like GIMP</a:t>
            </a:r>
            <a:r>
              <a:rPr lang="en-IE" dirty="0" smtClean="0">
                <a:solidFill>
                  <a:schemeClr val="bg1"/>
                </a:solidFill>
              </a:rPr>
              <a:t>, </a:t>
            </a:r>
            <a:r>
              <a:rPr lang="en-IE" dirty="0" err="1" smtClean="0">
                <a:solidFill>
                  <a:schemeClr val="bg1"/>
                </a:solidFill>
              </a:rPr>
              <a:t>Inkscape</a:t>
            </a:r>
            <a:r>
              <a:rPr lang="en-IE" dirty="0">
                <a:solidFill>
                  <a:schemeClr val="bg1"/>
                </a:solidFill>
              </a:rPr>
              <a:t>, </a:t>
            </a:r>
            <a:r>
              <a:rPr lang="en-IE" dirty="0" err="1">
                <a:solidFill>
                  <a:schemeClr val="bg1"/>
                </a:solidFill>
              </a:rPr>
              <a:t>Scribus</a:t>
            </a:r>
            <a:r>
              <a:rPr lang="en-IE" dirty="0">
                <a:solidFill>
                  <a:schemeClr val="bg1"/>
                </a:solidFill>
              </a:rPr>
              <a:t> and Paint Shop Pro</a:t>
            </a:r>
            <a:r>
              <a:rPr lang="en-IE" dirty="0" smtClean="0">
                <a:solidFill>
                  <a:schemeClr val="bg1"/>
                </a:solidFill>
              </a:rPr>
              <a:t>, </a:t>
            </a:r>
            <a:r>
              <a:rPr lang="en-IE" dirty="0">
                <a:solidFill>
                  <a:schemeClr val="bg1"/>
                </a:solidFill>
              </a:rPr>
              <a:t>and musical notation program or </a:t>
            </a:r>
            <a:r>
              <a:rPr lang="en-IE" dirty="0" err="1">
                <a:solidFill>
                  <a:schemeClr val="bg1"/>
                </a:solidFill>
              </a:rPr>
              <a:t>scorewriter</a:t>
            </a:r>
            <a:r>
              <a:rPr lang="en-IE" dirty="0">
                <a:solidFill>
                  <a:schemeClr val="bg1"/>
                </a:solidFill>
              </a:rPr>
              <a:t> </a:t>
            </a:r>
            <a:r>
              <a:rPr lang="en-IE" dirty="0" err="1">
                <a:solidFill>
                  <a:schemeClr val="bg1"/>
                </a:solidFill>
              </a:rPr>
              <a:t>capella</a:t>
            </a:r>
            <a:r>
              <a:rPr lang="en-IE" dirty="0">
                <a:solidFill>
                  <a:schemeClr val="bg1"/>
                </a:solidFill>
              </a:rPr>
              <a:t>. </a:t>
            </a:r>
          </a:p>
        </p:txBody>
      </p:sp>
    </p:spTree>
    <p:extLst>
      <p:ext uri="{BB962C8B-B14F-4D97-AF65-F5344CB8AC3E}">
        <p14:creationId xmlns:p14="http://schemas.microsoft.com/office/powerpoint/2010/main" val="256487427"/>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p:txBody>
          <a:bodyPr>
            <a:normAutofit/>
          </a:bodyPr>
          <a:lstStyle/>
          <a:p>
            <a:r>
              <a:rPr lang="en-IE" altLang="en-US" sz="6600" dirty="0" smtClean="0"/>
              <a:t>etc.</a:t>
            </a:r>
            <a:endParaRPr lang="en-GB" altLang="en-US" sz="6600" dirty="0"/>
          </a:p>
        </p:txBody>
      </p:sp>
      <p:sp>
        <p:nvSpPr>
          <p:cNvPr id="39939" name="Rectangle 3"/>
          <p:cNvSpPr>
            <a:spLocks noGrp="1" noChangeArrowheads="1"/>
          </p:cNvSpPr>
          <p:nvPr>
            <p:ph type="subTitle" idx="1"/>
          </p:nvPr>
        </p:nvSpPr>
        <p:spPr/>
        <p:txBody>
          <a:bodyPr/>
          <a:lstStyle/>
          <a:p>
            <a:r>
              <a:rPr lang="en-IE" altLang="en-US">
                <a:latin typeface="+mj-lt"/>
              </a:rPr>
              <a:t> </a:t>
            </a:r>
          </a:p>
          <a:p>
            <a:endParaRPr lang="en-GB" altLang="en-US">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0412" cy="6858000"/>
          </a:xfrm>
          <a:prstGeom prst="rect">
            <a:avLst/>
          </a:prstGeom>
        </p:spPr>
      </p:pic>
    </p:spTree>
    <p:extLst>
      <p:ext uri="{BB962C8B-B14F-4D97-AF65-F5344CB8AC3E}">
        <p14:creationId xmlns:p14="http://schemas.microsoft.com/office/powerpoint/2010/main" val="1964030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E" sz="6600" dirty="0" smtClean="0">
                <a:solidFill>
                  <a:schemeClr val="bg1"/>
                </a:solidFill>
              </a:rPr>
              <a:t>Python: Selection</a:t>
            </a:r>
            <a:endParaRPr lang="en-IE" sz="6600" dirty="0">
              <a:solidFill>
                <a:schemeClr val="bg1"/>
              </a:solidFill>
            </a:endParaRPr>
          </a:p>
        </p:txBody>
      </p:sp>
      <p:sp>
        <p:nvSpPr>
          <p:cNvPr id="3" name="Subtitle 2"/>
          <p:cNvSpPr>
            <a:spLocks noGrp="1"/>
          </p:cNvSpPr>
          <p:nvPr>
            <p:ph type="subTitle" idx="1"/>
          </p:nvPr>
        </p:nvSpPr>
        <p:spPr/>
        <p:txBody>
          <a:bodyPr/>
          <a:lstStyle/>
          <a:p>
            <a:r>
              <a:rPr lang="en-IE" dirty="0" smtClean="0">
                <a:solidFill>
                  <a:schemeClr val="bg1"/>
                </a:solidFill>
              </a:rPr>
              <a:t>Damian Gordon</a:t>
            </a:r>
            <a:endParaRPr lang="en-IE" dirty="0">
              <a:solidFill>
                <a:schemeClr val="bg1"/>
              </a:solidFill>
            </a:endParaRPr>
          </a:p>
        </p:txBody>
      </p:sp>
    </p:spTree>
    <p:extLst>
      <p:ext uri="{BB962C8B-B14F-4D97-AF65-F5344CB8AC3E}">
        <p14:creationId xmlns:p14="http://schemas.microsoft.com/office/powerpoint/2010/main" val="2585156573"/>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solidFill>
                  <a:schemeClr val="bg1"/>
                </a:solidFill>
              </a:rPr>
              <a:t>Python: Selection</a:t>
            </a:r>
            <a:endParaRPr lang="en-IE" dirty="0">
              <a:solidFill>
                <a:schemeClr val="bg1"/>
              </a:solidFill>
            </a:endParaRPr>
          </a:p>
        </p:txBody>
      </p:sp>
      <p:sp>
        <p:nvSpPr>
          <p:cNvPr id="4" name="Content Placeholder 3"/>
          <p:cNvSpPr>
            <a:spLocks noGrp="1"/>
          </p:cNvSpPr>
          <p:nvPr>
            <p:ph idx="1"/>
          </p:nvPr>
        </p:nvSpPr>
        <p:spPr/>
        <p:txBody>
          <a:bodyPr/>
          <a:lstStyle/>
          <a:p>
            <a:r>
              <a:rPr lang="en-IE" dirty="0" smtClean="0">
                <a:solidFill>
                  <a:schemeClr val="bg1"/>
                </a:solidFill>
              </a:rPr>
              <a:t>We’ll consider two ways to do selection:</a:t>
            </a:r>
          </a:p>
          <a:p>
            <a:r>
              <a:rPr lang="en-IE" dirty="0" smtClean="0">
                <a:solidFill>
                  <a:schemeClr val="bg1"/>
                </a:solidFill>
              </a:rPr>
              <a:t>The IF statement</a:t>
            </a:r>
          </a:p>
          <a:p>
            <a:r>
              <a:rPr lang="en-IE" dirty="0" smtClean="0">
                <a:solidFill>
                  <a:schemeClr val="bg1"/>
                </a:solidFill>
              </a:rPr>
              <a:t>The CASE statement</a:t>
            </a:r>
            <a:endParaRPr lang="en-IE" dirty="0">
              <a:solidFill>
                <a:schemeClr val="bg1"/>
              </a:solidFill>
            </a:endParaRPr>
          </a:p>
        </p:txBody>
      </p:sp>
    </p:spTree>
    <p:extLst>
      <p:ext uri="{BB962C8B-B14F-4D97-AF65-F5344CB8AC3E}">
        <p14:creationId xmlns:p14="http://schemas.microsoft.com/office/powerpoint/2010/main" val="783686583"/>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E" sz="6600" dirty="0" smtClean="0">
                <a:solidFill>
                  <a:schemeClr val="bg1"/>
                </a:solidFill>
              </a:rPr>
              <a:t>Python: IF statement</a:t>
            </a:r>
            <a:endParaRPr lang="en-IE" sz="6600" dirty="0">
              <a:solidFill>
                <a:schemeClr val="bg1"/>
              </a:solidFill>
            </a:endParaRPr>
          </a:p>
        </p:txBody>
      </p:sp>
      <p:sp>
        <p:nvSpPr>
          <p:cNvPr id="3" name="Subtitle 2"/>
          <p:cNvSpPr>
            <a:spLocks noGrp="1"/>
          </p:cNvSpPr>
          <p:nvPr>
            <p:ph type="subTitle" idx="1"/>
          </p:nvPr>
        </p:nvSpPr>
        <p:spPr/>
        <p:txBody>
          <a:bodyPr/>
          <a:lstStyle/>
          <a:p>
            <a:r>
              <a:rPr lang="en-IE" dirty="0" smtClean="0">
                <a:solidFill>
                  <a:schemeClr val="bg1"/>
                </a:solidFill>
              </a:rPr>
              <a:t>Damian Gordon</a:t>
            </a:r>
            <a:endParaRPr lang="en-IE" dirty="0">
              <a:solidFill>
                <a:schemeClr val="bg1"/>
              </a:solidFill>
            </a:endParaRPr>
          </a:p>
        </p:txBody>
      </p:sp>
    </p:spTree>
    <p:extLst>
      <p:ext uri="{BB962C8B-B14F-4D97-AF65-F5344CB8AC3E}">
        <p14:creationId xmlns:p14="http://schemas.microsoft.com/office/powerpoint/2010/main" val="2298699279"/>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ounded Rectangle 4"/>
          <p:cNvSpPr/>
          <p:nvPr/>
        </p:nvSpPr>
        <p:spPr>
          <a:xfrm>
            <a:off x="262559" y="2420888"/>
            <a:ext cx="5976664" cy="3744416"/>
          </a:xfrm>
          <a:prstGeom prst="round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E"/>
          </a:p>
        </p:txBody>
      </p:sp>
      <p:sp>
        <p:nvSpPr>
          <p:cNvPr id="3" name="Title 2"/>
          <p:cNvSpPr>
            <a:spLocks noGrp="1"/>
          </p:cNvSpPr>
          <p:nvPr>
            <p:ph type="title"/>
          </p:nvPr>
        </p:nvSpPr>
        <p:spPr/>
        <p:txBody>
          <a:bodyPr/>
          <a:lstStyle/>
          <a:p>
            <a:r>
              <a:rPr lang="en-IE" dirty="0" smtClean="0">
                <a:solidFill>
                  <a:schemeClr val="bg1"/>
                </a:solidFill>
              </a:rPr>
              <a:t>Python: IF statement</a:t>
            </a:r>
            <a:endParaRPr lang="en-IE" dirty="0">
              <a:solidFill>
                <a:schemeClr val="bg1"/>
              </a:solidFill>
            </a:endParaRPr>
          </a:p>
        </p:txBody>
      </p:sp>
      <p:sp>
        <p:nvSpPr>
          <p:cNvPr id="4" name="Content Placeholder 3"/>
          <p:cNvSpPr>
            <a:spLocks noGrp="1"/>
          </p:cNvSpPr>
          <p:nvPr>
            <p:ph idx="1"/>
          </p:nvPr>
        </p:nvSpPr>
        <p:spPr/>
        <p:txBody>
          <a:bodyPr/>
          <a:lstStyle/>
          <a:p>
            <a:r>
              <a:rPr lang="en-IE" dirty="0" smtClean="0">
                <a:solidFill>
                  <a:schemeClr val="bg1"/>
                </a:solidFill>
              </a:rPr>
              <a:t>In Python the general form of the IF statement is as follows:</a:t>
            </a:r>
          </a:p>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r>
              <a:rPr lang="en-IE" sz="2800" dirty="0" smtClean="0">
                <a:solidFill>
                  <a:schemeClr val="bg1"/>
                </a:solidFill>
                <a:latin typeface="Courier New" panose="02070309020205020404" pitchFamily="49" charset="0"/>
                <a:cs typeface="Courier New" panose="02070309020205020404" pitchFamily="49" charset="0"/>
              </a:rPr>
              <a:t>if CONDITION:</a:t>
            </a:r>
          </a:p>
          <a:p>
            <a:pPr marL="0" indent="0">
              <a:buNone/>
            </a:pPr>
            <a:r>
              <a:rPr lang="en-IE" sz="2800" dirty="0">
                <a:solidFill>
                  <a:schemeClr val="bg1"/>
                </a:solidFill>
                <a:latin typeface="Courier New" panose="02070309020205020404" pitchFamily="49" charset="0"/>
                <a:cs typeface="Courier New" panose="02070309020205020404" pitchFamily="49" charset="0"/>
              </a:rPr>
              <a:t> </a:t>
            </a:r>
            <a:r>
              <a:rPr lang="en-IE" sz="2800" dirty="0" smtClean="0">
                <a:solidFill>
                  <a:schemeClr val="bg1"/>
                </a:solidFill>
                <a:latin typeface="Courier New" panose="02070309020205020404" pitchFamily="49" charset="0"/>
                <a:cs typeface="Courier New" panose="02070309020205020404" pitchFamily="49" charset="0"/>
              </a:rPr>
              <a:t>     STATEMENT(S)</a:t>
            </a:r>
          </a:p>
          <a:p>
            <a:pPr marL="0" indent="0">
              <a:buNone/>
            </a:pPr>
            <a:r>
              <a:rPr lang="en-IE" sz="2800" dirty="0">
                <a:solidFill>
                  <a:schemeClr val="bg1"/>
                </a:solidFill>
                <a:latin typeface="Courier New" panose="02070309020205020404" pitchFamily="49" charset="0"/>
                <a:cs typeface="Courier New" panose="02070309020205020404" pitchFamily="49" charset="0"/>
              </a:rPr>
              <a:t>e</a:t>
            </a:r>
            <a:r>
              <a:rPr lang="en-IE" sz="2800" dirty="0" smtClean="0">
                <a:solidFill>
                  <a:schemeClr val="bg1"/>
                </a:solidFill>
                <a:latin typeface="Courier New" panose="02070309020205020404" pitchFamily="49" charset="0"/>
                <a:cs typeface="Courier New" panose="02070309020205020404" pitchFamily="49" charset="0"/>
              </a:rPr>
              <a:t>lse:</a:t>
            </a:r>
          </a:p>
          <a:p>
            <a:pPr marL="0" indent="0">
              <a:buNone/>
            </a:pPr>
            <a:r>
              <a:rPr lang="en-IE" sz="2800" dirty="0">
                <a:solidFill>
                  <a:schemeClr val="bg1"/>
                </a:solidFill>
                <a:latin typeface="Courier New" panose="02070309020205020404" pitchFamily="49" charset="0"/>
                <a:cs typeface="Courier New" panose="02070309020205020404" pitchFamily="49" charset="0"/>
              </a:rPr>
              <a:t> </a:t>
            </a:r>
            <a:r>
              <a:rPr lang="en-IE" sz="2800" dirty="0" smtClean="0">
                <a:solidFill>
                  <a:schemeClr val="bg1"/>
                </a:solidFill>
                <a:latin typeface="Courier New" panose="02070309020205020404" pitchFamily="49" charset="0"/>
                <a:cs typeface="Courier New" panose="02070309020205020404" pitchFamily="49" charset="0"/>
              </a:rPr>
              <a:t>     STATEMENT(S</a:t>
            </a:r>
            <a:r>
              <a:rPr lang="en-IE" sz="2800" dirty="0">
                <a:solidFill>
                  <a:schemeClr val="bg1"/>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877771095"/>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ounded Rectangle 4"/>
          <p:cNvSpPr/>
          <p:nvPr/>
        </p:nvSpPr>
        <p:spPr>
          <a:xfrm>
            <a:off x="262559" y="2420888"/>
            <a:ext cx="5976664" cy="3744416"/>
          </a:xfrm>
          <a:prstGeom prst="round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E"/>
          </a:p>
        </p:txBody>
      </p:sp>
      <p:sp>
        <p:nvSpPr>
          <p:cNvPr id="3" name="Title 2"/>
          <p:cNvSpPr>
            <a:spLocks noGrp="1"/>
          </p:cNvSpPr>
          <p:nvPr>
            <p:ph type="title"/>
          </p:nvPr>
        </p:nvSpPr>
        <p:spPr/>
        <p:txBody>
          <a:bodyPr/>
          <a:lstStyle/>
          <a:p>
            <a:r>
              <a:rPr lang="en-IE" dirty="0" smtClean="0">
                <a:solidFill>
                  <a:schemeClr val="bg1"/>
                </a:solidFill>
              </a:rPr>
              <a:t>Python: IF statement</a:t>
            </a:r>
            <a:endParaRPr lang="en-IE" dirty="0">
              <a:solidFill>
                <a:schemeClr val="bg1"/>
              </a:solidFill>
            </a:endParaRPr>
          </a:p>
        </p:txBody>
      </p:sp>
      <p:sp>
        <p:nvSpPr>
          <p:cNvPr id="4" name="Content Placeholder 3"/>
          <p:cNvSpPr>
            <a:spLocks noGrp="1"/>
          </p:cNvSpPr>
          <p:nvPr>
            <p:ph idx="1"/>
          </p:nvPr>
        </p:nvSpPr>
        <p:spPr/>
        <p:txBody>
          <a:bodyPr/>
          <a:lstStyle/>
          <a:p>
            <a:r>
              <a:rPr lang="en-IE" dirty="0" smtClean="0">
                <a:solidFill>
                  <a:schemeClr val="bg1"/>
                </a:solidFill>
              </a:rPr>
              <a:t>But we’ll do:</a:t>
            </a:r>
          </a:p>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r>
              <a:rPr lang="en-IE" sz="2800" dirty="0" smtClean="0">
                <a:solidFill>
                  <a:schemeClr val="bg1"/>
                </a:solidFill>
                <a:latin typeface="Courier New" panose="02070309020205020404" pitchFamily="49" charset="0"/>
                <a:cs typeface="Courier New" panose="02070309020205020404" pitchFamily="49" charset="0"/>
              </a:rPr>
              <a:t>if CONDITION:</a:t>
            </a:r>
          </a:p>
          <a:p>
            <a:pPr marL="0" indent="0">
              <a:buNone/>
            </a:pPr>
            <a:r>
              <a:rPr lang="en-IE" sz="2800" dirty="0" smtClean="0">
                <a:solidFill>
                  <a:schemeClr val="bg1"/>
                </a:solidFill>
                <a:latin typeface="Courier New" panose="02070309020205020404" pitchFamily="49" charset="0"/>
                <a:cs typeface="Courier New" panose="02070309020205020404" pitchFamily="49" charset="0"/>
              </a:rPr>
              <a:t># THEN</a:t>
            </a:r>
          </a:p>
          <a:p>
            <a:pPr marL="0" indent="0">
              <a:buNone/>
            </a:pPr>
            <a:r>
              <a:rPr lang="en-IE" sz="2800" dirty="0">
                <a:solidFill>
                  <a:schemeClr val="bg1"/>
                </a:solidFill>
                <a:latin typeface="Courier New" panose="02070309020205020404" pitchFamily="49" charset="0"/>
                <a:cs typeface="Courier New" panose="02070309020205020404" pitchFamily="49" charset="0"/>
              </a:rPr>
              <a:t> </a:t>
            </a:r>
            <a:r>
              <a:rPr lang="en-IE" sz="2800" dirty="0" smtClean="0">
                <a:solidFill>
                  <a:schemeClr val="bg1"/>
                </a:solidFill>
                <a:latin typeface="Courier New" panose="02070309020205020404" pitchFamily="49" charset="0"/>
                <a:cs typeface="Courier New" panose="02070309020205020404" pitchFamily="49" charset="0"/>
              </a:rPr>
              <a:t>     STATEMENT(S)</a:t>
            </a:r>
          </a:p>
          <a:p>
            <a:pPr marL="0" indent="0">
              <a:buNone/>
            </a:pPr>
            <a:r>
              <a:rPr lang="en-IE" sz="2800" dirty="0">
                <a:solidFill>
                  <a:schemeClr val="bg1"/>
                </a:solidFill>
                <a:latin typeface="Courier New" panose="02070309020205020404" pitchFamily="49" charset="0"/>
                <a:cs typeface="Courier New" panose="02070309020205020404" pitchFamily="49" charset="0"/>
              </a:rPr>
              <a:t>e</a:t>
            </a:r>
            <a:r>
              <a:rPr lang="en-IE" sz="2800" dirty="0" smtClean="0">
                <a:solidFill>
                  <a:schemeClr val="bg1"/>
                </a:solidFill>
                <a:latin typeface="Courier New" panose="02070309020205020404" pitchFamily="49" charset="0"/>
                <a:cs typeface="Courier New" panose="02070309020205020404" pitchFamily="49" charset="0"/>
              </a:rPr>
              <a:t>lse:</a:t>
            </a:r>
          </a:p>
          <a:p>
            <a:pPr marL="0" indent="0">
              <a:buNone/>
            </a:pPr>
            <a:r>
              <a:rPr lang="en-IE" sz="2800" dirty="0">
                <a:solidFill>
                  <a:schemeClr val="bg1"/>
                </a:solidFill>
                <a:latin typeface="Courier New" panose="02070309020205020404" pitchFamily="49" charset="0"/>
                <a:cs typeface="Courier New" panose="02070309020205020404" pitchFamily="49" charset="0"/>
              </a:rPr>
              <a:t> </a:t>
            </a:r>
            <a:r>
              <a:rPr lang="en-IE" sz="2800" dirty="0" smtClean="0">
                <a:solidFill>
                  <a:schemeClr val="bg1"/>
                </a:solidFill>
                <a:latin typeface="Courier New" panose="02070309020205020404" pitchFamily="49" charset="0"/>
                <a:cs typeface="Courier New" panose="02070309020205020404" pitchFamily="49" charset="0"/>
              </a:rPr>
              <a:t>     STATEMENT(S)</a:t>
            </a:r>
          </a:p>
          <a:p>
            <a:pPr marL="0" indent="0">
              <a:buNone/>
            </a:pPr>
            <a:r>
              <a:rPr lang="en-IE" sz="2800" dirty="0" smtClean="0">
                <a:solidFill>
                  <a:schemeClr val="bg1"/>
                </a:solidFill>
                <a:latin typeface="Courier New" panose="02070309020205020404" pitchFamily="49" charset="0"/>
                <a:cs typeface="Courier New" panose="02070309020205020404" pitchFamily="49" charset="0"/>
              </a:rPr>
              <a:t># ENDIF;</a:t>
            </a:r>
            <a:endParaRPr lang="en-IE" sz="2800" dirty="0">
              <a:solidFill>
                <a:schemeClr val="bg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985912403"/>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521" y="260648"/>
            <a:ext cx="10971372" cy="5865517"/>
          </a:xfrm>
        </p:spPr>
        <p:txBody>
          <a:bodyPr>
            <a:normAutofit fontScale="92500" lnSpcReduction="20000"/>
          </a:bodyPr>
          <a:lstStyle/>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endParaRPr lang="en-IE" dirty="0">
              <a:solidFill>
                <a:schemeClr val="bg1"/>
              </a:solidFill>
              <a:latin typeface="Courier New" panose="02070309020205020404" pitchFamily="49" charset="0"/>
              <a:cs typeface="Courier New" panose="02070309020205020404" pitchFamily="49" charset="0"/>
            </a:endParaRPr>
          </a:p>
          <a:p>
            <a:pPr marL="0" indent="0">
              <a:buNone/>
            </a:pPr>
            <a:r>
              <a:rPr lang="en-IE" dirty="0" smtClean="0">
                <a:solidFill>
                  <a:schemeClr val="bg1"/>
                </a:solidFill>
                <a:latin typeface="Courier New" panose="02070309020205020404" pitchFamily="49" charset="0"/>
                <a:cs typeface="Courier New" panose="02070309020205020404" pitchFamily="49" charset="0"/>
              </a:rPr>
              <a:t># PROGRAM </a:t>
            </a:r>
            <a:r>
              <a:rPr lang="en-IE" dirty="0" err="1" smtClean="0">
                <a:solidFill>
                  <a:schemeClr val="bg1"/>
                </a:solidFill>
                <a:latin typeface="Courier New" pitchFamily="49" charset="0"/>
                <a:cs typeface="Courier New" pitchFamily="49" charset="0"/>
              </a:rPr>
              <a:t>SimpleIfStatement</a:t>
            </a:r>
            <a:r>
              <a:rPr lang="en-IE" dirty="0" smtClean="0">
                <a:solidFill>
                  <a:schemeClr val="bg1"/>
                </a:solidFill>
                <a:latin typeface="Courier New" pitchFamily="49" charset="0"/>
                <a:cs typeface="Courier New" pitchFamily="49" charset="0"/>
              </a:rPr>
              <a:t>:</a:t>
            </a:r>
          </a:p>
          <a:p>
            <a:pPr marL="0" indent="0">
              <a:buNone/>
            </a:pPr>
            <a:r>
              <a:rPr lang="en-IE" dirty="0" smtClean="0">
                <a:solidFill>
                  <a:schemeClr val="bg1"/>
                </a:solidFill>
                <a:latin typeface="Courier New" pitchFamily="49" charset="0"/>
                <a:cs typeface="Courier New" pitchFamily="49" charset="0"/>
              </a:rPr>
              <a:t>x = 6</a:t>
            </a:r>
          </a:p>
          <a:p>
            <a:pPr marL="0" indent="0">
              <a:buNone/>
            </a:pPr>
            <a:r>
              <a:rPr lang="en-IE" dirty="0">
                <a:solidFill>
                  <a:schemeClr val="bg1"/>
                </a:solidFill>
                <a:latin typeface="Courier New" panose="02070309020205020404" pitchFamily="49" charset="0"/>
                <a:cs typeface="Courier New" panose="02070309020205020404" pitchFamily="49" charset="0"/>
              </a:rPr>
              <a:t>y</a:t>
            </a:r>
            <a:r>
              <a:rPr lang="en-IE" dirty="0" smtClean="0">
                <a:solidFill>
                  <a:schemeClr val="bg1"/>
                </a:solidFill>
                <a:latin typeface="Courier New" panose="02070309020205020404" pitchFamily="49" charset="0"/>
                <a:cs typeface="Courier New" panose="02070309020205020404" pitchFamily="49" charset="0"/>
              </a:rPr>
              <a:t> = 7</a:t>
            </a:r>
          </a:p>
          <a:p>
            <a:pPr marL="0" indent="0">
              <a:buNone/>
            </a:pPr>
            <a:r>
              <a:rPr lang="en-IE" dirty="0" smtClean="0">
                <a:solidFill>
                  <a:schemeClr val="bg1"/>
                </a:solidFill>
                <a:latin typeface="Courier New" panose="02070309020205020404" pitchFamily="49" charset="0"/>
                <a:cs typeface="Courier New" panose="02070309020205020404" pitchFamily="49" charset="0"/>
              </a:rPr>
              <a:t>if x &gt; y:</a:t>
            </a:r>
          </a:p>
          <a:p>
            <a:pPr marL="0" indent="0">
              <a:buNone/>
            </a:pPr>
            <a:r>
              <a:rPr lang="en-IE" dirty="0" smtClean="0">
                <a:solidFill>
                  <a:schemeClr val="bg1"/>
                </a:solidFill>
                <a:latin typeface="Courier New" panose="02070309020205020404" pitchFamily="49" charset="0"/>
                <a:cs typeface="Courier New" panose="02070309020205020404" pitchFamily="49" charset="0"/>
              </a:rPr>
              <a:t># THEN</a:t>
            </a:r>
          </a:p>
          <a:p>
            <a:pPr marL="0" indent="0">
              <a:buNone/>
            </a:pPr>
            <a:r>
              <a:rPr lang="en-IE" dirty="0" smtClean="0">
                <a:solidFill>
                  <a:schemeClr val="bg1"/>
                </a:solidFill>
                <a:latin typeface="Courier New" panose="02070309020205020404" pitchFamily="49" charset="0"/>
                <a:cs typeface="Courier New" panose="02070309020205020404" pitchFamily="49" charset="0"/>
              </a:rPr>
              <a:t>    print(“x is bigger”)</a:t>
            </a:r>
          </a:p>
          <a:p>
            <a:pPr marL="0" indent="0">
              <a:buNone/>
            </a:pPr>
            <a:r>
              <a:rPr lang="en-IE" dirty="0" smtClean="0">
                <a:solidFill>
                  <a:schemeClr val="bg1"/>
                </a:solidFill>
                <a:latin typeface="Courier New" panose="02070309020205020404" pitchFamily="49" charset="0"/>
                <a:cs typeface="Courier New" panose="02070309020205020404" pitchFamily="49" charset="0"/>
              </a:rPr>
              <a:t>else:</a:t>
            </a:r>
          </a:p>
          <a:p>
            <a:pPr marL="0" indent="0">
              <a:buNone/>
            </a:pPr>
            <a:r>
              <a:rPr lang="en-IE" dirty="0">
                <a:solidFill>
                  <a:schemeClr val="bg1"/>
                </a:solidFill>
                <a:latin typeface="Courier New" panose="02070309020205020404" pitchFamily="49" charset="0"/>
                <a:cs typeface="Courier New" panose="02070309020205020404" pitchFamily="49" charset="0"/>
              </a:rPr>
              <a:t> </a:t>
            </a:r>
            <a:r>
              <a:rPr lang="en-IE" dirty="0" smtClean="0">
                <a:solidFill>
                  <a:schemeClr val="bg1"/>
                </a:solidFill>
                <a:latin typeface="Courier New" panose="02070309020205020404" pitchFamily="49" charset="0"/>
                <a:cs typeface="Courier New" panose="02070309020205020404" pitchFamily="49" charset="0"/>
              </a:rPr>
              <a:t>   print(“y </a:t>
            </a:r>
            <a:r>
              <a:rPr lang="en-IE" dirty="0">
                <a:solidFill>
                  <a:schemeClr val="bg1"/>
                </a:solidFill>
                <a:latin typeface="Courier New" panose="02070309020205020404" pitchFamily="49" charset="0"/>
                <a:cs typeface="Courier New" panose="02070309020205020404" pitchFamily="49" charset="0"/>
              </a:rPr>
              <a:t>is </a:t>
            </a:r>
            <a:r>
              <a:rPr lang="en-IE" dirty="0" smtClean="0">
                <a:solidFill>
                  <a:schemeClr val="bg1"/>
                </a:solidFill>
                <a:latin typeface="Courier New" panose="02070309020205020404" pitchFamily="49" charset="0"/>
                <a:cs typeface="Courier New" panose="02070309020205020404" pitchFamily="49" charset="0"/>
              </a:rPr>
              <a:t>bigger”)</a:t>
            </a:r>
          </a:p>
          <a:p>
            <a:pPr marL="0" indent="0">
              <a:buNone/>
            </a:pPr>
            <a:r>
              <a:rPr lang="en-IE" dirty="0" smtClean="0">
                <a:solidFill>
                  <a:schemeClr val="bg1"/>
                </a:solidFill>
                <a:latin typeface="Courier New" panose="02070309020205020404" pitchFamily="49" charset="0"/>
                <a:cs typeface="Courier New" panose="02070309020205020404" pitchFamily="49" charset="0"/>
              </a:rPr>
              <a:t># ENDIF;</a:t>
            </a:r>
          </a:p>
          <a:p>
            <a:pPr marL="0" indent="0">
              <a:buNone/>
            </a:pPr>
            <a:r>
              <a:rPr lang="en-IE" dirty="0" smtClean="0">
                <a:solidFill>
                  <a:schemeClr val="bg1"/>
                </a:solidFill>
                <a:latin typeface="Courier New" panose="02070309020205020404" pitchFamily="49" charset="0"/>
                <a:cs typeface="Courier New" panose="02070309020205020404" pitchFamily="49" charset="0"/>
              </a:rPr>
              <a:t># END</a:t>
            </a:r>
            <a:r>
              <a:rPr lang="en-IE" dirty="0">
                <a:solidFill>
                  <a:schemeClr val="bg1"/>
                </a:solidFill>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val="3051366066"/>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solidFill>
                  <a:schemeClr val="bg1"/>
                </a:solidFill>
              </a:rPr>
              <a:t>Python: IF statement</a:t>
            </a:r>
            <a:endParaRPr lang="en-IE" dirty="0">
              <a:solidFill>
                <a:schemeClr val="bg1"/>
              </a:solidFill>
            </a:endParaRPr>
          </a:p>
        </p:txBody>
      </p:sp>
      <p:sp>
        <p:nvSpPr>
          <p:cNvPr id="4" name="Content Placeholder 3"/>
          <p:cNvSpPr>
            <a:spLocks noGrp="1"/>
          </p:cNvSpPr>
          <p:nvPr>
            <p:ph idx="1"/>
          </p:nvPr>
        </p:nvSpPr>
        <p:spPr/>
        <p:txBody>
          <a:bodyPr/>
          <a:lstStyle/>
          <a:p>
            <a:r>
              <a:rPr lang="en-IE" dirty="0" smtClean="0">
                <a:solidFill>
                  <a:schemeClr val="bg1"/>
                </a:solidFill>
              </a:rPr>
              <a:t>Let’s get the user to input the values of x and y:</a:t>
            </a:r>
            <a:endParaRPr lang="en-IE" sz="2800" dirty="0">
              <a:solidFill>
                <a:schemeClr val="bg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943438827"/>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521" y="260648"/>
            <a:ext cx="10971372" cy="5865517"/>
          </a:xfrm>
        </p:spPr>
        <p:txBody>
          <a:bodyPr>
            <a:normAutofit fontScale="92500" lnSpcReduction="20000"/>
          </a:bodyPr>
          <a:lstStyle/>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r>
              <a:rPr lang="en-IE" dirty="0" smtClean="0">
                <a:solidFill>
                  <a:schemeClr val="bg1"/>
                </a:solidFill>
                <a:latin typeface="Courier New" panose="02070309020205020404" pitchFamily="49" charset="0"/>
                <a:cs typeface="Courier New" panose="02070309020205020404" pitchFamily="49" charset="0"/>
              </a:rPr>
              <a:t># PROGRAM </a:t>
            </a:r>
            <a:r>
              <a:rPr lang="en-IE" dirty="0" err="1" smtClean="0">
                <a:solidFill>
                  <a:schemeClr val="bg1"/>
                </a:solidFill>
                <a:latin typeface="Courier New" panose="02070309020205020404" pitchFamily="49" charset="0"/>
                <a:cs typeface="Courier New" panose="02070309020205020404" pitchFamily="49" charset="0"/>
              </a:rPr>
              <a:t>AnotherSimpleIfStatement</a:t>
            </a:r>
            <a:r>
              <a:rPr lang="en-IE" dirty="0" smtClean="0">
                <a:solidFill>
                  <a:schemeClr val="bg1"/>
                </a:solidFill>
                <a:latin typeface="Courier New" panose="02070309020205020404" pitchFamily="49" charset="0"/>
                <a:cs typeface="Courier New" panose="02070309020205020404" pitchFamily="49" charset="0"/>
              </a:rPr>
              <a:t>:</a:t>
            </a:r>
          </a:p>
          <a:p>
            <a:pPr marL="0" indent="0">
              <a:buNone/>
            </a:pPr>
            <a:r>
              <a:rPr lang="en-IE" dirty="0" smtClean="0">
                <a:solidFill>
                  <a:schemeClr val="bg1"/>
                </a:solidFill>
                <a:latin typeface="Courier New" panose="02070309020205020404" pitchFamily="49" charset="0"/>
                <a:cs typeface="Courier New" panose="02070309020205020404" pitchFamily="49" charset="0"/>
              </a:rPr>
              <a:t>x = </a:t>
            </a:r>
            <a:r>
              <a:rPr lang="en-IE" dirty="0" err="1" smtClean="0">
                <a:solidFill>
                  <a:schemeClr val="bg1"/>
                </a:solidFill>
                <a:latin typeface="Courier New" panose="02070309020205020404" pitchFamily="49" charset="0"/>
                <a:cs typeface="Courier New" panose="02070309020205020404" pitchFamily="49" charset="0"/>
              </a:rPr>
              <a:t>int</a:t>
            </a:r>
            <a:r>
              <a:rPr lang="en-IE" dirty="0" smtClean="0">
                <a:solidFill>
                  <a:schemeClr val="bg1"/>
                </a:solidFill>
                <a:latin typeface="Courier New" panose="02070309020205020404" pitchFamily="49" charset="0"/>
                <a:cs typeface="Courier New" panose="02070309020205020404" pitchFamily="49" charset="0"/>
              </a:rPr>
              <a:t>(input())</a:t>
            </a:r>
          </a:p>
          <a:p>
            <a:pPr marL="0" indent="0">
              <a:buNone/>
            </a:pPr>
            <a:r>
              <a:rPr lang="en-IE" dirty="0" smtClean="0">
                <a:solidFill>
                  <a:schemeClr val="bg1"/>
                </a:solidFill>
                <a:latin typeface="Courier New" panose="02070309020205020404" pitchFamily="49" charset="0"/>
                <a:cs typeface="Courier New" panose="02070309020205020404" pitchFamily="49" charset="0"/>
              </a:rPr>
              <a:t>y = </a:t>
            </a:r>
            <a:r>
              <a:rPr lang="en-IE" dirty="0" err="1" smtClean="0">
                <a:solidFill>
                  <a:schemeClr val="bg1"/>
                </a:solidFill>
                <a:latin typeface="Courier New" panose="02070309020205020404" pitchFamily="49" charset="0"/>
                <a:cs typeface="Courier New" panose="02070309020205020404" pitchFamily="49" charset="0"/>
              </a:rPr>
              <a:t>int</a:t>
            </a:r>
            <a:r>
              <a:rPr lang="en-IE" dirty="0" smtClean="0">
                <a:solidFill>
                  <a:schemeClr val="bg1"/>
                </a:solidFill>
                <a:latin typeface="Courier New" panose="02070309020205020404" pitchFamily="49" charset="0"/>
                <a:cs typeface="Courier New" panose="02070309020205020404" pitchFamily="49" charset="0"/>
              </a:rPr>
              <a:t>(input())</a:t>
            </a:r>
          </a:p>
          <a:p>
            <a:pPr marL="0" indent="0">
              <a:buNone/>
            </a:pPr>
            <a:r>
              <a:rPr lang="en-IE" dirty="0" smtClean="0">
                <a:solidFill>
                  <a:schemeClr val="bg1"/>
                </a:solidFill>
                <a:latin typeface="Courier New" panose="02070309020205020404" pitchFamily="49" charset="0"/>
                <a:cs typeface="Courier New" panose="02070309020205020404" pitchFamily="49" charset="0"/>
              </a:rPr>
              <a:t>if x &gt; y:</a:t>
            </a:r>
          </a:p>
          <a:p>
            <a:pPr marL="0" indent="0">
              <a:buNone/>
            </a:pPr>
            <a:r>
              <a:rPr lang="en-IE" dirty="0" smtClean="0">
                <a:solidFill>
                  <a:schemeClr val="bg1"/>
                </a:solidFill>
                <a:latin typeface="Courier New" panose="02070309020205020404" pitchFamily="49" charset="0"/>
                <a:cs typeface="Courier New" panose="02070309020205020404" pitchFamily="49" charset="0"/>
              </a:rPr>
              <a:t># THEN</a:t>
            </a:r>
          </a:p>
          <a:p>
            <a:pPr marL="0" indent="0">
              <a:buNone/>
            </a:pPr>
            <a:r>
              <a:rPr lang="en-IE" dirty="0" smtClean="0">
                <a:solidFill>
                  <a:schemeClr val="bg1"/>
                </a:solidFill>
                <a:latin typeface="Courier New" panose="02070309020205020404" pitchFamily="49" charset="0"/>
                <a:cs typeface="Courier New" panose="02070309020205020404" pitchFamily="49" charset="0"/>
              </a:rPr>
              <a:t>    print(x, “is bigger than”, y)</a:t>
            </a:r>
          </a:p>
          <a:p>
            <a:pPr marL="0" indent="0">
              <a:buNone/>
            </a:pPr>
            <a:r>
              <a:rPr lang="en-IE" dirty="0" smtClean="0">
                <a:solidFill>
                  <a:schemeClr val="bg1"/>
                </a:solidFill>
                <a:latin typeface="Courier New" panose="02070309020205020404" pitchFamily="49" charset="0"/>
                <a:cs typeface="Courier New" panose="02070309020205020404" pitchFamily="49" charset="0"/>
              </a:rPr>
              <a:t>else:</a:t>
            </a:r>
          </a:p>
          <a:p>
            <a:pPr marL="0" indent="0">
              <a:buNone/>
            </a:pPr>
            <a:r>
              <a:rPr lang="en-IE" dirty="0" smtClean="0">
                <a:solidFill>
                  <a:schemeClr val="bg1"/>
                </a:solidFill>
                <a:latin typeface="Courier New" panose="02070309020205020404" pitchFamily="49" charset="0"/>
                <a:cs typeface="Courier New" panose="02070309020205020404" pitchFamily="49" charset="0"/>
              </a:rPr>
              <a:t>    print(y, “is bigger than”, x)</a:t>
            </a:r>
          </a:p>
          <a:p>
            <a:pPr marL="0" indent="0">
              <a:buNone/>
            </a:pPr>
            <a:r>
              <a:rPr lang="en-IE" dirty="0" smtClean="0">
                <a:solidFill>
                  <a:schemeClr val="bg1"/>
                </a:solidFill>
                <a:latin typeface="Courier New" panose="02070309020205020404" pitchFamily="49" charset="0"/>
                <a:cs typeface="Courier New" panose="02070309020205020404" pitchFamily="49" charset="0"/>
              </a:rPr>
              <a:t># ENDIF;</a:t>
            </a:r>
          </a:p>
          <a:p>
            <a:pPr marL="0" indent="0">
              <a:buNone/>
            </a:pPr>
            <a:r>
              <a:rPr lang="en-IE" dirty="0" smtClean="0">
                <a:solidFill>
                  <a:schemeClr val="bg1"/>
                </a:solidFill>
                <a:latin typeface="Courier New" panose="02070309020205020404" pitchFamily="49" charset="0"/>
                <a:cs typeface="Courier New" panose="02070309020205020404" pitchFamily="49" charset="0"/>
              </a:rPr>
              <a:t># END.</a:t>
            </a:r>
          </a:p>
          <a:p>
            <a:pPr marL="0" indent="0">
              <a:buNone/>
            </a:pPr>
            <a:endParaRPr lang="en-IE" dirty="0">
              <a:solidFill>
                <a:schemeClr val="bg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690888210"/>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solidFill>
                  <a:schemeClr val="bg1"/>
                </a:solidFill>
              </a:rPr>
              <a:t>Python: IF statement</a:t>
            </a:r>
            <a:endParaRPr lang="en-IE" dirty="0">
              <a:solidFill>
                <a:schemeClr val="bg1"/>
              </a:solidFill>
            </a:endParaRPr>
          </a:p>
        </p:txBody>
      </p:sp>
      <p:sp>
        <p:nvSpPr>
          <p:cNvPr id="4" name="Content Placeholder 3"/>
          <p:cNvSpPr>
            <a:spLocks noGrp="1"/>
          </p:cNvSpPr>
          <p:nvPr>
            <p:ph idx="1"/>
          </p:nvPr>
        </p:nvSpPr>
        <p:spPr/>
        <p:txBody>
          <a:bodyPr/>
          <a:lstStyle/>
          <a:p>
            <a:r>
              <a:rPr lang="en-IE" dirty="0" smtClean="0">
                <a:solidFill>
                  <a:schemeClr val="bg1"/>
                </a:solidFill>
              </a:rPr>
              <a:t>Let’s add some PRINT statements to make this clearer:</a:t>
            </a:r>
            <a:endParaRPr lang="en-IE" sz="2800" dirty="0">
              <a:solidFill>
                <a:schemeClr val="bg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6909287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solidFill>
                  <a:schemeClr val="bg1"/>
                </a:solidFill>
              </a:rPr>
              <a:t>IDLE</a:t>
            </a:r>
            <a:endParaRPr lang="en-IE"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2798" y="1369057"/>
            <a:ext cx="7128792" cy="4796247"/>
          </a:xfrm>
          <a:prstGeom prst="rect">
            <a:avLst/>
          </a:prstGeom>
        </p:spPr>
      </p:pic>
    </p:spTree>
    <p:extLst>
      <p:ext uri="{BB962C8B-B14F-4D97-AF65-F5344CB8AC3E}">
        <p14:creationId xmlns:p14="http://schemas.microsoft.com/office/powerpoint/2010/main" val="926598235"/>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521" y="260648"/>
            <a:ext cx="10971372" cy="5865517"/>
          </a:xfrm>
        </p:spPr>
        <p:txBody>
          <a:bodyPr>
            <a:normAutofit fontScale="85000" lnSpcReduction="20000"/>
          </a:bodyPr>
          <a:lstStyle/>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r>
              <a:rPr lang="en-IE" dirty="0" smtClean="0">
                <a:solidFill>
                  <a:schemeClr val="bg1"/>
                </a:solidFill>
                <a:latin typeface="Courier New" panose="02070309020205020404" pitchFamily="49" charset="0"/>
                <a:cs typeface="Courier New" panose="02070309020205020404" pitchFamily="49" charset="0"/>
              </a:rPr>
              <a:t># PROGRAM </a:t>
            </a:r>
            <a:r>
              <a:rPr lang="en-IE" dirty="0" err="1" smtClean="0">
                <a:solidFill>
                  <a:schemeClr val="bg1"/>
                </a:solidFill>
                <a:latin typeface="Courier New" panose="02070309020205020404" pitchFamily="49" charset="0"/>
                <a:cs typeface="Courier New" panose="02070309020205020404" pitchFamily="49" charset="0"/>
              </a:rPr>
              <a:t>AnotherSimpleIfStatementPrints</a:t>
            </a:r>
            <a:r>
              <a:rPr lang="en-IE" dirty="0" smtClean="0">
                <a:solidFill>
                  <a:schemeClr val="bg1"/>
                </a:solidFill>
                <a:latin typeface="Courier New" panose="02070309020205020404" pitchFamily="49" charset="0"/>
                <a:cs typeface="Courier New" panose="02070309020205020404" pitchFamily="49" charset="0"/>
              </a:rPr>
              <a:t>:</a:t>
            </a:r>
          </a:p>
          <a:p>
            <a:pPr marL="0" indent="0">
              <a:buNone/>
            </a:pPr>
            <a:r>
              <a:rPr lang="en-IE" dirty="0" smtClean="0">
                <a:solidFill>
                  <a:schemeClr val="bg1"/>
                </a:solidFill>
                <a:latin typeface="Courier New" panose="02070309020205020404" pitchFamily="49" charset="0"/>
                <a:cs typeface="Courier New" panose="02070309020205020404" pitchFamily="49" charset="0"/>
              </a:rPr>
              <a:t>print(“Please input the first value”)</a:t>
            </a:r>
          </a:p>
          <a:p>
            <a:pPr marL="0" indent="0">
              <a:buNone/>
            </a:pPr>
            <a:r>
              <a:rPr lang="en-IE" dirty="0" smtClean="0">
                <a:solidFill>
                  <a:schemeClr val="bg1"/>
                </a:solidFill>
                <a:latin typeface="Courier New" panose="02070309020205020404" pitchFamily="49" charset="0"/>
                <a:cs typeface="Courier New" panose="02070309020205020404" pitchFamily="49" charset="0"/>
              </a:rPr>
              <a:t>x = </a:t>
            </a:r>
            <a:r>
              <a:rPr lang="en-IE" dirty="0" err="1" smtClean="0">
                <a:solidFill>
                  <a:schemeClr val="bg1"/>
                </a:solidFill>
                <a:latin typeface="Courier New" panose="02070309020205020404" pitchFamily="49" charset="0"/>
                <a:cs typeface="Courier New" panose="02070309020205020404" pitchFamily="49" charset="0"/>
              </a:rPr>
              <a:t>int</a:t>
            </a:r>
            <a:r>
              <a:rPr lang="en-IE" dirty="0" smtClean="0">
                <a:solidFill>
                  <a:schemeClr val="bg1"/>
                </a:solidFill>
                <a:latin typeface="Courier New" panose="02070309020205020404" pitchFamily="49" charset="0"/>
                <a:cs typeface="Courier New" panose="02070309020205020404" pitchFamily="49" charset="0"/>
              </a:rPr>
              <a:t>(input())</a:t>
            </a:r>
          </a:p>
          <a:p>
            <a:pPr marL="0" indent="0">
              <a:buNone/>
            </a:pPr>
            <a:r>
              <a:rPr lang="en-IE" dirty="0">
                <a:solidFill>
                  <a:schemeClr val="bg1"/>
                </a:solidFill>
                <a:latin typeface="Courier New" panose="02070309020205020404" pitchFamily="49" charset="0"/>
                <a:cs typeface="Courier New" panose="02070309020205020404" pitchFamily="49" charset="0"/>
              </a:rPr>
              <a:t>print(“Please </a:t>
            </a:r>
            <a:r>
              <a:rPr lang="en-IE" dirty="0" smtClean="0">
                <a:solidFill>
                  <a:schemeClr val="bg1"/>
                </a:solidFill>
                <a:latin typeface="Courier New" panose="02070309020205020404" pitchFamily="49" charset="0"/>
                <a:cs typeface="Courier New" panose="02070309020205020404" pitchFamily="49" charset="0"/>
              </a:rPr>
              <a:t>second </a:t>
            </a:r>
            <a:r>
              <a:rPr lang="en-IE" dirty="0">
                <a:solidFill>
                  <a:schemeClr val="bg1"/>
                </a:solidFill>
                <a:latin typeface="Courier New" panose="02070309020205020404" pitchFamily="49" charset="0"/>
                <a:cs typeface="Courier New" panose="02070309020205020404" pitchFamily="49" charset="0"/>
              </a:rPr>
              <a:t>the </a:t>
            </a:r>
            <a:r>
              <a:rPr lang="en-IE" dirty="0" smtClean="0">
                <a:solidFill>
                  <a:schemeClr val="bg1"/>
                </a:solidFill>
                <a:latin typeface="Courier New" panose="02070309020205020404" pitchFamily="49" charset="0"/>
                <a:cs typeface="Courier New" panose="02070309020205020404" pitchFamily="49" charset="0"/>
              </a:rPr>
              <a:t>second </a:t>
            </a:r>
            <a:r>
              <a:rPr lang="en-IE" dirty="0">
                <a:solidFill>
                  <a:schemeClr val="bg1"/>
                </a:solidFill>
                <a:latin typeface="Courier New" panose="02070309020205020404" pitchFamily="49" charset="0"/>
                <a:cs typeface="Courier New" panose="02070309020205020404" pitchFamily="49" charset="0"/>
              </a:rPr>
              <a:t>value</a:t>
            </a:r>
            <a:r>
              <a:rPr lang="en-IE" dirty="0" smtClean="0">
                <a:solidFill>
                  <a:schemeClr val="bg1"/>
                </a:solidFill>
                <a:latin typeface="Courier New" panose="02070309020205020404" pitchFamily="49" charset="0"/>
                <a:cs typeface="Courier New" panose="02070309020205020404" pitchFamily="49" charset="0"/>
              </a:rPr>
              <a:t>”)</a:t>
            </a:r>
          </a:p>
          <a:p>
            <a:pPr marL="0" indent="0">
              <a:buNone/>
            </a:pPr>
            <a:r>
              <a:rPr lang="en-IE" dirty="0" smtClean="0">
                <a:solidFill>
                  <a:schemeClr val="bg1"/>
                </a:solidFill>
                <a:latin typeface="Courier New" panose="02070309020205020404" pitchFamily="49" charset="0"/>
                <a:cs typeface="Courier New" panose="02070309020205020404" pitchFamily="49" charset="0"/>
              </a:rPr>
              <a:t>y = </a:t>
            </a:r>
            <a:r>
              <a:rPr lang="en-IE" dirty="0" err="1" smtClean="0">
                <a:solidFill>
                  <a:schemeClr val="bg1"/>
                </a:solidFill>
                <a:latin typeface="Courier New" panose="02070309020205020404" pitchFamily="49" charset="0"/>
                <a:cs typeface="Courier New" panose="02070309020205020404" pitchFamily="49" charset="0"/>
              </a:rPr>
              <a:t>int</a:t>
            </a:r>
            <a:r>
              <a:rPr lang="en-IE" dirty="0" smtClean="0">
                <a:solidFill>
                  <a:schemeClr val="bg1"/>
                </a:solidFill>
                <a:latin typeface="Courier New" panose="02070309020205020404" pitchFamily="49" charset="0"/>
                <a:cs typeface="Courier New" panose="02070309020205020404" pitchFamily="49" charset="0"/>
              </a:rPr>
              <a:t>(input())</a:t>
            </a:r>
          </a:p>
          <a:p>
            <a:pPr marL="0" indent="0">
              <a:buNone/>
            </a:pPr>
            <a:r>
              <a:rPr lang="en-IE" dirty="0" smtClean="0">
                <a:solidFill>
                  <a:schemeClr val="bg1"/>
                </a:solidFill>
                <a:latin typeface="Courier New" panose="02070309020205020404" pitchFamily="49" charset="0"/>
                <a:cs typeface="Courier New" panose="02070309020205020404" pitchFamily="49" charset="0"/>
              </a:rPr>
              <a:t>if x &gt; y:</a:t>
            </a:r>
          </a:p>
          <a:p>
            <a:pPr marL="0" indent="0">
              <a:buNone/>
            </a:pPr>
            <a:r>
              <a:rPr lang="en-IE" dirty="0" smtClean="0">
                <a:solidFill>
                  <a:schemeClr val="bg1"/>
                </a:solidFill>
                <a:latin typeface="Courier New" panose="02070309020205020404" pitchFamily="49" charset="0"/>
                <a:cs typeface="Courier New" panose="02070309020205020404" pitchFamily="49" charset="0"/>
              </a:rPr>
              <a:t># THEN</a:t>
            </a:r>
          </a:p>
          <a:p>
            <a:pPr marL="0" indent="0">
              <a:buNone/>
            </a:pPr>
            <a:r>
              <a:rPr lang="en-IE" dirty="0" smtClean="0">
                <a:solidFill>
                  <a:schemeClr val="bg1"/>
                </a:solidFill>
                <a:latin typeface="Courier New" panose="02070309020205020404" pitchFamily="49" charset="0"/>
                <a:cs typeface="Courier New" panose="02070309020205020404" pitchFamily="49" charset="0"/>
              </a:rPr>
              <a:t>    print(x, “is bigger than”, y)</a:t>
            </a:r>
          </a:p>
          <a:p>
            <a:pPr marL="0" indent="0">
              <a:buNone/>
            </a:pPr>
            <a:r>
              <a:rPr lang="en-IE" dirty="0" smtClean="0">
                <a:solidFill>
                  <a:schemeClr val="bg1"/>
                </a:solidFill>
                <a:latin typeface="Courier New" panose="02070309020205020404" pitchFamily="49" charset="0"/>
                <a:cs typeface="Courier New" panose="02070309020205020404" pitchFamily="49" charset="0"/>
              </a:rPr>
              <a:t>else:</a:t>
            </a:r>
          </a:p>
          <a:p>
            <a:pPr marL="0" indent="0">
              <a:buNone/>
            </a:pPr>
            <a:r>
              <a:rPr lang="en-IE" dirty="0" smtClean="0">
                <a:solidFill>
                  <a:schemeClr val="bg1"/>
                </a:solidFill>
                <a:latin typeface="Courier New" panose="02070309020205020404" pitchFamily="49" charset="0"/>
                <a:cs typeface="Courier New" panose="02070309020205020404" pitchFamily="49" charset="0"/>
              </a:rPr>
              <a:t>    print(y, “is bigger than”, x)</a:t>
            </a:r>
          </a:p>
          <a:p>
            <a:pPr marL="0" indent="0">
              <a:buNone/>
            </a:pPr>
            <a:r>
              <a:rPr lang="en-IE" dirty="0" smtClean="0">
                <a:solidFill>
                  <a:schemeClr val="bg1"/>
                </a:solidFill>
                <a:latin typeface="Courier New" panose="02070309020205020404" pitchFamily="49" charset="0"/>
                <a:cs typeface="Courier New" panose="02070309020205020404" pitchFamily="49" charset="0"/>
              </a:rPr>
              <a:t># ENDIF;</a:t>
            </a:r>
          </a:p>
          <a:p>
            <a:pPr marL="0" indent="0">
              <a:buNone/>
            </a:pPr>
            <a:r>
              <a:rPr lang="en-IE" dirty="0" smtClean="0">
                <a:solidFill>
                  <a:schemeClr val="bg1"/>
                </a:solidFill>
                <a:latin typeface="Courier New" panose="02070309020205020404" pitchFamily="49" charset="0"/>
                <a:cs typeface="Courier New" panose="02070309020205020404" pitchFamily="49" charset="0"/>
              </a:rPr>
              <a:t># END.</a:t>
            </a:r>
          </a:p>
          <a:p>
            <a:pPr marL="0" indent="0">
              <a:buNone/>
            </a:pPr>
            <a:endParaRPr lang="en-IE" dirty="0">
              <a:solidFill>
                <a:schemeClr val="bg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011307964"/>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solidFill>
                  <a:schemeClr val="bg1"/>
                </a:solidFill>
              </a:rPr>
              <a:t>Python: IF statement</a:t>
            </a:r>
            <a:endParaRPr lang="en-IE" dirty="0">
              <a:solidFill>
                <a:schemeClr val="bg1"/>
              </a:solidFill>
            </a:endParaRPr>
          </a:p>
        </p:txBody>
      </p:sp>
      <p:sp>
        <p:nvSpPr>
          <p:cNvPr id="4" name="Content Placeholder 3"/>
          <p:cNvSpPr>
            <a:spLocks noGrp="1"/>
          </p:cNvSpPr>
          <p:nvPr>
            <p:ph idx="1"/>
          </p:nvPr>
        </p:nvSpPr>
        <p:spPr/>
        <p:txBody>
          <a:bodyPr/>
          <a:lstStyle/>
          <a:p>
            <a:r>
              <a:rPr lang="en-IE" dirty="0" smtClean="0">
                <a:solidFill>
                  <a:schemeClr val="bg1"/>
                </a:solidFill>
              </a:rPr>
              <a:t>We can make this shorter:</a:t>
            </a:r>
            <a:endParaRPr lang="en-IE" sz="2800" dirty="0">
              <a:solidFill>
                <a:schemeClr val="bg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67496749"/>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521" y="260648"/>
            <a:ext cx="10971372" cy="5865517"/>
          </a:xfrm>
        </p:spPr>
        <p:txBody>
          <a:bodyPr>
            <a:normAutofit fontScale="85000" lnSpcReduction="10000"/>
          </a:bodyPr>
          <a:lstStyle/>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r>
              <a:rPr lang="en-IE" dirty="0" smtClean="0">
                <a:solidFill>
                  <a:schemeClr val="bg1"/>
                </a:solidFill>
                <a:latin typeface="Courier New" panose="02070309020205020404" pitchFamily="49" charset="0"/>
                <a:cs typeface="Courier New" panose="02070309020205020404" pitchFamily="49" charset="0"/>
              </a:rPr>
              <a:t># PROGRAM </a:t>
            </a:r>
            <a:r>
              <a:rPr lang="en-IE" dirty="0" err="1" smtClean="0">
                <a:solidFill>
                  <a:schemeClr val="bg1"/>
                </a:solidFill>
                <a:latin typeface="Courier New" panose="02070309020205020404" pitchFamily="49" charset="0"/>
                <a:cs typeface="Courier New" panose="02070309020205020404" pitchFamily="49" charset="0"/>
              </a:rPr>
              <a:t>AnotherSimpleIfStatementPrintsShorter</a:t>
            </a:r>
            <a:r>
              <a:rPr lang="en-IE" dirty="0" smtClean="0">
                <a:solidFill>
                  <a:schemeClr val="bg1"/>
                </a:solidFill>
                <a:latin typeface="Courier New" panose="02070309020205020404" pitchFamily="49" charset="0"/>
                <a:cs typeface="Courier New" panose="02070309020205020404" pitchFamily="49" charset="0"/>
              </a:rPr>
              <a:t>:</a:t>
            </a:r>
          </a:p>
          <a:p>
            <a:pPr marL="0" indent="0">
              <a:buNone/>
            </a:pPr>
            <a:r>
              <a:rPr lang="en-IE" dirty="0" smtClean="0">
                <a:solidFill>
                  <a:schemeClr val="bg1"/>
                </a:solidFill>
                <a:latin typeface="Courier New" panose="02070309020205020404" pitchFamily="49" charset="0"/>
                <a:cs typeface="Courier New" panose="02070309020205020404" pitchFamily="49" charset="0"/>
              </a:rPr>
              <a:t>x = </a:t>
            </a:r>
            <a:r>
              <a:rPr lang="en-IE" dirty="0" err="1" smtClean="0">
                <a:solidFill>
                  <a:schemeClr val="bg1"/>
                </a:solidFill>
                <a:latin typeface="Courier New" panose="02070309020205020404" pitchFamily="49" charset="0"/>
                <a:cs typeface="Courier New" panose="02070309020205020404" pitchFamily="49" charset="0"/>
              </a:rPr>
              <a:t>int</a:t>
            </a:r>
            <a:r>
              <a:rPr lang="en-IE" dirty="0" smtClean="0">
                <a:solidFill>
                  <a:schemeClr val="bg1"/>
                </a:solidFill>
                <a:latin typeface="Courier New" panose="02070309020205020404" pitchFamily="49" charset="0"/>
                <a:cs typeface="Courier New" panose="02070309020205020404" pitchFamily="49" charset="0"/>
              </a:rPr>
              <a:t>(input(</a:t>
            </a:r>
            <a:r>
              <a:rPr lang="en-IE" dirty="0">
                <a:solidFill>
                  <a:schemeClr val="bg1"/>
                </a:solidFill>
                <a:latin typeface="Courier New" panose="02070309020205020404" pitchFamily="49" charset="0"/>
                <a:cs typeface="Courier New" panose="02070309020205020404" pitchFamily="49" charset="0"/>
              </a:rPr>
              <a:t>“Please input the first </a:t>
            </a:r>
            <a:r>
              <a:rPr lang="en-IE" dirty="0" smtClean="0">
                <a:solidFill>
                  <a:schemeClr val="bg1"/>
                </a:solidFill>
                <a:latin typeface="Courier New" panose="02070309020205020404" pitchFamily="49" charset="0"/>
                <a:cs typeface="Courier New" panose="02070309020205020404" pitchFamily="49" charset="0"/>
              </a:rPr>
              <a:t>value\n”))</a:t>
            </a:r>
          </a:p>
          <a:p>
            <a:pPr marL="0" indent="0">
              <a:buNone/>
            </a:pPr>
            <a:r>
              <a:rPr lang="en-IE" dirty="0" smtClean="0">
                <a:solidFill>
                  <a:schemeClr val="bg1"/>
                </a:solidFill>
                <a:latin typeface="Courier New" panose="02070309020205020404" pitchFamily="49" charset="0"/>
                <a:cs typeface="Courier New" panose="02070309020205020404" pitchFamily="49" charset="0"/>
              </a:rPr>
              <a:t>y = </a:t>
            </a:r>
            <a:r>
              <a:rPr lang="en-IE" dirty="0" err="1" smtClean="0">
                <a:solidFill>
                  <a:schemeClr val="bg1"/>
                </a:solidFill>
                <a:latin typeface="Courier New" panose="02070309020205020404" pitchFamily="49" charset="0"/>
                <a:cs typeface="Courier New" panose="02070309020205020404" pitchFamily="49" charset="0"/>
              </a:rPr>
              <a:t>int</a:t>
            </a:r>
            <a:r>
              <a:rPr lang="en-IE" dirty="0" smtClean="0">
                <a:solidFill>
                  <a:schemeClr val="bg1"/>
                </a:solidFill>
                <a:latin typeface="Courier New" panose="02070309020205020404" pitchFamily="49" charset="0"/>
                <a:cs typeface="Courier New" panose="02070309020205020404" pitchFamily="49" charset="0"/>
              </a:rPr>
              <a:t>(input(</a:t>
            </a:r>
            <a:r>
              <a:rPr lang="en-IE" dirty="0">
                <a:solidFill>
                  <a:schemeClr val="bg1"/>
                </a:solidFill>
                <a:latin typeface="Courier New" panose="02070309020205020404" pitchFamily="49" charset="0"/>
                <a:cs typeface="Courier New" panose="02070309020205020404" pitchFamily="49" charset="0"/>
              </a:rPr>
              <a:t>“Please second the second </a:t>
            </a:r>
            <a:r>
              <a:rPr lang="en-IE" dirty="0" smtClean="0">
                <a:solidFill>
                  <a:schemeClr val="bg1"/>
                </a:solidFill>
                <a:latin typeface="Courier New" panose="02070309020205020404" pitchFamily="49" charset="0"/>
                <a:cs typeface="Courier New" panose="02070309020205020404" pitchFamily="49" charset="0"/>
              </a:rPr>
              <a:t>value\n”))</a:t>
            </a:r>
          </a:p>
          <a:p>
            <a:pPr marL="0" indent="0">
              <a:buNone/>
            </a:pPr>
            <a:r>
              <a:rPr lang="en-IE" dirty="0" smtClean="0">
                <a:solidFill>
                  <a:schemeClr val="bg1"/>
                </a:solidFill>
                <a:latin typeface="Courier New" panose="02070309020205020404" pitchFamily="49" charset="0"/>
                <a:cs typeface="Courier New" panose="02070309020205020404" pitchFamily="49" charset="0"/>
              </a:rPr>
              <a:t>if x &gt; y:</a:t>
            </a:r>
          </a:p>
          <a:p>
            <a:pPr marL="0" indent="0">
              <a:buNone/>
            </a:pPr>
            <a:r>
              <a:rPr lang="en-IE" dirty="0" smtClean="0">
                <a:solidFill>
                  <a:schemeClr val="bg1"/>
                </a:solidFill>
                <a:latin typeface="Courier New" panose="02070309020205020404" pitchFamily="49" charset="0"/>
                <a:cs typeface="Courier New" panose="02070309020205020404" pitchFamily="49" charset="0"/>
              </a:rPr>
              <a:t># THEN</a:t>
            </a:r>
          </a:p>
          <a:p>
            <a:pPr marL="0" indent="0">
              <a:buNone/>
            </a:pPr>
            <a:r>
              <a:rPr lang="en-IE" dirty="0" smtClean="0">
                <a:solidFill>
                  <a:schemeClr val="bg1"/>
                </a:solidFill>
                <a:latin typeface="Courier New" panose="02070309020205020404" pitchFamily="49" charset="0"/>
                <a:cs typeface="Courier New" panose="02070309020205020404" pitchFamily="49" charset="0"/>
              </a:rPr>
              <a:t>    print(x, “is bigger than”, y)</a:t>
            </a:r>
          </a:p>
          <a:p>
            <a:pPr marL="0" indent="0">
              <a:buNone/>
            </a:pPr>
            <a:r>
              <a:rPr lang="en-IE" dirty="0" smtClean="0">
                <a:solidFill>
                  <a:schemeClr val="bg1"/>
                </a:solidFill>
                <a:latin typeface="Courier New" panose="02070309020205020404" pitchFamily="49" charset="0"/>
                <a:cs typeface="Courier New" panose="02070309020205020404" pitchFamily="49" charset="0"/>
              </a:rPr>
              <a:t>else:</a:t>
            </a:r>
          </a:p>
          <a:p>
            <a:pPr marL="0" indent="0">
              <a:buNone/>
            </a:pPr>
            <a:r>
              <a:rPr lang="en-IE" dirty="0" smtClean="0">
                <a:solidFill>
                  <a:schemeClr val="bg1"/>
                </a:solidFill>
                <a:latin typeface="Courier New" panose="02070309020205020404" pitchFamily="49" charset="0"/>
                <a:cs typeface="Courier New" panose="02070309020205020404" pitchFamily="49" charset="0"/>
              </a:rPr>
              <a:t>    print(y, “is bigger than”, x)</a:t>
            </a:r>
          </a:p>
          <a:p>
            <a:pPr marL="0" indent="0">
              <a:buNone/>
            </a:pPr>
            <a:r>
              <a:rPr lang="en-IE" dirty="0" smtClean="0">
                <a:solidFill>
                  <a:schemeClr val="bg1"/>
                </a:solidFill>
                <a:latin typeface="Courier New" panose="02070309020205020404" pitchFamily="49" charset="0"/>
                <a:cs typeface="Courier New" panose="02070309020205020404" pitchFamily="49" charset="0"/>
              </a:rPr>
              <a:t># ENDIF;</a:t>
            </a:r>
          </a:p>
          <a:p>
            <a:pPr marL="0" indent="0">
              <a:buNone/>
            </a:pPr>
            <a:r>
              <a:rPr lang="en-IE" dirty="0" smtClean="0">
                <a:solidFill>
                  <a:schemeClr val="bg1"/>
                </a:solidFill>
                <a:latin typeface="Courier New" panose="02070309020205020404" pitchFamily="49" charset="0"/>
                <a:cs typeface="Courier New" panose="02070309020205020404" pitchFamily="49" charset="0"/>
              </a:rPr>
              <a:t># END.</a:t>
            </a:r>
          </a:p>
          <a:p>
            <a:pPr marL="0" indent="0">
              <a:buNone/>
            </a:pPr>
            <a:endParaRPr lang="en-IE" dirty="0">
              <a:solidFill>
                <a:schemeClr val="bg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122836477"/>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solidFill>
                  <a:schemeClr val="bg1"/>
                </a:solidFill>
              </a:rPr>
              <a:t>Python: IF statement</a:t>
            </a:r>
            <a:endParaRPr lang="en-IE" dirty="0">
              <a:solidFill>
                <a:schemeClr val="bg1"/>
              </a:solidFill>
            </a:endParaRPr>
          </a:p>
        </p:txBody>
      </p:sp>
      <p:sp>
        <p:nvSpPr>
          <p:cNvPr id="4" name="Content Placeholder 3"/>
          <p:cNvSpPr>
            <a:spLocks noGrp="1"/>
          </p:cNvSpPr>
          <p:nvPr>
            <p:ph idx="1"/>
          </p:nvPr>
        </p:nvSpPr>
        <p:spPr/>
        <p:txBody>
          <a:bodyPr/>
          <a:lstStyle/>
          <a:p>
            <a:r>
              <a:rPr lang="en-IE" dirty="0" smtClean="0">
                <a:solidFill>
                  <a:schemeClr val="bg1"/>
                </a:solidFill>
              </a:rPr>
              <a:t>Lets try the Odd or Even program:</a:t>
            </a:r>
            <a:endParaRPr lang="en-IE" sz="2800" dirty="0">
              <a:solidFill>
                <a:schemeClr val="bg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643035059"/>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521" y="260648"/>
            <a:ext cx="10971372" cy="5865517"/>
          </a:xfrm>
        </p:spPr>
        <p:txBody>
          <a:bodyPr>
            <a:normAutofit fontScale="92500" lnSpcReduction="10000"/>
          </a:bodyPr>
          <a:lstStyle/>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r>
              <a:rPr lang="en-IE" dirty="0" smtClean="0">
                <a:solidFill>
                  <a:schemeClr val="bg1"/>
                </a:solidFill>
                <a:latin typeface="Courier New" panose="02070309020205020404" pitchFamily="49" charset="0"/>
                <a:cs typeface="Courier New" panose="02070309020205020404" pitchFamily="49" charset="0"/>
              </a:rPr>
              <a:t># PROGRAM </a:t>
            </a:r>
            <a:r>
              <a:rPr lang="en-IE" dirty="0" err="1" smtClean="0">
                <a:solidFill>
                  <a:schemeClr val="bg1"/>
                </a:solidFill>
                <a:latin typeface="Courier New" panose="02070309020205020404" pitchFamily="49" charset="0"/>
                <a:cs typeface="Courier New" panose="02070309020205020404" pitchFamily="49" charset="0"/>
              </a:rPr>
              <a:t>IsOddOrEven</a:t>
            </a:r>
            <a:r>
              <a:rPr lang="en-IE" dirty="0" smtClean="0">
                <a:solidFill>
                  <a:schemeClr val="bg1"/>
                </a:solidFill>
                <a:latin typeface="Courier New" panose="02070309020205020404" pitchFamily="49" charset="0"/>
                <a:cs typeface="Courier New" panose="02070309020205020404" pitchFamily="49" charset="0"/>
              </a:rPr>
              <a:t>:</a:t>
            </a:r>
          </a:p>
          <a:p>
            <a:pPr marL="0" indent="0">
              <a:buNone/>
            </a:pPr>
            <a:r>
              <a:rPr lang="en-IE" dirty="0" smtClean="0">
                <a:solidFill>
                  <a:schemeClr val="bg1"/>
                </a:solidFill>
                <a:latin typeface="Courier New" panose="02070309020205020404" pitchFamily="49" charset="0"/>
                <a:cs typeface="Courier New" panose="02070309020205020404" pitchFamily="49" charset="0"/>
              </a:rPr>
              <a:t>x = </a:t>
            </a:r>
            <a:r>
              <a:rPr lang="en-IE" dirty="0" err="1" smtClean="0">
                <a:solidFill>
                  <a:schemeClr val="bg1"/>
                </a:solidFill>
                <a:latin typeface="Courier New" panose="02070309020205020404" pitchFamily="49" charset="0"/>
                <a:cs typeface="Courier New" panose="02070309020205020404" pitchFamily="49" charset="0"/>
              </a:rPr>
              <a:t>int</a:t>
            </a:r>
            <a:r>
              <a:rPr lang="en-IE" dirty="0" smtClean="0">
                <a:solidFill>
                  <a:schemeClr val="bg1"/>
                </a:solidFill>
                <a:latin typeface="Courier New" panose="02070309020205020404" pitchFamily="49" charset="0"/>
                <a:cs typeface="Courier New" panose="02070309020205020404" pitchFamily="49" charset="0"/>
              </a:rPr>
              <a:t>(input(</a:t>
            </a:r>
            <a:r>
              <a:rPr lang="en-IE" dirty="0">
                <a:solidFill>
                  <a:schemeClr val="bg1"/>
                </a:solidFill>
                <a:latin typeface="Courier New" panose="02070309020205020404" pitchFamily="49" charset="0"/>
                <a:cs typeface="Courier New" panose="02070309020205020404" pitchFamily="49" charset="0"/>
              </a:rPr>
              <a:t>“Please input the </a:t>
            </a:r>
            <a:r>
              <a:rPr lang="en-IE" dirty="0" smtClean="0">
                <a:solidFill>
                  <a:schemeClr val="bg1"/>
                </a:solidFill>
                <a:latin typeface="Courier New" panose="02070309020205020404" pitchFamily="49" charset="0"/>
                <a:cs typeface="Courier New" panose="02070309020205020404" pitchFamily="49" charset="0"/>
              </a:rPr>
              <a:t>number\n”))</a:t>
            </a:r>
          </a:p>
          <a:p>
            <a:pPr marL="0" indent="0">
              <a:buNone/>
            </a:pPr>
            <a:r>
              <a:rPr lang="en-IE" dirty="0" smtClean="0">
                <a:solidFill>
                  <a:schemeClr val="bg1"/>
                </a:solidFill>
                <a:latin typeface="Courier New" panose="02070309020205020404" pitchFamily="49" charset="0"/>
                <a:cs typeface="Courier New" panose="02070309020205020404" pitchFamily="49" charset="0"/>
              </a:rPr>
              <a:t>if (x % 2) != 0:</a:t>
            </a:r>
          </a:p>
          <a:p>
            <a:pPr marL="0" indent="0">
              <a:buNone/>
            </a:pPr>
            <a:r>
              <a:rPr lang="en-IE" dirty="0" smtClean="0">
                <a:solidFill>
                  <a:schemeClr val="bg1"/>
                </a:solidFill>
                <a:latin typeface="Courier New" panose="02070309020205020404" pitchFamily="49" charset="0"/>
                <a:cs typeface="Courier New" panose="02070309020205020404" pitchFamily="49" charset="0"/>
              </a:rPr>
              <a:t># THEN</a:t>
            </a:r>
          </a:p>
          <a:p>
            <a:pPr marL="0" indent="0">
              <a:buNone/>
            </a:pPr>
            <a:r>
              <a:rPr lang="en-IE" dirty="0" smtClean="0">
                <a:solidFill>
                  <a:schemeClr val="bg1"/>
                </a:solidFill>
                <a:latin typeface="Courier New" panose="02070309020205020404" pitchFamily="49" charset="0"/>
                <a:cs typeface="Courier New" panose="02070309020205020404" pitchFamily="49" charset="0"/>
              </a:rPr>
              <a:t>    print(x, “is odd”)</a:t>
            </a:r>
          </a:p>
          <a:p>
            <a:pPr marL="0" indent="0">
              <a:buNone/>
            </a:pPr>
            <a:r>
              <a:rPr lang="en-IE" dirty="0" smtClean="0">
                <a:solidFill>
                  <a:schemeClr val="bg1"/>
                </a:solidFill>
                <a:latin typeface="Courier New" panose="02070309020205020404" pitchFamily="49" charset="0"/>
                <a:cs typeface="Courier New" panose="02070309020205020404" pitchFamily="49" charset="0"/>
              </a:rPr>
              <a:t>else:</a:t>
            </a:r>
          </a:p>
          <a:p>
            <a:pPr marL="0" indent="0">
              <a:buNone/>
            </a:pPr>
            <a:r>
              <a:rPr lang="en-IE" dirty="0" smtClean="0">
                <a:solidFill>
                  <a:schemeClr val="bg1"/>
                </a:solidFill>
                <a:latin typeface="Courier New" panose="02070309020205020404" pitchFamily="49" charset="0"/>
                <a:cs typeface="Courier New" panose="02070309020205020404" pitchFamily="49" charset="0"/>
              </a:rPr>
              <a:t>    print(x, “is even”)</a:t>
            </a:r>
          </a:p>
          <a:p>
            <a:pPr marL="0" indent="0">
              <a:buNone/>
            </a:pPr>
            <a:r>
              <a:rPr lang="en-IE" dirty="0" smtClean="0">
                <a:solidFill>
                  <a:schemeClr val="bg1"/>
                </a:solidFill>
                <a:latin typeface="Courier New" panose="02070309020205020404" pitchFamily="49" charset="0"/>
                <a:cs typeface="Courier New" panose="02070309020205020404" pitchFamily="49" charset="0"/>
              </a:rPr>
              <a:t># ENDIF;</a:t>
            </a:r>
          </a:p>
          <a:p>
            <a:pPr marL="0" indent="0">
              <a:buNone/>
            </a:pPr>
            <a:r>
              <a:rPr lang="en-IE" dirty="0" smtClean="0">
                <a:solidFill>
                  <a:schemeClr val="bg1"/>
                </a:solidFill>
                <a:latin typeface="Courier New" panose="02070309020205020404" pitchFamily="49" charset="0"/>
                <a:cs typeface="Courier New" panose="02070309020205020404" pitchFamily="49" charset="0"/>
              </a:rPr>
              <a:t># END.</a:t>
            </a:r>
          </a:p>
          <a:p>
            <a:pPr marL="0" indent="0">
              <a:buNone/>
            </a:pPr>
            <a:endParaRPr lang="en-IE" dirty="0">
              <a:solidFill>
                <a:schemeClr val="bg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188471359"/>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621048219"/>
              </p:ext>
            </p:extLst>
          </p:nvPr>
        </p:nvGraphicFramePr>
        <p:xfrm>
          <a:off x="2031735" y="720016"/>
          <a:ext cx="8126942" cy="5229263"/>
        </p:xfrm>
        <a:graphic>
          <a:graphicData uri="http://schemas.openxmlformats.org/drawingml/2006/table">
            <a:tbl>
              <a:tblPr firstRow="1" bandRow="1">
                <a:tableStyleId>{9D7B26C5-4107-4FEC-AEDC-1716B250A1EF}</a:tableStyleId>
              </a:tblPr>
              <a:tblGrid>
                <a:gridCol w="3055359"/>
                <a:gridCol w="5071583"/>
              </a:tblGrid>
              <a:tr h="987749">
                <a:tc>
                  <a:txBody>
                    <a:bodyPr/>
                    <a:lstStyle/>
                    <a:p>
                      <a:pPr algn="ctr"/>
                      <a:r>
                        <a:rPr lang="en-IE" sz="3600" b="0" dirty="0" smtClean="0">
                          <a:ln>
                            <a:noFill/>
                          </a:ln>
                          <a:solidFill>
                            <a:schemeClr val="bg1"/>
                          </a:solidFill>
                        </a:rPr>
                        <a:t>Operator</a:t>
                      </a:r>
                      <a:endParaRPr lang="en-IE" sz="3600" b="0" dirty="0">
                        <a:ln>
                          <a:noFill/>
                        </a:ln>
                        <a:solidFill>
                          <a:schemeClr val="bg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algn="ctr"/>
                      <a:r>
                        <a:rPr lang="en-IE" sz="3600" b="0" dirty="0" smtClean="0">
                          <a:ln>
                            <a:noFill/>
                          </a:ln>
                          <a:solidFill>
                            <a:schemeClr val="bg1"/>
                          </a:solidFill>
                        </a:rPr>
                        <a:t>Description</a:t>
                      </a:r>
                      <a:endParaRPr lang="en-IE" sz="3600" b="0" dirty="0">
                        <a:ln>
                          <a:noFill/>
                        </a:ln>
                        <a:solidFill>
                          <a:schemeClr val="bg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r>
              <a:tr h="706919">
                <a:tc>
                  <a:txBody>
                    <a:bodyPr/>
                    <a:lstStyle/>
                    <a:p>
                      <a:pPr algn="ctr"/>
                      <a:r>
                        <a:rPr lang="en-IE" sz="3600" b="0" baseline="0" dirty="0" smtClean="0">
                          <a:ln>
                            <a:noFill/>
                          </a:ln>
                          <a:solidFill>
                            <a:schemeClr val="bg1"/>
                          </a:solidFill>
                        </a:rPr>
                        <a:t>!=</a:t>
                      </a:r>
                      <a:endParaRPr lang="en-IE" sz="3600" b="0" baseline="0" dirty="0">
                        <a:ln>
                          <a:noFill/>
                        </a:ln>
                        <a:solidFill>
                          <a:schemeClr val="bg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algn="ctr"/>
                      <a:r>
                        <a:rPr lang="en-IE" sz="2800" b="0" baseline="0" dirty="0" smtClean="0">
                          <a:ln>
                            <a:noFill/>
                          </a:ln>
                          <a:solidFill>
                            <a:schemeClr val="bg1"/>
                          </a:solidFill>
                        </a:rPr>
                        <a:t>is not equal to</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r>
              <a:tr h="706919">
                <a:tc>
                  <a:txBody>
                    <a:bodyPr/>
                    <a:lstStyle/>
                    <a:p>
                      <a:pPr algn="ctr"/>
                      <a:r>
                        <a:rPr lang="en-IE" sz="3600" b="0" baseline="0" dirty="0" smtClean="0">
                          <a:ln>
                            <a:noFill/>
                          </a:ln>
                          <a:solidFill>
                            <a:schemeClr val="bg1"/>
                          </a:solidFill>
                        </a:rPr>
                        <a:t>==</a:t>
                      </a:r>
                      <a:endParaRPr lang="en-IE" sz="3600" b="0" baseline="0" dirty="0">
                        <a:ln>
                          <a:noFill/>
                        </a:ln>
                        <a:solidFill>
                          <a:schemeClr val="bg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algn="ctr"/>
                      <a:r>
                        <a:rPr lang="en-IE" sz="2800" b="0" baseline="0" dirty="0" smtClean="0">
                          <a:ln>
                            <a:noFill/>
                          </a:ln>
                          <a:solidFill>
                            <a:schemeClr val="bg1"/>
                          </a:solidFill>
                        </a:rPr>
                        <a:t>is equal to</a:t>
                      </a:r>
                      <a:endParaRPr lang="en-IE" sz="2800" b="0" baseline="0" dirty="0">
                        <a:ln>
                          <a:noFill/>
                        </a:ln>
                        <a:solidFill>
                          <a:schemeClr val="bg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r>
              <a:tr h="706919">
                <a:tc>
                  <a:txBody>
                    <a:bodyPr/>
                    <a:lstStyle/>
                    <a:p>
                      <a:pPr algn="ctr"/>
                      <a:r>
                        <a:rPr lang="en-IE" sz="3600" b="0" baseline="0" dirty="0" smtClean="0">
                          <a:ln>
                            <a:noFill/>
                          </a:ln>
                          <a:solidFill>
                            <a:schemeClr val="bg1"/>
                          </a:solidFill>
                        </a:rPr>
                        <a:t>&gt;</a:t>
                      </a:r>
                      <a:endParaRPr lang="en-IE" sz="3600" b="0" baseline="0" dirty="0">
                        <a:ln>
                          <a:noFill/>
                        </a:ln>
                        <a:solidFill>
                          <a:schemeClr val="bg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algn="ctr"/>
                      <a:r>
                        <a:rPr lang="en-IE" sz="2800" b="0" baseline="0" dirty="0" smtClean="0">
                          <a:ln>
                            <a:noFill/>
                          </a:ln>
                          <a:solidFill>
                            <a:schemeClr val="bg1"/>
                          </a:solidFill>
                        </a:rPr>
                        <a:t>is greater than</a:t>
                      </a:r>
                      <a:endParaRPr lang="en-IE" sz="2800" b="0" baseline="0" dirty="0">
                        <a:ln>
                          <a:noFill/>
                        </a:ln>
                        <a:solidFill>
                          <a:schemeClr val="bg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r>
              <a:tr h="706919">
                <a:tc>
                  <a:txBody>
                    <a:bodyPr/>
                    <a:lstStyle/>
                    <a:p>
                      <a:pPr algn="ctr"/>
                      <a:r>
                        <a:rPr lang="en-IE" sz="3600" b="0" baseline="0" dirty="0" smtClean="0">
                          <a:ln>
                            <a:noFill/>
                          </a:ln>
                          <a:solidFill>
                            <a:schemeClr val="bg1"/>
                          </a:solidFill>
                        </a:rPr>
                        <a:t>&lt;</a:t>
                      </a:r>
                      <a:endParaRPr lang="en-IE" sz="3600" b="0" baseline="0" dirty="0">
                        <a:ln>
                          <a:noFill/>
                        </a:ln>
                        <a:solidFill>
                          <a:schemeClr val="bg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algn="ctr"/>
                      <a:r>
                        <a:rPr lang="en-IE" sz="2800" b="0" baseline="0" dirty="0" smtClean="0">
                          <a:ln>
                            <a:noFill/>
                          </a:ln>
                          <a:solidFill>
                            <a:schemeClr val="bg1"/>
                          </a:solidFill>
                        </a:rPr>
                        <a:t>is less than</a:t>
                      </a:r>
                      <a:endParaRPr lang="en-IE" sz="2800" b="0" baseline="0" dirty="0">
                        <a:ln>
                          <a:noFill/>
                        </a:ln>
                        <a:solidFill>
                          <a:schemeClr val="bg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r>
              <a:tr h="706919">
                <a:tc>
                  <a:txBody>
                    <a:bodyPr/>
                    <a:lstStyle/>
                    <a:p>
                      <a:pPr algn="ctr"/>
                      <a:r>
                        <a:rPr lang="en-IE" sz="3600" b="0" baseline="0" dirty="0" smtClean="0">
                          <a:ln>
                            <a:noFill/>
                          </a:ln>
                          <a:solidFill>
                            <a:schemeClr val="bg1"/>
                          </a:solidFill>
                        </a:rPr>
                        <a:t>&gt;=</a:t>
                      </a:r>
                      <a:endParaRPr lang="en-IE" sz="3600" b="0" baseline="0" dirty="0">
                        <a:ln>
                          <a:noFill/>
                        </a:ln>
                        <a:solidFill>
                          <a:schemeClr val="bg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algn="ctr"/>
                      <a:r>
                        <a:rPr lang="en-IE" sz="2800" b="0" baseline="0" dirty="0" smtClean="0">
                          <a:ln>
                            <a:noFill/>
                          </a:ln>
                          <a:solidFill>
                            <a:schemeClr val="bg1"/>
                          </a:solidFill>
                        </a:rPr>
                        <a:t>is greater than or equal to</a:t>
                      </a:r>
                      <a:endParaRPr lang="en-IE" sz="2800" b="0" baseline="0" dirty="0">
                        <a:ln>
                          <a:noFill/>
                        </a:ln>
                        <a:solidFill>
                          <a:schemeClr val="bg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r>
              <a:tr h="706919">
                <a:tc>
                  <a:txBody>
                    <a:bodyPr/>
                    <a:lstStyle/>
                    <a:p>
                      <a:pPr algn="ctr"/>
                      <a:r>
                        <a:rPr lang="en-IE" sz="3600" b="0" baseline="0" dirty="0" smtClean="0">
                          <a:ln>
                            <a:noFill/>
                          </a:ln>
                          <a:solidFill>
                            <a:schemeClr val="bg1"/>
                          </a:solidFill>
                        </a:rPr>
                        <a:t>&lt;=</a:t>
                      </a:r>
                      <a:endParaRPr lang="en-IE" sz="3600" b="0" baseline="0" dirty="0">
                        <a:ln>
                          <a:noFill/>
                        </a:ln>
                        <a:solidFill>
                          <a:schemeClr val="bg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algn="ctr"/>
                      <a:r>
                        <a:rPr lang="en-IE" sz="2800" b="0" baseline="0" dirty="0" smtClean="0">
                          <a:ln>
                            <a:noFill/>
                          </a:ln>
                          <a:solidFill>
                            <a:schemeClr val="bg1"/>
                          </a:solidFill>
                        </a:rPr>
                        <a:t>is less than or equal to</a:t>
                      </a:r>
                      <a:endParaRPr lang="en-IE" sz="2800" b="0" baseline="0" dirty="0">
                        <a:ln>
                          <a:noFill/>
                        </a:ln>
                        <a:solidFill>
                          <a:schemeClr val="bg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r>
            </a:tbl>
          </a:graphicData>
        </a:graphic>
      </p:graphicFrame>
    </p:spTree>
    <p:extLst>
      <p:ext uri="{BB962C8B-B14F-4D97-AF65-F5344CB8AC3E}">
        <p14:creationId xmlns:p14="http://schemas.microsoft.com/office/powerpoint/2010/main" val="1947066372"/>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solidFill>
                  <a:schemeClr val="bg1"/>
                </a:solidFill>
              </a:rPr>
              <a:t>Python: IF statement</a:t>
            </a:r>
            <a:endParaRPr lang="en-IE" dirty="0">
              <a:solidFill>
                <a:schemeClr val="bg1"/>
              </a:solidFill>
            </a:endParaRPr>
          </a:p>
        </p:txBody>
      </p:sp>
      <p:sp>
        <p:nvSpPr>
          <p:cNvPr id="4" name="Content Placeholder 3"/>
          <p:cNvSpPr>
            <a:spLocks noGrp="1"/>
          </p:cNvSpPr>
          <p:nvPr>
            <p:ph idx="1"/>
          </p:nvPr>
        </p:nvSpPr>
        <p:spPr/>
        <p:txBody>
          <a:bodyPr/>
          <a:lstStyle/>
          <a:p>
            <a:r>
              <a:rPr lang="en-IE" dirty="0" smtClean="0">
                <a:solidFill>
                  <a:schemeClr val="bg1"/>
                </a:solidFill>
              </a:rPr>
              <a:t>Let’s try the bigger of three numbers:</a:t>
            </a:r>
            <a:endParaRPr lang="en-IE" sz="2800" dirty="0">
              <a:solidFill>
                <a:schemeClr val="bg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729602510"/>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521" y="260648"/>
            <a:ext cx="10971372" cy="6192688"/>
          </a:xfrm>
        </p:spPr>
        <p:txBody>
          <a:bodyPr>
            <a:normAutofit fontScale="55000" lnSpcReduction="20000"/>
          </a:bodyPr>
          <a:lstStyle/>
          <a:p>
            <a:pPr marL="0" indent="0">
              <a:buNone/>
            </a:pPr>
            <a:r>
              <a:rPr lang="en-IE" dirty="0" smtClean="0">
                <a:solidFill>
                  <a:schemeClr val="bg1"/>
                </a:solidFill>
                <a:latin typeface="Courier New" panose="02070309020205020404" pitchFamily="49" charset="0"/>
                <a:cs typeface="Courier New" panose="02070309020205020404" pitchFamily="49" charset="0"/>
              </a:rPr>
              <a:t># PROGRAM </a:t>
            </a:r>
            <a:r>
              <a:rPr lang="en-IE" dirty="0" err="1" smtClean="0">
                <a:solidFill>
                  <a:schemeClr val="bg1"/>
                </a:solidFill>
                <a:latin typeface="Courier New" panose="02070309020205020404" pitchFamily="49" charset="0"/>
                <a:cs typeface="Courier New" panose="02070309020205020404" pitchFamily="49" charset="0"/>
              </a:rPr>
              <a:t>BiggerOfThree</a:t>
            </a:r>
            <a:r>
              <a:rPr lang="en-IE" dirty="0" smtClean="0">
                <a:solidFill>
                  <a:schemeClr val="bg1"/>
                </a:solidFill>
                <a:latin typeface="Courier New" panose="02070309020205020404" pitchFamily="49" charset="0"/>
                <a:cs typeface="Courier New" panose="02070309020205020404" pitchFamily="49" charset="0"/>
              </a:rPr>
              <a:t>:</a:t>
            </a:r>
          </a:p>
          <a:p>
            <a:pPr marL="0" indent="0">
              <a:buNone/>
            </a:pPr>
            <a:r>
              <a:rPr lang="en-IE" dirty="0" smtClean="0">
                <a:solidFill>
                  <a:schemeClr val="bg1"/>
                </a:solidFill>
                <a:latin typeface="Courier New" panose="02070309020205020404" pitchFamily="49" charset="0"/>
                <a:cs typeface="Courier New" panose="02070309020205020404" pitchFamily="49" charset="0"/>
              </a:rPr>
              <a:t>a = </a:t>
            </a:r>
            <a:r>
              <a:rPr lang="en-IE" dirty="0" err="1" smtClean="0">
                <a:solidFill>
                  <a:schemeClr val="bg1"/>
                </a:solidFill>
                <a:latin typeface="Courier New" panose="02070309020205020404" pitchFamily="49" charset="0"/>
                <a:cs typeface="Courier New" panose="02070309020205020404" pitchFamily="49" charset="0"/>
              </a:rPr>
              <a:t>int</a:t>
            </a:r>
            <a:r>
              <a:rPr lang="en-IE" dirty="0" smtClean="0">
                <a:solidFill>
                  <a:schemeClr val="bg1"/>
                </a:solidFill>
                <a:latin typeface="Courier New" panose="02070309020205020404" pitchFamily="49" charset="0"/>
                <a:cs typeface="Courier New" panose="02070309020205020404" pitchFamily="49" charset="0"/>
              </a:rPr>
              <a:t>(input(</a:t>
            </a:r>
            <a:r>
              <a:rPr lang="en-IE" dirty="0">
                <a:solidFill>
                  <a:schemeClr val="bg1"/>
                </a:solidFill>
                <a:latin typeface="Courier New" panose="02070309020205020404" pitchFamily="49" charset="0"/>
                <a:cs typeface="Courier New" panose="02070309020205020404" pitchFamily="49" charset="0"/>
              </a:rPr>
              <a:t>“Please input the first </a:t>
            </a:r>
            <a:r>
              <a:rPr lang="en-IE" dirty="0" smtClean="0">
                <a:solidFill>
                  <a:schemeClr val="bg1"/>
                </a:solidFill>
                <a:latin typeface="Courier New" panose="02070309020205020404" pitchFamily="49" charset="0"/>
                <a:cs typeface="Courier New" panose="02070309020205020404" pitchFamily="49" charset="0"/>
              </a:rPr>
              <a:t>value\n”))</a:t>
            </a:r>
          </a:p>
          <a:p>
            <a:pPr marL="0" indent="0">
              <a:buNone/>
            </a:pPr>
            <a:r>
              <a:rPr lang="en-IE" dirty="0">
                <a:solidFill>
                  <a:schemeClr val="bg1"/>
                </a:solidFill>
                <a:latin typeface="Courier New" panose="02070309020205020404" pitchFamily="49" charset="0"/>
                <a:cs typeface="Courier New" panose="02070309020205020404" pitchFamily="49" charset="0"/>
              </a:rPr>
              <a:t>b</a:t>
            </a:r>
            <a:r>
              <a:rPr lang="en-IE" dirty="0" smtClean="0">
                <a:solidFill>
                  <a:schemeClr val="bg1"/>
                </a:solidFill>
                <a:latin typeface="Courier New" panose="02070309020205020404" pitchFamily="49" charset="0"/>
                <a:cs typeface="Courier New" panose="02070309020205020404" pitchFamily="49" charset="0"/>
              </a:rPr>
              <a:t> = </a:t>
            </a:r>
            <a:r>
              <a:rPr lang="en-IE" dirty="0" err="1" smtClean="0">
                <a:solidFill>
                  <a:schemeClr val="bg1"/>
                </a:solidFill>
                <a:latin typeface="Courier New" panose="02070309020205020404" pitchFamily="49" charset="0"/>
                <a:cs typeface="Courier New" panose="02070309020205020404" pitchFamily="49" charset="0"/>
              </a:rPr>
              <a:t>int</a:t>
            </a:r>
            <a:r>
              <a:rPr lang="en-IE" dirty="0" smtClean="0">
                <a:solidFill>
                  <a:schemeClr val="bg1"/>
                </a:solidFill>
                <a:latin typeface="Courier New" panose="02070309020205020404" pitchFamily="49" charset="0"/>
                <a:cs typeface="Courier New" panose="02070309020205020404" pitchFamily="49" charset="0"/>
              </a:rPr>
              <a:t>(input(</a:t>
            </a:r>
            <a:r>
              <a:rPr lang="en-IE" dirty="0">
                <a:solidFill>
                  <a:schemeClr val="bg1"/>
                </a:solidFill>
                <a:latin typeface="Courier New" panose="02070309020205020404" pitchFamily="49" charset="0"/>
                <a:cs typeface="Courier New" panose="02070309020205020404" pitchFamily="49" charset="0"/>
              </a:rPr>
              <a:t>“Please second the second </a:t>
            </a:r>
            <a:r>
              <a:rPr lang="en-IE" dirty="0" smtClean="0">
                <a:solidFill>
                  <a:schemeClr val="bg1"/>
                </a:solidFill>
                <a:latin typeface="Courier New" panose="02070309020205020404" pitchFamily="49" charset="0"/>
                <a:cs typeface="Courier New" panose="02070309020205020404" pitchFamily="49" charset="0"/>
              </a:rPr>
              <a:t>value\n”))</a:t>
            </a:r>
          </a:p>
          <a:p>
            <a:pPr marL="0" indent="0">
              <a:buNone/>
            </a:pPr>
            <a:r>
              <a:rPr lang="en-IE" dirty="0">
                <a:solidFill>
                  <a:schemeClr val="bg1"/>
                </a:solidFill>
                <a:latin typeface="Courier New" panose="02070309020205020404" pitchFamily="49" charset="0"/>
                <a:cs typeface="Courier New" panose="02070309020205020404" pitchFamily="49" charset="0"/>
              </a:rPr>
              <a:t>c</a:t>
            </a:r>
            <a:r>
              <a:rPr lang="en-IE" dirty="0" smtClean="0">
                <a:solidFill>
                  <a:schemeClr val="bg1"/>
                </a:solidFill>
                <a:latin typeface="Courier New" panose="02070309020205020404" pitchFamily="49" charset="0"/>
                <a:cs typeface="Courier New" panose="02070309020205020404" pitchFamily="49" charset="0"/>
              </a:rPr>
              <a:t> </a:t>
            </a:r>
            <a:r>
              <a:rPr lang="en-IE" dirty="0">
                <a:solidFill>
                  <a:schemeClr val="bg1"/>
                </a:solidFill>
                <a:latin typeface="Courier New" panose="02070309020205020404" pitchFamily="49" charset="0"/>
                <a:cs typeface="Courier New" panose="02070309020205020404" pitchFamily="49" charset="0"/>
              </a:rPr>
              <a:t>= </a:t>
            </a:r>
            <a:r>
              <a:rPr lang="en-IE" dirty="0" err="1">
                <a:solidFill>
                  <a:schemeClr val="bg1"/>
                </a:solidFill>
                <a:latin typeface="Courier New" panose="02070309020205020404" pitchFamily="49" charset="0"/>
                <a:cs typeface="Courier New" panose="02070309020205020404" pitchFamily="49" charset="0"/>
              </a:rPr>
              <a:t>int</a:t>
            </a:r>
            <a:r>
              <a:rPr lang="en-IE" dirty="0">
                <a:solidFill>
                  <a:schemeClr val="bg1"/>
                </a:solidFill>
                <a:latin typeface="Courier New" panose="02070309020205020404" pitchFamily="49" charset="0"/>
                <a:cs typeface="Courier New" panose="02070309020205020404" pitchFamily="49" charset="0"/>
              </a:rPr>
              <a:t>(input(“Please second the </a:t>
            </a:r>
            <a:r>
              <a:rPr lang="en-IE" dirty="0" smtClean="0">
                <a:solidFill>
                  <a:schemeClr val="bg1"/>
                </a:solidFill>
                <a:latin typeface="Courier New" panose="02070309020205020404" pitchFamily="49" charset="0"/>
                <a:cs typeface="Courier New" panose="02070309020205020404" pitchFamily="49" charset="0"/>
              </a:rPr>
              <a:t>third </a:t>
            </a:r>
            <a:r>
              <a:rPr lang="en-IE" dirty="0">
                <a:solidFill>
                  <a:schemeClr val="bg1"/>
                </a:solidFill>
                <a:latin typeface="Courier New" panose="02070309020205020404" pitchFamily="49" charset="0"/>
                <a:cs typeface="Courier New" panose="02070309020205020404" pitchFamily="49" charset="0"/>
              </a:rPr>
              <a:t>value\n”))</a:t>
            </a:r>
          </a:p>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r>
              <a:rPr lang="en-IE" dirty="0" smtClean="0">
                <a:solidFill>
                  <a:schemeClr val="bg1"/>
                </a:solidFill>
                <a:latin typeface="Courier New" panose="02070309020205020404" pitchFamily="49" charset="0"/>
                <a:cs typeface="Courier New" panose="02070309020205020404" pitchFamily="49" charset="0"/>
              </a:rPr>
              <a:t>if a &gt; b:</a:t>
            </a:r>
          </a:p>
          <a:p>
            <a:pPr marL="0" indent="0">
              <a:buNone/>
            </a:pPr>
            <a:r>
              <a:rPr lang="en-IE" dirty="0" smtClean="0">
                <a:solidFill>
                  <a:schemeClr val="bg1"/>
                </a:solidFill>
                <a:latin typeface="Courier New" panose="02070309020205020404" pitchFamily="49" charset="0"/>
                <a:cs typeface="Courier New" panose="02070309020205020404" pitchFamily="49" charset="0"/>
              </a:rPr>
              <a:t># THEN</a:t>
            </a:r>
          </a:p>
          <a:p>
            <a:pPr marL="0" indent="0">
              <a:buNone/>
            </a:pPr>
            <a:r>
              <a:rPr lang="en-IE" dirty="0" smtClean="0">
                <a:solidFill>
                  <a:schemeClr val="bg1"/>
                </a:solidFill>
                <a:latin typeface="Courier New" panose="02070309020205020404" pitchFamily="49" charset="0"/>
                <a:cs typeface="Courier New" panose="02070309020205020404" pitchFamily="49" charset="0"/>
              </a:rPr>
              <a:t>       if a </a:t>
            </a:r>
            <a:r>
              <a:rPr lang="en-IE" dirty="0">
                <a:solidFill>
                  <a:schemeClr val="bg1"/>
                </a:solidFill>
                <a:latin typeface="Courier New" panose="02070309020205020404" pitchFamily="49" charset="0"/>
                <a:cs typeface="Courier New" panose="02070309020205020404" pitchFamily="49" charset="0"/>
              </a:rPr>
              <a:t>&gt; c</a:t>
            </a:r>
            <a:r>
              <a:rPr lang="en-IE" dirty="0" smtClean="0">
                <a:solidFill>
                  <a:schemeClr val="bg1"/>
                </a:solidFill>
                <a:latin typeface="Courier New" panose="02070309020205020404" pitchFamily="49" charset="0"/>
                <a:cs typeface="Courier New" panose="02070309020205020404" pitchFamily="49" charset="0"/>
              </a:rPr>
              <a:t>:</a:t>
            </a:r>
            <a:endParaRPr lang="en-IE" dirty="0">
              <a:solidFill>
                <a:schemeClr val="bg1"/>
              </a:solidFill>
              <a:latin typeface="Courier New" panose="02070309020205020404" pitchFamily="49" charset="0"/>
              <a:cs typeface="Courier New" panose="02070309020205020404" pitchFamily="49" charset="0"/>
            </a:endParaRPr>
          </a:p>
          <a:p>
            <a:pPr marL="0" indent="0">
              <a:buNone/>
            </a:pPr>
            <a:r>
              <a:rPr lang="en-IE" dirty="0" smtClean="0">
                <a:solidFill>
                  <a:schemeClr val="bg1"/>
                </a:solidFill>
                <a:latin typeface="Courier New" panose="02070309020205020404" pitchFamily="49" charset="0"/>
                <a:cs typeface="Courier New" panose="02070309020205020404" pitchFamily="49" charset="0"/>
              </a:rPr>
              <a:t>       # </a:t>
            </a:r>
            <a:r>
              <a:rPr lang="en-IE" dirty="0">
                <a:solidFill>
                  <a:schemeClr val="bg1"/>
                </a:solidFill>
                <a:latin typeface="Courier New" panose="02070309020205020404" pitchFamily="49" charset="0"/>
                <a:cs typeface="Courier New" panose="02070309020205020404" pitchFamily="49" charset="0"/>
              </a:rPr>
              <a:t>THEN</a:t>
            </a:r>
          </a:p>
          <a:p>
            <a:pPr marL="0" indent="0">
              <a:buNone/>
            </a:pPr>
            <a:r>
              <a:rPr lang="en-IE" dirty="0">
                <a:solidFill>
                  <a:schemeClr val="bg1"/>
                </a:solidFill>
                <a:latin typeface="Courier New" panose="02070309020205020404" pitchFamily="49" charset="0"/>
                <a:cs typeface="Courier New" panose="02070309020205020404" pitchFamily="49" charset="0"/>
              </a:rPr>
              <a:t>    </a:t>
            </a:r>
            <a:r>
              <a:rPr lang="en-IE" dirty="0" smtClean="0">
                <a:solidFill>
                  <a:schemeClr val="bg1"/>
                </a:solidFill>
                <a:latin typeface="Courier New" panose="02070309020205020404" pitchFamily="49" charset="0"/>
                <a:cs typeface="Courier New" panose="02070309020205020404" pitchFamily="49" charset="0"/>
              </a:rPr>
              <a:t>       print(a, </a:t>
            </a:r>
            <a:r>
              <a:rPr lang="en-IE" dirty="0">
                <a:solidFill>
                  <a:schemeClr val="bg1"/>
                </a:solidFill>
                <a:latin typeface="Courier New" panose="02070309020205020404" pitchFamily="49" charset="0"/>
                <a:cs typeface="Courier New" panose="02070309020205020404" pitchFamily="49" charset="0"/>
              </a:rPr>
              <a:t>“is bigger than”, </a:t>
            </a:r>
            <a:r>
              <a:rPr lang="en-IE" dirty="0" smtClean="0">
                <a:solidFill>
                  <a:schemeClr val="bg1"/>
                </a:solidFill>
                <a:latin typeface="Courier New" panose="02070309020205020404" pitchFamily="49" charset="0"/>
                <a:cs typeface="Courier New" panose="02070309020205020404" pitchFamily="49" charset="0"/>
              </a:rPr>
              <a:t>b, “ and ”, c)</a:t>
            </a:r>
            <a:endParaRPr lang="en-IE" dirty="0">
              <a:solidFill>
                <a:schemeClr val="bg1"/>
              </a:solidFill>
              <a:latin typeface="Courier New" panose="02070309020205020404" pitchFamily="49" charset="0"/>
              <a:cs typeface="Courier New" panose="02070309020205020404" pitchFamily="49" charset="0"/>
            </a:endParaRPr>
          </a:p>
          <a:p>
            <a:pPr marL="0" indent="0">
              <a:buNone/>
            </a:pPr>
            <a:r>
              <a:rPr lang="en-IE" dirty="0" smtClean="0">
                <a:solidFill>
                  <a:schemeClr val="bg1"/>
                </a:solidFill>
                <a:latin typeface="Courier New" panose="02070309020205020404" pitchFamily="49" charset="0"/>
                <a:cs typeface="Courier New" panose="02070309020205020404" pitchFamily="49" charset="0"/>
              </a:rPr>
              <a:t>       else</a:t>
            </a:r>
            <a:r>
              <a:rPr lang="en-IE" dirty="0">
                <a:solidFill>
                  <a:schemeClr val="bg1"/>
                </a:solidFill>
                <a:latin typeface="Courier New" panose="02070309020205020404" pitchFamily="49" charset="0"/>
                <a:cs typeface="Courier New" panose="02070309020205020404" pitchFamily="49" charset="0"/>
              </a:rPr>
              <a:t>:</a:t>
            </a:r>
          </a:p>
          <a:p>
            <a:pPr marL="0" indent="0">
              <a:buNone/>
            </a:pPr>
            <a:r>
              <a:rPr lang="en-IE" dirty="0" smtClean="0">
                <a:solidFill>
                  <a:schemeClr val="bg1"/>
                </a:solidFill>
                <a:latin typeface="Courier New" panose="02070309020205020404" pitchFamily="49" charset="0"/>
                <a:cs typeface="Courier New" panose="02070309020205020404" pitchFamily="49" charset="0"/>
              </a:rPr>
              <a:t>           print(c, </a:t>
            </a:r>
            <a:r>
              <a:rPr lang="en-IE" dirty="0">
                <a:solidFill>
                  <a:schemeClr val="bg1"/>
                </a:solidFill>
                <a:latin typeface="Courier New" panose="02070309020205020404" pitchFamily="49" charset="0"/>
                <a:cs typeface="Courier New" panose="02070309020205020404" pitchFamily="49" charset="0"/>
              </a:rPr>
              <a:t>“is bigger than”, </a:t>
            </a:r>
            <a:r>
              <a:rPr lang="en-IE" dirty="0" smtClean="0">
                <a:solidFill>
                  <a:schemeClr val="bg1"/>
                </a:solidFill>
                <a:latin typeface="Courier New" panose="02070309020205020404" pitchFamily="49" charset="0"/>
                <a:cs typeface="Courier New" panose="02070309020205020404" pitchFamily="49" charset="0"/>
              </a:rPr>
              <a:t>a, </a:t>
            </a:r>
            <a:r>
              <a:rPr lang="en-IE" dirty="0">
                <a:solidFill>
                  <a:schemeClr val="bg1"/>
                </a:solidFill>
                <a:latin typeface="Courier New" panose="02070309020205020404" pitchFamily="49" charset="0"/>
                <a:cs typeface="Courier New" panose="02070309020205020404" pitchFamily="49" charset="0"/>
              </a:rPr>
              <a:t>“ and ”, c)</a:t>
            </a:r>
          </a:p>
          <a:p>
            <a:pPr marL="0" indent="0">
              <a:buNone/>
            </a:pPr>
            <a:r>
              <a:rPr lang="en-IE" dirty="0" smtClean="0">
                <a:solidFill>
                  <a:schemeClr val="bg1"/>
                </a:solidFill>
                <a:latin typeface="Courier New" panose="02070309020205020404" pitchFamily="49" charset="0"/>
                <a:cs typeface="Courier New" panose="02070309020205020404" pitchFamily="49" charset="0"/>
              </a:rPr>
              <a:t>       # </a:t>
            </a:r>
            <a:r>
              <a:rPr lang="en-IE" dirty="0">
                <a:solidFill>
                  <a:schemeClr val="bg1"/>
                </a:solidFill>
                <a:latin typeface="Courier New" panose="02070309020205020404" pitchFamily="49" charset="0"/>
                <a:cs typeface="Courier New" panose="02070309020205020404" pitchFamily="49" charset="0"/>
              </a:rPr>
              <a:t>ENDIF;</a:t>
            </a:r>
          </a:p>
          <a:p>
            <a:pPr marL="0" indent="0">
              <a:buNone/>
            </a:pPr>
            <a:r>
              <a:rPr lang="en-IE" dirty="0" smtClean="0">
                <a:solidFill>
                  <a:schemeClr val="bg1"/>
                </a:solidFill>
                <a:latin typeface="Courier New" panose="02070309020205020404" pitchFamily="49" charset="0"/>
                <a:cs typeface="Courier New" panose="02070309020205020404" pitchFamily="49" charset="0"/>
              </a:rPr>
              <a:t>else:</a:t>
            </a:r>
          </a:p>
          <a:p>
            <a:pPr marL="0" indent="0">
              <a:buNone/>
            </a:pPr>
            <a:r>
              <a:rPr lang="en-IE" dirty="0">
                <a:solidFill>
                  <a:schemeClr val="bg1"/>
                </a:solidFill>
                <a:latin typeface="Courier New" panose="02070309020205020404" pitchFamily="49" charset="0"/>
                <a:cs typeface="Courier New" panose="02070309020205020404" pitchFamily="49" charset="0"/>
              </a:rPr>
              <a:t> </a:t>
            </a:r>
            <a:r>
              <a:rPr lang="en-IE" dirty="0" smtClean="0">
                <a:solidFill>
                  <a:schemeClr val="bg1"/>
                </a:solidFill>
                <a:latin typeface="Courier New" panose="02070309020205020404" pitchFamily="49" charset="0"/>
                <a:cs typeface="Courier New" panose="02070309020205020404" pitchFamily="49" charset="0"/>
              </a:rPr>
              <a:t>      if b </a:t>
            </a:r>
            <a:r>
              <a:rPr lang="en-IE" dirty="0">
                <a:solidFill>
                  <a:schemeClr val="bg1"/>
                </a:solidFill>
                <a:latin typeface="Courier New" panose="02070309020205020404" pitchFamily="49" charset="0"/>
                <a:cs typeface="Courier New" panose="02070309020205020404" pitchFamily="49" charset="0"/>
              </a:rPr>
              <a:t>&gt; c:</a:t>
            </a:r>
          </a:p>
          <a:p>
            <a:pPr marL="0" indent="0">
              <a:buNone/>
            </a:pPr>
            <a:r>
              <a:rPr lang="en-IE" dirty="0">
                <a:solidFill>
                  <a:schemeClr val="bg1"/>
                </a:solidFill>
                <a:latin typeface="Courier New" panose="02070309020205020404" pitchFamily="49" charset="0"/>
                <a:cs typeface="Courier New" panose="02070309020205020404" pitchFamily="49" charset="0"/>
              </a:rPr>
              <a:t>       # THEN</a:t>
            </a:r>
          </a:p>
          <a:p>
            <a:pPr marL="0" indent="0">
              <a:buNone/>
            </a:pPr>
            <a:r>
              <a:rPr lang="en-IE" dirty="0">
                <a:solidFill>
                  <a:schemeClr val="bg1"/>
                </a:solidFill>
                <a:latin typeface="Courier New" panose="02070309020205020404" pitchFamily="49" charset="0"/>
                <a:cs typeface="Courier New" panose="02070309020205020404" pitchFamily="49" charset="0"/>
              </a:rPr>
              <a:t>           </a:t>
            </a:r>
            <a:r>
              <a:rPr lang="en-IE" dirty="0" smtClean="0">
                <a:solidFill>
                  <a:schemeClr val="bg1"/>
                </a:solidFill>
                <a:latin typeface="Courier New" panose="02070309020205020404" pitchFamily="49" charset="0"/>
                <a:cs typeface="Courier New" panose="02070309020205020404" pitchFamily="49" charset="0"/>
              </a:rPr>
              <a:t>print(b, </a:t>
            </a:r>
            <a:r>
              <a:rPr lang="en-IE" dirty="0">
                <a:solidFill>
                  <a:schemeClr val="bg1"/>
                </a:solidFill>
                <a:latin typeface="Courier New" panose="02070309020205020404" pitchFamily="49" charset="0"/>
                <a:cs typeface="Courier New" panose="02070309020205020404" pitchFamily="49" charset="0"/>
              </a:rPr>
              <a:t>“is bigger than”, </a:t>
            </a:r>
            <a:r>
              <a:rPr lang="en-IE" dirty="0" smtClean="0">
                <a:solidFill>
                  <a:schemeClr val="bg1"/>
                </a:solidFill>
                <a:latin typeface="Courier New" panose="02070309020205020404" pitchFamily="49" charset="0"/>
                <a:cs typeface="Courier New" panose="02070309020205020404" pitchFamily="49" charset="0"/>
              </a:rPr>
              <a:t>a, </a:t>
            </a:r>
            <a:r>
              <a:rPr lang="en-IE" dirty="0">
                <a:solidFill>
                  <a:schemeClr val="bg1"/>
                </a:solidFill>
                <a:latin typeface="Courier New" panose="02070309020205020404" pitchFamily="49" charset="0"/>
                <a:cs typeface="Courier New" panose="02070309020205020404" pitchFamily="49" charset="0"/>
              </a:rPr>
              <a:t>“ and ”, c)</a:t>
            </a:r>
          </a:p>
          <a:p>
            <a:pPr marL="0" indent="0">
              <a:buNone/>
            </a:pPr>
            <a:r>
              <a:rPr lang="en-IE" dirty="0">
                <a:solidFill>
                  <a:schemeClr val="bg1"/>
                </a:solidFill>
                <a:latin typeface="Courier New" panose="02070309020205020404" pitchFamily="49" charset="0"/>
                <a:cs typeface="Courier New" panose="02070309020205020404" pitchFamily="49" charset="0"/>
              </a:rPr>
              <a:t>       else:</a:t>
            </a:r>
          </a:p>
          <a:p>
            <a:pPr marL="0" indent="0">
              <a:buNone/>
            </a:pPr>
            <a:r>
              <a:rPr lang="en-IE" dirty="0">
                <a:solidFill>
                  <a:schemeClr val="bg1"/>
                </a:solidFill>
                <a:latin typeface="Courier New" panose="02070309020205020404" pitchFamily="49" charset="0"/>
                <a:cs typeface="Courier New" panose="02070309020205020404" pitchFamily="49" charset="0"/>
              </a:rPr>
              <a:t>           print(c, “is bigger than”, a, “ and ”, </a:t>
            </a:r>
            <a:r>
              <a:rPr lang="en-IE" dirty="0" smtClean="0">
                <a:solidFill>
                  <a:schemeClr val="bg1"/>
                </a:solidFill>
                <a:latin typeface="Courier New" panose="02070309020205020404" pitchFamily="49" charset="0"/>
                <a:cs typeface="Courier New" panose="02070309020205020404" pitchFamily="49" charset="0"/>
              </a:rPr>
              <a:t>b)</a:t>
            </a:r>
            <a:endParaRPr lang="en-IE" dirty="0">
              <a:solidFill>
                <a:schemeClr val="bg1"/>
              </a:solidFill>
              <a:latin typeface="Courier New" panose="02070309020205020404" pitchFamily="49" charset="0"/>
              <a:cs typeface="Courier New" panose="02070309020205020404" pitchFamily="49" charset="0"/>
            </a:endParaRPr>
          </a:p>
          <a:p>
            <a:pPr marL="0" indent="0">
              <a:buNone/>
            </a:pPr>
            <a:r>
              <a:rPr lang="en-IE" dirty="0">
                <a:solidFill>
                  <a:schemeClr val="bg1"/>
                </a:solidFill>
                <a:latin typeface="Courier New" panose="02070309020205020404" pitchFamily="49" charset="0"/>
                <a:cs typeface="Courier New" panose="02070309020205020404" pitchFamily="49" charset="0"/>
              </a:rPr>
              <a:t>       # ENDIF</a:t>
            </a:r>
            <a:r>
              <a:rPr lang="en-IE" dirty="0" smtClean="0">
                <a:solidFill>
                  <a:schemeClr val="bg1"/>
                </a:solidFill>
                <a:latin typeface="Courier New" panose="02070309020205020404" pitchFamily="49" charset="0"/>
                <a:cs typeface="Courier New" panose="02070309020205020404" pitchFamily="49" charset="0"/>
              </a:rPr>
              <a:t>;</a:t>
            </a:r>
          </a:p>
          <a:p>
            <a:pPr marL="0" indent="0">
              <a:buNone/>
            </a:pPr>
            <a:r>
              <a:rPr lang="en-IE" dirty="0" smtClean="0">
                <a:solidFill>
                  <a:schemeClr val="bg1"/>
                </a:solidFill>
                <a:latin typeface="Courier New" panose="02070309020205020404" pitchFamily="49" charset="0"/>
                <a:cs typeface="Courier New" panose="02070309020205020404" pitchFamily="49" charset="0"/>
              </a:rPr>
              <a:t># ENDIF;</a:t>
            </a:r>
          </a:p>
          <a:p>
            <a:pPr marL="0" indent="0">
              <a:buNone/>
            </a:pPr>
            <a:r>
              <a:rPr lang="en-IE" dirty="0" smtClean="0">
                <a:solidFill>
                  <a:schemeClr val="bg1"/>
                </a:solidFill>
                <a:latin typeface="Courier New" panose="02070309020205020404" pitchFamily="49" charset="0"/>
                <a:cs typeface="Courier New" panose="02070309020205020404" pitchFamily="49" charset="0"/>
              </a:rPr>
              <a:t># END.</a:t>
            </a:r>
          </a:p>
          <a:p>
            <a:pPr marL="0" indent="0">
              <a:buNone/>
            </a:pPr>
            <a:endParaRPr lang="en-IE" dirty="0">
              <a:solidFill>
                <a:schemeClr val="bg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07168770"/>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E" sz="6600" dirty="0" smtClean="0">
                <a:solidFill>
                  <a:schemeClr val="bg1"/>
                </a:solidFill>
              </a:rPr>
              <a:t>Python: ELIF statement</a:t>
            </a:r>
            <a:endParaRPr lang="en-IE" sz="6600" dirty="0">
              <a:solidFill>
                <a:schemeClr val="bg1"/>
              </a:solidFill>
            </a:endParaRPr>
          </a:p>
        </p:txBody>
      </p:sp>
      <p:sp>
        <p:nvSpPr>
          <p:cNvPr id="3" name="Subtitle 2"/>
          <p:cNvSpPr>
            <a:spLocks noGrp="1"/>
          </p:cNvSpPr>
          <p:nvPr>
            <p:ph type="subTitle" idx="1"/>
          </p:nvPr>
        </p:nvSpPr>
        <p:spPr/>
        <p:txBody>
          <a:bodyPr/>
          <a:lstStyle/>
          <a:p>
            <a:r>
              <a:rPr lang="en-IE" dirty="0" smtClean="0">
                <a:solidFill>
                  <a:schemeClr val="bg1"/>
                </a:solidFill>
              </a:rPr>
              <a:t>Damian Gordon</a:t>
            </a:r>
            <a:endParaRPr lang="en-IE" dirty="0">
              <a:solidFill>
                <a:schemeClr val="bg1"/>
              </a:solidFill>
            </a:endParaRPr>
          </a:p>
        </p:txBody>
      </p:sp>
    </p:spTree>
    <p:extLst>
      <p:ext uri="{BB962C8B-B14F-4D97-AF65-F5344CB8AC3E}">
        <p14:creationId xmlns:p14="http://schemas.microsoft.com/office/powerpoint/2010/main" val="2523885462"/>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521" y="260648"/>
            <a:ext cx="10971372" cy="6192688"/>
          </a:xfrm>
        </p:spPr>
        <p:txBody>
          <a:bodyPr>
            <a:normAutofit fontScale="55000" lnSpcReduction="20000"/>
          </a:bodyPr>
          <a:lstStyle/>
          <a:p>
            <a:pPr marL="0" indent="0">
              <a:buNone/>
            </a:pPr>
            <a:r>
              <a:rPr lang="en-IE" dirty="0" smtClean="0">
                <a:solidFill>
                  <a:schemeClr val="bg1"/>
                </a:solidFill>
                <a:latin typeface="Courier New" panose="02070309020205020404" pitchFamily="49" charset="0"/>
                <a:cs typeface="Courier New" panose="02070309020205020404" pitchFamily="49" charset="0"/>
              </a:rPr>
              <a:t># PROGRAM </a:t>
            </a:r>
            <a:r>
              <a:rPr lang="en-IE" dirty="0" err="1" smtClean="0">
                <a:solidFill>
                  <a:schemeClr val="bg1"/>
                </a:solidFill>
                <a:latin typeface="Courier New" panose="02070309020205020404" pitchFamily="49" charset="0"/>
                <a:cs typeface="Courier New" panose="02070309020205020404" pitchFamily="49" charset="0"/>
              </a:rPr>
              <a:t>BiggerOfThree</a:t>
            </a:r>
            <a:r>
              <a:rPr lang="en-IE" dirty="0" smtClean="0">
                <a:solidFill>
                  <a:schemeClr val="bg1"/>
                </a:solidFill>
                <a:latin typeface="Courier New" panose="02070309020205020404" pitchFamily="49" charset="0"/>
                <a:cs typeface="Courier New" panose="02070309020205020404" pitchFamily="49" charset="0"/>
              </a:rPr>
              <a:t>:</a:t>
            </a:r>
          </a:p>
          <a:p>
            <a:pPr marL="0" indent="0">
              <a:buNone/>
            </a:pPr>
            <a:r>
              <a:rPr lang="en-IE" dirty="0" smtClean="0">
                <a:solidFill>
                  <a:schemeClr val="bg1"/>
                </a:solidFill>
                <a:latin typeface="Courier New" panose="02070309020205020404" pitchFamily="49" charset="0"/>
                <a:cs typeface="Courier New" panose="02070309020205020404" pitchFamily="49" charset="0"/>
              </a:rPr>
              <a:t>a = </a:t>
            </a:r>
            <a:r>
              <a:rPr lang="en-IE" dirty="0" err="1" smtClean="0">
                <a:solidFill>
                  <a:schemeClr val="bg1"/>
                </a:solidFill>
                <a:latin typeface="Courier New" panose="02070309020205020404" pitchFamily="49" charset="0"/>
                <a:cs typeface="Courier New" panose="02070309020205020404" pitchFamily="49" charset="0"/>
              </a:rPr>
              <a:t>int</a:t>
            </a:r>
            <a:r>
              <a:rPr lang="en-IE" dirty="0" smtClean="0">
                <a:solidFill>
                  <a:schemeClr val="bg1"/>
                </a:solidFill>
                <a:latin typeface="Courier New" panose="02070309020205020404" pitchFamily="49" charset="0"/>
                <a:cs typeface="Courier New" panose="02070309020205020404" pitchFamily="49" charset="0"/>
              </a:rPr>
              <a:t>(input(</a:t>
            </a:r>
            <a:r>
              <a:rPr lang="en-IE" dirty="0">
                <a:solidFill>
                  <a:schemeClr val="bg1"/>
                </a:solidFill>
                <a:latin typeface="Courier New" panose="02070309020205020404" pitchFamily="49" charset="0"/>
                <a:cs typeface="Courier New" panose="02070309020205020404" pitchFamily="49" charset="0"/>
              </a:rPr>
              <a:t>“Please input the first </a:t>
            </a:r>
            <a:r>
              <a:rPr lang="en-IE" dirty="0" smtClean="0">
                <a:solidFill>
                  <a:schemeClr val="bg1"/>
                </a:solidFill>
                <a:latin typeface="Courier New" panose="02070309020205020404" pitchFamily="49" charset="0"/>
                <a:cs typeface="Courier New" panose="02070309020205020404" pitchFamily="49" charset="0"/>
              </a:rPr>
              <a:t>value\n”))</a:t>
            </a:r>
          </a:p>
          <a:p>
            <a:pPr marL="0" indent="0">
              <a:buNone/>
            </a:pPr>
            <a:r>
              <a:rPr lang="en-IE" dirty="0">
                <a:solidFill>
                  <a:schemeClr val="bg1"/>
                </a:solidFill>
                <a:latin typeface="Courier New" panose="02070309020205020404" pitchFamily="49" charset="0"/>
                <a:cs typeface="Courier New" panose="02070309020205020404" pitchFamily="49" charset="0"/>
              </a:rPr>
              <a:t>b</a:t>
            </a:r>
            <a:r>
              <a:rPr lang="en-IE" dirty="0" smtClean="0">
                <a:solidFill>
                  <a:schemeClr val="bg1"/>
                </a:solidFill>
                <a:latin typeface="Courier New" panose="02070309020205020404" pitchFamily="49" charset="0"/>
                <a:cs typeface="Courier New" panose="02070309020205020404" pitchFamily="49" charset="0"/>
              </a:rPr>
              <a:t> = </a:t>
            </a:r>
            <a:r>
              <a:rPr lang="en-IE" dirty="0" err="1" smtClean="0">
                <a:solidFill>
                  <a:schemeClr val="bg1"/>
                </a:solidFill>
                <a:latin typeface="Courier New" panose="02070309020205020404" pitchFamily="49" charset="0"/>
                <a:cs typeface="Courier New" panose="02070309020205020404" pitchFamily="49" charset="0"/>
              </a:rPr>
              <a:t>int</a:t>
            </a:r>
            <a:r>
              <a:rPr lang="en-IE" dirty="0" smtClean="0">
                <a:solidFill>
                  <a:schemeClr val="bg1"/>
                </a:solidFill>
                <a:latin typeface="Courier New" panose="02070309020205020404" pitchFamily="49" charset="0"/>
                <a:cs typeface="Courier New" panose="02070309020205020404" pitchFamily="49" charset="0"/>
              </a:rPr>
              <a:t>(input(</a:t>
            </a:r>
            <a:r>
              <a:rPr lang="en-IE" dirty="0">
                <a:solidFill>
                  <a:schemeClr val="bg1"/>
                </a:solidFill>
                <a:latin typeface="Courier New" panose="02070309020205020404" pitchFamily="49" charset="0"/>
                <a:cs typeface="Courier New" panose="02070309020205020404" pitchFamily="49" charset="0"/>
              </a:rPr>
              <a:t>“Please second the second </a:t>
            </a:r>
            <a:r>
              <a:rPr lang="en-IE" dirty="0" smtClean="0">
                <a:solidFill>
                  <a:schemeClr val="bg1"/>
                </a:solidFill>
                <a:latin typeface="Courier New" panose="02070309020205020404" pitchFamily="49" charset="0"/>
                <a:cs typeface="Courier New" panose="02070309020205020404" pitchFamily="49" charset="0"/>
              </a:rPr>
              <a:t>value\n”))</a:t>
            </a:r>
          </a:p>
          <a:p>
            <a:pPr marL="0" indent="0">
              <a:buNone/>
            </a:pPr>
            <a:r>
              <a:rPr lang="en-IE" dirty="0">
                <a:solidFill>
                  <a:schemeClr val="bg1"/>
                </a:solidFill>
                <a:latin typeface="Courier New" panose="02070309020205020404" pitchFamily="49" charset="0"/>
                <a:cs typeface="Courier New" panose="02070309020205020404" pitchFamily="49" charset="0"/>
              </a:rPr>
              <a:t>c</a:t>
            </a:r>
            <a:r>
              <a:rPr lang="en-IE" dirty="0" smtClean="0">
                <a:solidFill>
                  <a:schemeClr val="bg1"/>
                </a:solidFill>
                <a:latin typeface="Courier New" panose="02070309020205020404" pitchFamily="49" charset="0"/>
                <a:cs typeface="Courier New" panose="02070309020205020404" pitchFamily="49" charset="0"/>
              </a:rPr>
              <a:t> </a:t>
            </a:r>
            <a:r>
              <a:rPr lang="en-IE" dirty="0">
                <a:solidFill>
                  <a:schemeClr val="bg1"/>
                </a:solidFill>
                <a:latin typeface="Courier New" panose="02070309020205020404" pitchFamily="49" charset="0"/>
                <a:cs typeface="Courier New" panose="02070309020205020404" pitchFamily="49" charset="0"/>
              </a:rPr>
              <a:t>= </a:t>
            </a:r>
            <a:r>
              <a:rPr lang="en-IE" dirty="0" err="1">
                <a:solidFill>
                  <a:schemeClr val="bg1"/>
                </a:solidFill>
                <a:latin typeface="Courier New" panose="02070309020205020404" pitchFamily="49" charset="0"/>
                <a:cs typeface="Courier New" panose="02070309020205020404" pitchFamily="49" charset="0"/>
              </a:rPr>
              <a:t>int</a:t>
            </a:r>
            <a:r>
              <a:rPr lang="en-IE" dirty="0">
                <a:solidFill>
                  <a:schemeClr val="bg1"/>
                </a:solidFill>
                <a:latin typeface="Courier New" panose="02070309020205020404" pitchFamily="49" charset="0"/>
                <a:cs typeface="Courier New" panose="02070309020205020404" pitchFamily="49" charset="0"/>
              </a:rPr>
              <a:t>(input(“Please second the </a:t>
            </a:r>
            <a:r>
              <a:rPr lang="en-IE" dirty="0" smtClean="0">
                <a:solidFill>
                  <a:schemeClr val="bg1"/>
                </a:solidFill>
                <a:latin typeface="Courier New" panose="02070309020205020404" pitchFamily="49" charset="0"/>
                <a:cs typeface="Courier New" panose="02070309020205020404" pitchFamily="49" charset="0"/>
              </a:rPr>
              <a:t>third </a:t>
            </a:r>
            <a:r>
              <a:rPr lang="en-IE" dirty="0">
                <a:solidFill>
                  <a:schemeClr val="bg1"/>
                </a:solidFill>
                <a:latin typeface="Courier New" panose="02070309020205020404" pitchFamily="49" charset="0"/>
                <a:cs typeface="Courier New" panose="02070309020205020404" pitchFamily="49" charset="0"/>
              </a:rPr>
              <a:t>value\n”))</a:t>
            </a:r>
          </a:p>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r>
              <a:rPr lang="en-IE" dirty="0" smtClean="0">
                <a:solidFill>
                  <a:schemeClr val="bg1"/>
                </a:solidFill>
                <a:latin typeface="Courier New" panose="02070309020205020404" pitchFamily="49" charset="0"/>
                <a:cs typeface="Courier New" panose="02070309020205020404" pitchFamily="49" charset="0"/>
              </a:rPr>
              <a:t>if a &gt; b:</a:t>
            </a:r>
          </a:p>
          <a:p>
            <a:pPr marL="0" indent="0">
              <a:buNone/>
            </a:pPr>
            <a:r>
              <a:rPr lang="en-IE" dirty="0" smtClean="0">
                <a:solidFill>
                  <a:schemeClr val="bg1"/>
                </a:solidFill>
                <a:latin typeface="Courier New" panose="02070309020205020404" pitchFamily="49" charset="0"/>
                <a:cs typeface="Courier New" panose="02070309020205020404" pitchFamily="49" charset="0"/>
              </a:rPr>
              <a:t># THEN</a:t>
            </a:r>
          </a:p>
          <a:p>
            <a:pPr marL="0" indent="0">
              <a:buNone/>
            </a:pPr>
            <a:r>
              <a:rPr lang="en-IE" dirty="0" smtClean="0">
                <a:solidFill>
                  <a:schemeClr val="bg1"/>
                </a:solidFill>
                <a:latin typeface="Courier New" panose="02070309020205020404" pitchFamily="49" charset="0"/>
                <a:cs typeface="Courier New" panose="02070309020205020404" pitchFamily="49" charset="0"/>
              </a:rPr>
              <a:t>       if a </a:t>
            </a:r>
            <a:r>
              <a:rPr lang="en-IE" dirty="0">
                <a:solidFill>
                  <a:schemeClr val="bg1"/>
                </a:solidFill>
                <a:latin typeface="Courier New" panose="02070309020205020404" pitchFamily="49" charset="0"/>
                <a:cs typeface="Courier New" panose="02070309020205020404" pitchFamily="49" charset="0"/>
              </a:rPr>
              <a:t>&gt; c</a:t>
            </a:r>
            <a:r>
              <a:rPr lang="en-IE" dirty="0" smtClean="0">
                <a:solidFill>
                  <a:schemeClr val="bg1"/>
                </a:solidFill>
                <a:latin typeface="Courier New" panose="02070309020205020404" pitchFamily="49" charset="0"/>
                <a:cs typeface="Courier New" panose="02070309020205020404" pitchFamily="49" charset="0"/>
              </a:rPr>
              <a:t>:</a:t>
            </a:r>
            <a:endParaRPr lang="en-IE" dirty="0">
              <a:solidFill>
                <a:schemeClr val="bg1"/>
              </a:solidFill>
              <a:latin typeface="Courier New" panose="02070309020205020404" pitchFamily="49" charset="0"/>
              <a:cs typeface="Courier New" panose="02070309020205020404" pitchFamily="49" charset="0"/>
            </a:endParaRPr>
          </a:p>
          <a:p>
            <a:pPr marL="0" indent="0">
              <a:buNone/>
            </a:pPr>
            <a:r>
              <a:rPr lang="en-IE" dirty="0" smtClean="0">
                <a:solidFill>
                  <a:schemeClr val="bg1"/>
                </a:solidFill>
                <a:latin typeface="Courier New" panose="02070309020205020404" pitchFamily="49" charset="0"/>
                <a:cs typeface="Courier New" panose="02070309020205020404" pitchFamily="49" charset="0"/>
              </a:rPr>
              <a:t>       # </a:t>
            </a:r>
            <a:r>
              <a:rPr lang="en-IE" dirty="0">
                <a:solidFill>
                  <a:schemeClr val="bg1"/>
                </a:solidFill>
                <a:latin typeface="Courier New" panose="02070309020205020404" pitchFamily="49" charset="0"/>
                <a:cs typeface="Courier New" panose="02070309020205020404" pitchFamily="49" charset="0"/>
              </a:rPr>
              <a:t>THEN</a:t>
            </a:r>
          </a:p>
          <a:p>
            <a:pPr marL="0" indent="0">
              <a:buNone/>
            </a:pPr>
            <a:r>
              <a:rPr lang="en-IE" dirty="0">
                <a:solidFill>
                  <a:schemeClr val="bg1"/>
                </a:solidFill>
                <a:latin typeface="Courier New" panose="02070309020205020404" pitchFamily="49" charset="0"/>
                <a:cs typeface="Courier New" panose="02070309020205020404" pitchFamily="49" charset="0"/>
              </a:rPr>
              <a:t>    </a:t>
            </a:r>
            <a:r>
              <a:rPr lang="en-IE" dirty="0" smtClean="0">
                <a:solidFill>
                  <a:schemeClr val="bg1"/>
                </a:solidFill>
                <a:latin typeface="Courier New" panose="02070309020205020404" pitchFamily="49" charset="0"/>
                <a:cs typeface="Courier New" panose="02070309020205020404" pitchFamily="49" charset="0"/>
              </a:rPr>
              <a:t>       print(a, </a:t>
            </a:r>
            <a:r>
              <a:rPr lang="en-IE" dirty="0">
                <a:solidFill>
                  <a:schemeClr val="bg1"/>
                </a:solidFill>
                <a:latin typeface="Courier New" panose="02070309020205020404" pitchFamily="49" charset="0"/>
                <a:cs typeface="Courier New" panose="02070309020205020404" pitchFamily="49" charset="0"/>
              </a:rPr>
              <a:t>“is bigger than”, </a:t>
            </a:r>
            <a:r>
              <a:rPr lang="en-IE" dirty="0" smtClean="0">
                <a:solidFill>
                  <a:schemeClr val="bg1"/>
                </a:solidFill>
                <a:latin typeface="Courier New" panose="02070309020205020404" pitchFamily="49" charset="0"/>
                <a:cs typeface="Courier New" panose="02070309020205020404" pitchFamily="49" charset="0"/>
              </a:rPr>
              <a:t>b, “ and ”, c)</a:t>
            </a:r>
            <a:endParaRPr lang="en-IE" dirty="0">
              <a:solidFill>
                <a:schemeClr val="bg1"/>
              </a:solidFill>
              <a:latin typeface="Courier New" panose="02070309020205020404" pitchFamily="49" charset="0"/>
              <a:cs typeface="Courier New" panose="02070309020205020404" pitchFamily="49" charset="0"/>
            </a:endParaRPr>
          </a:p>
          <a:p>
            <a:pPr marL="0" indent="0">
              <a:buNone/>
            </a:pPr>
            <a:r>
              <a:rPr lang="en-IE" dirty="0" smtClean="0">
                <a:solidFill>
                  <a:schemeClr val="bg1"/>
                </a:solidFill>
                <a:latin typeface="Courier New" panose="02070309020205020404" pitchFamily="49" charset="0"/>
                <a:cs typeface="Courier New" panose="02070309020205020404" pitchFamily="49" charset="0"/>
              </a:rPr>
              <a:t>       else</a:t>
            </a:r>
            <a:r>
              <a:rPr lang="en-IE" dirty="0">
                <a:solidFill>
                  <a:schemeClr val="bg1"/>
                </a:solidFill>
                <a:latin typeface="Courier New" panose="02070309020205020404" pitchFamily="49" charset="0"/>
                <a:cs typeface="Courier New" panose="02070309020205020404" pitchFamily="49" charset="0"/>
              </a:rPr>
              <a:t>:</a:t>
            </a:r>
          </a:p>
          <a:p>
            <a:pPr marL="0" indent="0">
              <a:buNone/>
            </a:pPr>
            <a:r>
              <a:rPr lang="en-IE" dirty="0" smtClean="0">
                <a:solidFill>
                  <a:schemeClr val="bg1"/>
                </a:solidFill>
                <a:latin typeface="Courier New" panose="02070309020205020404" pitchFamily="49" charset="0"/>
                <a:cs typeface="Courier New" panose="02070309020205020404" pitchFamily="49" charset="0"/>
              </a:rPr>
              <a:t>           print(c, </a:t>
            </a:r>
            <a:r>
              <a:rPr lang="en-IE" dirty="0">
                <a:solidFill>
                  <a:schemeClr val="bg1"/>
                </a:solidFill>
                <a:latin typeface="Courier New" panose="02070309020205020404" pitchFamily="49" charset="0"/>
                <a:cs typeface="Courier New" panose="02070309020205020404" pitchFamily="49" charset="0"/>
              </a:rPr>
              <a:t>“is bigger than”, </a:t>
            </a:r>
            <a:r>
              <a:rPr lang="en-IE" dirty="0" smtClean="0">
                <a:solidFill>
                  <a:schemeClr val="bg1"/>
                </a:solidFill>
                <a:latin typeface="Courier New" panose="02070309020205020404" pitchFamily="49" charset="0"/>
                <a:cs typeface="Courier New" panose="02070309020205020404" pitchFamily="49" charset="0"/>
              </a:rPr>
              <a:t>a, </a:t>
            </a:r>
            <a:r>
              <a:rPr lang="en-IE" dirty="0">
                <a:solidFill>
                  <a:schemeClr val="bg1"/>
                </a:solidFill>
                <a:latin typeface="Courier New" panose="02070309020205020404" pitchFamily="49" charset="0"/>
                <a:cs typeface="Courier New" panose="02070309020205020404" pitchFamily="49" charset="0"/>
              </a:rPr>
              <a:t>“ and ”, c)</a:t>
            </a:r>
          </a:p>
          <a:p>
            <a:pPr marL="0" indent="0">
              <a:buNone/>
            </a:pPr>
            <a:r>
              <a:rPr lang="en-IE" dirty="0" smtClean="0">
                <a:solidFill>
                  <a:schemeClr val="bg1"/>
                </a:solidFill>
                <a:latin typeface="Courier New" panose="02070309020205020404" pitchFamily="49" charset="0"/>
                <a:cs typeface="Courier New" panose="02070309020205020404" pitchFamily="49" charset="0"/>
              </a:rPr>
              <a:t>       # </a:t>
            </a:r>
            <a:r>
              <a:rPr lang="en-IE" dirty="0">
                <a:solidFill>
                  <a:schemeClr val="bg1"/>
                </a:solidFill>
                <a:latin typeface="Courier New" panose="02070309020205020404" pitchFamily="49" charset="0"/>
                <a:cs typeface="Courier New" panose="02070309020205020404" pitchFamily="49" charset="0"/>
              </a:rPr>
              <a:t>ENDIF;</a:t>
            </a:r>
          </a:p>
          <a:p>
            <a:pPr marL="0" indent="0">
              <a:buNone/>
            </a:pPr>
            <a:r>
              <a:rPr lang="en-IE" dirty="0" smtClean="0">
                <a:solidFill>
                  <a:schemeClr val="bg1"/>
                </a:solidFill>
                <a:latin typeface="Courier New" panose="02070309020205020404" pitchFamily="49" charset="0"/>
                <a:cs typeface="Courier New" panose="02070309020205020404" pitchFamily="49" charset="0"/>
              </a:rPr>
              <a:t>else:</a:t>
            </a:r>
          </a:p>
          <a:p>
            <a:pPr marL="0" indent="0">
              <a:buNone/>
            </a:pPr>
            <a:r>
              <a:rPr lang="en-IE" dirty="0">
                <a:solidFill>
                  <a:schemeClr val="bg1"/>
                </a:solidFill>
                <a:latin typeface="Courier New" panose="02070309020205020404" pitchFamily="49" charset="0"/>
                <a:cs typeface="Courier New" panose="02070309020205020404" pitchFamily="49" charset="0"/>
              </a:rPr>
              <a:t> </a:t>
            </a:r>
            <a:r>
              <a:rPr lang="en-IE" dirty="0" smtClean="0">
                <a:solidFill>
                  <a:schemeClr val="bg1"/>
                </a:solidFill>
                <a:latin typeface="Courier New" panose="02070309020205020404" pitchFamily="49" charset="0"/>
                <a:cs typeface="Courier New" panose="02070309020205020404" pitchFamily="49" charset="0"/>
              </a:rPr>
              <a:t>      if b </a:t>
            </a:r>
            <a:r>
              <a:rPr lang="en-IE" dirty="0">
                <a:solidFill>
                  <a:schemeClr val="bg1"/>
                </a:solidFill>
                <a:latin typeface="Courier New" panose="02070309020205020404" pitchFamily="49" charset="0"/>
                <a:cs typeface="Courier New" panose="02070309020205020404" pitchFamily="49" charset="0"/>
              </a:rPr>
              <a:t>&gt; c:</a:t>
            </a:r>
          </a:p>
          <a:p>
            <a:pPr marL="0" indent="0">
              <a:buNone/>
            </a:pPr>
            <a:r>
              <a:rPr lang="en-IE" dirty="0">
                <a:solidFill>
                  <a:schemeClr val="bg1"/>
                </a:solidFill>
                <a:latin typeface="Courier New" panose="02070309020205020404" pitchFamily="49" charset="0"/>
                <a:cs typeface="Courier New" panose="02070309020205020404" pitchFamily="49" charset="0"/>
              </a:rPr>
              <a:t>       # THEN</a:t>
            </a:r>
          </a:p>
          <a:p>
            <a:pPr marL="0" indent="0">
              <a:buNone/>
            </a:pPr>
            <a:r>
              <a:rPr lang="en-IE" dirty="0">
                <a:solidFill>
                  <a:schemeClr val="bg1"/>
                </a:solidFill>
                <a:latin typeface="Courier New" panose="02070309020205020404" pitchFamily="49" charset="0"/>
                <a:cs typeface="Courier New" panose="02070309020205020404" pitchFamily="49" charset="0"/>
              </a:rPr>
              <a:t>           </a:t>
            </a:r>
            <a:r>
              <a:rPr lang="en-IE" dirty="0" smtClean="0">
                <a:solidFill>
                  <a:schemeClr val="bg1"/>
                </a:solidFill>
                <a:latin typeface="Courier New" panose="02070309020205020404" pitchFamily="49" charset="0"/>
                <a:cs typeface="Courier New" panose="02070309020205020404" pitchFamily="49" charset="0"/>
              </a:rPr>
              <a:t>print(b, </a:t>
            </a:r>
            <a:r>
              <a:rPr lang="en-IE" dirty="0">
                <a:solidFill>
                  <a:schemeClr val="bg1"/>
                </a:solidFill>
                <a:latin typeface="Courier New" panose="02070309020205020404" pitchFamily="49" charset="0"/>
                <a:cs typeface="Courier New" panose="02070309020205020404" pitchFamily="49" charset="0"/>
              </a:rPr>
              <a:t>“is bigger than”, </a:t>
            </a:r>
            <a:r>
              <a:rPr lang="en-IE" dirty="0" smtClean="0">
                <a:solidFill>
                  <a:schemeClr val="bg1"/>
                </a:solidFill>
                <a:latin typeface="Courier New" panose="02070309020205020404" pitchFamily="49" charset="0"/>
                <a:cs typeface="Courier New" panose="02070309020205020404" pitchFamily="49" charset="0"/>
              </a:rPr>
              <a:t>a, </a:t>
            </a:r>
            <a:r>
              <a:rPr lang="en-IE" dirty="0">
                <a:solidFill>
                  <a:schemeClr val="bg1"/>
                </a:solidFill>
                <a:latin typeface="Courier New" panose="02070309020205020404" pitchFamily="49" charset="0"/>
                <a:cs typeface="Courier New" panose="02070309020205020404" pitchFamily="49" charset="0"/>
              </a:rPr>
              <a:t>“ and ”, c)</a:t>
            </a:r>
          </a:p>
          <a:p>
            <a:pPr marL="0" indent="0">
              <a:buNone/>
            </a:pPr>
            <a:r>
              <a:rPr lang="en-IE" dirty="0">
                <a:solidFill>
                  <a:schemeClr val="bg1"/>
                </a:solidFill>
                <a:latin typeface="Courier New" panose="02070309020205020404" pitchFamily="49" charset="0"/>
                <a:cs typeface="Courier New" panose="02070309020205020404" pitchFamily="49" charset="0"/>
              </a:rPr>
              <a:t>       else:</a:t>
            </a:r>
          </a:p>
          <a:p>
            <a:pPr marL="0" indent="0">
              <a:buNone/>
            </a:pPr>
            <a:r>
              <a:rPr lang="en-IE" dirty="0">
                <a:solidFill>
                  <a:schemeClr val="bg1"/>
                </a:solidFill>
                <a:latin typeface="Courier New" panose="02070309020205020404" pitchFamily="49" charset="0"/>
                <a:cs typeface="Courier New" panose="02070309020205020404" pitchFamily="49" charset="0"/>
              </a:rPr>
              <a:t>           print(c, “is bigger than”, a, “ and ”, </a:t>
            </a:r>
            <a:r>
              <a:rPr lang="en-IE" dirty="0" smtClean="0">
                <a:solidFill>
                  <a:schemeClr val="bg1"/>
                </a:solidFill>
                <a:latin typeface="Courier New" panose="02070309020205020404" pitchFamily="49" charset="0"/>
                <a:cs typeface="Courier New" panose="02070309020205020404" pitchFamily="49" charset="0"/>
              </a:rPr>
              <a:t>b)</a:t>
            </a:r>
            <a:endParaRPr lang="en-IE" dirty="0">
              <a:solidFill>
                <a:schemeClr val="bg1"/>
              </a:solidFill>
              <a:latin typeface="Courier New" panose="02070309020205020404" pitchFamily="49" charset="0"/>
              <a:cs typeface="Courier New" panose="02070309020205020404" pitchFamily="49" charset="0"/>
            </a:endParaRPr>
          </a:p>
          <a:p>
            <a:pPr marL="0" indent="0">
              <a:buNone/>
            </a:pPr>
            <a:r>
              <a:rPr lang="en-IE" dirty="0">
                <a:solidFill>
                  <a:schemeClr val="bg1"/>
                </a:solidFill>
                <a:latin typeface="Courier New" panose="02070309020205020404" pitchFamily="49" charset="0"/>
                <a:cs typeface="Courier New" panose="02070309020205020404" pitchFamily="49" charset="0"/>
              </a:rPr>
              <a:t>       # ENDIF</a:t>
            </a:r>
            <a:r>
              <a:rPr lang="en-IE" dirty="0" smtClean="0">
                <a:solidFill>
                  <a:schemeClr val="bg1"/>
                </a:solidFill>
                <a:latin typeface="Courier New" panose="02070309020205020404" pitchFamily="49" charset="0"/>
                <a:cs typeface="Courier New" panose="02070309020205020404" pitchFamily="49" charset="0"/>
              </a:rPr>
              <a:t>;</a:t>
            </a:r>
          </a:p>
          <a:p>
            <a:pPr marL="0" indent="0">
              <a:buNone/>
            </a:pPr>
            <a:r>
              <a:rPr lang="en-IE" dirty="0" smtClean="0">
                <a:solidFill>
                  <a:schemeClr val="bg1"/>
                </a:solidFill>
                <a:latin typeface="Courier New" panose="02070309020205020404" pitchFamily="49" charset="0"/>
                <a:cs typeface="Courier New" panose="02070309020205020404" pitchFamily="49" charset="0"/>
              </a:rPr>
              <a:t># ENDIF;</a:t>
            </a:r>
          </a:p>
          <a:p>
            <a:pPr marL="0" indent="0">
              <a:buNone/>
            </a:pPr>
            <a:r>
              <a:rPr lang="en-IE" dirty="0" smtClean="0">
                <a:solidFill>
                  <a:schemeClr val="bg1"/>
                </a:solidFill>
                <a:latin typeface="Courier New" panose="02070309020205020404" pitchFamily="49" charset="0"/>
                <a:cs typeface="Courier New" panose="02070309020205020404" pitchFamily="49" charset="0"/>
              </a:rPr>
              <a:t># END.</a:t>
            </a:r>
          </a:p>
          <a:p>
            <a:pPr marL="0" indent="0">
              <a:buNone/>
            </a:pPr>
            <a:endParaRPr lang="en-IE" dirty="0">
              <a:solidFill>
                <a:schemeClr val="bg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131987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p:txBody>
          <a:bodyPr>
            <a:normAutofit/>
          </a:bodyPr>
          <a:lstStyle/>
          <a:p>
            <a:r>
              <a:rPr lang="en-IE" altLang="en-US" sz="6600" dirty="0" smtClean="0"/>
              <a:t>etc.</a:t>
            </a:r>
            <a:endParaRPr lang="en-GB" altLang="en-US" sz="6600" dirty="0"/>
          </a:p>
        </p:txBody>
      </p:sp>
      <p:sp>
        <p:nvSpPr>
          <p:cNvPr id="39939" name="Rectangle 3"/>
          <p:cNvSpPr>
            <a:spLocks noGrp="1" noChangeArrowheads="1"/>
          </p:cNvSpPr>
          <p:nvPr>
            <p:ph type="subTitle" idx="1"/>
          </p:nvPr>
        </p:nvSpPr>
        <p:spPr/>
        <p:txBody>
          <a:bodyPr/>
          <a:lstStyle/>
          <a:p>
            <a:r>
              <a:rPr lang="en-IE" altLang="en-US">
                <a:latin typeface="+mj-lt"/>
              </a:rPr>
              <a:t> </a:t>
            </a:r>
          </a:p>
          <a:p>
            <a:endParaRPr lang="en-GB" altLang="en-US">
              <a:latin typeface="+mj-l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 y="-13854"/>
            <a:ext cx="12181173" cy="6858001"/>
          </a:xfrm>
          <a:prstGeom prst="rect">
            <a:avLst/>
          </a:prstGeom>
        </p:spPr>
      </p:pic>
    </p:spTree>
    <p:extLst>
      <p:ext uri="{BB962C8B-B14F-4D97-AF65-F5344CB8AC3E}">
        <p14:creationId xmlns:p14="http://schemas.microsoft.com/office/powerpoint/2010/main" val="350196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521" y="260648"/>
            <a:ext cx="10971372" cy="6192688"/>
          </a:xfrm>
        </p:spPr>
        <p:txBody>
          <a:bodyPr>
            <a:normAutofit fontScale="55000" lnSpcReduction="20000"/>
          </a:bodyPr>
          <a:lstStyle/>
          <a:p>
            <a:pPr marL="0" indent="0">
              <a:buNone/>
            </a:pPr>
            <a:r>
              <a:rPr lang="en-IE" dirty="0" smtClean="0">
                <a:solidFill>
                  <a:schemeClr val="bg1"/>
                </a:solidFill>
                <a:latin typeface="Courier New" panose="02070309020205020404" pitchFamily="49" charset="0"/>
                <a:cs typeface="Courier New" panose="02070309020205020404" pitchFamily="49" charset="0"/>
              </a:rPr>
              <a:t># PROGRAM </a:t>
            </a:r>
            <a:r>
              <a:rPr lang="en-IE" dirty="0" err="1" smtClean="0">
                <a:solidFill>
                  <a:schemeClr val="bg1"/>
                </a:solidFill>
                <a:latin typeface="Courier New" panose="02070309020205020404" pitchFamily="49" charset="0"/>
                <a:cs typeface="Courier New" panose="02070309020205020404" pitchFamily="49" charset="0"/>
              </a:rPr>
              <a:t>BiggerOfThree</a:t>
            </a:r>
            <a:r>
              <a:rPr lang="en-IE" dirty="0" smtClean="0">
                <a:solidFill>
                  <a:schemeClr val="bg1"/>
                </a:solidFill>
                <a:latin typeface="Courier New" panose="02070309020205020404" pitchFamily="49" charset="0"/>
                <a:cs typeface="Courier New" panose="02070309020205020404" pitchFamily="49" charset="0"/>
              </a:rPr>
              <a:t>:</a:t>
            </a:r>
          </a:p>
          <a:p>
            <a:pPr marL="0" indent="0">
              <a:buNone/>
            </a:pPr>
            <a:r>
              <a:rPr lang="en-IE" dirty="0" smtClean="0">
                <a:solidFill>
                  <a:schemeClr val="bg1"/>
                </a:solidFill>
                <a:latin typeface="Courier New" panose="02070309020205020404" pitchFamily="49" charset="0"/>
                <a:cs typeface="Courier New" panose="02070309020205020404" pitchFamily="49" charset="0"/>
              </a:rPr>
              <a:t>a = </a:t>
            </a:r>
            <a:r>
              <a:rPr lang="en-IE" dirty="0" err="1" smtClean="0">
                <a:solidFill>
                  <a:schemeClr val="bg1"/>
                </a:solidFill>
                <a:latin typeface="Courier New" panose="02070309020205020404" pitchFamily="49" charset="0"/>
                <a:cs typeface="Courier New" panose="02070309020205020404" pitchFamily="49" charset="0"/>
              </a:rPr>
              <a:t>int</a:t>
            </a:r>
            <a:r>
              <a:rPr lang="en-IE" dirty="0" smtClean="0">
                <a:solidFill>
                  <a:schemeClr val="bg1"/>
                </a:solidFill>
                <a:latin typeface="Courier New" panose="02070309020205020404" pitchFamily="49" charset="0"/>
                <a:cs typeface="Courier New" panose="02070309020205020404" pitchFamily="49" charset="0"/>
              </a:rPr>
              <a:t>(input(</a:t>
            </a:r>
            <a:r>
              <a:rPr lang="en-IE" dirty="0">
                <a:solidFill>
                  <a:schemeClr val="bg1"/>
                </a:solidFill>
                <a:latin typeface="Courier New" panose="02070309020205020404" pitchFamily="49" charset="0"/>
                <a:cs typeface="Courier New" panose="02070309020205020404" pitchFamily="49" charset="0"/>
              </a:rPr>
              <a:t>“Please input the first </a:t>
            </a:r>
            <a:r>
              <a:rPr lang="en-IE" dirty="0" smtClean="0">
                <a:solidFill>
                  <a:schemeClr val="bg1"/>
                </a:solidFill>
                <a:latin typeface="Courier New" panose="02070309020205020404" pitchFamily="49" charset="0"/>
                <a:cs typeface="Courier New" panose="02070309020205020404" pitchFamily="49" charset="0"/>
              </a:rPr>
              <a:t>value\n”))</a:t>
            </a:r>
          </a:p>
          <a:p>
            <a:pPr marL="0" indent="0">
              <a:buNone/>
            </a:pPr>
            <a:r>
              <a:rPr lang="en-IE" dirty="0">
                <a:solidFill>
                  <a:schemeClr val="bg1"/>
                </a:solidFill>
                <a:latin typeface="Courier New" panose="02070309020205020404" pitchFamily="49" charset="0"/>
                <a:cs typeface="Courier New" panose="02070309020205020404" pitchFamily="49" charset="0"/>
              </a:rPr>
              <a:t>b</a:t>
            </a:r>
            <a:r>
              <a:rPr lang="en-IE" dirty="0" smtClean="0">
                <a:solidFill>
                  <a:schemeClr val="bg1"/>
                </a:solidFill>
                <a:latin typeface="Courier New" panose="02070309020205020404" pitchFamily="49" charset="0"/>
                <a:cs typeface="Courier New" panose="02070309020205020404" pitchFamily="49" charset="0"/>
              </a:rPr>
              <a:t> = </a:t>
            </a:r>
            <a:r>
              <a:rPr lang="en-IE" dirty="0" err="1" smtClean="0">
                <a:solidFill>
                  <a:schemeClr val="bg1"/>
                </a:solidFill>
                <a:latin typeface="Courier New" panose="02070309020205020404" pitchFamily="49" charset="0"/>
                <a:cs typeface="Courier New" panose="02070309020205020404" pitchFamily="49" charset="0"/>
              </a:rPr>
              <a:t>int</a:t>
            </a:r>
            <a:r>
              <a:rPr lang="en-IE" dirty="0" smtClean="0">
                <a:solidFill>
                  <a:schemeClr val="bg1"/>
                </a:solidFill>
                <a:latin typeface="Courier New" panose="02070309020205020404" pitchFamily="49" charset="0"/>
                <a:cs typeface="Courier New" panose="02070309020205020404" pitchFamily="49" charset="0"/>
              </a:rPr>
              <a:t>(input(</a:t>
            </a:r>
            <a:r>
              <a:rPr lang="en-IE" dirty="0">
                <a:solidFill>
                  <a:schemeClr val="bg1"/>
                </a:solidFill>
                <a:latin typeface="Courier New" panose="02070309020205020404" pitchFamily="49" charset="0"/>
                <a:cs typeface="Courier New" panose="02070309020205020404" pitchFamily="49" charset="0"/>
              </a:rPr>
              <a:t>“Please second the second </a:t>
            </a:r>
            <a:r>
              <a:rPr lang="en-IE" dirty="0" smtClean="0">
                <a:solidFill>
                  <a:schemeClr val="bg1"/>
                </a:solidFill>
                <a:latin typeface="Courier New" panose="02070309020205020404" pitchFamily="49" charset="0"/>
                <a:cs typeface="Courier New" panose="02070309020205020404" pitchFamily="49" charset="0"/>
              </a:rPr>
              <a:t>value\n”))</a:t>
            </a:r>
          </a:p>
          <a:p>
            <a:pPr marL="0" indent="0">
              <a:buNone/>
            </a:pPr>
            <a:r>
              <a:rPr lang="en-IE" dirty="0">
                <a:solidFill>
                  <a:schemeClr val="bg1"/>
                </a:solidFill>
                <a:latin typeface="Courier New" panose="02070309020205020404" pitchFamily="49" charset="0"/>
                <a:cs typeface="Courier New" panose="02070309020205020404" pitchFamily="49" charset="0"/>
              </a:rPr>
              <a:t>c</a:t>
            </a:r>
            <a:r>
              <a:rPr lang="en-IE" dirty="0" smtClean="0">
                <a:solidFill>
                  <a:schemeClr val="bg1"/>
                </a:solidFill>
                <a:latin typeface="Courier New" panose="02070309020205020404" pitchFamily="49" charset="0"/>
                <a:cs typeface="Courier New" panose="02070309020205020404" pitchFamily="49" charset="0"/>
              </a:rPr>
              <a:t> </a:t>
            </a:r>
            <a:r>
              <a:rPr lang="en-IE" dirty="0">
                <a:solidFill>
                  <a:schemeClr val="bg1"/>
                </a:solidFill>
                <a:latin typeface="Courier New" panose="02070309020205020404" pitchFamily="49" charset="0"/>
                <a:cs typeface="Courier New" panose="02070309020205020404" pitchFamily="49" charset="0"/>
              </a:rPr>
              <a:t>= </a:t>
            </a:r>
            <a:r>
              <a:rPr lang="en-IE" dirty="0" err="1">
                <a:solidFill>
                  <a:schemeClr val="bg1"/>
                </a:solidFill>
                <a:latin typeface="Courier New" panose="02070309020205020404" pitchFamily="49" charset="0"/>
                <a:cs typeface="Courier New" panose="02070309020205020404" pitchFamily="49" charset="0"/>
              </a:rPr>
              <a:t>int</a:t>
            </a:r>
            <a:r>
              <a:rPr lang="en-IE" dirty="0">
                <a:solidFill>
                  <a:schemeClr val="bg1"/>
                </a:solidFill>
                <a:latin typeface="Courier New" panose="02070309020205020404" pitchFamily="49" charset="0"/>
                <a:cs typeface="Courier New" panose="02070309020205020404" pitchFamily="49" charset="0"/>
              </a:rPr>
              <a:t>(input(“Please second the </a:t>
            </a:r>
            <a:r>
              <a:rPr lang="en-IE" dirty="0" smtClean="0">
                <a:solidFill>
                  <a:schemeClr val="bg1"/>
                </a:solidFill>
                <a:latin typeface="Courier New" panose="02070309020205020404" pitchFamily="49" charset="0"/>
                <a:cs typeface="Courier New" panose="02070309020205020404" pitchFamily="49" charset="0"/>
              </a:rPr>
              <a:t>third </a:t>
            </a:r>
            <a:r>
              <a:rPr lang="en-IE" dirty="0">
                <a:solidFill>
                  <a:schemeClr val="bg1"/>
                </a:solidFill>
                <a:latin typeface="Courier New" panose="02070309020205020404" pitchFamily="49" charset="0"/>
                <a:cs typeface="Courier New" panose="02070309020205020404" pitchFamily="49" charset="0"/>
              </a:rPr>
              <a:t>value\n”))</a:t>
            </a:r>
          </a:p>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r>
              <a:rPr lang="en-IE" dirty="0" smtClean="0">
                <a:solidFill>
                  <a:schemeClr val="bg1"/>
                </a:solidFill>
                <a:latin typeface="Courier New" panose="02070309020205020404" pitchFamily="49" charset="0"/>
                <a:cs typeface="Courier New" panose="02070309020205020404" pitchFamily="49" charset="0"/>
              </a:rPr>
              <a:t>if a &gt; b:</a:t>
            </a:r>
          </a:p>
          <a:p>
            <a:pPr marL="0" indent="0">
              <a:buNone/>
            </a:pPr>
            <a:r>
              <a:rPr lang="en-IE" dirty="0" smtClean="0">
                <a:solidFill>
                  <a:schemeClr val="bg1"/>
                </a:solidFill>
                <a:latin typeface="Courier New" panose="02070309020205020404" pitchFamily="49" charset="0"/>
                <a:cs typeface="Courier New" panose="02070309020205020404" pitchFamily="49" charset="0"/>
              </a:rPr>
              <a:t># THEN</a:t>
            </a:r>
          </a:p>
          <a:p>
            <a:pPr marL="0" indent="0">
              <a:buNone/>
            </a:pPr>
            <a:r>
              <a:rPr lang="en-IE" dirty="0" smtClean="0">
                <a:solidFill>
                  <a:schemeClr val="bg1"/>
                </a:solidFill>
                <a:latin typeface="Courier New" panose="02070309020205020404" pitchFamily="49" charset="0"/>
                <a:cs typeface="Courier New" panose="02070309020205020404" pitchFamily="49" charset="0"/>
              </a:rPr>
              <a:t>       if a </a:t>
            </a:r>
            <a:r>
              <a:rPr lang="en-IE" dirty="0">
                <a:solidFill>
                  <a:schemeClr val="bg1"/>
                </a:solidFill>
                <a:latin typeface="Courier New" panose="02070309020205020404" pitchFamily="49" charset="0"/>
                <a:cs typeface="Courier New" panose="02070309020205020404" pitchFamily="49" charset="0"/>
              </a:rPr>
              <a:t>&gt; c</a:t>
            </a:r>
            <a:r>
              <a:rPr lang="en-IE" dirty="0" smtClean="0">
                <a:solidFill>
                  <a:schemeClr val="bg1"/>
                </a:solidFill>
                <a:latin typeface="Courier New" panose="02070309020205020404" pitchFamily="49" charset="0"/>
                <a:cs typeface="Courier New" panose="02070309020205020404" pitchFamily="49" charset="0"/>
              </a:rPr>
              <a:t>:</a:t>
            </a:r>
            <a:endParaRPr lang="en-IE" dirty="0">
              <a:solidFill>
                <a:schemeClr val="bg1"/>
              </a:solidFill>
              <a:latin typeface="Courier New" panose="02070309020205020404" pitchFamily="49" charset="0"/>
              <a:cs typeface="Courier New" panose="02070309020205020404" pitchFamily="49" charset="0"/>
            </a:endParaRPr>
          </a:p>
          <a:p>
            <a:pPr marL="0" indent="0">
              <a:buNone/>
            </a:pPr>
            <a:r>
              <a:rPr lang="en-IE" dirty="0" smtClean="0">
                <a:solidFill>
                  <a:schemeClr val="bg1"/>
                </a:solidFill>
                <a:latin typeface="Courier New" panose="02070309020205020404" pitchFamily="49" charset="0"/>
                <a:cs typeface="Courier New" panose="02070309020205020404" pitchFamily="49" charset="0"/>
              </a:rPr>
              <a:t>       # </a:t>
            </a:r>
            <a:r>
              <a:rPr lang="en-IE" dirty="0">
                <a:solidFill>
                  <a:schemeClr val="bg1"/>
                </a:solidFill>
                <a:latin typeface="Courier New" panose="02070309020205020404" pitchFamily="49" charset="0"/>
                <a:cs typeface="Courier New" panose="02070309020205020404" pitchFamily="49" charset="0"/>
              </a:rPr>
              <a:t>THEN</a:t>
            </a:r>
          </a:p>
          <a:p>
            <a:pPr marL="0" indent="0">
              <a:buNone/>
            </a:pPr>
            <a:r>
              <a:rPr lang="en-IE" dirty="0">
                <a:solidFill>
                  <a:schemeClr val="bg1"/>
                </a:solidFill>
                <a:latin typeface="Courier New" panose="02070309020205020404" pitchFamily="49" charset="0"/>
                <a:cs typeface="Courier New" panose="02070309020205020404" pitchFamily="49" charset="0"/>
              </a:rPr>
              <a:t>    </a:t>
            </a:r>
            <a:r>
              <a:rPr lang="en-IE" dirty="0" smtClean="0">
                <a:solidFill>
                  <a:schemeClr val="bg1"/>
                </a:solidFill>
                <a:latin typeface="Courier New" panose="02070309020205020404" pitchFamily="49" charset="0"/>
                <a:cs typeface="Courier New" panose="02070309020205020404" pitchFamily="49" charset="0"/>
              </a:rPr>
              <a:t>       print(a, </a:t>
            </a:r>
            <a:r>
              <a:rPr lang="en-IE" dirty="0">
                <a:solidFill>
                  <a:schemeClr val="bg1"/>
                </a:solidFill>
                <a:latin typeface="Courier New" panose="02070309020205020404" pitchFamily="49" charset="0"/>
                <a:cs typeface="Courier New" panose="02070309020205020404" pitchFamily="49" charset="0"/>
              </a:rPr>
              <a:t>“is bigger than”, </a:t>
            </a:r>
            <a:r>
              <a:rPr lang="en-IE" dirty="0" smtClean="0">
                <a:solidFill>
                  <a:schemeClr val="bg1"/>
                </a:solidFill>
                <a:latin typeface="Courier New" panose="02070309020205020404" pitchFamily="49" charset="0"/>
                <a:cs typeface="Courier New" panose="02070309020205020404" pitchFamily="49" charset="0"/>
              </a:rPr>
              <a:t>b, “ and ”, c)</a:t>
            </a:r>
            <a:endParaRPr lang="en-IE" dirty="0">
              <a:solidFill>
                <a:schemeClr val="bg1"/>
              </a:solidFill>
              <a:latin typeface="Courier New" panose="02070309020205020404" pitchFamily="49" charset="0"/>
              <a:cs typeface="Courier New" panose="02070309020205020404" pitchFamily="49" charset="0"/>
            </a:endParaRPr>
          </a:p>
          <a:p>
            <a:pPr marL="0" indent="0">
              <a:buNone/>
            </a:pPr>
            <a:r>
              <a:rPr lang="en-IE" dirty="0" smtClean="0">
                <a:solidFill>
                  <a:schemeClr val="bg1"/>
                </a:solidFill>
                <a:latin typeface="Courier New" panose="02070309020205020404" pitchFamily="49" charset="0"/>
                <a:cs typeface="Courier New" panose="02070309020205020404" pitchFamily="49" charset="0"/>
              </a:rPr>
              <a:t>       else</a:t>
            </a:r>
            <a:r>
              <a:rPr lang="en-IE" dirty="0">
                <a:solidFill>
                  <a:schemeClr val="bg1"/>
                </a:solidFill>
                <a:latin typeface="Courier New" panose="02070309020205020404" pitchFamily="49" charset="0"/>
                <a:cs typeface="Courier New" panose="02070309020205020404" pitchFamily="49" charset="0"/>
              </a:rPr>
              <a:t>:</a:t>
            </a:r>
          </a:p>
          <a:p>
            <a:pPr marL="0" indent="0">
              <a:buNone/>
            </a:pPr>
            <a:r>
              <a:rPr lang="en-IE" dirty="0" smtClean="0">
                <a:solidFill>
                  <a:schemeClr val="bg1"/>
                </a:solidFill>
                <a:latin typeface="Courier New" panose="02070309020205020404" pitchFamily="49" charset="0"/>
                <a:cs typeface="Courier New" panose="02070309020205020404" pitchFamily="49" charset="0"/>
              </a:rPr>
              <a:t>           print(c, </a:t>
            </a:r>
            <a:r>
              <a:rPr lang="en-IE" dirty="0">
                <a:solidFill>
                  <a:schemeClr val="bg1"/>
                </a:solidFill>
                <a:latin typeface="Courier New" panose="02070309020205020404" pitchFamily="49" charset="0"/>
                <a:cs typeface="Courier New" panose="02070309020205020404" pitchFamily="49" charset="0"/>
              </a:rPr>
              <a:t>“is bigger than”, </a:t>
            </a:r>
            <a:r>
              <a:rPr lang="en-IE" dirty="0" smtClean="0">
                <a:solidFill>
                  <a:schemeClr val="bg1"/>
                </a:solidFill>
                <a:latin typeface="Courier New" panose="02070309020205020404" pitchFamily="49" charset="0"/>
                <a:cs typeface="Courier New" panose="02070309020205020404" pitchFamily="49" charset="0"/>
              </a:rPr>
              <a:t>a, </a:t>
            </a:r>
            <a:r>
              <a:rPr lang="en-IE" dirty="0">
                <a:solidFill>
                  <a:schemeClr val="bg1"/>
                </a:solidFill>
                <a:latin typeface="Courier New" panose="02070309020205020404" pitchFamily="49" charset="0"/>
                <a:cs typeface="Courier New" panose="02070309020205020404" pitchFamily="49" charset="0"/>
              </a:rPr>
              <a:t>“ and ”, c)</a:t>
            </a:r>
          </a:p>
          <a:p>
            <a:pPr marL="0" indent="0">
              <a:buNone/>
            </a:pPr>
            <a:r>
              <a:rPr lang="en-IE" dirty="0" smtClean="0">
                <a:solidFill>
                  <a:schemeClr val="bg1"/>
                </a:solidFill>
                <a:latin typeface="Courier New" panose="02070309020205020404" pitchFamily="49" charset="0"/>
                <a:cs typeface="Courier New" panose="02070309020205020404" pitchFamily="49" charset="0"/>
              </a:rPr>
              <a:t>       # </a:t>
            </a:r>
            <a:r>
              <a:rPr lang="en-IE" dirty="0">
                <a:solidFill>
                  <a:schemeClr val="bg1"/>
                </a:solidFill>
                <a:latin typeface="Courier New" panose="02070309020205020404" pitchFamily="49" charset="0"/>
                <a:cs typeface="Courier New" panose="02070309020205020404" pitchFamily="49" charset="0"/>
              </a:rPr>
              <a:t>ENDIF;</a:t>
            </a:r>
          </a:p>
          <a:p>
            <a:pPr marL="0" indent="0">
              <a:buNone/>
            </a:pPr>
            <a:r>
              <a:rPr lang="en-IE" dirty="0" smtClean="0">
                <a:solidFill>
                  <a:schemeClr val="bg1"/>
                </a:solidFill>
                <a:latin typeface="Courier New" panose="02070309020205020404" pitchFamily="49" charset="0"/>
                <a:cs typeface="Courier New" panose="02070309020205020404" pitchFamily="49" charset="0"/>
              </a:rPr>
              <a:t>else:</a:t>
            </a:r>
          </a:p>
          <a:p>
            <a:pPr marL="0" indent="0">
              <a:buNone/>
            </a:pPr>
            <a:r>
              <a:rPr lang="en-IE" dirty="0">
                <a:solidFill>
                  <a:schemeClr val="bg1"/>
                </a:solidFill>
                <a:latin typeface="Courier New" panose="02070309020205020404" pitchFamily="49" charset="0"/>
                <a:cs typeface="Courier New" panose="02070309020205020404" pitchFamily="49" charset="0"/>
              </a:rPr>
              <a:t> </a:t>
            </a:r>
            <a:r>
              <a:rPr lang="en-IE" dirty="0" smtClean="0">
                <a:solidFill>
                  <a:schemeClr val="bg1"/>
                </a:solidFill>
                <a:latin typeface="Courier New" panose="02070309020205020404" pitchFamily="49" charset="0"/>
                <a:cs typeface="Courier New" panose="02070309020205020404" pitchFamily="49" charset="0"/>
              </a:rPr>
              <a:t>      if b </a:t>
            </a:r>
            <a:r>
              <a:rPr lang="en-IE" dirty="0">
                <a:solidFill>
                  <a:schemeClr val="bg1"/>
                </a:solidFill>
                <a:latin typeface="Courier New" panose="02070309020205020404" pitchFamily="49" charset="0"/>
                <a:cs typeface="Courier New" panose="02070309020205020404" pitchFamily="49" charset="0"/>
              </a:rPr>
              <a:t>&gt; c:</a:t>
            </a:r>
          </a:p>
          <a:p>
            <a:pPr marL="0" indent="0">
              <a:buNone/>
            </a:pPr>
            <a:r>
              <a:rPr lang="en-IE" dirty="0">
                <a:solidFill>
                  <a:schemeClr val="bg1"/>
                </a:solidFill>
                <a:latin typeface="Courier New" panose="02070309020205020404" pitchFamily="49" charset="0"/>
                <a:cs typeface="Courier New" panose="02070309020205020404" pitchFamily="49" charset="0"/>
              </a:rPr>
              <a:t>       # THEN</a:t>
            </a:r>
          </a:p>
          <a:p>
            <a:pPr marL="0" indent="0">
              <a:buNone/>
            </a:pPr>
            <a:r>
              <a:rPr lang="en-IE" dirty="0">
                <a:solidFill>
                  <a:schemeClr val="bg1"/>
                </a:solidFill>
                <a:latin typeface="Courier New" panose="02070309020205020404" pitchFamily="49" charset="0"/>
                <a:cs typeface="Courier New" panose="02070309020205020404" pitchFamily="49" charset="0"/>
              </a:rPr>
              <a:t>           </a:t>
            </a:r>
            <a:r>
              <a:rPr lang="en-IE" dirty="0" smtClean="0">
                <a:solidFill>
                  <a:schemeClr val="bg1"/>
                </a:solidFill>
                <a:latin typeface="Courier New" panose="02070309020205020404" pitchFamily="49" charset="0"/>
                <a:cs typeface="Courier New" panose="02070309020205020404" pitchFamily="49" charset="0"/>
              </a:rPr>
              <a:t>print(b, </a:t>
            </a:r>
            <a:r>
              <a:rPr lang="en-IE" dirty="0">
                <a:solidFill>
                  <a:schemeClr val="bg1"/>
                </a:solidFill>
                <a:latin typeface="Courier New" panose="02070309020205020404" pitchFamily="49" charset="0"/>
                <a:cs typeface="Courier New" panose="02070309020205020404" pitchFamily="49" charset="0"/>
              </a:rPr>
              <a:t>“is bigger than”, </a:t>
            </a:r>
            <a:r>
              <a:rPr lang="en-IE" dirty="0" smtClean="0">
                <a:solidFill>
                  <a:schemeClr val="bg1"/>
                </a:solidFill>
                <a:latin typeface="Courier New" panose="02070309020205020404" pitchFamily="49" charset="0"/>
                <a:cs typeface="Courier New" panose="02070309020205020404" pitchFamily="49" charset="0"/>
              </a:rPr>
              <a:t>a, </a:t>
            </a:r>
            <a:r>
              <a:rPr lang="en-IE" dirty="0">
                <a:solidFill>
                  <a:schemeClr val="bg1"/>
                </a:solidFill>
                <a:latin typeface="Courier New" panose="02070309020205020404" pitchFamily="49" charset="0"/>
                <a:cs typeface="Courier New" panose="02070309020205020404" pitchFamily="49" charset="0"/>
              </a:rPr>
              <a:t>“ and ”, c)</a:t>
            </a:r>
          </a:p>
          <a:p>
            <a:pPr marL="0" indent="0">
              <a:buNone/>
            </a:pPr>
            <a:r>
              <a:rPr lang="en-IE" dirty="0">
                <a:solidFill>
                  <a:schemeClr val="bg1"/>
                </a:solidFill>
                <a:latin typeface="Courier New" panose="02070309020205020404" pitchFamily="49" charset="0"/>
                <a:cs typeface="Courier New" panose="02070309020205020404" pitchFamily="49" charset="0"/>
              </a:rPr>
              <a:t>       else:</a:t>
            </a:r>
          </a:p>
          <a:p>
            <a:pPr marL="0" indent="0">
              <a:buNone/>
            </a:pPr>
            <a:r>
              <a:rPr lang="en-IE" dirty="0">
                <a:solidFill>
                  <a:schemeClr val="bg1"/>
                </a:solidFill>
                <a:latin typeface="Courier New" panose="02070309020205020404" pitchFamily="49" charset="0"/>
                <a:cs typeface="Courier New" panose="02070309020205020404" pitchFamily="49" charset="0"/>
              </a:rPr>
              <a:t>           print(c, “is bigger than”, a, “ and ”, </a:t>
            </a:r>
            <a:r>
              <a:rPr lang="en-IE" dirty="0" smtClean="0">
                <a:solidFill>
                  <a:schemeClr val="bg1"/>
                </a:solidFill>
                <a:latin typeface="Courier New" panose="02070309020205020404" pitchFamily="49" charset="0"/>
                <a:cs typeface="Courier New" panose="02070309020205020404" pitchFamily="49" charset="0"/>
              </a:rPr>
              <a:t>b)</a:t>
            </a:r>
            <a:endParaRPr lang="en-IE" dirty="0">
              <a:solidFill>
                <a:schemeClr val="bg1"/>
              </a:solidFill>
              <a:latin typeface="Courier New" panose="02070309020205020404" pitchFamily="49" charset="0"/>
              <a:cs typeface="Courier New" panose="02070309020205020404" pitchFamily="49" charset="0"/>
            </a:endParaRPr>
          </a:p>
          <a:p>
            <a:pPr marL="0" indent="0">
              <a:buNone/>
            </a:pPr>
            <a:r>
              <a:rPr lang="en-IE" dirty="0">
                <a:solidFill>
                  <a:schemeClr val="bg1"/>
                </a:solidFill>
                <a:latin typeface="Courier New" panose="02070309020205020404" pitchFamily="49" charset="0"/>
                <a:cs typeface="Courier New" panose="02070309020205020404" pitchFamily="49" charset="0"/>
              </a:rPr>
              <a:t>       # ENDIF</a:t>
            </a:r>
            <a:r>
              <a:rPr lang="en-IE" dirty="0" smtClean="0">
                <a:solidFill>
                  <a:schemeClr val="bg1"/>
                </a:solidFill>
                <a:latin typeface="Courier New" panose="02070309020205020404" pitchFamily="49" charset="0"/>
                <a:cs typeface="Courier New" panose="02070309020205020404" pitchFamily="49" charset="0"/>
              </a:rPr>
              <a:t>;</a:t>
            </a:r>
          </a:p>
          <a:p>
            <a:pPr marL="0" indent="0">
              <a:buNone/>
            </a:pPr>
            <a:r>
              <a:rPr lang="en-IE" dirty="0" smtClean="0">
                <a:solidFill>
                  <a:schemeClr val="bg1"/>
                </a:solidFill>
                <a:latin typeface="Courier New" panose="02070309020205020404" pitchFamily="49" charset="0"/>
                <a:cs typeface="Courier New" panose="02070309020205020404" pitchFamily="49" charset="0"/>
              </a:rPr>
              <a:t># ENDIF;</a:t>
            </a:r>
          </a:p>
          <a:p>
            <a:pPr marL="0" indent="0">
              <a:buNone/>
            </a:pPr>
            <a:r>
              <a:rPr lang="en-IE" dirty="0" smtClean="0">
                <a:solidFill>
                  <a:schemeClr val="bg1"/>
                </a:solidFill>
                <a:latin typeface="Courier New" panose="02070309020205020404" pitchFamily="49" charset="0"/>
                <a:cs typeface="Courier New" panose="02070309020205020404" pitchFamily="49" charset="0"/>
              </a:rPr>
              <a:t># END.</a:t>
            </a:r>
          </a:p>
          <a:p>
            <a:pPr marL="0" indent="0">
              <a:buNone/>
            </a:pPr>
            <a:endParaRPr lang="en-IE" dirty="0">
              <a:solidFill>
                <a:schemeClr val="bg1"/>
              </a:solidFill>
              <a:latin typeface="Courier New" panose="02070309020205020404" pitchFamily="49" charset="0"/>
              <a:cs typeface="Courier New" panose="02070309020205020404" pitchFamily="49" charset="0"/>
            </a:endParaRPr>
          </a:p>
        </p:txBody>
      </p:sp>
      <p:sp>
        <p:nvSpPr>
          <p:cNvPr id="2" name="Oval 1"/>
          <p:cNvSpPr/>
          <p:nvPr/>
        </p:nvSpPr>
        <p:spPr>
          <a:xfrm>
            <a:off x="334566" y="3573016"/>
            <a:ext cx="2088232" cy="108012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Left Arrow 2"/>
          <p:cNvSpPr/>
          <p:nvPr/>
        </p:nvSpPr>
        <p:spPr>
          <a:xfrm>
            <a:off x="2422798" y="3573016"/>
            <a:ext cx="6624736" cy="1224136"/>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268278860"/>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521" y="260648"/>
            <a:ext cx="10971372" cy="6192688"/>
          </a:xfrm>
        </p:spPr>
        <p:txBody>
          <a:bodyPr>
            <a:normAutofit fontScale="55000" lnSpcReduction="20000"/>
          </a:bodyPr>
          <a:lstStyle/>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r>
              <a:rPr lang="en-IE" dirty="0" smtClean="0">
                <a:solidFill>
                  <a:schemeClr val="bg1"/>
                </a:solidFill>
                <a:latin typeface="Courier New" panose="02070309020205020404" pitchFamily="49" charset="0"/>
                <a:cs typeface="Courier New" panose="02070309020205020404" pitchFamily="49" charset="0"/>
              </a:rPr>
              <a:t># PROGRAM </a:t>
            </a:r>
            <a:r>
              <a:rPr lang="en-IE" dirty="0" err="1" smtClean="0">
                <a:solidFill>
                  <a:schemeClr val="bg1"/>
                </a:solidFill>
                <a:latin typeface="Courier New" panose="02070309020205020404" pitchFamily="49" charset="0"/>
                <a:cs typeface="Courier New" panose="02070309020205020404" pitchFamily="49" charset="0"/>
              </a:rPr>
              <a:t>BiggerOfThreeElif</a:t>
            </a:r>
            <a:r>
              <a:rPr lang="en-IE" dirty="0" smtClean="0">
                <a:solidFill>
                  <a:schemeClr val="bg1"/>
                </a:solidFill>
                <a:latin typeface="Courier New" panose="02070309020205020404" pitchFamily="49" charset="0"/>
                <a:cs typeface="Courier New" panose="02070309020205020404" pitchFamily="49" charset="0"/>
              </a:rPr>
              <a:t>:</a:t>
            </a:r>
          </a:p>
          <a:p>
            <a:pPr marL="0" indent="0">
              <a:buNone/>
            </a:pPr>
            <a:r>
              <a:rPr lang="en-IE" dirty="0" smtClean="0">
                <a:solidFill>
                  <a:schemeClr val="bg1"/>
                </a:solidFill>
                <a:latin typeface="Courier New" panose="02070309020205020404" pitchFamily="49" charset="0"/>
                <a:cs typeface="Courier New" panose="02070309020205020404" pitchFamily="49" charset="0"/>
              </a:rPr>
              <a:t>a = </a:t>
            </a:r>
            <a:r>
              <a:rPr lang="en-IE" dirty="0" err="1" smtClean="0">
                <a:solidFill>
                  <a:schemeClr val="bg1"/>
                </a:solidFill>
                <a:latin typeface="Courier New" panose="02070309020205020404" pitchFamily="49" charset="0"/>
                <a:cs typeface="Courier New" panose="02070309020205020404" pitchFamily="49" charset="0"/>
              </a:rPr>
              <a:t>int</a:t>
            </a:r>
            <a:r>
              <a:rPr lang="en-IE" dirty="0" smtClean="0">
                <a:solidFill>
                  <a:schemeClr val="bg1"/>
                </a:solidFill>
                <a:latin typeface="Courier New" panose="02070309020205020404" pitchFamily="49" charset="0"/>
                <a:cs typeface="Courier New" panose="02070309020205020404" pitchFamily="49" charset="0"/>
              </a:rPr>
              <a:t>(input(</a:t>
            </a:r>
            <a:r>
              <a:rPr lang="en-IE" dirty="0">
                <a:solidFill>
                  <a:schemeClr val="bg1"/>
                </a:solidFill>
                <a:latin typeface="Courier New" panose="02070309020205020404" pitchFamily="49" charset="0"/>
                <a:cs typeface="Courier New" panose="02070309020205020404" pitchFamily="49" charset="0"/>
              </a:rPr>
              <a:t>“Please input the first </a:t>
            </a:r>
            <a:r>
              <a:rPr lang="en-IE" dirty="0" smtClean="0">
                <a:solidFill>
                  <a:schemeClr val="bg1"/>
                </a:solidFill>
                <a:latin typeface="Courier New" panose="02070309020205020404" pitchFamily="49" charset="0"/>
                <a:cs typeface="Courier New" panose="02070309020205020404" pitchFamily="49" charset="0"/>
              </a:rPr>
              <a:t>value\n”))</a:t>
            </a:r>
          </a:p>
          <a:p>
            <a:pPr marL="0" indent="0">
              <a:buNone/>
            </a:pPr>
            <a:r>
              <a:rPr lang="en-IE" dirty="0">
                <a:solidFill>
                  <a:schemeClr val="bg1"/>
                </a:solidFill>
                <a:latin typeface="Courier New" panose="02070309020205020404" pitchFamily="49" charset="0"/>
                <a:cs typeface="Courier New" panose="02070309020205020404" pitchFamily="49" charset="0"/>
              </a:rPr>
              <a:t>b</a:t>
            </a:r>
            <a:r>
              <a:rPr lang="en-IE" dirty="0" smtClean="0">
                <a:solidFill>
                  <a:schemeClr val="bg1"/>
                </a:solidFill>
                <a:latin typeface="Courier New" panose="02070309020205020404" pitchFamily="49" charset="0"/>
                <a:cs typeface="Courier New" panose="02070309020205020404" pitchFamily="49" charset="0"/>
              </a:rPr>
              <a:t> = </a:t>
            </a:r>
            <a:r>
              <a:rPr lang="en-IE" dirty="0" err="1" smtClean="0">
                <a:solidFill>
                  <a:schemeClr val="bg1"/>
                </a:solidFill>
                <a:latin typeface="Courier New" panose="02070309020205020404" pitchFamily="49" charset="0"/>
                <a:cs typeface="Courier New" panose="02070309020205020404" pitchFamily="49" charset="0"/>
              </a:rPr>
              <a:t>int</a:t>
            </a:r>
            <a:r>
              <a:rPr lang="en-IE" dirty="0" smtClean="0">
                <a:solidFill>
                  <a:schemeClr val="bg1"/>
                </a:solidFill>
                <a:latin typeface="Courier New" panose="02070309020205020404" pitchFamily="49" charset="0"/>
                <a:cs typeface="Courier New" panose="02070309020205020404" pitchFamily="49" charset="0"/>
              </a:rPr>
              <a:t>(input(</a:t>
            </a:r>
            <a:r>
              <a:rPr lang="en-IE" dirty="0">
                <a:solidFill>
                  <a:schemeClr val="bg1"/>
                </a:solidFill>
                <a:latin typeface="Courier New" panose="02070309020205020404" pitchFamily="49" charset="0"/>
                <a:cs typeface="Courier New" panose="02070309020205020404" pitchFamily="49" charset="0"/>
              </a:rPr>
              <a:t>“Please second the second </a:t>
            </a:r>
            <a:r>
              <a:rPr lang="en-IE" dirty="0" smtClean="0">
                <a:solidFill>
                  <a:schemeClr val="bg1"/>
                </a:solidFill>
                <a:latin typeface="Courier New" panose="02070309020205020404" pitchFamily="49" charset="0"/>
                <a:cs typeface="Courier New" panose="02070309020205020404" pitchFamily="49" charset="0"/>
              </a:rPr>
              <a:t>value\n”))</a:t>
            </a:r>
          </a:p>
          <a:p>
            <a:pPr marL="0" indent="0">
              <a:buNone/>
            </a:pPr>
            <a:r>
              <a:rPr lang="en-IE" dirty="0">
                <a:solidFill>
                  <a:schemeClr val="bg1"/>
                </a:solidFill>
                <a:latin typeface="Courier New" panose="02070309020205020404" pitchFamily="49" charset="0"/>
                <a:cs typeface="Courier New" panose="02070309020205020404" pitchFamily="49" charset="0"/>
              </a:rPr>
              <a:t>c</a:t>
            </a:r>
            <a:r>
              <a:rPr lang="en-IE" dirty="0" smtClean="0">
                <a:solidFill>
                  <a:schemeClr val="bg1"/>
                </a:solidFill>
                <a:latin typeface="Courier New" panose="02070309020205020404" pitchFamily="49" charset="0"/>
                <a:cs typeface="Courier New" panose="02070309020205020404" pitchFamily="49" charset="0"/>
              </a:rPr>
              <a:t> </a:t>
            </a:r>
            <a:r>
              <a:rPr lang="en-IE" dirty="0">
                <a:solidFill>
                  <a:schemeClr val="bg1"/>
                </a:solidFill>
                <a:latin typeface="Courier New" panose="02070309020205020404" pitchFamily="49" charset="0"/>
                <a:cs typeface="Courier New" panose="02070309020205020404" pitchFamily="49" charset="0"/>
              </a:rPr>
              <a:t>= </a:t>
            </a:r>
            <a:r>
              <a:rPr lang="en-IE" dirty="0" err="1">
                <a:solidFill>
                  <a:schemeClr val="bg1"/>
                </a:solidFill>
                <a:latin typeface="Courier New" panose="02070309020205020404" pitchFamily="49" charset="0"/>
                <a:cs typeface="Courier New" panose="02070309020205020404" pitchFamily="49" charset="0"/>
              </a:rPr>
              <a:t>int</a:t>
            </a:r>
            <a:r>
              <a:rPr lang="en-IE" dirty="0">
                <a:solidFill>
                  <a:schemeClr val="bg1"/>
                </a:solidFill>
                <a:latin typeface="Courier New" panose="02070309020205020404" pitchFamily="49" charset="0"/>
                <a:cs typeface="Courier New" panose="02070309020205020404" pitchFamily="49" charset="0"/>
              </a:rPr>
              <a:t>(input(“Please second the </a:t>
            </a:r>
            <a:r>
              <a:rPr lang="en-IE" dirty="0" smtClean="0">
                <a:solidFill>
                  <a:schemeClr val="bg1"/>
                </a:solidFill>
                <a:latin typeface="Courier New" panose="02070309020205020404" pitchFamily="49" charset="0"/>
                <a:cs typeface="Courier New" panose="02070309020205020404" pitchFamily="49" charset="0"/>
              </a:rPr>
              <a:t>third </a:t>
            </a:r>
            <a:r>
              <a:rPr lang="en-IE" dirty="0">
                <a:solidFill>
                  <a:schemeClr val="bg1"/>
                </a:solidFill>
                <a:latin typeface="Courier New" panose="02070309020205020404" pitchFamily="49" charset="0"/>
                <a:cs typeface="Courier New" panose="02070309020205020404" pitchFamily="49" charset="0"/>
              </a:rPr>
              <a:t>value\n”))</a:t>
            </a:r>
          </a:p>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r>
              <a:rPr lang="en-IE" dirty="0" smtClean="0">
                <a:solidFill>
                  <a:schemeClr val="bg1"/>
                </a:solidFill>
                <a:latin typeface="Courier New" panose="02070309020205020404" pitchFamily="49" charset="0"/>
                <a:cs typeface="Courier New" panose="02070309020205020404" pitchFamily="49" charset="0"/>
              </a:rPr>
              <a:t>if a &gt; b:</a:t>
            </a:r>
          </a:p>
          <a:p>
            <a:pPr marL="0" indent="0">
              <a:buNone/>
            </a:pPr>
            <a:r>
              <a:rPr lang="en-IE" dirty="0" smtClean="0">
                <a:solidFill>
                  <a:schemeClr val="bg1"/>
                </a:solidFill>
                <a:latin typeface="Courier New" panose="02070309020205020404" pitchFamily="49" charset="0"/>
                <a:cs typeface="Courier New" panose="02070309020205020404" pitchFamily="49" charset="0"/>
              </a:rPr>
              <a:t># THEN</a:t>
            </a:r>
          </a:p>
          <a:p>
            <a:pPr marL="0" indent="0">
              <a:buNone/>
            </a:pPr>
            <a:r>
              <a:rPr lang="en-IE" dirty="0" smtClean="0">
                <a:solidFill>
                  <a:schemeClr val="bg1"/>
                </a:solidFill>
                <a:latin typeface="Courier New" panose="02070309020205020404" pitchFamily="49" charset="0"/>
                <a:cs typeface="Courier New" panose="02070309020205020404" pitchFamily="49" charset="0"/>
              </a:rPr>
              <a:t>       if a </a:t>
            </a:r>
            <a:r>
              <a:rPr lang="en-IE" dirty="0">
                <a:solidFill>
                  <a:schemeClr val="bg1"/>
                </a:solidFill>
                <a:latin typeface="Courier New" panose="02070309020205020404" pitchFamily="49" charset="0"/>
                <a:cs typeface="Courier New" panose="02070309020205020404" pitchFamily="49" charset="0"/>
              </a:rPr>
              <a:t>&gt; c</a:t>
            </a:r>
            <a:r>
              <a:rPr lang="en-IE" dirty="0" smtClean="0">
                <a:solidFill>
                  <a:schemeClr val="bg1"/>
                </a:solidFill>
                <a:latin typeface="Courier New" panose="02070309020205020404" pitchFamily="49" charset="0"/>
                <a:cs typeface="Courier New" panose="02070309020205020404" pitchFamily="49" charset="0"/>
              </a:rPr>
              <a:t>:</a:t>
            </a:r>
            <a:endParaRPr lang="en-IE" dirty="0">
              <a:solidFill>
                <a:schemeClr val="bg1"/>
              </a:solidFill>
              <a:latin typeface="Courier New" panose="02070309020205020404" pitchFamily="49" charset="0"/>
              <a:cs typeface="Courier New" panose="02070309020205020404" pitchFamily="49" charset="0"/>
            </a:endParaRPr>
          </a:p>
          <a:p>
            <a:pPr marL="0" indent="0">
              <a:buNone/>
            </a:pPr>
            <a:r>
              <a:rPr lang="en-IE" dirty="0" smtClean="0">
                <a:solidFill>
                  <a:schemeClr val="bg1"/>
                </a:solidFill>
                <a:latin typeface="Courier New" panose="02070309020205020404" pitchFamily="49" charset="0"/>
                <a:cs typeface="Courier New" panose="02070309020205020404" pitchFamily="49" charset="0"/>
              </a:rPr>
              <a:t>       # </a:t>
            </a:r>
            <a:r>
              <a:rPr lang="en-IE" dirty="0">
                <a:solidFill>
                  <a:schemeClr val="bg1"/>
                </a:solidFill>
                <a:latin typeface="Courier New" panose="02070309020205020404" pitchFamily="49" charset="0"/>
                <a:cs typeface="Courier New" panose="02070309020205020404" pitchFamily="49" charset="0"/>
              </a:rPr>
              <a:t>THEN</a:t>
            </a:r>
          </a:p>
          <a:p>
            <a:pPr marL="0" indent="0">
              <a:buNone/>
            </a:pPr>
            <a:r>
              <a:rPr lang="en-IE" dirty="0">
                <a:solidFill>
                  <a:schemeClr val="bg1"/>
                </a:solidFill>
                <a:latin typeface="Courier New" panose="02070309020205020404" pitchFamily="49" charset="0"/>
                <a:cs typeface="Courier New" panose="02070309020205020404" pitchFamily="49" charset="0"/>
              </a:rPr>
              <a:t>    </a:t>
            </a:r>
            <a:r>
              <a:rPr lang="en-IE" dirty="0" smtClean="0">
                <a:solidFill>
                  <a:schemeClr val="bg1"/>
                </a:solidFill>
                <a:latin typeface="Courier New" panose="02070309020205020404" pitchFamily="49" charset="0"/>
                <a:cs typeface="Courier New" panose="02070309020205020404" pitchFamily="49" charset="0"/>
              </a:rPr>
              <a:t>       print(a, </a:t>
            </a:r>
            <a:r>
              <a:rPr lang="en-IE" dirty="0">
                <a:solidFill>
                  <a:schemeClr val="bg1"/>
                </a:solidFill>
                <a:latin typeface="Courier New" panose="02070309020205020404" pitchFamily="49" charset="0"/>
                <a:cs typeface="Courier New" panose="02070309020205020404" pitchFamily="49" charset="0"/>
              </a:rPr>
              <a:t>“is bigger than”, </a:t>
            </a:r>
            <a:r>
              <a:rPr lang="en-IE" dirty="0" smtClean="0">
                <a:solidFill>
                  <a:schemeClr val="bg1"/>
                </a:solidFill>
                <a:latin typeface="Courier New" panose="02070309020205020404" pitchFamily="49" charset="0"/>
                <a:cs typeface="Courier New" panose="02070309020205020404" pitchFamily="49" charset="0"/>
              </a:rPr>
              <a:t>b, “ and ”, c)</a:t>
            </a:r>
            <a:endParaRPr lang="en-IE" dirty="0">
              <a:solidFill>
                <a:schemeClr val="bg1"/>
              </a:solidFill>
              <a:latin typeface="Courier New" panose="02070309020205020404" pitchFamily="49" charset="0"/>
              <a:cs typeface="Courier New" panose="02070309020205020404" pitchFamily="49" charset="0"/>
            </a:endParaRPr>
          </a:p>
          <a:p>
            <a:pPr marL="0" indent="0">
              <a:buNone/>
            </a:pPr>
            <a:r>
              <a:rPr lang="en-IE" dirty="0" smtClean="0">
                <a:solidFill>
                  <a:schemeClr val="bg1"/>
                </a:solidFill>
                <a:latin typeface="Courier New" panose="02070309020205020404" pitchFamily="49" charset="0"/>
                <a:cs typeface="Courier New" panose="02070309020205020404" pitchFamily="49" charset="0"/>
              </a:rPr>
              <a:t>       else</a:t>
            </a:r>
            <a:r>
              <a:rPr lang="en-IE" dirty="0">
                <a:solidFill>
                  <a:schemeClr val="bg1"/>
                </a:solidFill>
                <a:latin typeface="Courier New" panose="02070309020205020404" pitchFamily="49" charset="0"/>
                <a:cs typeface="Courier New" panose="02070309020205020404" pitchFamily="49" charset="0"/>
              </a:rPr>
              <a:t>:</a:t>
            </a:r>
          </a:p>
          <a:p>
            <a:pPr marL="0" indent="0">
              <a:buNone/>
            </a:pPr>
            <a:r>
              <a:rPr lang="en-IE" dirty="0" smtClean="0">
                <a:solidFill>
                  <a:schemeClr val="bg1"/>
                </a:solidFill>
                <a:latin typeface="Courier New" panose="02070309020205020404" pitchFamily="49" charset="0"/>
                <a:cs typeface="Courier New" panose="02070309020205020404" pitchFamily="49" charset="0"/>
              </a:rPr>
              <a:t>           print(c, </a:t>
            </a:r>
            <a:r>
              <a:rPr lang="en-IE" dirty="0">
                <a:solidFill>
                  <a:schemeClr val="bg1"/>
                </a:solidFill>
                <a:latin typeface="Courier New" panose="02070309020205020404" pitchFamily="49" charset="0"/>
                <a:cs typeface="Courier New" panose="02070309020205020404" pitchFamily="49" charset="0"/>
              </a:rPr>
              <a:t>“is bigger than”, </a:t>
            </a:r>
            <a:r>
              <a:rPr lang="en-IE" dirty="0" smtClean="0">
                <a:solidFill>
                  <a:schemeClr val="bg1"/>
                </a:solidFill>
                <a:latin typeface="Courier New" panose="02070309020205020404" pitchFamily="49" charset="0"/>
                <a:cs typeface="Courier New" panose="02070309020205020404" pitchFamily="49" charset="0"/>
              </a:rPr>
              <a:t>a, </a:t>
            </a:r>
            <a:r>
              <a:rPr lang="en-IE" dirty="0">
                <a:solidFill>
                  <a:schemeClr val="bg1"/>
                </a:solidFill>
                <a:latin typeface="Courier New" panose="02070309020205020404" pitchFamily="49" charset="0"/>
                <a:cs typeface="Courier New" panose="02070309020205020404" pitchFamily="49" charset="0"/>
              </a:rPr>
              <a:t>“ and ”, c)</a:t>
            </a:r>
          </a:p>
          <a:p>
            <a:pPr marL="0" indent="0">
              <a:buNone/>
            </a:pPr>
            <a:r>
              <a:rPr lang="en-IE" dirty="0" smtClean="0">
                <a:solidFill>
                  <a:schemeClr val="bg1"/>
                </a:solidFill>
                <a:latin typeface="Courier New" panose="02070309020205020404" pitchFamily="49" charset="0"/>
                <a:cs typeface="Courier New" panose="02070309020205020404" pitchFamily="49" charset="0"/>
              </a:rPr>
              <a:t>       # </a:t>
            </a:r>
            <a:r>
              <a:rPr lang="en-IE" dirty="0">
                <a:solidFill>
                  <a:schemeClr val="bg1"/>
                </a:solidFill>
                <a:latin typeface="Courier New" panose="02070309020205020404" pitchFamily="49" charset="0"/>
                <a:cs typeface="Courier New" panose="02070309020205020404" pitchFamily="49" charset="0"/>
              </a:rPr>
              <a:t>ENDIF;</a:t>
            </a:r>
          </a:p>
          <a:p>
            <a:pPr marL="0" indent="0">
              <a:buNone/>
            </a:pPr>
            <a:r>
              <a:rPr lang="en-IE" dirty="0" err="1" smtClean="0">
                <a:solidFill>
                  <a:schemeClr val="bg1"/>
                </a:solidFill>
                <a:latin typeface="Courier New" panose="02070309020205020404" pitchFamily="49" charset="0"/>
                <a:cs typeface="Courier New" panose="02070309020205020404" pitchFamily="49" charset="0"/>
              </a:rPr>
              <a:t>elif</a:t>
            </a:r>
            <a:r>
              <a:rPr lang="en-IE" dirty="0" smtClean="0">
                <a:solidFill>
                  <a:schemeClr val="bg1"/>
                </a:solidFill>
                <a:latin typeface="Courier New" panose="02070309020205020404" pitchFamily="49" charset="0"/>
                <a:cs typeface="Courier New" panose="02070309020205020404" pitchFamily="49" charset="0"/>
              </a:rPr>
              <a:t> b </a:t>
            </a:r>
            <a:r>
              <a:rPr lang="en-IE" dirty="0">
                <a:solidFill>
                  <a:schemeClr val="bg1"/>
                </a:solidFill>
                <a:latin typeface="Courier New" panose="02070309020205020404" pitchFamily="49" charset="0"/>
                <a:cs typeface="Courier New" panose="02070309020205020404" pitchFamily="49" charset="0"/>
              </a:rPr>
              <a:t>&gt; c:</a:t>
            </a:r>
          </a:p>
          <a:p>
            <a:pPr marL="0" indent="0">
              <a:buNone/>
            </a:pPr>
            <a:r>
              <a:rPr lang="en-IE" dirty="0" smtClean="0">
                <a:solidFill>
                  <a:schemeClr val="bg1"/>
                </a:solidFill>
                <a:latin typeface="Courier New" panose="02070309020205020404" pitchFamily="49" charset="0"/>
                <a:cs typeface="Courier New" panose="02070309020205020404" pitchFamily="49" charset="0"/>
              </a:rPr>
              <a:t># </a:t>
            </a:r>
            <a:r>
              <a:rPr lang="en-IE" dirty="0">
                <a:solidFill>
                  <a:schemeClr val="bg1"/>
                </a:solidFill>
                <a:latin typeface="Courier New" panose="02070309020205020404" pitchFamily="49" charset="0"/>
                <a:cs typeface="Courier New" panose="02070309020205020404" pitchFamily="49" charset="0"/>
              </a:rPr>
              <a:t>THEN</a:t>
            </a:r>
          </a:p>
          <a:p>
            <a:pPr marL="0" indent="0">
              <a:buNone/>
            </a:pPr>
            <a:r>
              <a:rPr lang="en-IE" dirty="0" smtClean="0">
                <a:solidFill>
                  <a:schemeClr val="bg1"/>
                </a:solidFill>
                <a:latin typeface="Courier New" panose="02070309020205020404" pitchFamily="49" charset="0"/>
                <a:cs typeface="Courier New" panose="02070309020205020404" pitchFamily="49" charset="0"/>
              </a:rPr>
              <a:t>    print(b, </a:t>
            </a:r>
            <a:r>
              <a:rPr lang="en-IE" dirty="0">
                <a:solidFill>
                  <a:schemeClr val="bg1"/>
                </a:solidFill>
                <a:latin typeface="Courier New" panose="02070309020205020404" pitchFamily="49" charset="0"/>
                <a:cs typeface="Courier New" panose="02070309020205020404" pitchFamily="49" charset="0"/>
              </a:rPr>
              <a:t>“is bigger than”, </a:t>
            </a:r>
            <a:r>
              <a:rPr lang="en-IE" dirty="0" smtClean="0">
                <a:solidFill>
                  <a:schemeClr val="bg1"/>
                </a:solidFill>
                <a:latin typeface="Courier New" panose="02070309020205020404" pitchFamily="49" charset="0"/>
                <a:cs typeface="Courier New" panose="02070309020205020404" pitchFamily="49" charset="0"/>
              </a:rPr>
              <a:t>a, </a:t>
            </a:r>
            <a:r>
              <a:rPr lang="en-IE" dirty="0">
                <a:solidFill>
                  <a:schemeClr val="bg1"/>
                </a:solidFill>
                <a:latin typeface="Courier New" panose="02070309020205020404" pitchFamily="49" charset="0"/>
                <a:cs typeface="Courier New" panose="02070309020205020404" pitchFamily="49" charset="0"/>
              </a:rPr>
              <a:t>“ and ”, c)</a:t>
            </a:r>
          </a:p>
          <a:p>
            <a:pPr marL="0" indent="0">
              <a:buNone/>
            </a:pPr>
            <a:r>
              <a:rPr lang="en-IE" dirty="0" smtClean="0">
                <a:solidFill>
                  <a:schemeClr val="bg1"/>
                </a:solidFill>
                <a:latin typeface="Courier New" panose="02070309020205020404" pitchFamily="49" charset="0"/>
                <a:cs typeface="Courier New" panose="02070309020205020404" pitchFamily="49" charset="0"/>
              </a:rPr>
              <a:t>else</a:t>
            </a:r>
            <a:r>
              <a:rPr lang="en-IE" dirty="0">
                <a:solidFill>
                  <a:schemeClr val="bg1"/>
                </a:solidFill>
                <a:latin typeface="Courier New" panose="02070309020205020404" pitchFamily="49" charset="0"/>
                <a:cs typeface="Courier New" panose="02070309020205020404" pitchFamily="49" charset="0"/>
              </a:rPr>
              <a:t>:</a:t>
            </a:r>
          </a:p>
          <a:p>
            <a:pPr marL="0" indent="0">
              <a:buNone/>
            </a:pPr>
            <a:r>
              <a:rPr lang="en-IE" dirty="0">
                <a:solidFill>
                  <a:schemeClr val="bg1"/>
                </a:solidFill>
                <a:latin typeface="Courier New" panose="02070309020205020404" pitchFamily="49" charset="0"/>
                <a:cs typeface="Courier New" panose="02070309020205020404" pitchFamily="49" charset="0"/>
              </a:rPr>
              <a:t>    </a:t>
            </a:r>
            <a:r>
              <a:rPr lang="en-IE" dirty="0" smtClean="0">
                <a:solidFill>
                  <a:schemeClr val="bg1"/>
                </a:solidFill>
                <a:latin typeface="Courier New" panose="02070309020205020404" pitchFamily="49" charset="0"/>
                <a:cs typeface="Courier New" panose="02070309020205020404" pitchFamily="49" charset="0"/>
              </a:rPr>
              <a:t>print(c</a:t>
            </a:r>
            <a:r>
              <a:rPr lang="en-IE" dirty="0">
                <a:solidFill>
                  <a:schemeClr val="bg1"/>
                </a:solidFill>
                <a:latin typeface="Courier New" panose="02070309020205020404" pitchFamily="49" charset="0"/>
                <a:cs typeface="Courier New" panose="02070309020205020404" pitchFamily="49" charset="0"/>
              </a:rPr>
              <a:t>, “is bigger than”, a, “ and ”, </a:t>
            </a:r>
            <a:r>
              <a:rPr lang="en-IE" dirty="0" smtClean="0">
                <a:solidFill>
                  <a:schemeClr val="bg1"/>
                </a:solidFill>
                <a:latin typeface="Courier New" panose="02070309020205020404" pitchFamily="49" charset="0"/>
                <a:cs typeface="Courier New" panose="02070309020205020404" pitchFamily="49" charset="0"/>
              </a:rPr>
              <a:t>b)</a:t>
            </a:r>
            <a:endParaRPr lang="en-IE" dirty="0">
              <a:solidFill>
                <a:schemeClr val="bg1"/>
              </a:solidFill>
              <a:latin typeface="Courier New" panose="02070309020205020404" pitchFamily="49" charset="0"/>
              <a:cs typeface="Courier New" panose="02070309020205020404" pitchFamily="49" charset="0"/>
            </a:endParaRPr>
          </a:p>
          <a:p>
            <a:pPr marL="0" indent="0">
              <a:buNone/>
            </a:pPr>
            <a:r>
              <a:rPr lang="en-IE" dirty="0" smtClean="0">
                <a:solidFill>
                  <a:schemeClr val="bg1"/>
                </a:solidFill>
                <a:latin typeface="Courier New" panose="02070309020205020404" pitchFamily="49" charset="0"/>
                <a:cs typeface="Courier New" panose="02070309020205020404" pitchFamily="49" charset="0"/>
              </a:rPr>
              <a:t># ENDIF;</a:t>
            </a:r>
          </a:p>
          <a:p>
            <a:pPr marL="0" indent="0">
              <a:buNone/>
            </a:pPr>
            <a:r>
              <a:rPr lang="en-IE" dirty="0" smtClean="0">
                <a:solidFill>
                  <a:schemeClr val="bg1"/>
                </a:solidFill>
                <a:latin typeface="Courier New" panose="02070309020205020404" pitchFamily="49" charset="0"/>
                <a:cs typeface="Courier New" panose="02070309020205020404" pitchFamily="49" charset="0"/>
              </a:rPr>
              <a:t># END.</a:t>
            </a:r>
          </a:p>
          <a:p>
            <a:pPr marL="0" indent="0">
              <a:buNone/>
            </a:pPr>
            <a:endParaRPr lang="en-IE" dirty="0">
              <a:solidFill>
                <a:schemeClr val="bg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319216856"/>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ounded Rectangle 4"/>
          <p:cNvSpPr/>
          <p:nvPr/>
        </p:nvSpPr>
        <p:spPr>
          <a:xfrm>
            <a:off x="262559" y="2420888"/>
            <a:ext cx="5976664" cy="4104456"/>
          </a:xfrm>
          <a:prstGeom prst="round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E"/>
          </a:p>
        </p:txBody>
      </p:sp>
      <p:sp>
        <p:nvSpPr>
          <p:cNvPr id="3" name="Title 2"/>
          <p:cNvSpPr>
            <a:spLocks noGrp="1"/>
          </p:cNvSpPr>
          <p:nvPr>
            <p:ph type="title"/>
          </p:nvPr>
        </p:nvSpPr>
        <p:spPr/>
        <p:txBody>
          <a:bodyPr/>
          <a:lstStyle/>
          <a:p>
            <a:r>
              <a:rPr lang="en-IE" dirty="0" smtClean="0">
                <a:solidFill>
                  <a:schemeClr val="bg1"/>
                </a:solidFill>
              </a:rPr>
              <a:t>Python: IF-ELIF statement</a:t>
            </a:r>
            <a:endParaRPr lang="en-IE" dirty="0">
              <a:solidFill>
                <a:schemeClr val="bg1"/>
              </a:solidFill>
            </a:endParaRPr>
          </a:p>
        </p:txBody>
      </p:sp>
      <p:sp>
        <p:nvSpPr>
          <p:cNvPr id="4" name="Content Placeholder 3"/>
          <p:cNvSpPr>
            <a:spLocks noGrp="1"/>
          </p:cNvSpPr>
          <p:nvPr>
            <p:ph idx="1"/>
          </p:nvPr>
        </p:nvSpPr>
        <p:spPr/>
        <p:txBody>
          <a:bodyPr>
            <a:normAutofit fontScale="92500" lnSpcReduction="10000"/>
          </a:bodyPr>
          <a:lstStyle/>
          <a:p>
            <a:r>
              <a:rPr lang="en-IE" dirty="0">
                <a:solidFill>
                  <a:schemeClr val="bg1"/>
                </a:solidFill>
              </a:rPr>
              <a:t>In Python the general form of the </a:t>
            </a:r>
            <a:r>
              <a:rPr lang="en-IE" dirty="0" smtClean="0">
                <a:solidFill>
                  <a:schemeClr val="bg1"/>
                </a:solidFill>
              </a:rPr>
              <a:t>IF-ESIF </a:t>
            </a:r>
            <a:r>
              <a:rPr lang="en-IE" dirty="0">
                <a:solidFill>
                  <a:schemeClr val="bg1"/>
                </a:solidFill>
              </a:rPr>
              <a:t>statement is as follows:</a:t>
            </a:r>
          </a:p>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r>
              <a:rPr lang="en-IE" sz="2800" dirty="0" smtClean="0">
                <a:solidFill>
                  <a:schemeClr val="bg1"/>
                </a:solidFill>
                <a:latin typeface="Courier New" panose="02070309020205020404" pitchFamily="49" charset="0"/>
                <a:cs typeface="Courier New" panose="02070309020205020404" pitchFamily="49" charset="0"/>
              </a:rPr>
              <a:t>if CONDITION:</a:t>
            </a:r>
          </a:p>
          <a:p>
            <a:pPr marL="0" indent="0">
              <a:buNone/>
            </a:pPr>
            <a:r>
              <a:rPr lang="en-IE" sz="2800" dirty="0">
                <a:solidFill>
                  <a:schemeClr val="bg1"/>
                </a:solidFill>
                <a:latin typeface="Courier New" panose="02070309020205020404" pitchFamily="49" charset="0"/>
                <a:cs typeface="Courier New" panose="02070309020205020404" pitchFamily="49" charset="0"/>
              </a:rPr>
              <a:t> </a:t>
            </a:r>
            <a:r>
              <a:rPr lang="en-IE" sz="2800" dirty="0" smtClean="0">
                <a:solidFill>
                  <a:schemeClr val="bg1"/>
                </a:solidFill>
                <a:latin typeface="Courier New" panose="02070309020205020404" pitchFamily="49" charset="0"/>
                <a:cs typeface="Courier New" panose="02070309020205020404" pitchFamily="49" charset="0"/>
              </a:rPr>
              <a:t>     STATEMENT(S)</a:t>
            </a:r>
          </a:p>
          <a:p>
            <a:pPr marL="0" indent="0">
              <a:buNone/>
            </a:pPr>
            <a:r>
              <a:rPr lang="en-IE" sz="2800" dirty="0" err="1" smtClean="0">
                <a:solidFill>
                  <a:schemeClr val="bg1"/>
                </a:solidFill>
                <a:latin typeface="Courier New" panose="02070309020205020404" pitchFamily="49" charset="0"/>
                <a:cs typeface="Courier New" panose="02070309020205020404" pitchFamily="49" charset="0"/>
              </a:rPr>
              <a:t>elif</a:t>
            </a:r>
            <a:r>
              <a:rPr lang="en-IE" sz="2800" dirty="0" smtClean="0">
                <a:solidFill>
                  <a:schemeClr val="bg1"/>
                </a:solidFill>
                <a:latin typeface="Courier New" panose="02070309020205020404" pitchFamily="49" charset="0"/>
                <a:cs typeface="Courier New" panose="02070309020205020404" pitchFamily="49" charset="0"/>
              </a:rPr>
              <a:t> CONDITION:</a:t>
            </a:r>
          </a:p>
          <a:p>
            <a:pPr marL="0" indent="0">
              <a:buNone/>
            </a:pPr>
            <a:r>
              <a:rPr lang="en-IE" sz="2800" dirty="0">
                <a:solidFill>
                  <a:schemeClr val="bg1"/>
                </a:solidFill>
                <a:latin typeface="Courier New" panose="02070309020205020404" pitchFamily="49" charset="0"/>
                <a:cs typeface="Courier New" panose="02070309020205020404" pitchFamily="49" charset="0"/>
              </a:rPr>
              <a:t> </a:t>
            </a:r>
            <a:r>
              <a:rPr lang="en-IE" sz="2800" dirty="0" smtClean="0">
                <a:solidFill>
                  <a:schemeClr val="bg1"/>
                </a:solidFill>
                <a:latin typeface="Courier New" panose="02070309020205020404" pitchFamily="49" charset="0"/>
                <a:cs typeface="Courier New" panose="02070309020205020404" pitchFamily="49" charset="0"/>
              </a:rPr>
              <a:t>     STATEMENT(S)</a:t>
            </a:r>
          </a:p>
          <a:p>
            <a:pPr marL="0" indent="0">
              <a:buNone/>
            </a:pPr>
            <a:r>
              <a:rPr lang="en-IE" sz="2800" dirty="0" err="1" smtClean="0">
                <a:solidFill>
                  <a:schemeClr val="bg1"/>
                </a:solidFill>
                <a:latin typeface="Courier New" panose="02070309020205020404" pitchFamily="49" charset="0"/>
                <a:cs typeface="Courier New" panose="02070309020205020404" pitchFamily="49" charset="0"/>
              </a:rPr>
              <a:t>elif</a:t>
            </a:r>
            <a:r>
              <a:rPr lang="en-IE" sz="2800" dirty="0">
                <a:solidFill>
                  <a:schemeClr val="bg1"/>
                </a:solidFill>
                <a:latin typeface="Courier New" panose="02070309020205020404" pitchFamily="49" charset="0"/>
                <a:cs typeface="Courier New" panose="02070309020205020404" pitchFamily="49" charset="0"/>
              </a:rPr>
              <a:t> </a:t>
            </a:r>
            <a:r>
              <a:rPr lang="en-IE" sz="2800" dirty="0" smtClean="0">
                <a:solidFill>
                  <a:schemeClr val="bg1"/>
                </a:solidFill>
                <a:latin typeface="Courier New" panose="02070309020205020404" pitchFamily="49" charset="0"/>
                <a:cs typeface="Courier New" panose="02070309020205020404" pitchFamily="49" charset="0"/>
              </a:rPr>
              <a:t>CONDITION:</a:t>
            </a:r>
            <a:endParaRPr lang="en-IE" sz="2800" dirty="0">
              <a:solidFill>
                <a:schemeClr val="bg1"/>
              </a:solidFill>
              <a:latin typeface="Courier New" panose="02070309020205020404" pitchFamily="49" charset="0"/>
              <a:cs typeface="Courier New" panose="02070309020205020404" pitchFamily="49" charset="0"/>
            </a:endParaRPr>
          </a:p>
          <a:p>
            <a:pPr marL="0" indent="0">
              <a:buNone/>
            </a:pPr>
            <a:r>
              <a:rPr lang="en-IE" sz="2800" dirty="0">
                <a:solidFill>
                  <a:schemeClr val="bg1"/>
                </a:solidFill>
                <a:latin typeface="Courier New" panose="02070309020205020404" pitchFamily="49" charset="0"/>
                <a:cs typeface="Courier New" panose="02070309020205020404" pitchFamily="49" charset="0"/>
              </a:rPr>
              <a:t>      STATEMENT(S)</a:t>
            </a:r>
          </a:p>
          <a:p>
            <a:pPr marL="0" indent="0">
              <a:buNone/>
            </a:pPr>
            <a:r>
              <a:rPr lang="en-IE" sz="2800" dirty="0">
                <a:solidFill>
                  <a:schemeClr val="bg1"/>
                </a:solidFill>
                <a:latin typeface="Courier New" panose="02070309020205020404" pitchFamily="49" charset="0"/>
                <a:cs typeface="Courier New" panose="02070309020205020404" pitchFamily="49" charset="0"/>
              </a:rPr>
              <a:t>else:</a:t>
            </a:r>
          </a:p>
          <a:p>
            <a:pPr marL="0" indent="0">
              <a:buNone/>
            </a:pPr>
            <a:r>
              <a:rPr lang="en-IE" sz="2800" dirty="0">
                <a:solidFill>
                  <a:schemeClr val="bg1"/>
                </a:solidFill>
                <a:latin typeface="Courier New" panose="02070309020205020404" pitchFamily="49" charset="0"/>
                <a:cs typeface="Courier New" panose="02070309020205020404" pitchFamily="49" charset="0"/>
              </a:rPr>
              <a:t>      STATEMENT(S)</a:t>
            </a:r>
          </a:p>
          <a:p>
            <a:pPr marL="0" indent="0">
              <a:buNone/>
            </a:pPr>
            <a:endParaRPr lang="en-IE" sz="2800" dirty="0">
              <a:solidFill>
                <a:schemeClr val="bg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529624405"/>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ounded Rectangle 4"/>
          <p:cNvSpPr/>
          <p:nvPr/>
        </p:nvSpPr>
        <p:spPr>
          <a:xfrm>
            <a:off x="262559" y="2132856"/>
            <a:ext cx="5976664" cy="4536504"/>
          </a:xfrm>
          <a:prstGeom prst="round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E"/>
          </a:p>
        </p:txBody>
      </p:sp>
      <p:sp>
        <p:nvSpPr>
          <p:cNvPr id="3" name="Title 2"/>
          <p:cNvSpPr>
            <a:spLocks noGrp="1"/>
          </p:cNvSpPr>
          <p:nvPr>
            <p:ph type="title"/>
          </p:nvPr>
        </p:nvSpPr>
        <p:spPr/>
        <p:txBody>
          <a:bodyPr/>
          <a:lstStyle/>
          <a:p>
            <a:r>
              <a:rPr lang="en-IE" dirty="0" smtClean="0">
                <a:solidFill>
                  <a:schemeClr val="bg1"/>
                </a:solidFill>
              </a:rPr>
              <a:t>Python: IF-ELIF statement</a:t>
            </a:r>
            <a:endParaRPr lang="en-IE" dirty="0">
              <a:solidFill>
                <a:schemeClr val="bg1"/>
              </a:solidFill>
            </a:endParaRPr>
          </a:p>
        </p:txBody>
      </p:sp>
      <p:sp>
        <p:nvSpPr>
          <p:cNvPr id="4" name="Content Placeholder 3"/>
          <p:cNvSpPr>
            <a:spLocks noGrp="1"/>
          </p:cNvSpPr>
          <p:nvPr>
            <p:ph idx="1"/>
          </p:nvPr>
        </p:nvSpPr>
        <p:spPr>
          <a:xfrm>
            <a:off x="609521" y="1600201"/>
            <a:ext cx="10971372" cy="5069159"/>
          </a:xfrm>
        </p:spPr>
        <p:txBody>
          <a:bodyPr>
            <a:normAutofit fontScale="77500" lnSpcReduction="20000"/>
          </a:bodyPr>
          <a:lstStyle/>
          <a:p>
            <a:r>
              <a:rPr lang="en-IE" dirty="0" smtClean="0">
                <a:solidFill>
                  <a:schemeClr val="bg1"/>
                </a:solidFill>
              </a:rPr>
              <a:t>But we’ll do:</a:t>
            </a:r>
          </a:p>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r>
              <a:rPr lang="en-IE" sz="2800" dirty="0" smtClean="0">
                <a:solidFill>
                  <a:schemeClr val="bg1"/>
                </a:solidFill>
                <a:latin typeface="Courier New" panose="02070309020205020404" pitchFamily="49" charset="0"/>
                <a:cs typeface="Courier New" panose="02070309020205020404" pitchFamily="49" charset="0"/>
              </a:rPr>
              <a:t>if CONDITION:</a:t>
            </a:r>
          </a:p>
          <a:p>
            <a:pPr marL="0" indent="0">
              <a:buNone/>
            </a:pPr>
            <a:r>
              <a:rPr lang="en-IE" sz="2800" dirty="0" smtClean="0">
                <a:solidFill>
                  <a:schemeClr val="bg1"/>
                </a:solidFill>
                <a:latin typeface="Courier New" panose="02070309020205020404" pitchFamily="49" charset="0"/>
                <a:cs typeface="Courier New" panose="02070309020205020404" pitchFamily="49" charset="0"/>
              </a:rPr>
              <a:t># THEN</a:t>
            </a:r>
          </a:p>
          <a:p>
            <a:pPr marL="0" indent="0">
              <a:buNone/>
            </a:pPr>
            <a:r>
              <a:rPr lang="en-IE" sz="2800" dirty="0">
                <a:solidFill>
                  <a:schemeClr val="bg1"/>
                </a:solidFill>
                <a:latin typeface="Courier New" panose="02070309020205020404" pitchFamily="49" charset="0"/>
                <a:cs typeface="Courier New" panose="02070309020205020404" pitchFamily="49" charset="0"/>
              </a:rPr>
              <a:t> </a:t>
            </a:r>
            <a:r>
              <a:rPr lang="en-IE" sz="2800" dirty="0" smtClean="0">
                <a:solidFill>
                  <a:schemeClr val="bg1"/>
                </a:solidFill>
                <a:latin typeface="Courier New" panose="02070309020205020404" pitchFamily="49" charset="0"/>
                <a:cs typeface="Courier New" panose="02070309020205020404" pitchFamily="49" charset="0"/>
              </a:rPr>
              <a:t>     STATEMENT(S)</a:t>
            </a:r>
          </a:p>
          <a:p>
            <a:pPr marL="0" indent="0">
              <a:buNone/>
            </a:pPr>
            <a:r>
              <a:rPr lang="en-IE" sz="2800" dirty="0" err="1" smtClean="0">
                <a:solidFill>
                  <a:schemeClr val="bg1"/>
                </a:solidFill>
                <a:latin typeface="Courier New" panose="02070309020205020404" pitchFamily="49" charset="0"/>
                <a:cs typeface="Courier New" panose="02070309020205020404" pitchFamily="49" charset="0"/>
              </a:rPr>
              <a:t>elif</a:t>
            </a:r>
            <a:r>
              <a:rPr lang="en-IE" sz="2800" dirty="0" smtClean="0">
                <a:solidFill>
                  <a:schemeClr val="bg1"/>
                </a:solidFill>
                <a:latin typeface="Courier New" panose="02070309020205020404" pitchFamily="49" charset="0"/>
                <a:cs typeface="Courier New" panose="02070309020205020404" pitchFamily="49" charset="0"/>
              </a:rPr>
              <a:t> CONDITION:</a:t>
            </a:r>
          </a:p>
          <a:p>
            <a:pPr marL="0" indent="0">
              <a:buNone/>
            </a:pPr>
            <a:r>
              <a:rPr lang="en-IE" sz="2800" dirty="0">
                <a:solidFill>
                  <a:schemeClr val="bg1"/>
                </a:solidFill>
                <a:latin typeface="Courier New" panose="02070309020205020404" pitchFamily="49" charset="0"/>
                <a:cs typeface="Courier New" panose="02070309020205020404" pitchFamily="49" charset="0"/>
              </a:rPr>
              <a:t># THEN</a:t>
            </a:r>
            <a:endParaRPr lang="en-IE" sz="2800" dirty="0" smtClean="0">
              <a:solidFill>
                <a:schemeClr val="bg1"/>
              </a:solidFill>
              <a:latin typeface="Courier New" panose="02070309020205020404" pitchFamily="49" charset="0"/>
              <a:cs typeface="Courier New" panose="02070309020205020404" pitchFamily="49" charset="0"/>
            </a:endParaRPr>
          </a:p>
          <a:p>
            <a:pPr marL="0" indent="0">
              <a:buNone/>
            </a:pPr>
            <a:r>
              <a:rPr lang="en-IE" sz="2800" dirty="0">
                <a:solidFill>
                  <a:schemeClr val="bg1"/>
                </a:solidFill>
                <a:latin typeface="Courier New" panose="02070309020205020404" pitchFamily="49" charset="0"/>
                <a:cs typeface="Courier New" panose="02070309020205020404" pitchFamily="49" charset="0"/>
              </a:rPr>
              <a:t> </a:t>
            </a:r>
            <a:r>
              <a:rPr lang="en-IE" sz="2800" dirty="0" smtClean="0">
                <a:solidFill>
                  <a:schemeClr val="bg1"/>
                </a:solidFill>
                <a:latin typeface="Courier New" panose="02070309020205020404" pitchFamily="49" charset="0"/>
                <a:cs typeface="Courier New" panose="02070309020205020404" pitchFamily="49" charset="0"/>
              </a:rPr>
              <a:t>     STATEMENT(S)</a:t>
            </a:r>
          </a:p>
          <a:p>
            <a:pPr marL="0" indent="0">
              <a:buNone/>
            </a:pPr>
            <a:r>
              <a:rPr lang="en-IE" sz="2800" dirty="0" err="1" smtClean="0">
                <a:solidFill>
                  <a:schemeClr val="bg1"/>
                </a:solidFill>
                <a:latin typeface="Courier New" panose="02070309020205020404" pitchFamily="49" charset="0"/>
                <a:cs typeface="Courier New" panose="02070309020205020404" pitchFamily="49" charset="0"/>
              </a:rPr>
              <a:t>elif</a:t>
            </a:r>
            <a:r>
              <a:rPr lang="en-IE" sz="2800" dirty="0">
                <a:solidFill>
                  <a:schemeClr val="bg1"/>
                </a:solidFill>
                <a:latin typeface="Courier New" panose="02070309020205020404" pitchFamily="49" charset="0"/>
                <a:cs typeface="Courier New" panose="02070309020205020404" pitchFamily="49" charset="0"/>
              </a:rPr>
              <a:t> </a:t>
            </a:r>
            <a:r>
              <a:rPr lang="en-IE" sz="2800" dirty="0" smtClean="0">
                <a:solidFill>
                  <a:schemeClr val="bg1"/>
                </a:solidFill>
                <a:latin typeface="Courier New" panose="02070309020205020404" pitchFamily="49" charset="0"/>
                <a:cs typeface="Courier New" panose="02070309020205020404" pitchFamily="49" charset="0"/>
              </a:rPr>
              <a:t>CONDITION:</a:t>
            </a:r>
          </a:p>
          <a:p>
            <a:pPr marL="0" indent="0">
              <a:buNone/>
            </a:pPr>
            <a:r>
              <a:rPr lang="en-IE" sz="2800" dirty="0">
                <a:solidFill>
                  <a:schemeClr val="bg1"/>
                </a:solidFill>
                <a:latin typeface="Courier New" panose="02070309020205020404" pitchFamily="49" charset="0"/>
                <a:cs typeface="Courier New" panose="02070309020205020404" pitchFamily="49" charset="0"/>
              </a:rPr>
              <a:t># THEN</a:t>
            </a:r>
          </a:p>
          <a:p>
            <a:pPr marL="0" indent="0">
              <a:buNone/>
            </a:pPr>
            <a:r>
              <a:rPr lang="en-IE" sz="2800" dirty="0">
                <a:solidFill>
                  <a:schemeClr val="bg1"/>
                </a:solidFill>
                <a:latin typeface="Courier New" panose="02070309020205020404" pitchFamily="49" charset="0"/>
                <a:cs typeface="Courier New" panose="02070309020205020404" pitchFamily="49" charset="0"/>
              </a:rPr>
              <a:t>      STATEMENT(S)</a:t>
            </a:r>
          </a:p>
          <a:p>
            <a:pPr marL="0" indent="0">
              <a:buNone/>
            </a:pPr>
            <a:r>
              <a:rPr lang="en-IE" sz="2800" dirty="0">
                <a:solidFill>
                  <a:schemeClr val="bg1"/>
                </a:solidFill>
                <a:latin typeface="Courier New" panose="02070309020205020404" pitchFamily="49" charset="0"/>
                <a:cs typeface="Courier New" panose="02070309020205020404" pitchFamily="49" charset="0"/>
              </a:rPr>
              <a:t>else:</a:t>
            </a:r>
          </a:p>
          <a:p>
            <a:pPr marL="0" indent="0">
              <a:buNone/>
            </a:pPr>
            <a:r>
              <a:rPr lang="en-IE" sz="2800" dirty="0">
                <a:solidFill>
                  <a:schemeClr val="bg1"/>
                </a:solidFill>
                <a:latin typeface="Courier New" panose="02070309020205020404" pitchFamily="49" charset="0"/>
                <a:cs typeface="Courier New" panose="02070309020205020404" pitchFamily="49" charset="0"/>
              </a:rPr>
              <a:t>      STATEMENT(S)</a:t>
            </a:r>
          </a:p>
          <a:p>
            <a:pPr marL="0" indent="0">
              <a:buNone/>
            </a:pPr>
            <a:r>
              <a:rPr lang="en-IE" sz="2800" dirty="0" smtClean="0">
                <a:solidFill>
                  <a:schemeClr val="bg1"/>
                </a:solidFill>
                <a:latin typeface="Courier New" panose="02070309020205020404" pitchFamily="49" charset="0"/>
                <a:cs typeface="Courier New" panose="02070309020205020404" pitchFamily="49" charset="0"/>
              </a:rPr>
              <a:t># ENDIF;</a:t>
            </a:r>
            <a:endParaRPr lang="en-IE" sz="2800" dirty="0">
              <a:solidFill>
                <a:schemeClr val="bg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797703640"/>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solidFill>
                  <a:schemeClr val="bg1"/>
                </a:solidFill>
              </a:rPr>
              <a:t>Python: IF-ELIF statement</a:t>
            </a:r>
            <a:endParaRPr lang="en-IE" dirty="0">
              <a:solidFill>
                <a:schemeClr val="bg1"/>
              </a:solidFill>
            </a:endParaRPr>
          </a:p>
        </p:txBody>
      </p:sp>
      <p:sp>
        <p:nvSpPr>
          <p:cNvPr id="4" name="Content Placeholder 3"/>
          <p:cNvSpPr>
            <a:spLocks noGrp="1"/>
          </p:cNvSpPr>
          <p:nvPr>
            <p:ph idx="1"/>
          </p:nvPr>
        </p:nvSpPr>
        <p:spPr>
          <a:xfrm>
            <a:off x="609521" y="1600201"/>
            <a:ext cx="10971372" cy="5069159"/>
          </a:xfrm>
        </p:spPr>
        <p:txBody>
          <a:bodyPr>
            <a:normAutofit/>
          </a:bodyPr>
          <a:lstStyle/>
          <a:p>
            <a:r>
              <a:rPr lang="en-IE" dirty="0" smtClean="0">
                <a:solidFill>
                  <a:schemeClr val="bg1"/>
                </a:solidFill>
              </a:rPr>
              <a:t>Let’s look at doing a multi-choice question program:</a:t>
            </a:r>
            <a:endParaRPr lang="en-IE" sz="2800" dirty="0">
              <a:solidFill>
                <a:schemeClr val="bg1"/>
              </a:solidFill>
              <a:latin typeface="Courier New" panose="02070309020205020404" pitchFamily="49" charset="0"/>
              <a:cs typeface="Courier New" panose="02070309020205020404" pitchFamily="49"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8742" y="2492896"/>
            <a:ext cx="8003604" cy="3950475"/>
          </a:xfrm>
          <a:prstGeom prst="rect">
            <a:avLst/>
          </a:prstGeom>
        </p:spPr>
      </p:pic>
    </p:spTree>
    <p:extLst>
      <p:ext uri="{BB962C8B-B14F-4D97-AF65-F5344CB8AC3E}">
        <p14:creationId xmlns:p14="http://schemas.microsoft.com/office/powerpoint/2010/main" val="3262118706"/>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521" y="260648"/>
            <a:ext cx="10971372" cy="6192688"/>
          </a:xfrm>
        </p:spPr>
        <p:txBody>
          <a:bodyPr>
            <a:normAutofit fontScale="62500" lnSpcReduction="20000"/>
          </a:bodyPr>
          <a:lstStyle/>
          <a:p>
            <a:pPr marL="0" indent="0">
              <a:buNone/>
            </a:pPr>
            <a:r>
              <a:rPr lang="en-IE" dirty="0" smtClean="0">
                <a:solidFill>
                  <a:schemeClr val="bg1"/>
                </a:solidFill>
                <a:latin typeface="Courier New" panose="02070309020205020404" pitchFamily="49" charset="0"/>
                <a:cs typeface="Courier New" panose="02070309020205020404" pitchFamily="49" charset="0"/>
              </a:rPr>
              <a:t># </a:t>
            </a:r>
            <a:r>
              <a:rPr lang="en-IE" dirty="0">
                <a:solidFill>
                  <a:schemeClr val="bg1"/>
                </a:solidFill>
                <a:latin typeface="Courier New" panose="02070309020205020404" pitchFamily="49" charset="0"/>
                <a:cs typeface="Courier New" panose="02070309020205020404" pitchFamily="49" charset="0"/>
              </a:rPr>
              <a:t>PROGRAM </a:t>
            </a:r>
            <a:r>
              <a:rPr lang="en-IE" dirty="0" err="1" smtClean="0">
                <a:solidFill>
                  <a:schemeClr val="bg1"/>
                </a:solidFill>
                <a:latin typeface="Courier New" panose="02070309020205020404" pitchFamily="49" charset="0"/>
                <a:cs typeface="Courier New" panose="02070309020205020404" pitchFamily="49" charset="0"/>
              </a:rPr>
              <a:t>MultiChoiceQuestion</a:t>
            </a:r>
            <a:r>
              <a:rPr lang="en-IE" dirty="0" smtClean="0">
                <a:solidFill>
                  <a:schemeClr val="bg1"/>
                </a:solidFill>
                <a:latin typeface="Courier New" panose="02070309020205020404" pitchFamily="49" charset="0"/>
                <a:cs typeface="Courier New" panose="02070309020205020404" pitchFamily="49" charset="0"/>
              </a:rPr>
              <a:t>:</a:t>
            </a:r>
            <a:endParaRPr lang="en-IE" dirty="0">
              <a:solidFill>
                <a:schemeClr val="bg1"/>
              </a:solidFill>
              <a:latin typeface="Courier New" panose="02070309020205020404" pitchFamily="49" charset="0"/>
              <a:cs typeface="Courier New" panose="02070309020205020404" pitchFamily="49" charset="0"/>
            </a:endParaRPr>
          </a:p>
          <a:p>
            <a:pPr marL="0" indent="0">
              <a:buNone/>
            </a:pPr>
            <a:r>
              <a:rPr lang="en-IE" dirty="0" err="1">
                <a:solidFill>
                  <a:schemeClr val="bg1"/>
                </a:solidFill>
                <a:latin typeface="Courier New" panose="02070309020205020404" pitchFamily="49" charset="0"/>
                <a:cs typeface="Courier New" panose="02070309020205020404" pitchFamily="49" charset="0"/>
              </a:rPr>
              <a:t>InputValue</a:t>
            </a:r>
            <a:r>
              <a:rPr lang="en-IE" dirty="0">
                <a:solidFill>
                  <a:schemeClr val="bg1"/>
                </a:solidFill>
                <a:latin typeface="Courier New" panose="02070309020205020404" pitchFamily="49" charset="0"/>
                <a:cs typeface="Courier New" panose="02070309020205020404" pitchFamily="49" charset="0"/>
              </a:rPr>
              <a:t> = input("Please input </a:t>
            </a:r>
            <a:r>
              <a:rPr lang="en-IE" dirty="0" smtClean="0">
                <a:solidFill>
                  <a:schemeClr val="bg1"/>
                </a:solidFill>
                <a:latin typeface="Courier New" panose="02070309020205020404" pitchFamily="49" charset="0"/>
                <a:cs typeface="Courier New" panose="02070309020205020404" pitchFamily="49" charset="0"/>
              </a:rPr>
              <a:t>your answer:\n</a:t>
            </a:r>
            <a:r>
              <a:rPr lang="en-IE" dirty="0">
                <a:solidFill>
                  <a:schemeClr val="bg1"/>
                </a:solidFill>
                <a:latin typeface="Courier New" panose="02070309020205020404" pitchFamily="49" charset="0"/>
                <a:cs typeface="Courier New" panose="02070309020205020404" pitchFamily="49" charset="0"/>
              </a:rPr>
              <a:t>")</a:t>
            </a:r>
          </a:p>
          <a:p>
            <a:pPr marL="0" indent="0">
              <a:buNone/>
            </a:pPr>
            <a:endParaRPr lang="en-IE" dirty="0">
              <a:solidFill>
                <a:schemeClr val="bg1"/>
              </a:solidFill>
              <a:latin typeface="Courier New" panose="02070309020205020404" pitchFamily="49" charset="0"/>
              <a:cs typeface="Courier New" panose="02070309020205020404" pitchFamily="49" charset="0"/>
            </a:endParaRPr>
          </a:p>
          <a:p>
            <a:pPr marL="0" indent="0">
              <a:buNone/>
            </a:pPr>
            <a:r>
              <a:rPr lang="en-IE" dirty="0">
                <a:solidFill>
                  <a:schemeClr val="bg1"/>
                </a:solidFill>
                <a:latin typeface="Courier New" panose="02070309020205020404" pitchFamily="49" charset="0"/>
                <a:cs typeface="Courier New" panose="02070309020205020404" pitchFamily="49" charset="0"/>
              </a:rPr>
              <a:t>if </a:t>
            </a:r>
            <a:r>
              <a:rPr lang="en-IE" dirty="0" err="1">
                <a:solidFill>
                  <a:schemeClr val="bg1"/>
                </a:solidFill>
                <a:latin typeface="Courier New" panose="02070309020205020404" pitchFamily="49" charset="0"/>
                <a:cs typeface="Courier New" panose="02070309020205020404" pitchFamily="49" charset="0"/>
              </a:rPr>
              <a:t>InputValue</a:t>
            </a:r>
            <a:r>
              <a:rPr lang="en-IE" dirty="0">
                <a:solidFill>
                  <a:schemeClr val="bg1"/>
                </a:solidFill>
                <a:latin typeface="Courier New" panose="02070309020205020404" pitchFamily="49" charset="0"/>
                <a:cs typeface="Courier New" panose="02070309020205020404" pitchFamily="49" charset="0"/>
              </a:rPr>
              <a:t> == "a":</a:t>
            </a:r>
          </a:p>
          <a:p>
            <a:pPr marL="0" indent="0">
              <a:buNone/>
            </a:pPr>
            <a:r>
              <a:rPr lang="en-IE" dirty="0">
                <a:solidFill>
                  <a:schemeClr val="bg1"/>
                </a:solidFill>
                <a:latin typeface="Courier New" panose="02070309020205020404" pitchFamily="49" charset="0"/>
                <a:cs typeface="Courier New" panose="02070309020205020404" pitchFamily="49" charset="0"/>
              </a:rPr>
              <a:t># THEN</a:t>
            </a:r>
          </a:p>
          <a:p>
            <a:pPr marL="0" indent="0">
              <a:buNone/>
            </a:pPr>
            <a:r>
              <a:rPr lang="en-IE" dirty="0">
                <a:solidFill>
                  <a:schemeClr val="bg1"/>
                </a:solidFill>
                <a:latin typeface="Courier New" panose="02070309020205020404" pitchFamily="49" charset="0"/>
                <a:cs typeface="Courier New" panose="02070309020205020404" pitchFamily="49" charset="0"/>
              </a:rPr>
              <a:t>    print("Wrong Answer")</a:t>
            </a:r>
          </a:p>
          <a:p>
            <a:pPr marL="0" indent="0">
              <a:buNone/>
            </a:pPr>
            <a:r>
              <a:rPr lang="en-IE" dirty="0" err="1">
                <a:solidFill>
                  <a:schemeClr val="bg1"/>
                </a:solidFill>
                <a:latin typeface="Courier New" panose="02070309020205020404" pitchFamily="49" charset="0"/>
                <a:cs typeface="Courier New" panose="02070309020205020404" pitchFamily="49" charset="0"/>
              </a:rPr>
              <a:t>elif</a:t>
            </a:r>
            <a:r>
              <a:rPr lang="en-IE" dirty="0">
                <a:solidFill>
                  <a:schemeClr val="bg1"/>
                </a:solidFill>
                <a:latin typeface="Courier New" panose="02070309020205020404" pitchFamily="49" charset="0"/>
                <a:cs typeface="Courier New" panose="02070309020205020404" pitchFamily="49" charset="0"/>
              </a:rPr>
              <a:t> </a:t>
            </a:r>
            <a:r>
              <a:rPr lang="en-IE" dirty="0" err="1">
                <a:solidFill>
                  <a:schemeClr val="bg1"/>
                </a:solidFill>
                <a:latin typeface="Courier New" panose="02070309020205020404" pitchFamily="49" charset="0"/>
                <a:cs typeface="Courier New" panose="02070309020205020404" pitchFamily="49" charset="0"/>
              </a:rPr>
              <a:t>InputValue</a:t>
            </a:r>
            <a:r>
              <a:rPr lang="en-IE" dirty="0">
                <a:solidFill>
                  <a:schemeClr val="bg1"/>
                </a:solidFill>
                <a:latin typeface="Courier New" panose="02070309020205020404" pitchFamily="49" charset="0"/>
                <a:cs typeface="Courier New" panose="02070309020205020404" pitchFamily="49" charset="0"/>
              </a:rPr>
              <a:t> == "b":</a:t>
            </a:r>
          </a:p>
          <a:p>
            <a:pPr marL="0" indent="0">
              <a:buNone/>
            </a:pPr>
            <a:r>
              <a:rPr lang="en-IE" dirty="0">
                <a:solidFill>
                  <a:schemeClr val="bg1"/>
                </a:solidFill>
                <a:latin typeface="Courier New" panose="02070309020205020404" pitchFamily="49" charset="0"/>
                <a:cs typeface="Courier New" panose="02070309020205020404" pitchFamily="49" charset="0"/>
              </a:rPr>
              <a:t># THEN</a:t>
            </a:r>
          </a:p>
          <a:p>
            <a:pPr marL="0" indent="0">
              <a:buNone/>
            </a:pPr>
            <a:r>
              <a:rPr lang="en-IE" dirty="0">
                <a:solidFill>
                  <a:schemeClr val="bg1"/>
                </a:solidFill>
                <a:latin typeface="Courier New" panose="02070309020205020404" pitchFamily="49" charset="0"/>
                <a:cs typeface="Courier New" panose="02070309020205020404" pitchFamily="49" charset="0"/>
              </a:rPr>
              <a:t>    print("Wrong Answer")</a:t>
            </a:r>
          </a:p>
          <a:p>
            <a:pPr marL="0" indent="0">
              <a:buNone/>
            </a:pPr>
            <a:r>
              <a:rPr lang="en-IE" dirty="0" err="1">
                <a:solidFill>
                  <a:schemeClr val="bg1"/>
                </a:solidFill>
                <a:latin typeface="Courier New" panose="02070309020205020404" pitchFamily="49" charset="0"/>
                <a:cs typeface="Courier New" panose="02070309020205020404" pitchFamily="49" charset="0"/>
              </a:rPr>
              <a:t>elif</a:t>
            </a:r>
            <a:r>
              <a:rPr lang="en-IE" dirty="0">
                <a:solidFill>
                  <a:schemeClr val="bg1"/>
                </a:solidFill>
                <a:latin typeface="Courier New" panose="02070309020205020404" pitchFamily="49" charset="0"/>
                <a:cs typeface="Courier New" panose="02070309020205020404" pitchFamily="49" charset="0"/>
              </a:rPr>
              <a:t> </a:t>
            </a:r>
            <a:r>
              <a:rPr lang="en-IE" dirty="0" err="1">
                <a:solidFill>
                  <a:schemeClr val="bg1"/>
                </a:solidFill>
                <a:latin typeface="Courier New" panose="02070309020205020404" pitchFamily="49" charset="0"/>
                <a:cs typeface="Courier New" panose="02070309020205020404" pitchFamily="49" charset="0"/>
              </a:rPr>
              <a:t>InputValue</a:t>
            </a:r>
            <a:r>
              <a:rPr lang="en-IE" dirty="0">
                <a:solidFill>
                  <a:schemeClr val="bg1"/>
                </a:solidFill>
                <a:latin typeface="Courier New" panose="02070309020205020404" pitchFamily="49" charset="0"/>
                <a:cs typeface="Courier New" panose="02070309020205020404" pitchFamily="49" charset="0"/>
              </a:rPr>
              <a:t> == "c":</a:t>
            </a:r>
          </a:p>
          <a:p>
            <a:pPr marL="0" indent="0">
              <a:buNone/>
            </a:pPr>
            <a:r>
              <a:rPr lang="en-IE" dirty="0">
                <a:solidFill>
                  <a:schemeClr val="bg1"/>
                </a:solidFill>
                <a:latin typeface="Courier New" panose="02070309020205020404" pitchFamily="49" charset="0"/>
                <a:cs typeface="Courier New" panose="02070309020205020404" pitchFamily="49" charset="0"/>
              </a:rPr>
              <a:t># THEN</a:t>
            </a:r>
          </a:p>
          <a:p>
            <a:pPr marL="0" indent="0">
              <a:buNone/>
            </a:pPr>
            <a:r>
              <a:rPr lang="en-IE" dirty="0">
                <a:solidFill>
                  <a:schemeClr val="bg1"/>
                </a:solidFill>
                <a:latin typeface="Courier New" panose="02070309020205020404" pitchFamily="49" charset="0"/>
                <a:cs typeface="Courier New" panose="02070309020205020404" pitchFamily="49" charset="0"/>
              </a:rPr>
              <a:t>    print("Right Answer")</a:t>
            </a:r>
          </a:p>
          <a:p>
            <a:pPr marL="0" indent="0">
              <a:buNone/>
            </a:pPr>
            <a:r>
              <a:rPr lang="en-IE" dirty="0" err="1">
                <a:solidFill>
                  <a:schemeClr val="bg1"/>
                </a:solidFill>
                <a:latin typeface="Courier New" panose="02070309020205020404" pitchFamily="49" charset="0"/>
                <a:cs typeface="Courier New" panose="02070309020205020404" pitchFamily="49" charset="0"/>
              </a:rPr>
              <a:t>elif</a:t>
            </a:r>
            <a:r>
              <a:rPr lang="en-IE" dirty="0">
                <a:solidFill>
                  <a:schemeClr val="bg1"/>
                </a:solidFill>
                <a:latin typeface="Courier New" panose="02070309020205020404" pitchFamily="49" charset="0"/>
                <a:cs typeface="Courier New" panose="02070309020205020404" pitchFamily="49" charset="0"/>
              </a:rPr>
              <a:t> </a:t>
            </a:r>
            <a:r>
              <a:rPr lang="en-IE" dirty="0" err="1">
                <a:solidFill>
                  <a:schemeClr val="bg1"/>
                </a:solidFill>
                <a:latin typeface="Courier New" panose="02070309020205020404" pitchFamily="49" charset="0"/>
                <a:cs typeface="Courier New" panose="02070309020205020404" pitchFamily="49" charset="0"/>
              </a:rPr>
              <a:t>InputValue</a:t>
            </a:r>
            <a:r>
              <a:rPr lang="en-IE" dirty="0">
                <a:solidFill>
                  <a:schemeClr val="bg1"/>
                </a:solidFill>
                <a:latin typeface="Courier New" panose="02070309020205020404" pitchFamily="49" charset="0"/>
                <a:cs typeface="Courier New" panose="02070309020205020404" pitchFamily="49" charset="0"/>
              </a:rPr>
              <a:t> == "d":</a:t>
            </a:r>
          </a:p>
          <a:p>
            <a:pPr marL="0" indent="0">
              <a:buNone/>
            </a:pPr>
            <a:r>
              <a:rPr lang="en-IE" dirty="0">
                <a:solidFill>
                  <a:schemeClr val="bg1"/>
                </a:solidFill>
                <a:latin typeface="Courier New" panose="02070309020205020404" pitchFamily="49" charset="0"/>
                <a:cs typeface="Courier New" panose="02070309020205020404" pitchFamily="49" charset="0"/>
              </a:rPr>
              <a:t># THEN</a:t>
            </a:r>
          </a:p>
          <a:p>
            <a:pPr marL="0" indent="0">
              <a:buNone/>
            </a:pPr>
            <a:r>
              <a:rPr lang="en-IE" dirty="0">
                <a:solidFill>
                  <a:schemeClr val="bg1"/>
                </a:solidFill>
                <a:latin typeface="Courier New" panose="02070309020205020404" pitchFamily="49" charset="0"/>
                <a:cs typeface="Courier New" panose="02070309020205020404" pitchFamily="49" charset="0"/>
              </a:rPr>
              <a:t>    print("Wrong Answer")</a:t>
            </a:r>
          </a:p>
          <a:p>
            <a:pPr marL="0" indent="0">
              <a:buNone/>
            </a:pPr>
            <a:r>
              <a:rPr lang="en-IE" dirty="0">
                <a:solidFill>
                  <a:schemeClr val="bg1"/>
                </a:solidFill>
                <a:latin typeface="Courier New" panose="02070309020205020404" pitchFamily="49" charset="0"/>
                <a:cs typeface="Courier New" panose="02070309020205020404" pitchFamily="49" charset="0"/>
              </a:rPr>
              <a:t>else:</a:t>
            </a:r>
          </a:p>
          <a:p>
            <a:pPr marL="0" indent="0">
              <a:buNone/>
            </a:pPr>
            <a:r>
              <a:rPr lang="en-IE" dirty="0">
                <a:solidFill>
                  <a:schemeClr val="bg1"/>
                </a:solidFill>
                <a:latin typeface="Courier New" panose="02070309020205020404" pitchFamily="49" charset="0"/>
                <a:cs typeface="Courier New" panose="02070309020205020404" pitchFamily="49" charset="0"/>
              </a:rPr>
              <a:t>    print("Bad Option")</a:t>
            </a:r>
          </a:p>
          <a:p>
            <a:pPr marL="0" indent="0">
              <a:buNone/>
            </a:pPr>
            <a:r>
              <a:rPr lang="en-IE" dirty="0">
                <a:solidFill>
                  <a:schemeClr val="bg1"/>
                </a:solidFill>
                <a:latin typeface="Courier New" panose="02070309020205020404" pitchFamily="49" charset="0"/>
                <a:cs typeface="Courier New" panose="02070309020205020404" pitchFamily="49" charset="0"/>
              </a:rPr>
              <a:t># ENDIF;</a:t>
            </a:r>
          </a:p>
          <a:p>
            <a:pPr marL="0" indent="0">
              <a:buNone/>
            </a:pPr>
            <a:r>
              <a:rPr lang="en-IE" dirty="0">
                <a:solidFill>
                  <a:schemeClr val="bg1"/>
                </a:solidFill>
                <a:latin typeface="Courier New" panose="02070309020205020404" pitchFamily="49" charset="0"/>
                <a:cs typeface="Courier New" panose="02070309020205020404" pitchFamily="49" charset="0"/>
              </a:rPr>
              <a:t># END.</a:t>
            </a:r>
          </a:p>
        </p:txBody>
      </p:sp>
    </p:spTree>
    <p:extLst>
      <p:ext uri="{BB962C8B-B14F-4D97-AF65-F5344CB8AC3E}">
        <p14:creationId xmlns:p14="http://schemas.microsoft.com/office/powerpoint/2010/main" val="2813160144"/>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solidFill>
                  <a:schemeClr val="bg1"/>
                </a:solidFill>
              </a:rPr>
              <a:t>Python: IF-ELIF statement</a:t>
            </a:r>
            <a:endParaRPr lang="en-IE" dirty="0">
              <a:solidFill>
                <a:schemeClr val="bg1"/>
              </a:solidFill>
            </a:endParaRPr>
          </a:p>
        </p:txBody>
      </p:sp>
      <p:sp>
        <p:nvSpPr>
          <p:cNvPr id="4" name="Content Placeholder 3"/>
          <p:cNvSpPr>
            <a:spLocks noGrp="1"/>
          </p:cNvSpPr>
          <p:nvPr>
            <p:ph idx="1"/>
          </p:nvPr>
        </p:nvSpPr>
        <p:spPr>
          <a:xfrm>
            <a:off x="609521" y="1600201"/>
            <a:ext cx="10971372" cy="5069159"/>
          </a:xfrm>
        </p:spPr>
        <p:txBody>
          <a:bodyPr>
            <a:normAutofit/>
          </a:bodyPr>
          <a:lstStyle/>
          <a:p>
            <a:r>
              <a:rPr lang="en-IE" dirty="0" smtClean="0">
                <a:solidFill>
                  <a:schemeClr val="bg1"/>
                </a:solidFill>
              </a:rPr>
              <a:t>Here’s how to calculate a grade:</a:t>
            </a:r>
            <a:endParaRPr lang="en-IE" sz="2800" dirty="0">
              <a:solidFill>
                <a:schemeClr val="bg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45115295"/>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521" y="260648"/>
            <a:ext cx="10971372" cy="6192688"/>
          </a:xfrm>
        </p:spPr>
        <p:txBody>
          <a:bodyPr>
            <a:normAutofit fontScale="62500" lnSpcReduction="20000"/>
          </a:bodyPr>
          <a:lstStyle/>
          <a:p>
            <a:pPr marL="0" indent="0">
              <a:buNone/>
            </a:pPr>
            <a:r>
              <a:rPr lang="en-IE" dirty="0">
                <a:solidFill>
                  <a:schemeClr val="bg1"/>
                </a:solidFill>
                <a:latin typeface="Courier New" panose="02070309020205020404" pitchFamily="49" charset="0"/>
                <a:cs typeface="Courier New" panose="02070309020205020404" pitchFamily="49" charset="0"/>
              </a:rPr>
              <a:t># PROGRAM </a:t>
            </a:r>
            <a:r>
              <a:rPr lang="en-IE" dirty="0" err="1" smtClean="0">
                <a:solidFill>
                  <a:schemeClr val="bg1"/>
                </a:solidFill>
                <a:latin typeface="Courier New" panose="02070309020205020404" pitchFamily="49" charset="0"/>
                <a:cs typeface="Courier New" panose="02070309020205020404" pitchFamily="49" charset="0"/>
              </a:rPr>
              <a:t>GetGrade</a:t>
            </a:r>
            <a:r>
              <a:rPr lang="en-IE" dirty="0" smtClean="0">
                <a:solidFill>
                  <a:schemeClr val="bg1"/>
                </a:solidFill>
                <a:latin typeface="Courier New" panose="02070309020205020404" pitchFamily="49" charset="0"/>
                <a:cs typeface="Courier New" panose="02070309020205020404" pitchFamily="49" charset="0"/>
              </a:rPr>
              <a:t>:</a:t>
            </a:r>
            <a:endParaRPr lang="en-IE" dirty="0">
              <a:solidFill>
                <a:schemeClr val="bg1"/>
              </a:solidFill>
              <a:latin typeface="Courier New" panose="02070309020205020404" pitchFamily="49" charset="0"/>
              <a:cs typeface="Courier New" panose="02070309020205020404" pitchFamily="49" charset="0"/>
            </a:endParaRPr>
          </a:p>
          <a:p>
            <a:pPr marL="0" indent="0">
              <a:buNone/>
            </a:pPr>
            <a:r>
              <a:rPr lang="en-IE" dirty="0" err="1">
                <a:solidFill>
                  <a:schemeClr val="bg1"/>
                </a:solidFill>
                <a:latin typeface="Courier New" panose="02070309020205020404" pitchFamily="49" charset="0"/>
                <a:cs typeface="Courier New" panose="02070309020205020404" pitchFamily="49" charset="0"/>
              </a:rPr>
              <a:t>InputValue</a:t>
            </a:r>
            <a:r>
              <a:rPr lang="en-IE" dirty="0">
                <a:solidFill>
                  <a:schemeClr val="bg1"/>
                </a:solidFill>
                <a:latin typeface="Courier New" panose="02070309020205020404" pitchFamily="49" charset="0"/>
                <a:cs typeface="Courier New" panose="02070309020205020404" pitchFamily="49" charset="0"/>
              </a:rPr>
              <a:t> = </a:t>
            </a:r>
            <a:r>
              <a:rPr lang="en-IE" dirty="0" err="1">
                <a:solidFill>
                  <a:schemeClr val="bg1"/>
                </a:solidFill>
                <a:latin typeface="Courier New" panose="02070309020205020404" pitchFamily="49" charset="0"/>
                <a:cs typeface="Courier New" panose="02070309020205020404" pitchFamily="49" charset="0"/>
              </a:rPr>
              <a:t>int</a:t>
            </a:r>
            <a:r>
              <a:rPr lang="en-IE" dirty="0">
                <a:solidFill>
                  <a:schemeClr val="bg1"/>
                </a:solidFill>
                <a:latin typeface="Courier New" panose="02070309020205020404" pitchFamily="49" charset="0"/>
                <a:cs typeface="Courier New" panose="02070309020205020404" pitchFamily="49" charset="0"/>
              </a:rPr>
              <a:t>(input("Please input the first value\n"))</a:t>
            </a:r>
          </a:p>
          <a:p>
            <a:pPr marL="0" indent="0">
              <a:buNone/>
            </a:pPr>
            <a:endParaRPr lang="en-IE" dirty="0">
              <a:solidFill>
                <a:schemeClr val="bg1"/>
              </a:solidFill>
              <a:latin typeface="Courier New" panose="02070309020205020404" pitchFamily="49" charset="0"/>
              <a:cs typeface="Courier New" panose="02070309020205020404" pitchFamily="49" charset="0"/>
            </a:endParaRPr>
          </a:p>
          <a:p>
            <a:pPr marL="0" indent="0">
              <a:buNone/>
            </a:pPr>
            <a:r>
              <a:rPr lang="en-IE" dirty="0">
                <a:solidFill>
                  <a:schemeClr val="bg1"/>
                </a:solidFill>
                <a:latin typeface="Courier New" panose="02070309020205020404" pitchFamily="49" charset="0"/>
                <a:cs typeface="Courier New" panose="02070309020205020404" pitchFamily="49" charset="0"/>
              </a:rPr>
              <a:t>if </a:t>
            </a:r>
            <a:r>
              <a:rPr lang="en-IE" dirty="0" err="1">
                <a:solidFill>
                  <a:schemeClr val="bg1"/>
                </a:solidFill>
                <a:latin typeface="Courier New" panose="02070309020205020404" pitchFamily="49" charset="0"/>
                <a:cs typeface="Courier New" panose="02070309020205020404" pitchFamily="49" charset="0"/>
              </a:rPr>
              <a:t>InputValue</a:t>
            </a:r>
            <a:r>
              <a:rPr lang="en-IE" dirty="0">
                <a:solidFill>
                  <a:schemeClr val="bg1"/>
                </a:solidFill>
                <a:latin typeface="Courier New" panose="02070309020205020404" pitchFamily="49" charset="0"/>
                <a:cs typeface="Courier New" panose="02070309020205020404" pitchFamily="49" charset="0"/>
              </a:rPr>
              <a:t> </a:t>
            </a:r>
            <a:r>
              <a:rPr lang="en-IE" dirty="0" smtClean="0">
                <a:solidFill>
                  <a:schemeClr val="bg1"/>
                </a:solidFill>
                <a:latin typeface="Courier New" panose="02070309020205020404" pitchFamily="49" charset="0"/>
                <a:cs typeface="Courier New" panose="02070309020205020404" pitchFamily="49" charset="0"/>
              </a:rPr>
              <a:t>&gt;= </a:t>
            </a:r>
            <a:r>
              <a:rPr lang="en-IE" dirty="0">
                <a:solidFill>
                  <a:schemeClr val="bg1"/>
                </a:solidFill>
                <a:latin typeface="Courier New" panose="02070309020205020404" pitchFamily="49" charset="0"/>
                <a:cs typeface="Courier New" panose="02070309020205020404" pitchFamily="49" charset="0"/>
              </a:rPr>
              <a:t>70:</a:t>
            </a:r>
          </a:p>
          <a:p>
            <a:pPr marL="0" indent="0">
              <a:buNone/>
            </a:pPr>
            <a:r>
              <a:rPr lang="en-IE" dirty="0">
                <a:solidFill>
                  <a:schemeClr val="bg1"/>
                </a:solidFill>
                <a:latin typeface="Courier New" panose="02070309020205020404" pitchFamily="49" charset="0"/>
                <a:cs typeface="Courier New" panose="02070309020205020404" pitchFamily="49" charset="0"/>
              </a:rPr>
              <a:t># THEN</a:t>
            </a:r>
          </a:p>
          <a:p>
            <a:pPr marL="0" indent="0">
              <a:buNone/>
            </a:pPr>
            <a:r>
              <a:rPr lang="en-IE" dirty="0">
                <a:solidFill>
                  <a:schemeClr val="bg1"/>
                </a:solidFill>
                <a:latin typeface="Courier New" panose="02070309020205020404" pitchFamily="49" charset="0"/>
                <a:cs typeface="Courier New" panose="02070309020205020404" pitchFamily="49" charset="0"/>
              </a:rPr>
              <a:t>    print("It's a first")</a:t>
            </a:r>
          </a:p>
          <a:p>
            <a:pPr marL="0" indent="0">
              <a:buNone/>
            </a:pPr>
            <a:r>
              <a:rPr lang="en-IE" dirty="0" err="1">
                <a:solidFill>
                  <a:schemeClr val="bg1"/>
                </a:solidFill>
                <a:latin typeface="Courier New" panose="02070309020205020404" pitchFamily="49" charset="0"/>
                <a:cs typeface="Courier New" panose="02070309020205020404" pitchFamily="49" charset="0"/>
              </a:rPr>
              <a:t>elif</a:t>
            </a:r>
            <a:r>
              <a:rPr lang="en-IE" dirty="0">
                <a:solidFill>
                  <a:schemeClr val="bg1"/>
                </a:solidFill>
                <a:latin typeface="Courier New" panose="02070309020205020404" pitchFamily="49" charset="0"/>
                <a:cs typeface="Courier New" panose="02070309020205020404" pitchFamily="49" charset="0"/>
              </a:rPr>
              <a:t> </a:t>
            </a:r>
            <a:r>
              <a:rPr lang="en-IE" dirty="0" err="1">
                <a:solidFill>
                  <a:schemeClr val="bg1"/>
                </a:solidFill>
                <a:latin typeface="Courier New" panose="02070309020205020404" pitchFamily="49" charset="0"/>
                <a:cs typeface="Courier New" panose="02070309020205020404" pitchFamily="49" charset="0"/>
              </a:rPr>
              <a:t>InputValue</a:t>
            </a:r>
            <a:r>
              <a:rPr lang="en-IE" dirty="0">
                <a:solidFill>
                  <a:schemeClr val="bg1"/>
                </a:solidFill>
                <a:latin typeface="Courier New" panose="02070309020205020404" pitchFamily="49" charset="0"/>
                <a:cs typeface="Courier New" panose="02070309020205020404" pitchFamily="49" charset="0"/>
              </a:rPr>
              <a:t> </a:t>
            </a:r>
            <a:r>
              <a:rPr lang="en-IE" dirty="0" smtClean="0">
                <a:solidFill>
                  <a:schemeClr val="bg1"/>
                </a:solidFill>
                <a:latin typeface="Courier New" panose="02070309020205020404" pitchFamily="49" charset="0"/>
                <a:cs typeface="Courier New" panose="02070309020205020404" pitchFamily="49" charset="0"/>
              </a:rPr>
              <a:t>&gt;= </a:t>
            </a:r>
            <a:r>
              <a:rPr lang="en-IE" dirty="0">
                <a:solidFill>
                  <a:schemeClr val="bg1"/>
                </a:solidFill>
                <a:latin typeface="Courier New" panose="02070309020205020404" pitchFamily="49" charset="0"/>
                <a:cs typeface="Courier New" panose="02070309020205020404" pitchFamily="49" charset="0"/>
              </a:rPr>
              <a:t>60:</a:t>
            </a:r>
          </a:p>
          <a:p>
            <a:pPr marL="0" indent="0">
              <a:buNone/>
            </a:pPr>
            <a:r>
              <a:rPr lang="en-IE" dirty="0">
                <a:solidFill>
                  <a:schemeClr val="bg1"/>
                </a:solidFill>
                <a:latin typeface="Courier New" panose="02070309020205020404" pitchFamily="49" charset="0"/>
                <a:cs typeface="Courier New" panose="02070309020205020404" pitchFamily="49" charset="0"/>
              </a:rPr>
              <a:t># THEN</a:t>
            </a:r>
          </a:p>
          <a:p>
            <a:pPr marL="0" indent="0">
              <a:buNone/>
            </a:pPr>
            <a:r>
              <a:rPr lang="en-IE" dirty="0">
                <a:solidFill>
                  <a:schemeClr val="bg1"/>
                </a:solidFill>
                <a:latin typeface="Courier New" panose="02070309020205020404" pitchFamily="49" charset="0"/>
                <a:cs typeface="Courier New" panose="02070309020205020404" pitchFamily="49" charset="0"/>
              </a:rPr>
              <a:t>    print("It's a 2.1")</a:t>
            </a:r>
          </a:p>
          <a:p>
            <a:pPr marL="0" indent="0">
              <a:buNone/>
            </a:pPr>
            <a:r>
              <a:rPr lang="en-IE" dirty="0" err="1">
                <a:solidFill>
                  <a:schemeClr val="bg1"/>
                </a:solidFill>
                <a:latin typeface="Courier New" panose="02070309020205020404" pitchFamily="49" charset="0"/>
                <a:cs typeface="Courier New" panose="02070309020205020404" pitchFamily="49" charset="0"/>
              </a:rPr>
              <a:t>elif</a:t>
            </a:r>
            <a:r>
              <a:rPr lang="en-IE" dirty="0">
                <a:solidFill>
                  <a:schemeClr val="bg1"/>
                </a:solidFill>
                <a:latin typeface="Courier New" panose="02070309020205020404" pitchFamily="49" charset="0"/>
                <a:cs typeface="Courier New" panose="02070309020205020404" pitchFamily="49" charset="0"/>
              </a:rPr>
              <a:t> </a:t>
            </a:r>
            <a:r>
              <a:rPr lang="en-IE" dirty="0" err="1">
                <a:solidFill>
                  <a:schemeClr val="bg1"/>
                </a:solidFill>
                <a:latin typeface="Courier New" panose="02070309020205020404" pitchFamily="49" charset="0"/>
                <a:cs typeface="Courier New" panose="02070309020205020404" pitchFamily="49" charset="0"/>
              </a:rPr>
              <a:t>InputValue</a:t>
            </a:r>
            <a:r>
              <a:rPr lang="en-IE" dirty="0">
                <a:solidFill>
                  <a:schemeClr val="bg1"/>
                </a:solidFill>
                <a:latin typeface="Courier New" panose="02070309020205020404" pitchFamily="49" charset="0"/>
                <a:cs typeface="Courier New" panose="02070309020205020404" pitchFamily="49" charset="0"/>
              </a:rPr>
              <a:t> </a:t>
            </a:r>
            <a:r>
              <a:rPr lang="en-IE" dirty="0" smtClean="0">
                <a:solidFill>
                  <a:schemeClr val="bg1"/>
                </a:solidFill>
                <a:latin typeface="Courier New" panose="02070309020205020404" pitchFamily="49" charset="0"/>
                <a:cs typeface="Courier New" panose="02070309020205020404" pitchFamily="49" charset="0"/>
              </a:rPr>
              <a:t>&gt;= </a:t>
            </a:r>
            <a:r>
              <a:rPr lang="en-IE" dirty="0">
                <a:solidFill>
                  <a:schemeClr val="bg1"/>
                </a:solidFill>
                <a:latin typeface="Courier New" panose="02070309020205020404" pitchFamily="49" charset="0"/>
                <a:cs typeface="Courier New" panose="02070309020205020404" pitchFamily="49" charset="0"/>
              </a:rPr>
              <a:t>50:</a:t>
            </a:r>
          </a:p>
          <a:p>
            <a:pPr marL="0" indent="0">
              <a:buNone/>
            </a:pPr>
            <a:r>
              <a:rPr lang="en-IE" dirty="0">
                <a:solidFill>
                  <a:schemeClr val="bg1"/>
                </a:solidFill>
                <a:latin typeface="Courier New" panose="02070309020205020404" pitchFamily="49" charset="0"/>
                <a:cs typeface="Courier New" panose="02070309020205020404" pitchFamily="49" charset="0"/>
              </a:rPr>
              <a:t># THEN</a:t>
            </a:r>
          </a:p>
          <a:p>
            <a:pPr marL="0" indent="0">
              <a:buNone/>
            </a:pPr>
            <a:r>
              <a:rPr lang="en-IE" dirty="0">
                <a:solidFill>
                  <a:schemeClr val="bg1"/>
                </a:solidFill>
                <a:latin typeface="Courier New" panose="02070309020205020404" pitchFamily="49" charset="0"/>
                <a:cs typeface="Courier New" panose="02070309020205020404" pitchFamily="49" charset="0"/>
              </a:rPr>
              <a:t>    print("It's a 2.2")</a:t>
            </a:r>
          </a:p>
          <a:p>
            <a:pPr marL="0" indent="0">
              <a:buNone/>
            </a:pPr>
            <a:r>
              <a:rPr lang="en-IE" dirty="0" err="1">
                <a:solidFill>
                  <a:schemeClr val="bg1"/>
                </a:solidFill>
                <a:latin typeface="Courier New" panose="02070309020205020404" pitchFamily="49" charset="0"/>
                <a:cs typeface="Courier New" panose="02070309020205020404" pitchFamily="49" charset="0"/>
              </a:rPr>
              <a:t>elif</a:t>
            </a:r>
            <a:r>
              <a:rPr lang="en-IE" dirty="0">
                <a:solidFill>
                  <a:schemeClr val="bg1"/>
                </a:solidFill>
                <a:latin typeface="Courier New" panose="02070309020205020404" pitchFamily="49" charset="0"/>
                <a:cs typeface="Courier New" panose="02070309020205020404" pitchFamily="49" charset="0"/>
              </a:rPr>
              <a:t> </a:t>
            </a:r>
            <a:r>
              <a:rPr lang="en-IE" dirty="0" err="1">
                <a:solidFill>
                  <a:schemeClr val="bg1"/>
                </a:solidFill>
                <a:latin typeface="Courier New" panose="02070309020205020404" pitchFamily="49" charset="0"/>
                <a:cs typeface="Courier New" panose="02070309020205020404" pitchFamily="49" charset="0"/>
              </a:rPr>
              <a:t>InputValue</a:t>
            </a:r>
            <a:r>
              <a:rPr lang="en-IE" dirty="0">
                <a:solidFill>
                  <a:schemeClr val="bg1"/>
                </a:solidFill>
                <a:latin typeface="Courier New" panose="02070309020205020404" pitchFamily="49" charset="0"/>
                <a:cs typeface="Courier New" panose="02070309020205020404" pitchFamily="49" charset="0"/>
              </a:rPr>
              <a:t> </a:t>
            </a:r>
            <a:r>
              <a:rPr lang="en-IE" dirty="0" smtClean="0">
                <a:solidFill>
                  <a:schemeClr val="bg1"/>
                </a:solidFill>
                <a:latin typeface="Courier New" panose="02070309020205020404" pitchFamily="49" charset="0"/>
                <a:cs typeface="Courier New" panose="02070309020205020404" pitchFamily="49" charset="0"/>
              </a:rPr>
              <a:t>&gt;= </a:t>
            </a:r>
            <a:r>
              <a:rPr lang="en-IE" dirty="0">
                <a:solidFill>
                  <a:schemeClr val="bg1"/>
                </a:solidFill>
                <a:latin typeface="Courier New" panose="02070309020205020404" pitchFamily="49" charset="0"/>
                <a:cs typeface="Courier New" panose="02070309020205020404" pitchFamily="49" charset="0"/>
              </a:rPr>
              <a:t>40:</a:t>
            </a:r>
          </a:p>
          <a:p>
            <a:pPr marL="0" indent="0">
              <a:buNone/>
            </a:pPr>
            <a:r>
              <a:rPr lang="en-IE" dirty="0">
                <a:solidFill>
                  <a:schemeClr val="bg1"/>
                </a:solidFill>
                <a:latin typeface="Courier New" panose="02070309020205020404" pitchFamily="49" charset="0"/>
                <a:cs typeface="Courier New" panose="02070309020205020404" pitchFamily="49" charset="0"/>
              </a:rPr>
              <a:t># THEN</a:t>
            </a:r>
          </a:p>
          <a:p>
            <a:pPr marL="0" indent="0">
              <a:buNone/>
            </a:pPr>
            <a:r>
              <a:rPr lang="en-IE" dirty="0">
                <a:solidFill>
                  <a:schemeClr val="bg1"/>
                </a:solidFill>
                <a:latin typeface="Courier New" panose="02070309020205020404" pitchFamily="49" charset="0"/>
                <a:cs typeface="Courier New" panose="02070309020205020404" pitchFamily="49" charset="0"/>
              </a:rPr>
              <a:t>    print("It's a third")</a:t>
            </a:r>
          </a:p>
          <a:p>
            <a:pPr marL="0" indent="0">
              <a:buNone/>
            </a:pPr>
            <a:r>
              <a:rPr lang="en-IE" dirty="0">
                <a:solidFill>
                  <a:schemeClr val="bg1"/>
                </a:solidFill>
                <a:latin typeface="Courier New" panose="02070309020205020404" pitchFamily="49" charset="0"/>
                <a:cs typeface="Courier New" panose="02070309020205020404" pitchFamily="49" charset="0"/>
              </a:rPr>
              <a:t>else:</a:t>
            </a:r>
          </a:p>
          <a:p>
            <a:pPr marL="0" indent="0">
              <a:buNone/>
            </a:pPr>
            <a:r>
              <a:rPr lang="en-IE" dirty="0">
                <a:solidFill>
                  <a:schemeClr val="bg1"/>
                </a:solidFill>
                <a:latin typeface="Courier New" panose="02070309020205020404" pitchFamily="49" charset="0"/>
                <a:cs typeface="Courier New" panose="02070309020205020404" pitchFamily="49" charset="0"/>
              </a:rPr>
              <a:t>    print("Dude, sorry, it's a fail")</a:t>
            </a:r>
          </a:p>
          <a:p>
            <a:pPr marL="0" indent="0">
              <a:buNone/>
            </a:pPr>
            <a:r>
              <a:rPr lang="en-IE" dirty="0">
                <a:solidFill>
                  <a:schemeClr val="bg1"/>
                </a:solidFill>
                <a:latin typeface="Courier New" panose="02070309020205020404" pitchFamily="49" charset="0"/>
                <a:cs typeface="Courier New" panose="02070309020205020404" pitchFamily="49" charset="0"/>
              </a:rPr>
              <a:t># ENDIF;</a:t>
            </a:r>
          </a:p>
          <a:p>
            <a:pPr marL="0" indent="0">
              <a:buNone/>
            </a:pPr>
            <a:r>
              <a:rPr lang="en-IE" dirty="0">
                <a:solidFill>
                  <a:schemeClr val="bg1"/>
                </a:solidFill>
                <a:latin typeface="Courier New" panose="02070309020205020404" pitchFamily="49" charset="0"/>
                <a:cs typeface="Courier New" panose="02070309020205020404" pitchFamily="49" charset="0"/>
              </a:rPr>
              <a:t># END.</a:t>
            </a:r>
          </a:p>
        </p:txBody>
      </p:sp>
    </p:spTree>
    <p:extLst>
      <p:ext uri="{BB962C8B-B14F-4D97-AF65-F5344CB8AC3E}">
        <p14:creationId xmlns:p14="http://schemas.microsoft.com/office/powerpoint/2010/main" val="3017280367"/>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p:txBody>
          <a:bodyPr>
            <a:normAutofit/>
          </a:bodyPr>
          <a:lstStyle/>
          <a:p>
            <a:r>
              <a:rPr lang="en-IE" altLang="en-US" sz="6600" dirty="0" smtClean="0"/>
              <a:t>etc.</a:t>
            </a:r>
            <a:endParaRPr lang="en-GB" altLang="en-US" sz="6600" dirty="0"/>
          </a:p>
        </p:txBody>
      </p:sp>
      <p:sp>
        <p:nvSpPr>
          <p:cNvPr id="39939" name="Rectangle 3"/>
          <p:cNvSpPr>
            <a:spLocks noGrp="1" noChangeArrowheads="1"/>
          </p:cNvSpPr>
          <p:nvPr>
            <p:ph type="subTitle" idx="1"/>
          </p:nvPr>
        </p:nvSpPr>
        <p:spPr/>
        <p:txBody>
          <a:bodyPr/>
          <a:lstStyle/>
          <a:p>
            <a:r>
              <a:rPr lang="en-IE" altLang="en-US">
                <a:latin typeface="+mj-lt"/>
              </a:rPr>
              <a:t> </a:t>
            </a:r>
          </a:p>
          <a:p>
            <a:endParaRPr lang="en-GB" altLang="en-US">
              <a:latin typeface="+mj-l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 y="-13855"/>
            <a:ext cx="12181174" cy="6858001"/>
          </a:xfrm>
          <a:prstGeom prst="rect">
            <a:avLst/>
          </a:prstGeom>
        </p:spPr>
      </p:pic>
    </p:spTree>
    <p:extLst>
      <p:ext uri="{BB962C8B-B14F-4D97-AF65-F5344CB8AC3E}">
        <p14:creationId xmlns:p14="http://schemas.microsoft.com/office/powerpoint/2010/main" val="1478011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IE" sz="6600" dirty="0" smtClean="0"/>
              <a:t>Iteration:</a:t>
            </a:r>
            <a:br>
              <a:rPr lang="en-IE" sz="6600" dirty="0" smtClean="0"/>
            </a:br>
            <a:r>
              <a:rPr lang="en-IE" sz="6600" dirty="0" smtClean="0"/>
              <a:t>WHILE Loop</a:t>
            </a:r>
            <a:endParaRPr lang="en-IE" sz="6600" dirty="0"/>
          </a:p>
        </p:txBody>
      </p:sp>
      <p:sp>
        <p:nvSpPr>
          <p:cNvPr id="3" name="Subtitle 2"/>
          <p:cNvSpPr>
            <a:spLocks noGrp="1"/>
          </p:cNvSpPr>
          <p:nvPr>
            <p:ph type="subTitle" idx="1"/>
          </p:nvPr>
        </p:nvSpPr>
        <p:spPr/>
        <p:txBody>
          <a:bodyPr/>
          <a:lstStyle/>
          <a:p>
            <a:r>
              <a:rPr lang="en-IE" dirty="0" smtClean="0"/>
              <a:t>Damian Gordon</a:t>
            </a:r>
            <a:endParaRPr lang="en-IE" dirty="0"/>
          </a:p>
        </p:txBody>
      </p:sp>
      <p:sp>
        <p:nvSpPr>
          <p:cNvPr id="4" name="Rectangle 3"/>
          <p:cNvSpPr/>
          <p:nvPr/>
        </p:nvSpPr>
        <p:spPr>
          <a:xfrm>
            <a:off x="0"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42299798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solidFill>
                  <a:schemeClr val="bg1"/>
                </a:solidFill>
              </a:rPr>
              <a:t>Introduction</a:t>
            </a:r>
            <a:endParaRPr lang="en-IE" dirty="0">
              <a:solidFill>
                <a:schemeClr val="bg1"/>
              </a:solidFill>
            </a:endParaRPr>
          </a:p>
        </p:txBody>
      </p:sp>
      <p:sp>
        <p:nvSpPr>
          <p:cNvPr id="4" name="Content Placeholder 3"/>
          <p:cNvSpPr>
            <a:spLocks noGrp="1"/>
          </p:cNvSpPr>
          <p:nvPr>
            <p:ph idx="1"/>
          </p:nvPr>
        </p:nvSpPr>
        <p:spPr>
          <a:xfrm>
            <a:off x="609520" y="1600202"/>
            <a:ext cx="10382229" cy="4525963"/>
          </a:xfrm>
        </p:spPr>
        <p:txBody>
          <a:bodyPr>
            <a:normAutofit/>
          </a:bodyPr>
          <a:lstStyle/>
          <a:p>
            <a:r>
              <a:rPr lang="en-IE" dirty="0" smtClean="0">
                <a:solidFill>
                  <a:schemeClr val="bg1"/>
                </a:solidFill>
              </a:rPr>
              <a:t>This talk is aimed at people who are new to Python, to teach them basic operations and algorithms in Python.</a:t>
            </a:r>
          </a:p>
          <a:p>
            <a:endParaRPr lang="en-IE" dirty="0" smtClean="0">
              <a:solidFill>
                <a:schemeClr val="bg1"/>
              </a:solidFill>
            </a:endParaRPr>
          </a:p>
          <a:p>
            <a:r>
              <a:rPr lang="en-IE" dirty="0" smtClean="0">
                <a:solidFill>
                  <a:schemeClr val="bg1"/>
                </a:solidFill>
              </a:rPr>
              <a:t>We will look at SEQUENCE, SELECTION, and ITERATION.</a:t>
            </a:r>
          </a:p>
          <a:p>
            <a:endParaRPr lang="en-IE" dirty="0" smtClean="0">
              <a:solidFill>
                <a:schemeClr val="bg1"/>
              </a:solidFill>
            </a:endParaRPr>
          </a:p>
          <a:p>
            <a:r>
              <a:rPr lang="en-IE" dirty="0" smtClean="0">
                <a:solidFill>
                  <a:schemeClr val="bg1"/>
                </a:solidFill>
              </a:rPr>
              <a:t>We will look at some COMMON ALGORITHMS.</a:t>
            </a:r>
          </a:p>
          <a:p>
            <a:endParaRPr lang="en-IE" dirty="0">
              <a:solidFill>
                <a:schemeClr val="bg1"/>
              </a:solidFill>
            </a:endParaRPr>
          </a:p>
        </p:txBody>
      </p:sp>
    </p:spTree>
    <p:extLst>
      <p:ext uri="{BB962C8B-B14F-4D97-AF65-F5344CB8AC3E}">
        <p14:creationId xmlns:p14="http://schemas.microsoft.com/office/powerpoint/2010/main" val="26937351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82" y="-27384"/>
            <a:ext cx="12345736" cy="6957392"/>
          </a:xfrm>
          <a:prstGeom prst="rect">
            <a:avLst/>
          </a:prstGeom>
        </p:spPr>
      </p:pic>
      <p:sp>
        <p:nvSpPr>
          <p:cNvPr id="8" name="Rectangle 7"/>
          <p:cNvSpPr/>
          <p:nvPr/>
        </p:nvSpPr>
        <p:spPr>
          <a:xfrm>
            <a:off x="6002840" y="2967335"/>
            <a:ext cx="184730" cy="1323439"/>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endParaRPr lang="en-US" sz="8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Eras Demi ITC" panose="020B0805030504020804" pitchFamily="34" charset="0"/>
            </a:endParaRPr>
          </a:p>
        </p:txBody>
      </p:sp>
      <p:sp>
        <p:nvSpPr>
          <p:cNvPr id="4" name="Title 1"/>
          <p:cNvSpPr txBox="1">
            <a:spLocks/>
          </p:cNvSpPr>
          <p:nvPr/>
        </p:nvSpPr>
        <p:spPr>
          <a:xfrm>
            <a:off x="914281" y="476672"/>
            <a:ext cx="10361851"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E" sz="8000" b="1" dirty="0" smtClean="0">
                <a:solidFill>
                  <a:schemeClr val="bg2">
                    <a:lumMod val="25000"/>
                  </a:schemeClr>
                </a:solidFill>
                <a:latin typeface="Eras Demi ITC" panose="020B0805030504020804" pitchFamily="34" charset="0"/>
                <a:ea typeface="Batang" panose="02030600000101010101" pitchFamily="18" charset="-127"/>
              </a:rPr>
              <a:t>PEP 20 – </a:t>
            </a:r>
            <a:br>
              <a:rPr lang="en-IE" sz="8000" b="1" dirty="0" smtClean="0">
                <a:solidFill>
                  <a:schemeClr val="bg2">
                    <a:lumMod val="25000"/>
                  </a:schemeClr>
                </a:solidFill>
                <a:latin typeface="Eras Demi ITC" panose="020B0805030504020804" pitchFamily="34" charset="0"/>
                <a:ea typeface="Batang" panose="02030600000101010101" pitchFamily="18" charset="-127"/>
              </a:rPr>
            </a:br>
            <a:r>
              <a:rPr lang="en-IE" sz="8000" b="1" dirty="0" smtClean="0">
                <a:solidFill>
                  <a:schemeClr val="bg2">
                    <a:lumMod val="25000"/>
                  </a:schemeClr>
                </a:solidFill>
                <a:latin typeface="Eras Demi ITC" panose="020B0805030504020804" pitchFamily="34" charset="0"/>
                <a:ea typeface="Batang" panose="02030600000101010101" pitchFamily="18" charset="-127"/>
              </a:rPr>
              <a:t>The Zen of Python</a:t>
            </a:r>
            <a:endParaRPr lang="en-IE" sz="8000" b="1" dirty="0">
              <a:solidFill>
                <a:schemeClr val="bg2">
                  <a:lumMod val="25000"/>
                </a:schemeClr>
              </a:solidFill>
              <a:latin typeface="Eras Demi ITC" panose="020B0805030504020804" pitchFamily="34" charset="0"/>
              <a:ea typeface="Batang" panose="02030600000101010101" pitchFamily="18" charset="-127"/>
            </a:endParaRPr>
          </a:p>
        </p:txBody>
      </p:sp>
      <p:sp>
        <p:nvSpPr>
          <p:cNvPr id="5" name="Subtitle 2"/>
          <p:cNvSpPr txBox="1">
            <a:spLocks/>
          </p:cNvSpPr>
          <p:nvPr/>
        </p:nvSpPr>
        <p:spPr>
          <a:xfrm>
            <a:off x="118542" y="2684512"/>
            <a:ext cx="4286464"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IE" sz="4800" b="1" dirty="0" smtClean="0">
                <a:solidFill>
                  <a:schemeClr val="bg2">
                    <a:lumMod val="25000"/>
                  </a:schemeClr>
                </a:solidFill>
                <a:latin typeface="Eras Demi ITC" panose="020B0805030504020804" pitchFamily="34" charset="0"/>
                <a:ea typeface="Batang" panose="02030600000101010101" pitchFamily="18" charset="-127"/>
              </a:rPr>
              <a:t>Tim Peters</a:t>
            </a:r>
            <a:endParaRPr lang="en-IE" sz="4800" b="1" dirty="0">
              <a:solidFill>
                <a:schemeClr val="bg2">
                  <a:lumMod val="25000"/>
                </a:schemeClr>
              </a:solidFill>
              <a:latin typeface="Eras Demi ITC" panose="020B0805030504020804" pitchFamily="34" charset="0"/>
              <a:ea typeface="Batang" panose="02030600000101010101" pitchFamily="18" charset="-127"/>
            </a:endParaRPr>
          </a:p>
        </p:txBody>
      </p:sp>
      <p:sp>
        <p:nvSpPr>
          <p:cNvPr id="6" name="Rectangle 5"/>
          <p:cNvSpPr/>
          <p:nvPr/>
        </p:nvSpPr>
        <p:spPr>
          <a:xfrm>
            <a:off x="0"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1"/>
          </a:p>
        </p:txBody>
      </p:sp>
    </p:spTree>
    <p:extLst>
      <p:ext uri="{BB962C8B-B14F-4D97-AF65-F5344CB8AC3E}">
        <p14:creationId xmlns:p14="http://schemas.microsoft.com/office/powerpoint/2010/main" val="3115489120"/>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IE" altLang="en-US" dirty="0" smtClean="0"/>
              <a:t>WHILE </a:t>
            </a:r>
            <a:r>
              <a:rPr lang="en-IE" altLang="en-US" dirty="0"/>
              <a:t>Loop</a:t>
            </a:r>
            <a:endParaRPr lang="en-GB" altLang="en-US" dirty="0"/>
          </a:p>
        </p:txBody>
      </p:sp>
      <p:sp>
        <p:nvSpPr>
          <p:cNvPr id="51203" name="Rectangle 3"/>
          <p:cNvSpPr>
            <a:spLocks noGrp="1" noChangeArrowheads="1"/>
          </p:cNvSpPr>
          <p:nvPr>
            <p:ph type="body" idx="1"/>
          </p:nvPr>
        </p:nvSpPr>
        <p:spPr/>
        <p:txBody>
          <a:bodyPr/>
          <a:lstStyle/>
          <a:p>
            <a:r>
              <a:rPr lang="en-IE" altLang="en-US" dirty="0"/>
              <a:t>Consider the problem of searching for an entry in a phone book with only </a:t>
            </a:r>
            <a:r>
              <a:rPr lang="en-IE" altLang="en-US" dirty="0" smtClean="0"/>
              <a:t>SELECTION:</a:t>
            </a:r>
            <a:endParaRPr lang="en-IE" altLang="en-US" dirty="0"/>
          </a:p>
        </p:txBody>
      </p:sp>
      <p:sp>
        <p:nvSpPr>
          <p:cNvPr id="4" name="Rectangle 3"/>
          <p:cNvSpPr/>
          <p:nvPr/>
        </p:nvSpPr>
        <p:spPr>
          <a:xfrm>
            <a:off x="0"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016279636"/>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IE" altLang="en-US" dirty="0" smtClean="0"/>
              <a:t>WHILE </a:t>
            </a:r>
            <a:r>
              <a:rPr lang="en-IE" altLang="en-US" dirty="0"/>
              <a:t>Loop</a:t>
            </a:r>
            <a:endParaRPr lang="en-GB" altLang="en-US" dirty="0"/>
          </a:p>
        </p:txBody>
      </p:sp>
      <p:sp>
        <p:nvSpPr>
          <p:cNvPr id="51203" name="Rectangle 3"/>
          <p:cNvSpPr>
            <a:spLocks noGrp="1" noChangeArrowheads="1"/>
          </p:cNvSpPr>
          <p:nvPr>
            <p:ph type="body" idx="1"/>
          </p:nvPr>
        </p:nvSpPr>
        <p:spPr/>
        <p:txBody>
          <a:bodyPr>
            <a:normAutofit/>
          </a:bodyPr>
          <a:lstStyle/>
          <a:p>
            <a:pPr lvl="1">
              <a:buFontTx/>
              <a:buNone/>
            </a:pPr>
            <a:r>
              <a:rPr lang="en-IE" altLang="en-US" sz="2400" dirty="0" smtClean="0">
                <a:latin typeface="Courier New" panose="02070309020205020404" pitchFamily="49" charset="0"/>
                <a:cs typeface="Courier New" panose="02070309020205020404" pitchFamily="49" charset="0"/>
              </a:rPr>
              <a:t>Get </a:t>
            </a:r>
            <a:r>
              <a:rPr lang="en-IE" altLang="en-US" sz="2400" dirty="0">
                <a:latin typeface="Courier New" panose="02070309020205020404" pitchFamily="49" charset="0"/>
                <a:cs typeface="Courier New" panose="02070309020205020404" pitchFamily="49" charset="0"/>
              </a:rPr>
              <a:t>first </a:t>
            </a:r>
            <a:r>
              <a:rPr lang="en-IE" altLang="en-US" sz="2400" dirty="0" smtClean="0">
                <a:latin typeface="Courier New" panose="02070309020205020404" pitchFamily="49" charset="0"/>
                <a:cs typeface="Courier New" panose="02070309020205020404" pitchFamily="49" charset="0"/>
              </a:rPr>
              <a:t>entry;</a:t>
            </a:r>
            <a:endParaRPr lang="en-IE" altLang="en-US" sz="2400" dirty="0">
              <a:latin typeface="Courier New" panose="02070309020205020404" pitchFamily="49" charset="0"/>
              <a:cs typeface="Courier New" panose="02070309020205020404" pitchFamily="49" charset="0"/>
            </a:endParaRPr>
          </a:p>
          <a:p>
            <a:pPr lvl="1">
              <a:buFontTx/>
              <a:buNone/>
            </a:pPr>
            <a:r>
              <a:rPr lang="en-IE" altLang="en-US" sz="2400" b="1" dirty="0" smtClean="0">
                <a:latin typeface="Courier New" panose="02070309020205020404" pitchFamily="49" charset="0"/>
                <a:cs typeface="Courier New" panose="02070309020205020404" pitchFamily="49" charset="0"/>
              </a:rPr>
              <a:t>IF</a:t>
            </a:r>
            <a:r>
              <a:rPr lang="en-IE" altLang="en-US" sz="2400" dirty="0" smtClean="0">
                <a:latin typeface="Courier New" panose="02070309020205020404" pitchFamily="49" charset="0"/>
                <a:cs typeface="Courier New" panose="02070309020205020404" pitchFamily="49" charset="0"/>
              </a:rPr>
              <a:t> (this </a:t>
            </a:r>
            <a:r>
              <a:rPr lang="en-IE" altLang="en-US" sz="2400" dirty="0">
                <a:latin typeface="Courier New" panose="02070309020205020404" pitchFamily="49" charset="0"/>
                <a:cs typeface="Courier New" panose="02070309020205020404" pitchFamily="49" charset="0"/>
              </a:rPr>
              <a:t>is the </a:t>
            </a:r>
            <a:r>
              <a:rPr lang="en-IE" altLang="en-US" sz="2400" dirty="0" smtClean="0">
                <a:latin typeface="Courier New" panose="02070309020205020404" pitchFamily="49" charset="0"/>
                <a:cs typeface="Courier New" panose="02070309020205020404" pitchFamily="49" charset="0"/>
              </a:rPr>
              <a:t>correct entry) </a:t>
            </a:r>
            <a:endParaRPr lang="en-IE" altLang="en-US" sz="2400" dirty="0">
              <a:latin typeface="Courier New" panose="02070309020205020404" pitchFamily="49" charset="0"/>
              <a:cs typeface="Courier New" panose="02070309020205020404" pitchFamily="49" charset="0"/>
            </a:endParaRPr>
          </a:p>
          <a:p>
            <a:pPr lvl="1">
              <a:buFontTx/>
              <a:buNone/>
            </a:pPr>
            <a:r>
              <a:rPr lang="en-IE" altLang="en-US" sz="2400" dirty="0">
                <a:latin typeface="Courier New" panose="02070309020205020404" pitchFamily="49" charset="0"/>
                <a:cs typeface="Courier New" panose="02070309020205020404" pitchFamily="49" charset="0"/>
              </a:rPr>
              <a:t>	</a:t>
            </a:r>
            <a:r>
              <a:rPr lang="en-IE" altLang="en-US" sz="2400" dirty="0" smtClean="0">
                <a:latin typeface="Courier New" panose="02070309020205020404" pitchFamily="49" charset="0"/>
                <a:cs typeface="Courier New" panose="02070309020205020404" pitchFamily="49" charset="0"/>
              </a:rPr>
              <a:t>  </a:t>
            </a:r>
            <a:r>
              <a:rPr lang="en-IE" altLang="en-US" sz="2400" b="1" dirty="0" smtClean="0">
                <a:latin typeface="Courier New" panose="02070309020205020404" pitchFamily="49" charset="0"/>
                <a:cs typeface="Courier New" panose="02070309020205020404" pitchFamily="49" charset="0"/>
              </a:rPr>
              <a:t>THEN</a:t>
            </a:r>
            <a:r>
              <a:rPr lang="en-IE" altLang="en-US" sz="2400" dirty="0" smtClean="0">
                <a:latin typeface="Courier New" panose="02070309020205020404" pitchFamily="49" charset="0"/>
                <a:cs typeface="Courier New" panose="02070309020205020404" pitchFamily="49" charset="0"/>
              </a:rPr>
              <a:t> </a:t>
            </a:r>
            <a:r>
              <a:rPr lang="en-IE" altLang="en-US" sz="2400" dirty="0">
                <a:latin typeface="Courier New" panose="02070309020205020404" pitchFamily="49" charset="0"/>
                <a:cs typeface="Courier New" panose="02070309020205020404" pitchFamily="49" charset="0"/>
              </a:rPr>
              <a:t>write down phone </a:t>
            </a:r>
            <a:r>
              <a:rPr lang="en-IE" altLang="en-US" sz="2400" dirty="0" smtClean="0">
                <a:latin typeface="Courier New" panose="02070309020205020404" pitchFamily="49" charset="0"/>
                <a:cs typeface="Courier New" panose="02070309020205020404" pitchFamily="49" charset="0"/>
              </a:rPr>
              <a:t>number;</a:t>
            </a:r>
            <a:endParaRPr lang="en-IE" altLang="en-US" sz="2400" dirty="0">
              <a:latin typeface="Courier New" panose="02070309020205020404" pitchFamily="49" charset="0"/>
              <a:cs typeface="Courier New" panose="02070309020205020404" pitchFamily="49" charset="0"/>
            </a:endParaRPr>
          </a:p>
          <a:p>
            <a:pPr lvl="1">
              <a:buFontTx/>
              <a:buNone/>
            </a:pPr>
            <a:r>
              <a:rPr lang="en-IE" altLang="en-US" sz="2400" dirty="0">
                <a:latin typeface="Courier New" panose="02070309020205020404" pitchFamily="49" charset="0"/>
                <a:cs typeface="Courier New" panose="02070309020205020404" pitchFamily="49" charset="0"/>
              </a:rPr>
              <a:t>	</a:t>
            </a:r>
            <a:r>
              <a:rPr lang="en-IE" altLang="en-US" sz="2400" b="1" dirty="0">
                <a:latin typeface="Courier New" panose="02070309020205020404" pitchFamily="49" charset="0"/>
                <a:cs typeface="Courier New" panose="02070309020205020404" pitchFamily="49" charset="0"/>
              </a:rPr>
              <a:t> </a:t>
            </a:r>
            <a:r>
              <a:rPr lang="en-IE" altLang="en-US" sz="2400" b="1" dirty="0" smtClean="0">
                <a:latin typeface="Courier New" panose="02070309020205020404" pitchFamily="49" charset="0"/>
                <a:cs typeface="Courier New" panose="02070309020205020404" pitchFamily="49" charset="0"/>
              </a:rPr>
              <a:t> ELSE</a:t>
            </a:r>
            <a:r>
              <a:rPr lang="en-IE" altLang="en-US" sz="2400" dirty="0" smtClean="0">
                <a:latin typeface="Courier New" panose="02070309020205020404" pitchFamily="49" charset="0"/>
                <a:cs typeface="Courier New" panose="02070309020205020404" pitchFamily="49" charset="0"/>
              </a:rPr>
              <a:t> </a:t>
            </a:r>
            <a:r>
              <a:rPr lang="en-IE" altLang="en-US" sz="2400" dirty="0">
                <a:latin typeface="Courier New" panose="02070309020205020404" pitchFamily="49" charset="0"/>
                <a:cs typeface="Courier New" panose="02070309020205020404" pitchFamily="49" charset="0"/>
              </a:rPr>
              <a:t>get next </a:t>
            </a:r>
            <a:r>
              <a:rPr lang="en-IE" altLang="en-US" sz="2400" dirty="0" smtClean="0">
                <a:latin typeface="Courier New" panose="02070309020205020404" pitchFamily="49" charset="0"/>
                <a:cs typeface="Courier New" panose="02070309020205020404" pitchFamily="49" charset="0"/>
              </a:rPr>
              <a:t>entry;</a:t>
            </a:r>
            <a:endParaRPr lang="en-IE" altLang="en-US" sz="2400" dirty="0">
              <a:latin typeface="Courier New" panose="02070309020205020404" pitchFamily="49" charset="0"/>
              <a:cs typeface="Courier New" panose="02070309020205020404" pitchFamily="49" charset="0"/>
            </a:endParaRPr>
          </a:p>
          <a:p>
            <a:pPr lvl="1">
              <a:buFontTx/>
              <a:buNone/>
            </a:pPr>
            <a:r>
              <a:rPr lang="en-IE" altLang="en-US" sz="2400" dirty="0">
                <a:latin typeface="Courier New" panose="02070309020205020404" pitchFamily="49" charset="0"/>
                <a:cs typeface="Courier New" panose="02070309020205020404" pitchFamily="49" charset="0"/>
              </a:rPr>
              <a:t>	</a:t>
            </a:r>
            <a:r>
              <a:rPr lang="en-IE" altLang="en-US" sz="2400" b="1" dirty="0">
                <a:latin typeface="Courier New" panose="02070309020205020404" pitchFamily="49" charset="0"/>
                <a:cs typeface="Courier New" panose="02070309020205020404" pitchFamily="49" charset="0"/>
              </a:rPr>
              <a:t> </a:t>
            </a:r>
            <a:r>
              <a:rPr lang="en-IE" altLang="en-US" sz="2400" b="1" dirty="0" smtClean="0">
                <a:latin typeface="Courier New" panose="02070309020205020404" pitchFamily="49" charset="0"/>
                <a:cs typeface="Courier New" panose="02070309020205020404" pitchFamily="49" charset="0"/>
              </a:rPr>
              <a:t>    IF</a:t>
            </a:r>
            <a:r>
              <a:rPr lang="en-IE" altLang="en-US" sz="2400" dirty="0" smtClean="0">
                <a:latin typeface="Courier New" panose="02070309020205020404" pitchFamily="49" charset="0"/>
                <a:cs typeface="Courier New" panose="02070309020205020404" pitchFamily="49" charset="0"/>
              </a:rPr>
              <a:t> </a:t>
            </a:r>
            <a:r>
              <a:rPr lang="en-IE" altLang="en-US" sz="2400" dirty="0">
                <a:latin typeface="Courier New" panose="02070309020205020404" pitchFamily="49" charset="0"/>
                <a:cs typeface="Courier New" panose="02070309020205020404" pitchFamily="49" charset="0"/>
              </a:rPr>
              <a:t>(this is the correct entry)</a:t>
            </a:r>
          </a:p>
          <a:p>
            <a:pPr lvl="1">
              <a:buFontTx/>
              <a:buNone/>
            </a:pPr>
            <a:r>
              <a:rPr lang="en-IE" altLang="en-US" sz="2400" dirty="0">
                <a:latin typeface="Courier New" panose="02070309020205020404" pitchFamily="49" charset="0"/>
                <a:cs typeface="Courier New" panose="02070309020205020404" pitchFamily="49" charset="0"/>
              </a:rPr>
              <a:t>		</a:t>
            </a:r>
            <a:r>
              <a:rPr lang="en-IE" altLang="en-US" sz="2400" dirty="0" smtClean="0">
                <a:latin typeface="Courier New" panose="02070309020205020404" pitchFamily="49" charset="0"/>
                <a:cs typeface="Courier New" panose="02070309020205020404" pitchFamily="49" charset="0"/>
              </a:rPr>
              <a:t>       </a:t>
            </a:r>
            <a:r>
              <a:rPr lang="en-IE" altLang="en-US" sz="2400" b="1" dirty="0" smtClean="0">
                <a:latin typeface="Courier New" panose="02070309020205020404" pitchFamily="49" charset="0"/>
                <a:cs typeface="Courier New" panose="02070309020205020404" pitchFamily="49" charset="0"/>
              </a:rPr>
              <a:t>THEN</a:t>
            </a:r>
            <a:r>
              <a:rPr lang="en-IE" altLang="en-US" sz="2400" dirty="0" smtClean="0">
                <a:latin typeface="Courier New" panose="02070309020205020404" pitchFamily="49" charset="0"/>
                <a:cs typeface="Courier New" panose="02070309020205020404" pitchFamily="49" charset="0"/>
              </a:rPr>
              <a:t> </a:t>
            </a:r>
            <a:r>
              <a:rPr lang="en-IE" altLang="en-US" sz="2400" dirty="0">
                <a:latin typeface="Courier New" panose="02070309020205020404" pitchFamily="49" charset="0"/>
                <a:cs typeface="Courier New" panose="02070309020205020404" pitchFamily="49" charset="0"/>
              </a:rPr>
              <a:t>write done </a:t>
            </a:r>
            <a:r>
              <a:rPr lang="en-IE" altLang="en-US" sz="2400" dirty="0" smtClean="0">
                <a:latin typeface="Courier New" panose="02070309020205020404" pitchFamily="49" charset="0"/>
                <a:cs typeface="Courier New" panose="02070309020205020404" pitchFamily="49" charset="0"/>
              </a:rPr>
              <a:t>entry;</a:t>
            </a:r>
            <a:endParaRPr lang="en-IE" altLang="en-US" sz="2400" dirty="0">
              <a:latin typeface="Courier New" panose="02070309020205020404" pitchFamily="49" charset="0"/>
              <a:cs typeface="Courier New" panose="02070309020205020404" pitchFamily="49" charset="0"/>
            </a:endParaRPr>
          </a:p>
          <a:p>
            <a:pPr lvl="1">
              <a:buFontTx/>
              <a:buNone/>
            </a:pPr>
            <a:r>
              <a:rPr lang="en-IE" altLang="en-US" sz="2400" dirty="0">
                <a:latin typeface="Courier New" panose="02070309020205020404" pitchFamily="49" charset="0"/>
                <a:cs typeface="Courier New" panose="02070309020205020404" pitchFamily="49" charset="0"/>
              </a:rPr>
              <a:t>		</a:t>
            </a:r>
            <a:r>
              <a:rPr lang="en-IE" altLang="en-US" sz="2400" dirty="0" smtClean="0">
                <a:latin typeface="Courier New" panose="02070309020205020404" pitchFamily="49" charset="0"/>
                <a:cs typeface="Courier New" panose="02070309020205020404" pitchFamily="49" charset="0"/>
              </a:rPr>
              <a:t>       </a:t>
            </a:r>
            <a:r>
              <a:rPr lang="en-IE" altLang="en-US" sz="2400" b="1" dirty="0" smtClean="0">
                <a:latin typeface="Courier New" panose="02070309020205020404" pitchFamily="49" charset="0"/>
                <a:cs typeface="Courier New" panose="02070309020205020404" pitchFamily="49" charset="0"/>
              </a:rPr>
              <a:t>ELSE</a:t>
            </a:r>
            <a:r>
              <a:rPr lang="en-IE" altLang="en-US" sz="2400" dirty="0" smtClean="0">
                <a:latin typeface="Courier New" panose="02070309020205020404" pitchFamily="49" charset="0"/>
                <a:cs typeface="Courier New" panose="02070309020205020404" pitchFamily="49" charset="0"/>
              </a:rPr>
              <a:t> </a:t>
            </a:r>
            <a:r>
              <a:rPr lang="en-IE" altLang="en-US" sz="2400" dirty="0">
                <a:latin typeface="Courier New" panose="02070309020205020404" pitchFamily="49" charset="0"/>
                <a:cs typeface="Courier New" panose="02070309020205020404" pitchFamily="49" charset="0"/>
              </a:rPr>
              <a:t>get next </a:t>
            </a:r>
            <a:r>
              <a:rPr lang="en-IE" altLang="en-US" sz="2400" dirty="0" smtClean="0">
                <a:latin typeface="Courier New" panose="02070309020205020404" pitchFamily="49" charset="0"/>
                <a:cs typeface="Courier New" panose="02070309020205020404" pitchFamily="49" charset="0"/>
              </a:rPr>
              <a:t>entry;</a:t>
            </a:r>
            <a:endParaRPr lang="en-IE" altLang="en-US" sz="2400" dirty="0">
              <a:latin typeface="Courier New" panose="02070309020205020404" pitchFamily="49" charset="0"/>
              <a:cs typeface="Courier New" panose="02070309020205020404" pitchFamily="49" charset="0"/>
            </a:endParaRPr>
          </a:p>
          <a:p>
            <a:pPr lvl="1">
              <a:buFontTx/>
              <a:buNone/>
            </a:pPr>
            <a:r>
              <a:rPr lang="en-IE" altLang="en-US" sz="2400" dirty="0">
                <a:latin typeface="Courier New" panose="02070309020205020404" pitchFamily="49" charset="0"/>
                <a:cs typeface="Courier New" panose="02070309020205020404" pitchFamily="49" charset="0"/>
              </a:rPr>
              <a:t>			</a:t>
            </a:r>
            <a:r>
              <a:rPr lang="en-IE" altLang="en-US" sz="2400" b="1" dirty="0">
                <a:latin typeface="Courier New" panose="02070309020205020404" pitchFamily="49" charset="0"/>
                <a:cs typeface="Courier New" panose="02070309020205020404" pitchFamily="49" charset="0"/>
              </a:rPr>
              <a:t> </a:t>
            </a:r>
            <a:r>
              <a:rPr lang="en-IE" altLang="en-US" sz="2400" b="1" dirty="0" smtClean="0">
                <a:latin typeface="Courier New" panose="02070309020205020404" pitchFamily="49" charset="0"/>
                <a:cs typeface="Courier New" panose="02070309020205020404" pitchFamily="49" charset="0"/>
              </a:rPr>
              <a:t> IF</a:t>
            </a:r>
            <a:r>
              <a:rPr lang="en-IE" altLang="en-US" sz="2400" dirty="0" smtClean="0">
                <a:latin typeface="Courier New" panose="02070309020205020404" pitchFamily="49" charset="0"/>
                <a:cs typeface="Courier New" panose="02070309020205020404" pitchFamily="49" charset="0"/>
              </a:rPr>
              <a:t> </a:t>
            </a:r>
            <a:r>
              <a:rPr lang="en-IE" altLang="en-US" sz="2400" dirty="0">
                <a:latin typeface="Courier New" panose="02070309020205020404" pitchFamily="49" charset="0"/>
                <a:cs typeface="Courier New" panose="02070309020205020404" pitchFamily="49" charset="0"/>
              </a:rPr>
              <a:t>(this is the correct entry)</a:t>
            </a:r>
          </a:p>
          <a:p>
            <a:pPr lvl="1">
              <a:buFontTx/>
              <a:buNone/>
            </a:pPr>
            <a:r>
              <a:rPr lang="en-IE" altLang="en-US" sz="2400" dirty="0">
                <a:latin typeface="Courier New" panose="02070309020205020404" pitchFamily="49" charset="0"/>
                <a:cs typeface="Courier New" panose="02070309020205020404" pitchFamily="49" charset="0"/>
              </a:rPr>
              <a:t>				</a:t>
            </a:r>
            <a:r>
              <a:rPr lang="en-IE" altLang="en-US" sz="2400" dirty="0" smtClean="0">
                <a:latin typeface="Courier New" panose="02070309020205020404" pitchFamily="49" charset="0"/>
                <a:cs typeface="Courier New" panose="02070309020205020404" pitchFamily="49" charset="0"/>
              </a:rPr>
              <a:t>……………</a:t>
            </a:r>
            <a:endParaRPr lang="en-IE" altLang="en-US" sz="2400" dirty="0">
              <a:latin typeface="Courier New" panose="02070309020205020404" pitchFamily="49" charset="0"/>
              <a:cs typeface="Courier New" panose="02070309020205020404" pitchFamily="49" charset="0"/>
            </a:endParaRPr>
          </a:p>
          <a:p>
            <a:pPr lvl="1">
              <a:buFontTx/>
              <a:buNone/>
            </a:pPr>
            <a:endParaRPr lang="en-GB" altLang="en-US" sz="2400" dirty="0">
              <a:latin typeface="Courier New" panose="02070309020205020404" pitchFamily="49" charset="0"/>
              <a:cs typeface="Courier New" panose="02070309020205020404" pitchFamily="49" charset="0"/>
            </a:endParaRPr>
          </a:p>
        </p:txBody>
      </p:sp>
      <p:sp>
        <p:nvSpPr>
          <p:cNvPr id="4" name="Rectangle 3"/>
          <p:cNvSpPr/>
          <p:nvPr/>
        </p:nvSpPr>
        <p:spPr>
          <a:xfrm>
            <a:off x="0"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487268641"/>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IE" altLang="en-US" dirty="0" smtClean="0"/>
              <a:t>WHILE </a:t>
            </a:r>
            <a:r>
              <a:rPr lang="en-IE" altLang="en-US" dirty="0"/>
              <a:t>Loop</a:t>
            </a:r>
            <a:endParaRPr lang="en-GB" altLang="en-US" dirty="0"/>
          </a:p>
        </p:txBody>
      </p:sp>
      <p:sp>
        <p:nvSpPr>
          <p:cNvPr id="52227" name="Rectangle 3"/>
          <p:cNvSpPr>
            <a:spLocks noGrp="1" noChangeArrowheads="1"/>
          </p:cNvSpPr>
          <p:nvPr>
            <p:ph type="body" idx="1"/>
          </p:nvPr>
        </p:nvSpPr>
        <p:spPr/>
        <p:txBody>
          <a:bodyPr/>
          <a:lstStyle/>
          <a:p>
            <a:r>
              <a:rPr lang="en-IE" altLang="en-US" dirty="0"/>
              <a:t>We may rewrite this </a:t>
            </a:r>
            <a:r>
              <a:rPr lang="en-IE" altLang="en-US" dirty="0" smtClean="0"/>
              <a:t>using a WHILE Loop:</a:t>
            </a:r>
            <a:endParaRPr lang="en-IE" altLang="en-US" dirty="0"/>
          </a:p>
        </p:txBody>
      </p:sp>
      <p:sp>
        <p:nvSpPr>
          <p:cNvPr id="4" name="Rectangle 3"/>
          <p:cNvSpPr/>
          <p:nvPr/>
        </p:nvSpPr>
        <p:spPr>
          <a:xfrm>
            <a:off x="0"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656687676"/>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IE" altLang="en-US" dirty="0" smtClean="0"/>
              <a:t>WHILE </a:t>
            </a:r>
            <a:r>
              <a:rPr lang="en-IE" altLang="en-US" dirty="0"/>
              <a:t>Loop</a:t>
            </a:r>
            <a:endParaRPr lang="en-GB" altLang="en-US" dirty="0"/>
          </a:p>
        </p:txBody>
      </p:sp>
      <p:sp>
        <p:nvSpPr>
          <p:cNvPr id="52227" name="Rectangle 3"/>
          <p:cNvSpPr>
            <a:spLocks noGrp="1" noChangeArrowheads="1"/>
          </p:cNvSpPr>
          <p:nvPr>
            <p:ph type="body" idx="1"/>
          </p:nvPr>
        </p:nvSpPr>
        <p:spPr/>
        <p:txBody>
          <a:bodyPr/>
          <a:lstStyle/>
          <a:p>
            <a:pPr>
              <a:buFont typeface="Monotype Sorts" pitchFamily="2" charset="2"/>
              <a:buNone/>
            </a:pPr>
            <a:r>
              <a:rPr lang="en-IE" altLang="en-US" sz="2800" dirty="0">
                <a:latin typeface="Courier New" panose="02070309020205020404" pitchFamily="49" charset="0"/>
                <a:cs typeface="Courier New" panose="02070309020205020404" pitchFamily="49" charset="0"/>
              </a:rPr>
              <a:t>G</a:t>
            </a:r>
            <a:r>
              <a:rPr lang="en-IE" altLang="en-US" sz="2800" dirty="0" smtClean="0">
                <a:latin typeface="Courier New" panose="02070309020205020404" pitchFamily="49" charset="0"/>
                <a:cs typeface="Courier New" panose="02070309020205020404" pitchFamily="49" charset="0"/>
              </a:rPr>
              <a:t>et </a:t>
            </a:r>
            <a:r>
              <a:rPr lang="en-IE" altLang="en-US" sz="2800" dirty="0">
                <a:latin typeface="Courier New" panose="02070309020205020404" pitchFamily="49" charset="0"/>
                <a:cs typeface="Courier New" panose="02070309020205020404" pitchFamily="49" charset="0"/>
              </a:rPr>
              <a:t>first entry;</a:t>
            </a:r>
          </a:p>
          <a:p>
            <a:pPr>
              <a:buFont typeface="Monotype Sorts" pitchFamily="2" charset="2"/>
              <a:buNone/>
            </a:pPr>
            <a:r>
              <a:rPr lang="en-IE" altLang="en-US" sz="2800" dirty="0" smtClean="0">
                <a:latin typeface="Courier New" panose="02070309020205020404" pitchFamily="49" charset="0"/>
                <a:cs typeface="Courier New" panose="02070309020205020404" pitchFamily="49" charset="0"/>
              </a:rPr>
              <a:t>Call </a:t>
            </a:r>
            <a:r>
              <a:rPr lang="en-IE" altLang="en-US" sz="2800" dirty="0">
                <a:latin typeface="Courier New" panose="02070309020205020404" pitchFamily="49" charset="0"/>
                <a:cs typeface="Courier New" panose="02070309020205020404" pitchFamily="49" charset="0"/>
              </a:rPr>
              <a:t>this entry N;</a:t>
            </a:r>
          </a:p>
          <a:p>
            <a:pPr>
              <a:buFont typeface="Monotype Sorts" pitchFamily="2" charset="2"/>
              <a:buNone/>
            </a:pPr>
            <a:r>
              <a:rPr lang="en-IE" altLang="en-US" sz="2800" b="1" dirty="0">
                <a:latin typeface="Courier New" panose="02070309020205020404" pitchFamily="49" charset="0"/>
                <a:cs typeface="Courier New" panose="02070309020205020404" pitchFamily="49" charset="0"/>
              </a:rPr>
              <a:t>WHILE</a:t>
            </a:r>
            <a:r>
              <a:rPr lang="en-IE" altLang="en-US" sz="2800" dirty="0">
                <a:latin typeface="Courier New" panose="02070309020205020404" pitchFamily="49" charset="0"/>
                <a:cs typeface="Courier New" panose="02070309020205020404" pitchFamily="49" charset="0"/>
              </a:rPr>
              <a:t> </a:t>
            </a:r>
            <a:r>
              <a:rPr lang="en-IE" altLang="en-US" sz="2800" dirty="0" smtClean="0">
                <a:latin typeface="Courier New" panose="02070309020205020404" pitchFamily="49" charset="0"/>
                <a:cs typeface="Courier New" panose="02070309020205020404" pitchFamily="49" charset="0"/>
              </a:rPr>
              <a:t>(N </a:t>
            </a:r>
            <a:r>
              <a:rPr lang="en-IE" altLang="en-US" sz="2800" dirty="0">
                <a:latin typeface="Courier New" panose="02070309020205020404" pitchFamily="49" charset="0"/>
                <a:cs typeface="Courier New" panose="02070309020205020404" pitchFamily="49" charset="0"/>
              </a:rPr>
              <a:t>is NOT the required </a:t>
            </a:r>
            <a:r>
              <a:rPr lang="en-IE" altLang="en-US" sz="2800" dirty="0" smtClean="0">
                <a:latin typeface="Courier New" panose="02070309020205020404" pitchFamily="49" charset="0"/>
                <a:cs typeface="Courier New" panose="02070309020205020404" pitchFamily="49" charset="0"/>
              </a:rPr>
              <a:t>entry)</a:t>
            </a:r>
            <a:endParaRPr lang="en-IE" altLang="en-US" sz="2800" dirty="0">
              <a:latin typeface="Courier New" panose="02070309020205020404" pitchFamily="49" charset="0"/>
              <a:cs typeface="Courier New" panose="02070309020205020404" pitchFamily="49" charset="0"/>
            </a:endParaRPr>
          </a:p>
          <a:p>
            <a:pPr>
              <a:buFont typeface="Monotype Sorts" pitchFamily="2" charset="2"/>
              <a:buNone/>
            </a:pPr>
            <a:r>
              <a:rPr lang="en-IE" altLang="en-US" sz="2800" b="1" dirty="0" smtClean="0">
                <a:latin typeface="Courier New" panose="02070309020205020404" pitchFamily="49" charset="0"/>
                <a:cs typeface="Courier New" panose="02070309020205020404" pitchFamily="49" charset="0"/>
              </a:rPr>
              <a:t>  DO</a:t>
            </a:r>
            <a:r>
              <a:rPr lang="en-IE" altLang="en-US" sz="2800" dirty="0" smtClean="0">
                <a:latin typeface="Courier New" panose="02070309020205020404" pitchFamily="49" charset="0"/>
                <a:cs typeface="Courier New" panose="02070309020205020404" pitchFamily="49" charset="0"/>
              </a:rPr>
              <a:t> </a:t>
            </a:r>
            <a:r>
              <a:rPr lang="en-IE" altLang="en-US" sz="2800" dirty="0">
                <a:latin typeface="Courier New" panose="02070309020205020404" pitchFamily="49" charset="0"/>
                <a:cs typeface="Courier New" panose="02070309020205020404" pitchFamily="49" charset="0"/>
              </a:rPr>
              <a:t>Get next entry;</a:t>
            </a:r>
          </a:p>
          <a:p>
            <a:pPr>
              <a:buFont typeface="Monotype Sorts" pitchFamily="2" charset="2"/>
              <a:buNone/>
            </a:pPr>
            <a:r>
              <a:rPr lang="en-IE" altLang="en-US" sz="2800" dirty="0">
                <a:latin typeface="Courier New" panose="02070309020205020404" pitchFamily="49" charset="0"/>
                <a:cs typeface="Courier New" panose="02070309020205020404" pitchFamily="49" charset="0"/>
              </a:rPr>
              <a:t>	</a:t>
            </a:r>
            <a:r>
              <a:rPr lang="en-IE" altLang="en-US" sz="2800" dirty="0" smtClean="0">
                <a:latin typeface="Courier New" panose="02070309020205020404" pitchFamily="49" charset="0"/>
                <a:cs typeface="Courier New" panose="02070309020205020404" pitchFamily="49" charset="0"/>
              </a:rPr>
              <a:t>   Call </a:t>
            </a:r>
            <a:r>
              <a:rPr lang="en-IE" altLang="en-US" sz="2800" dirty="0">
                <a:latin typeface="Courier New" panose="02070309020205020404" pitchFamily="49" charset="0"/>
                <a:cs typeface="Courier New" panose="02070309020205020404" pitchFamily="49" charset="0"/>
              </a:rPr>
              <a:t>this entry N;</a:t>
            </a:r>
          </a:p>
          <a:p>
            <a:pPr>
              <a:buFont typeface="Monotype Sorts" pitchFamily="2" charset="2"/>
              <a:buNone/>
            </a:pPr>
            <a:r>
              <a:rPr lang="en-IE" altLang="en-US" sz="2800" b="1" dirty="0">
                <a:latin typeface="Courier New" panose="02070309020205020404" pitchFamily="49" charset="0"/>
                <a:cs typeface="Courier New" panose="02070309020205020404" pitchFamily="49" charset="0"/>
              </a:rPr>
              <a:t>ENDWHILE;</a:t>
            </a:r>
            <a:endParaRPr lang="en-GB" altLang="en-US" sz="2800" b="1" dirty="0">
              <a:latin typeface="Courier New" panose="02070309020205020404" pitchFamily="49" charset="0"/>
              <a:cs typeface="Courier New" panose="02070309020205020404" pitchFamily="49" charset="0"/>
            </a:endParaRPr>
          </a:p>
        </p:txBody>
      </p:sp>
      <p:sp>
        <p:nvSpPr>
          <p:cNvPr id="4" name="Rectangle 3"/>
          <p:cNvSpPr/>
          <p:nvPr/>
        </p:nvSpPr>
        <p:spPr>
          <a:xfrm>
            <a:off x="0"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549343360"/>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WHILE Loop</a:t>
            </a:r>
            <a:endParaRPr lang="en-IE" dirty="0"/>
          </a:p>
        </p:txBody>
      </p:sp>
      <p:sp>
        <p:nvSpPr>
          <p:cNvPr id="5" name="Rectangle 4"/>
          <p:cNvSpPr/>
          <p:nvPr/>
        </p:nvSpPr>
        <p:spPr>
          <a:xfrm>
            <a:off x="0"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ounded Rectangle 6"/>
          <p:cNvSpPr/>
          <p:nvPr/>
        </p:nvSpPr>
        <p:spPr>
          <a:xfrm>
            <a:off x="4511030" y="1628800"/>
            <a:ext cx="2162490" cy="50405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tx1"/>
                </a:solidFill>
              </a:rPr>
              <a:t>START</a:t>
            </a:r>
            <a:endParaRPr lang="en-IE" dirty="0">
              <a:solidFill>
                <a:schemeClr val="tx1"/>
              </a:solidFill>
            </a:endParaRPr>
          </a:p>
        </p:txBody>
      </p:sp>
      <p:sp>
        <p:nvSpPr>
          <p:cNvPr id="8" name="Rounded Rectangle 7"/>
          <p:cNvSpPr/>
          <p:nvPr/>
        </p:nvSpPr>
        <p:spPr>
          <a:xfrm>
            <a:off x="4511030" y="5949280"/>
            <a:ext cx="2162490" cy="50405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tx1"/>
                </a:solidFill>
              </a:rPr>
              <a:t>END</a:t>
            </a:r>
            <a:endParaRPr lang="en-IE" dirty="0">
              <a:solidFill>
                <a:schemeClr val="tx1"/>
              </a:solidFill>
            </a:endParaRPr>
          </a:p>
        </p:txBody>
      </p:sp>
      <p:cxnSp>
        <p:nvCxnSpPr>
          <p:cNvPr id="9" name="Straight Arrow Connector 8"/>
          <p:cNvCxnSpPr/>
          <p:nvPr/>
        </p:nvCxnSpPr>
        <p:spPr>
          <a:xfrm>
            <a:off x="5591150" y="2132856"/>
            <a:ext cx="0" cy="30243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Diamond 9"/>
          <p:cNvSpPr/>
          <p:nvPr/>
        </p:nvSpPr>
        <p:spPr>
          <a:xfrm>
            <a:off x="4393757" y="3789040"/>
            <a:ext cx="2376264" cy="1188340"/>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dirty="0" smtClean="0">
                <a:solidFill>
                  <a:schemeClr val="tx1"/>
                </a:solidFill>
              </a:rPr>
              <a:t>Is A==6?</a:t>
            </a:r>
            <a:endParaRPr lang="en-IE" sz="2000" dirty="0">
              <a:solidFill>
                <a:schemeClr val="tx1"/>
              </a:solidFill>
            </a:endParaRPr>
          </a:p>
        </p:txBody>
      </p:sp>
      <p:cxnSp>
        <p:nvCxnSpPr>
          <p:cNvPr id="11" name="Straight Arrow Connector 10"/>
          <p:cNvCxnSpPr/>
          <p:nvPr/>
        </p:nvCxnSpPr>
        <p:spPr>
          <a:xfrm>
            <a:off x="6768031" y="4365104"/>
            <a:ext cx="767335"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912047" y="4005064"/>
            <a:ext cx="576064" cy="369332"/>
          </a:xfrm>
          <a:prstGeom prst="rect">
            <a:avLst/>
          </a:prstGeom>
          <a:noFill/>
        </p:spPr>
        <p:txBody>
          <a:bodyPr wrap="square" rtlCol="0">
            <a:spAutoFit/>
          </a:bodyPr>
          <a:lstStyle/>
          <a:p>
            <a:r>
              <a:rPr lang="en-IE" dirty="0" smtClean="0"/>
              <a:t>No</a:t>
            </a:r>
            <a:endParaRPr lang="en-IE" dirty="0"/>
          </a:p>
        </p:txBody>
      </p:sp>
      <p:sp>
        <p:nvSpPr>
          <p:cNvPr id="13" name="Parallelogram 12"/>
          <p:cNvSpPr/>
          <p:nvPr/>
        </p:nvSpPr>
        <p:spPr>
          <a:xfrm>
            <a:off x="4475234" y="2456684"/>
            <a:ext cx="2232248" cy="504056"/>
          </a:xfrm>
          <a:prstGeom prst="parallelogram">
            <a:avLst>
              <a:gd name="adj"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tx1"/>
                </a:solidFill>
              </a:rPr>
              <a:t>A = 1</a:t>
            </a:r>
            <a:endParaRPr lang="en-IE" dirty="0">
              <a:solidFill>
                <a:schemeClr val="tx1"/>
              </a:solidFill>
            </a:endParaRPr>
          </a:p>
        </p:txBody>
      </p:sp>
      <p:sp>
        <p:nvSpPr>
          <p:cNvPr id="14" name="TextBox 13"/>
          <p:cNvSpPr txBox="1"/>
          <p:nvPr/>
        </p:nvSpPr>
        <p:spPr>
          <a:xfrm>
            <a:off x="5159102" y="5445224"/>
            <a:ext cx="936104" cy="369332"/>
          </a:xfrm>
          <a:prstGeom prst="rect">
            <a:avLst/>
          </a:prstGeom>
          <a:noFill/>
        </p:spPr>
        <p:txBody>
          <a:bodyPr wrap="square" rtlCol="0">
            <a:spAutoFit/>
          </a:bodyPr>
          <a:lstStyle/>
          <a:p>
            <a:r>
              <a:rPr lang="en-IE" dirty="0" smtClean="0"/>
              <a:t>Yes</a:t>
            </a:r>
            <a:endParaRPr lang="en-IE" dirty="0"/>
          </a:p>
        </p:txBody>
      </p:sp>
      <p:sp>
        <p:nvSpPr>
          <p:cNvPr id="15" name="Parallelogram 14"/>
          <p:cNvSpPr/>
          <p:nvPr/>
        </p:nvSpPr>
        <p:spPr>
          <a:xfrm>
            <a:off x="7463358" y="4149080"/>
            <a:ext cx="2232248" cy="504056"/>
          </a:xfrm>
          <a:prstGeom prst="parallelogram">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tx1"/>
                </a:solidFill>
              </a:rPr>
              <a:t>Print A</a:t>
            </a:r>
            <a:endParaRPr lang="en-IE" dirty="0">
              <a:solidFill>
                <a:schemeClr val="tx1"/>
              </a:solidFill>
            </a:endParaRPr>
          </a:p>
        </p:txBody>
      </p:sp>
      <p:cxnSp>
        <p:nvCxnSpPr>
          <p:cNvPr id="16" name="Straight Arrow Connector 15"/>
          <p:cNvCxnSpPr/>
          <p:nvPr/>
        </p:nvCxnSpPr>
        <p:spPr>
          <a:xfrm>
            <a:off x="5591150" y="4941168"/>
            <a:ext cx="0" cy="100811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10" idx="0"/>
          </p:cNvCxnSpPr>
          <p:nvPr/>
        </p:nvCxnSpPr>
        <p:spPr>
          <a:xfrm flipH="1">
            <a:off x="5581889" y="2982550"/>
            <a:ext cx="9261" cy="80649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8615486" y="3875450"/>
            <a:ext cx="0" cy="27363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615486" y="3140968"/>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5591150" y="3140968"/>
            <a:ext cx="302433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7562525" y="3356992"/>
            <a:ext cx="2088232" cy="5040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tx1"/>
                </a:solidFill>
              </a:rPr>
              <a:t>A = A + 1</a:t>
            </a:r>
          </a:p>
        </p:txBody>
      </p:sp>
    </p:spTree>
    <p:extLst>
      <p:ext uri="{BB962C8B-B14F-4D97-AF65-F5344CB8AC3E}">
        <p14:creationId xmlns:p14="http://schemas.microsoft.com/office/powerpoint/2010/main" val="4234421508"/>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p:txBody>
          <a:bodyPr>
            <a:normAutofit/>
          </a:bodyPr>
          <a:lstStyle/>
          <a:p>
            <a:r>
              <a:rPr lang="en-IE" altLang="en-US" sz="6600" dirty="0" smtClean="0"/>
              <a:t>etc.</a:t>
            </a:r>
            <a:endParaRPr lang="en-GB" altLang="en-US" sz="6600" dirty="0"/>
          </a:p>
        </p:txBody>
      </p:sp>
      <p:sp>
        <p:nvSpPr>
          <p:cNvPr id="39939" name="Rectangle 3"/>
          <p:cNvSpPr>
            <a:spLocks noGrp="1" noChangeArrowheads="1"/>
          </p:cNvSpPr>
          <p:nvPr>
            <p:ph type="subTitle" idx="1"/>
          </p:nvPr>
        </p:nvSpPr>
        <p:spPr/>
        <p:txBody>
          <a:bodyPr/>
          <a:lstStyle/>
          <a:p>
            <a:r>
              <a:rPr lang="en-IE" altLang="en-US">
                <a:latin typeface="+mj-lt"/>
              </a:rPr>
              <a:t> </a:t>
            </a:r>
          </a:p>
          <a:p>
            <a:endParaRPr lang="en-GB" altLang="en-US">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0412" cy="6858000"/>
          </a:xfrm>
          <a:prstGeom prst="rect">
            <a:avLst/>
          </a:prstGeom>
        </p:spPr>
      </p:pic>
    </p:spTree>
    <p:extLst>
      <p:ext uri="{BB962C8B-B14F-4D97-AF65-F5344CB8AC3E}">
        <p14:creationId xmlns:p14="http://schemas.microsoft.com/office/powerpoint/2010/main" val="131800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281" y="2756183"/>
            <a:ext cx="10361851" cy="218510"/>
          </a:xfrm>
        </p:spPr>
        <p:txBody>
          <a:bodyPr>
            <a:normAutofit fontScale="90000"/>
          </a:bodyPr>
          <a:lstStyle/>
          <a:p>
            <a:r>
              <a:rPr lang="en-IE" sz="6600" dirty="0" smtClean="0">
                <a:solidFill>
                  <a:schemeClr val="bg1"/>
                </a:solidFill>
              </a:rPr>
              <a:t>Python: Iteration</a:t>
            </a:r>
            <a:endParaRPr lang="en-IE" sz="6600" dirty="0">
              <a:solidFill>
                <a:schemeClr val="bg1"/>
              </a:solidFill>
            </a:endParaRPr>
          </a:p>
        </p:txBody>
      </p:sp>
      <p:sp>
        <p:nvSpPr>
          <p:cNvPr id="3" name="Subtitle 2"/>
          <p:cNvSpPr>
            <a:spLocks noGrp="1"/>
          </p:cNvSpPr>
          <p:nvPr>
            <p:ph type="subTitle" idx="1"/>
          </p:nvPr>
        </p:nvSpPr>
        <p:spPr/>
        <p:txBody>
          <a:bodyPr/>
          <a:lstStyle/>
          <a:p>
            <a:r>
              <a:rPr lang="en-IE" dirty="0" smtClean="0">
                <a:solidFill>
                  <a:schemeClr val="bg1"/>
                </a:solidFill>
              </a:rPr>
              <a:t>Damian Gordon</a:t>
            </a:r>
            <a:endParaRPr lang="en-IE" dirty="0">
              <a:solidFill>
                <a:schemeClr val="bg1"/>
              </a:solidFill>
            </a:endParaRPr>
          </a:p>
        </p:txBody>
      </p:sp>
    </p:spTree>
    <p:extLst>
      <p:ext uri="{BB962C8B-B14F-4D97-AF65-F5344CB8AC3E}">
        <p14:creationId xmlns:p14="http://schemas.microsoft.com/office/powerpoint/2010/main" val="546996633"/>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solidFill>
                  <a:schemeClr val="bg1"/>
                </a:solidFill>
              </a:rPr>
              <a:t>Python: Iteration</a:t>
            </a:r>
            <a:endParaRPr lang="en-IE" dirty="0">
              <a:solidFill>
                <a:schemeClr val="bg1"/>
              </a:solidFill>
            </a:endParaRPr>
          </a:p>
        </p:txBody>
      </p:sp>
      <p:sp>
        <p:nvSpPr>
          <p:cNvPr id="4" name="Content Placeholder 3"/>
          <p:cNvSpPr>
            <a:spLocks noGrp="1"/>
          </p:cNvSpPr>
          <p:nvPr>
            <p:ph idx="1"/>
          </p:nvPr>
        </p:nvSpPr>
        <p:spPr/>
        <p:txBody>
          <a:bodyPr/>
          <a:lstStyle/>
          <a:p>
            <a:r>
              <a:rPr lang="en-IE" dirty="0" smtClean="0">
                <a:solidFill>
                  <a:schemeClr val="bg1"/>
                </a:solidFill>
              </a:rPr>
              <a:t>We’ll consider four ways to do iteration:</a:t>
            </a:r>
          </a:p>
          <a:p>
            <a:pPr lvl="1"/>
            <a:r>
              <a:rPr lang="en-IE" dirty="0" smtClean="0">
                <a:solidFill>
                  <a:schemeClr val="bg1"/>
                </a:solidFill>
              </a:rPr>
              <a:t>The WHILE loop</a:t>
            </a:r>
          </a:p>
          <a:p>
            <a:pPr lvl="1"/>
            <a:r>
              <a:rPr lang="en-IE" dirty="0" smtClean="0">
                <a:solidFill>
                  <a:schemeClr val="bg1"/>
                </a:solidFill>
              </a:rPr>
              <a:t>The FOR loop</a:t>
            </a:r>
          </a:p>
        </p:txBody>
      </p:sp>
    </p:spTree>
    <p:extLst>
      <p:ext uri="{BB962C8B-B14F-4D97-AF65-F5344CB8AC3E}">
        <p14:creationId xmlns:p14="http://schemas.microsoft.com/office/powerpoint/2010/main" val="682366016"/>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E" sz="6600" dirty="0" smtClean="0">
                <a:solidFill>
                  <a:schemeClr val="bg1"/>
                </a:solidFill>
              </a:rPr>
              <a:t>Python: WHILE loop</a:t>
            </a:r>
            <a:endParaRPr lang="en-IE" sz="6600" dirty="0">
              <a:solidFill>
                <a:schemeClr val="bg1"/>
              </a:solidFill>
            </a:endParaRPr>
          </a:p>
        </p:txBody>
      </p:sp>
      <p:sp>
        <p:nvSpPr>
          <p:cNvPr id="3" name="Subtitle 2"/>
          <p:cNvSpPr>
            <a:spLocks noGrp="1"/>
          </p:cNvSpPr>
          <p:nvPr>
            <p:ph type="subTitle" idx="1"/>
          </p:nvPr>
        </p:nvSpPr>
        <p:spPr/>
        <p:txBody>
          <a:bodyPr/>
          <a:lstStyle/>
          <a:p>
            <a:r>
              <a:rPr lang="en-IE" dirty="0" smtClean="0">
                <a:solidFill>
                  <a:schemeClr val="bg1"/>
                </a:solidFill>
              </a:rPr>
              <a:t>Damian Gordon</a:t>
            </a:r>
            <a:endParaRPr lang="en-IE" dirty="0">
              <a:solidFill>
                <a:schemeClr val="bg1"/>
              </a:solidFill>
            </a:endParaRPr>
          </a:p>
        </p:txBody>
      </p:sp>
    </p:spTree>
    <p:extLst>
      <p:ext uri="{BB962C8B-B14F-4D97-AF65-F5344CB8AC3E}">
        <p14:creationId xmlns:p14="http://schemas.microsoft.com/office/powerpoint/2010/main" val="1017375648"/>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ounded Rectangle 4"/>
          <p:cNvSpPr/>
          <p:nvPr/>
        </p:nvSpPr>
        <p:spPr>
          <a:xfrm>
            <a:off x="262558" y="2708920"/>
            <a:ext cx="5976664" cy="2376264"/>
          </a:xfrm>
          <a:prstGeom prst="round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E"/>
          </a:p>
        </p:txBody>
      </p:sp>
      <p:sp>
        <p:nvSpPr>
          <p:cNvPr id="3" name="Title 2"/>
          <p:cNvSpPr>
            <a:spLocks noGrp="1"/>
          </p:cNvSpPr>
          <p:nvPr>
            <p:ph type="title"/>
          </p:nvPr>
        </p:nvSpPr>
        <p:spPr/>
        <p:txBody>
          <a:bodyPr/>
          <a:lstStyle/>
          <a:p>
            <a:r>
              <a:rPr lang="en-IE" dirty="0" smtClean="0">
                <a:solidFill>
                  <a:schemeClr val="bg1"/>
                </a:solidFill>
              </a:rPr>
              <a:t>Python: WHILE loop</a:t>
            </a:r>
            <a:endParaRPr lang="en-IE" dirty="0">
              <a:solidFill>
                <a:schemeClr val="bg1"/>
              </a:solidFill>
            </a:endParaRPr>
          </a:p>
        </p:txBody>
      </p:sp>
      <p:sp>
        <p:nvSpPr>
          <p:cNvPr id="4" name="Content Placeholder 3"/>
          <p:cNvSpPr>
            <a:spLocks noGrp="1"/>
          </p:cNvSpPr>
          <p:nvPr>
            <p:ph idx="1"/>
          </p:nvPr>
        </p:nvSpPr>
        <p:spPr/>
        <p:txBody>
          <a:bodyPr/>
          <a:lstStyle/>
          <a:p>
            <a:r>
              <a:rPr lang="en-IE" dirty="0" smtClean="0">
                <a:solidFill>
                  <a:schemeClr val="bg1"/>
                </a:solidFill>
              </a:rPr>
              <a:t>The WHILE loop works as follows:</a:t>
            </a:r>
          </a:p>
          <a:p>
            <a:endParaRPr lang="en-IE" dirty="0">
              <a:solidFill>
                <a:schemeClr val="bg1"/>
              </a:solidFill>
            </a:endParaRPr>
          </a:p>
          <a:p>
            <a:pPr marL="0" indent="0">
              <a:buNone/>
            </a:pPr>
            <a:endParaRPr lang="en-IE" dirty="0" smtClean="0">
              <a:solidFill>
                <a:schemeClr val="bg1"/>
              </a:solidFill>
            </a:endParaRPr>
          </a:p>
          <a:p>
            <a:pPr marL="0" indent="0">
              <a:buNone/>
            </a:pPr>
            <a:r>
              <a:rPr lang="en-IE" dirty="0">
                <a:solidFill>
                  <a:schemeClr val="bg1"/>
                </a:solidFill>
                <a:latin typeface="Courier New" panose="02070309020205020404" pitchFamily="49" charset="0"/>
                <a:cs typeface="Courier New" panose="02070309020205020404" pitchFamily="49" charset="0"/>
              </a:rPr>
              <a:t>while CONDITION:</a:t>
            </a:r>
          </a:p>
          <a:p>
            <a:pPr marL="0" indent="0">
              <a:buNone/>
            </a:pPr>
            <a:r>
              <a:rPr lang="en-IE" dirty="0">
                <a:solidFill>
                  <a:schemeClr val="bg1"/>
                </a:solidFill>
                <a:latin typeface="Courier New" panose="02070309020205020404" pitchFamily="49" charset="0"/>
                <a:cs typeface="Courier New" panose="02070309020205020404" pitchFamily="49" charset="0"/>
              </a:rPr>
              <a:t>     STATEMENTS</a:t>
            </a:r>
          </a:p>
          <a:p>
            <a:pPr marL="0" indent="0">
              <a:buNone/>
            </a:pPr>
            <a:endParaRPr lang="en-IE" dirty="0">
              <a:solidFill>
                <a:schemeClr val="bg1"/>
              </a:solidFill>
            </a:endParaRPr>
          </a:p>
        </p:txBody>
      </p:sp>
    </p:spTree>
    <p:extLst>
      <p:ext uri="{BB962C8B-B14F-4D97-AF65-F5344CB8AC3E}">
        <p14:creationId xmlns:p14="http://schemas.microsoft.com/office/powerpoint/2010/main" val="30711958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82" y="-27384"/>
            <a:ext cx="12345736" cy="6957392"/>
          </a:xfrm>
          <a:prstGeom prst="rect">
            <a:avLst/>
          </a:prstGeom>
        </p:spPr>
      </p:pic>
      <p:sp>
        <p:nvSpPr>
          <p:cNvPr id="8" name="Rectangle 7"/>
          <p:cNvSpPr/>
          <p:nvPr/>
        </p:nvSpPr>
        <p:spPr>
          <a:xfrm>
            <a:off x="6002840" y="2967335"/>
            <a:ext cx="184731"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endParaRPr lang="en-US"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10" name="Rectangle 9"/>
          <p:cNvSpPr/>
          <p:nvPr/>
        </p:nvSpPr>
        <p:spPr>
          <a:xfrm>
            <a:off x="4871070" y="2780928"/>
            <a:ext cx="7200800" cy="2664296"/>
          </a:xfrm>
          <a:prstGeom prst="rect">
            <a:avLst/>
          </a:prstGeom>
          <a:noFill/>
          <a:ln>
            <a:noFill/>
          </a:ln>
        </p:spPr>
        <p:txBody>
          <a:bodyPr wrap="none" lIns="91440" tIns="45720" rIns="91440" bIns="45720">
            <a:prstTxWarp prst="textArchUp">
              <a:avLst>
                <a:gd name="adj" fmla="val 11521512"/>
              </a:avLst>
            </a:prstTxWarp>
            <a:spAutoFit/>
          </a:bodyPr>
          <a:lstStyle/>
          <a:p>
            <a:pPr>
              <a:defRPr/>
            </a:pPr>
            <a:r>
              <a:rPr lang="en-IE" sz="5400" b="1" dirty="0">
                <a:solidFill>
                  <a:schemeClr val="bg2">
                    <a:lumMod val="25000"/>
                  </a:schemeClr>
                </a:solidFill>
              </a:rPr>
              <a:t>Beautiful is better than ugly</a:t>
            </a:r>
          </a:p>
        </p:txBody>
      </p:sp>
    </p:spTree>
    <p:extLst>
      <p:ext uri="{BB962C8B-B14F-4D97-AF65-F5344CB8AC3E}">
        <p14:creationId xmlns:p14="http://schemas.microsoft.com/office/powerpoint/2010/main" val="684223866"/>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ounded Rectangle 4"/>
          <p:cNvSpPr/>
          <p:nvPr/>
        </p:nvSpPr>
        <p:spPr>
          <a:xfrm>
            <a:off x="262559" y="2564904"/>
            <a:ext cx="5976664" cy="2880320"/>
          </a:xfrm>
          <a:prstGeom prst="round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E"/>
          </a:p>
        </p:txBody>
      </p:sp>
      <p:sp>
        <p:nvSpPr>
          <p:cNvPr id="3" name="Title 2"/>
          <p:cNvSpPr>
            <a:spLocks noGrp="1"/>
          </p:cNvSpPr>
          <p:nvPr>
            <p:ph type="title"/>
          </p:nvPr>
        </p:nvSpPr>
        <p:spPr/>
        <p:txBody>
          <a:bodyPr/>
          <a:lstStyle/>
          <a:p>
            <a:r>
              <a:rPr lang="en-IE" dirty="0">
                <a:solidFill>
                  <a:schemeClr val="bg1"/>
                </a:solidFill>
              </a:rPr>
              <a:t>Python: WHILE loop</a:t>
            </a:r>
          </a:p>
        </p:txBody>
      </p:sp>
      <p:sp>
        <p:nvSpPr>
          <p:cNvPr id="4" name="Content Placeholder 3"/>
          <p:cNvSpPr>
            <a:spLocks noGrp="1"/>
          </p:cNvSpPr>
          <p:nvPr>
            <p:ph idx="1"/>
          </p:nvPr>
        </p:nvSpPr>
        <p:spPr/>
        <p:txBody>
          <a:bodyPr/>
          <a:lstStyle/>
          <a:p>
            <a:r>
              <a:rPr lang="en-IE" dirty="0" smtClean="0">
                <a:solidFill>
                  <a:schemeClr val="bg1"/>
                </a:solidFill>
              </a:rPr>
              <a:t>But we’ll do:</a:t>
            </a:r>
          </a:p>
          <a:p>
            <a:endParaRPr lang="en-IE" dirty="0">
              <a:solidFill>
                <a:schemeClr val="bg1"/>
              </a:solidFill>
            </a:endParaRPr>
          </a:p>
          <a:p>
            <a:pPr marL="0" indent="0">
              <a:buNone/>
            </a:pPr>
            <a:r>
              <a:rPr lang="en-IE" dirty="0">
                <a:solidFill>
                  <a:schemeClr val="bg1"/>
                </a:solidFill>
                <a:latin typeface="Courier New" panose="02070309020205020404" pitchFamily="49" charset="0"/>
                <a:cs typeface="Courier New" panose="02070309020205020404" pitchFamily="49" charset="0"/>
              </a:rPr>
              <a:t>while CONDITION</a:t>
            </a:r>
            <a:r>
              <a:rPr lang="en-IE" dirty="0" smtClean="0">
                <a:solidFill>
                  <a:schemeClr val="bg1"/>
                </a:solidFill>
                <a:latin typeface="Courier New" panose="02070309020205020404" pitchFamily="49" charset="0"/>
                <a:cs typeface="Courier New" panose="02070309020205020404" pitchFamily="49" charset="0"/>
              </a:rPr>
              <a:t>:</a:t>
            </a:r>
          </a:p>
          <a:p>
            <a:pPr marL="0" indent="0">
              <a:buNone/>
            </a:pPr>
            <a:r>
              <a:rPr lang="en-IE" dirty="0" smtClean="0">
                <a:solidFill>
                  <a:schemeClr val="bg1"/>
                </a:solidFill>
                <a:latin typeface="Courier New" panose="02070309020205020404" pitchFamily="49" charset="0"/>
                <a:cs typeface="Courier New" panose="02070309020205020404" pitchFamily="49" charset="0"/>
              </a:rPr>
              <a:t># DO</a:t>
            </a:r>
            <a:endParaRPr lang="en-IE" dirty="0">
              <a:solidFill>
                <a:schemeClr val="bg1"/>
              </a:solidFill>
              <a:latin typeface="Courier New" panose="02070309020205020404" pitchFamily="49" charset="0"/>
              <a:cs typeface="Courier New" panose="02070309020205020404" pitchFamily="49" charset="0"/>
            </a:endParaRPr>
          </a:p>
          <a:p>
            <a:pPr marL="0" indent="0">
              <a:buNone/>
            </a:pPr>
            <a:r>
              <a:rPr lang="en-IE" dirty="0">
                <a:solidFill>
                  <a:schemeClr val="bg1"/>
                </a:solidFill>
                <a:latin typeface="Courier New" panose="02070309020205020404" pitchFamily="49" charset="0"/>
                <a:cs typeface="Courier New" panose="02070309020205020404" pitchFamily="49" charset="0"/>
              </a:rPr>
              <a:t>     STATEMENTS</a:t>
            </a:r>
          </a:p>
          <a:p>
            <a:pPr marL="0" indent="0">
              <a:buNone/>
            </a:pPr>
            <a:r>
              <a:rPr lang="en-IE" dirty="0" smtClean="0">
                <a:solidFill>
                  <a:schemeClr val="bg1"/>
                </a:solidFill>
                <a:latin typeface="Courier New" panose="02070309020205020404" pitchFamily="49" charset="0"/>
                <a:cs typeface="Courier New" panose="02070309020205020404" pitchFamily="49" charset="0"/>
              </a:rPr>
              <a:t># ENDWHILE;</a:t>
            </a:r>
            <a:endParaRPr lang="en-IE" dirty="0">
              <a:solidFill>
                <a:schemeClr val="bg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295423308"/>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a:solidFill>
                  <a:schemeClr val="bg1"/>
                </a:solidFill>
              </a:rPr>
              <a:t>Python: WHILE loop</a:t>
            </a:r>
          </a:p>
        </p:txBody>
      </p:sp>
      <p:sp>
        <p:nvSpPr>
          <p:cNvPr id="4" name="Content Placeholder 3"/>
          <p:cNvSpPr>
            <a:spLocks noGrp="1"/>
          </p:cNvSpPr>
          <p:nvPr>
            <p:ph idx="1"/>
          </p:nvPr>
        </p:nvSpPr>
        <p:spPr/>
        <p:txBody>
          <a:bodyPr/>
          <a:lstStyle/>
          <a:p>
            <a:r>
              <a:rPr lang="en-IE" dirty="0" smtClean="0">
                <a:solidFill>
                  <a:schemeClr val="bg1"/>
                </a:solidFill>
              </a:rPr>
              <a:t>Let’s print out the numbers 1 to 5:</a:t>
            </a:r>
            <a:endParaRPr lang="en-IE" sz="2800" dirty="0">
              <a:solidFill>
                <a:schemeClr val="bg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022924386"/>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521" y="260648"/>
            <a:ext cx="10971372" cy="5865517"/>
          </a:xfrm>
        </p:spPr>
        <p:txBody>
          <a:bodyPr>
            <a:normAutofit/>
          </a:bodyPr>
          <a:lstStyle/>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r>
              <a:rPr lang="en-IE" dirty="0" smtClean="0">
                <a:solidFill>
                  <a:schemeClr val="bg1"/>
                </a:solidFill>
                <a:latin typeface="Courier New" panose="02070309020205020404" pitchFamily="49" charset="0"/>
                <a:cs typeface="Courier New" panose="02070309020205020404" pitchFamily="49" charset="0"/>
              </a:rPr>
              <a:t># PROGRAM Print1To5:</a:t>
            </a:r>
          </a:p>
          <a:p>
            <a:pPr marL="0" indent="0">
              <a:buNone/>
            </a:pPr>
            <a:r>
              <a:rPr lang="en-IE" dirty="0">
                <a:solidFill>
                  <a:schemeClr val="bg1"/>
                </a:solidFill>
                <a:latin typeface="Courier New" panose="02070309020205020404" pitchFamily="49" charset="0"/>
                <a:cs typeface="Courier New" panose="02070309020205020404" pitchFamily="49" charset="0"/>
              </a:rPr>
              <a:t>a</a:t>
            </a:r>
            <a:r>
              <a:rPr lang="en-IE" dirty="0" smtClean="0">
                <a:solidFill>
                  <a:schemeClr val="bg1"/>
                </a:solidFill>
                <a:latin typeface="Courier New" panose="02070309020205020404" pitchFamily="49" charset="0"/>
                <a:cs typeface="Courier New" panose="02070309020205020404" pitchFamily="49" charset="0"/>
              </a:rPr>
              <a:t> = 1</a:t>
            </a:r>
          </a:p>
          <a:p>
            <a:pPr marL="0" indent="0">
              <a:buNone/>
            </a:pPr>
            <a:r>
              <a:rPr lang="en-IE" dirty="0" smtClean="0">
                <a:solidFill>
                  <a:schemeClr val="bg1"/>
                </a:solidFill>
                <a:latin typeface="Courier New" panose="02070309020205020404" pitchFamily="49" charset="0"/>
                <a:cs typeface="Courier New" panose="02070309020205020404" pitchFamily="49" charset="0"/>
              </a:rPr>
              <a:t>while a != 6:</a:t>
            </a:r>
          </a:p>
          <a:p>
            <a:pPr marL="0" indent="0">
              <a:buNone/>
            </a:pPr>
            <a:r>
              <a:rPr lang="en-IE" dirty="0" smtClean="0">
                <a:solidFill>
                  <a:schemeClr val="bg1"/>
                </a:solidFill>
                <a:latin typeface="Courier New" panose="02070309020205020404" pitchFamily="49" charset="0"/>
                <a:cs typeface="Courier New" panose="02070309020205020404" pitchFamily="49" charset="0"/>
              </a:rPr>
              <a:t># DO</a:t>
            </a:r>
          </a:p>
          <a:p>
            <a:pPr marL="0" indent="0">
              <a:buNone/>
            </a:pPr>
            <a:r>
              <a:rPr lang="en-IE" dirty="0" smtClean="0">
                <a:solidFill>
                  <a:schemeClr val="bg1"/>
                </a:solidFill>
                <a:latin typeface="Courier New" panose="02070309020205020404" pitchFamily="49" charset="0"/>
                <a:cs typeface="Courier New" panose="02070309020205020404" pitchFamily="49" charset="0"/>
              </a:rPr>
              <a:t>    print(a)</a:t>
            </a:r>
          </a:p>
          <a:p>
            <a:pPr marL="0" indent="0">
              <a:buNone/>
            </a:pPr>
            <a:r>
              <a:rPr lang="en-IE" dirty="0">
                <a:solidFill>
                  <a:schemeClr val="bg1"/>
                </a:solidFill>
                <a:latin typeface="Courier New" panose="02070309020205020404" pitchFamily="49" charset="0"/>
                <a:cs typeface="Courier New" panose="02070309020205020404" pitchFamily="49" charset="0"/>
              </a:rPr>
              <a:t> </a:t>
            </a:r>
            <a:r>
              <a:rPr lang="en-IE" dirty="0" smtClean="0">
                <a:solidFill>
                  <a:schemeClr val="bg1"/>
                </a:solidFill>
                <a:latin typeface="Courier New" panose="02070309020205020404" pitchFamily="49" charset="0"/>
                <a:cs typeface="Courier New" panose="02070309020205020404" pitchFamily="49" charset="0"/>
              </a:rPr>
              <a:t>   a = a + 1</a:t>
            </a:r>
          </a:p>
          <a:p>
            <a:pPr marL="0" indent="0">
              <a:buNone/>
            </a:pPr>
            <a:r>
              <a:rPr lang="en-IE" dirty="0" smtClean="0">
                <a:solidFill>
                  <a:schemeClr val="bg1"/>
                </a:solidFill>
                <a:latin typeface="Courier New" panose="02070309020205020404" pitchFamily="49" charset="0"/>
                <a:cs typeface="Courier New" panose="02070309020205020404" pitchFamily="49" charset="0"/>
              </a:rPr>
              <a:t># ENDWHILE;</a:t>
            </a:r>
          </a:p>
          <a:p>
            <a:pPr marL="0" indent="0">
              <a:buNone/>
            </a:pPr>
            <a:r>
              <a:rPr lang="en-IE" dirty="0" smtClean="0">
                <a:solidFill>
                  <a:schemeClr val="bg1"/>
                </a:solidFill>
                <a:latin typeface="Courier New" panose="02070309020205020404" pitchFamily="49" charset="0"/>
                <a:cs typeface="Courier New" panose="02070309020205020404" pitchFamily="49" charset="0"/>
              </a:rPr>
              <a:t># END.</a:t>
            </a:r>
          </a:p>
          <a:p>
            <a:pPr marL="0" indent="0">
              <a:buNone/>
            </a:pPr>
            <a:endParaRPr lang="en-IE" dirty="0">
              <a:solidFill>
                <a:schemeClr val="bg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085944184"/>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a:solidFill>
                  <a:schemeClr val="bg1"/>
                </a:solidFill>
              </a:rPr>
              <a:t>Python: WHILE loop</a:t>
            </a:r>
          </a:p>
        </p:txBody>
      </p:sp>
      <p:sp>
        <p:nvSpPr>
          <p:cNvPr id="4" name="Content Placeholder 3"/>
          <p:cNvSpPr>
            <a:spLocks noGrp="1"/>
          </p:cNvSpPr>
          <p:nvPr>
            <p:ph idx="1"/>
          </p:nvPr>
        </p:nvSpPr>
        <p:spPr/>
        <p:txBody>
          <a:bodyPr/>
          <a:lstStyle/>
          <a:p>
            <a:r>
              <a:rPr lang="en-IE" dirty="0" smtClean="0">
                <a:solidFill>
                  <a:schemeClr val="bg1"/>
                </a:solidFill>
              </a:rPr>
              <a:t>Let’s print the sum of the numbers 1 to 5:</a:t>
            </a:r>
            <a:endParaRPr lang="en-IE" sz="2800" dirty="0">
              <a:solidFill>
                <a:schemeClr val="bg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963604938"/>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521" y="260648"/>
            <a:ext cx="10971372" cy="5865517"/>
          </a:xfrm>
        </p:spPr>
        <p:txBody>
          <a:bodyPr>
            <a:normAutofit fontScale="92500" lnSpcReduction="10000"/>
          </a:bodyPr>
          <a:lstStyle/>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r>
              <a:rPr lang="en-IE" dirty="0" smtClean="0">
                <a:solidFill>
                  <a:schemeClr val="bg1"/>
                </a:solidFill>
                <a:latin typeface="Courier New" panose="02070309020205020404" pitchFamily="49" charset="0"/>
                <a:cs typeface="Courier New" panose="02070309020205020404" pitchFamily="49" charset="0"/>
              </a:rPr>
              <a:t># PROGRAM Sum1To5:</a:t>
            </a:r>
          </a:p>
          <a:p>
            <a:pPr marL="0" indent="0">
              <a:buNone/>
            </a:pPr>
            <a:r>
              <a:rPr lang="en-IE" dirty="0">
                <a:solidFill>
                  <a:schemeClr val="bg1"/>
                </a:solidFill>
                <a:latin typeface="Courier New" panose="02070309020205020404" pitchFamily="49" charset="0"/>
                <a:cs typeface="Courier New" panose="02070309020205020404" pitchFamily="49" charset="0"/>
              </a:rPr>
              <a:t>a</a:t>
            </a:r>
            <a:r>
              <a:rPr lang="en-IE" dirty="0" smtClean="0">
                <a:solidFill>
                  <a:schemeClr val="bg1"/>
                </a:solidFill>
                <a:latin typeface="Courier New" panose="02070309020205020404" pitchFamily="49" charset="0"/>
                <a:cs typeface="Courier New" panose="02070309020205020404" pitchFamily="49" charset="0"/>
              </a:rPr>
              <a:t> = 1</a:t>
            </a:r>
          </a:p>
          <a:p>
            <a:pPr marL="0" indent="0">
              <a:buNone/>
            </a:pPr>
            <a:r>
              <a:rPr lang="en-IE" dirty="0">
                <a:solidFill>
                  <a:schemeClr val="bg1"/>
                </a:solidFill>
                <a:latin typeface="Courier New" panose="02070309020205020404" pitchFamily="49" charset="0"/>
                <a:cs typeface="Courier New" panose="02070309020205020404" pitchFamily="49" charset="0"/>
              </a:rPr>
              <a:t>t</a:t>
            </a:r>
            <a:r>
              <a:rPr lang="en-IE" dirty="0" smtClean="0">
                <a:solidFill>
                  <a:schemeClr val="bg1"/>
                </a:solidFill>
                <a:latin typeface="Courier New" panose="02070309020205020404" pitchFamily="49" charset="0"/>
                <a:cs typeface="Courier New" panose="02070309020205020404" pitchFamily="49" charset="0"/>
              </a:rPr>
              <a:t>otal = 0</a:t>
            </a:r>
          </a:p>
          <a:p>
            <a:pPr marL="0" indent="0">
              <a:buNone/>
            </a:pPr>
            <a:r>
              <a:rPr lang="en-IE" dirty="0" smtClean="0">
                <a:solidFill>
                  <a:schemeClr val="bg1"/>
                </a:solidFill>
                <a:latin typeface="Courier New" panose="02070309020205020404" pitchFamily="49" charset="0"/>
                <a:cs typeface="Courier New" panose="02070309020205020404" pitchFamily="49" charset="0"/>
              </a:rPr>
              <a:t>while a != 6:</a:t>
            </a:r>
          </a:p>
          <a:p>
            <a:pPr marL="0" indent="0">
              <a:buNone/>
            </a:pPr>
            <a:r>
              <a:rPr lang="en-IE" dirty="0" smtClean="0">
                <a:solidFill>
                  <a:schemeClr val="bg1"/>
                </a:solidFill>
                <a:latin typeface="Courier New" panose="02070309020205020404" pitchFamily="49" charset="0"/>
                <a:cs typeface="Courier New" panose="02070309020205020404" pitchFamily="49" charset="0"/>
              </a:rPr>
              <a:t># DO</a:t>
            </a:r>
          </a:p>
          <a:p>
            <a:pPr marL="0" indent="0">
              <a:buNone/>
            </a:pPr>
            <a:r>
              <a:rPr lang="en-IE" dirty="0" smtClean="0">
                <a:solidFill>
                  <a:schemeClr val="bg1"/>
                </a:solidFill>
                <a:latin typeface="Courier New" panose="02070309020205020404" pitchFamily="49" charset="0"/>
                <a:cs typeface="Courier New" panose="02070309020205020404" pitchFamily="49" charset="0"/>
              </a:rPr>
              <a:t>    total = total + a   </a:t>
            </a:r>
          </a:p>
          <a:p>
            <a:pPr marL="0" indent="0">
              <a:buNone/>
            </a:pPr>
            <a:r>
              <a:rPr lang="en-IE" dirty="0">
                <a:solidFill>
                  <a:schemeClr val="bg1"/>
                </a:solidFill>
                <a:latin typeface="Courier New" panose="02070309020205020404" pitchFamily="49" charset="0"/>
                <a:cs typeface="Courier New" panose="02070309020205020404" pitchFamily="49" charset="0"/>
              </a:rPr>
              <a:t> </a:t>
            </a:r>
            <a:r>
              <a:rPr lang="en-IE" dirty="0" smtClean="0">
                <a:solidFill>
                  <a:schemeClr val="bg1"/>
                </a:solidFill>
                <a:latin typeface="Courier New" panose="02070309020205020404" pitchFamily="49" charset="0"/>
                <a:cs typeface="Courier New" panose="02070309020205020404" pitchFamily="49" charset="0"/>
              </a:rPr>
              <a:t>   a = a + 1</a:t>
            </a:r>
          </a:p>
          <a:p>
            <a:pPr marL="0" indent="0">
              <a:buNone/>
            </a:pPr>
            <a:r>
              <a:rPr lang="en-IE" dirty="0" smtClean="0">
                <a:solidFill>
                  <a:schemeClr val="bg1"/>
                </a:solidFill>
                <a:latin typeface="Courier New" panose="02070309020205020404" pitchFamily="49" charset="0"/>
                <a:cs typeface="Courier New" panose="02070309020205020404" pitchFamily="49" charset="0"/>
              </a:rPr>
              <a:t># ENDWHILE;</a:t>
            </a:r>
          </a:p>
          <a:p>
            <a:pPr marL="0" indent="0">
              <a:buNone/>
            </a:pPr>
            <a:r>
              <a:rPr lang="en-IE" dirty="0" smtClean="0">
                <a:solidFill>
                  <a:schemeClr val="bg1"/>
                </a:solidFill>
                <a:latin typeface="Courier New" panose="02070309020205020404" pitchFamily="49" charset="0"/>
                <a:cs typeface="Courier New" panose="02070309020205020404" pitchFamily="49" charset="0"/>
              </a:rPr>
              <a:t>print(total)</a:t>
            </a:r>
            <a:endParaRPr lang="en-IE" dirty="0">
              <a:solidFill>
                <a:schemeClr val="bg1"/>
              </a:solidFill>
              <a:latin typeface="Courier New" panose="02070309020205020404" pitchFamily="49" charset="0"/>
              <a:cs typeface="Courier New" panose="02070309020205020404" pitchFamily="49" charset="0"/>
            </a:endParaRPr>
          </a:p>
          <a:p>
            <a:pPr marL="0" indent="0">
              <a:buNone/>
            </a:pPr>
            <a:r>
              <a:rPr lang="en-IE" dirty="0" smtClean="0">
                <a:solidFill>
                  <a:schemeClr val="bg1"/>
                </a:solidFill>
                <a:latin typeface="Courier New" panose="02070309020205020404" pitchFamily="49" charset="0"/>
                <a:cs typeface="Courier New" panose="02070309020205020404" pitchFamily="49" charset="0"/>
              </a:rPr>
              <a:t># END.</a:t>
            </a:r>
          </a:p>
          <a:p>
            <a:pPr marL="0" indent="0">
              <a:buNone/>
            </a:pPr>
            <a:endParaRPr lang="en-IE" dirty="0">
              <a:solidFill>
                <a:schemeClr val="bg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977006171"/>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a:solidFill>
                  <a:schemeClr val="bg1"/>
                </a:solidFill>
              </a:rPr>
              <a:t>Python: WHILE loop</a:t>
            </a:r>
          </a:p>
        </p:txBody>
      </p:sp>
      <p:sp>
        <p:nvSpPr>
          <p:cNvPr id="4" name="Content Placeholder 3"/>
          <p:cNvSpPr>
            <a:spLocks noGrp="1"/>
          </p:cNvSpPr>
          <p:nvPr>
            <p:ph idx="1"/>
          </p:nvPr>
        </p:nvSpPr>
        <p:spPr/>
        <p:txBody>
          <a:bodyPr/>
          <a:lstStyle/>
          <a:p>
            <a:r>
              <a:rPr lang="en-IE" dirty="0" smtClean="0">
                <a:solidFill>
                  <a:schemeClr val="bg1"/>
                </a:solidFill>
              </a:rPr>
              <a:t>Let’s do factorial:</a:t>
            </a:r>
            <a:endParaRPr lang="en-IE" sz="2800" dirty="0">
              <a:solidFill>
                <a:schemeClr val="bg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511411886"/>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a:solidFill>
                  <a:schemeClr val="bg1"/>
                </a:solidFill>
              </a:rPr>
              <a:t>Python: WHILE loop</a:t>
            </a:r>
          </a:p>
        </p:txBody>
      </p:sp>
      <p:sp>
        <p:nvSpPr>
          <p:cNvPr id="4" name="Content Placeholder 3"/>
          <p:cNvSpPr>
            <a:spLocks noGrp="1"/>
          </p:cNvSpPr>
          <p:nvPr>
            <p:ph idx="1"/>
          </p:nvPr>
        </p:nvSpPr>
        <p:spPr/>
        <p:txBody>
          <a:bodyPr/>
          <a:lstStyle/>
          <a:p>
            <a:r>
              <a:rPr lang="en-IE" dirty="0" smtClean="0">
                <a:solidFill>
                  <a:schemeClr val="bg1"/>
                </a:solidFill>
              </a:rPr>
              <a:t>Let’s do factorial:</a:t>
            </a:r>
          </a:p>
          <a:p>
            <a:endParaRPr lang="en-IE" sz="2800" dirty="0">
              <a:solidFill>
                <a:schemeClr val="bg1"/>
              </a:solidFill>
              <a:latin typeface="Courier New" panose="02070309020205020404" pitchFamily="49" charset="0"/>
              <a:cs typeface="Courier New" panose="02070309020205020404" pitchFamily="49" charset="0"/>
            </a:endParaRPr>
          </a:p>
          <a:p>
            <a:pPr lvl="1"/>
            <a:r>
              <a:rPr lang="en-IE" sz="2400" i="1" dirty="0">
                <a:solidFill>
                  <a:schemeClr val="bg1"/>
                </a:solidFill>
              </a:rPr>
              <a:t>Remember:</a:t>
            </a:r>
          </a:p>
          <a:p>
            <a:pPr lvl="1"/>
            <a:r>
              <a:rPr lang="en-IE" sz="2400" i="1" dirty="0">
                <a:solidFill>
                  <a:schemeClr val="bg1"/>
                </a:solidFill>
              </a:rPr>
              <a:t>5! = 5*4*3*2*1</a:t>
            </a:r>
          </a:p>
          <a:p>
            <a:pPr lvl="1"/>
            <a:endParaRPr lang="en-IE" sz="2400" i="1" dirty="0">
              <a:solidFill>
                <a:schemeClr val="bg1"/>
              </a:solidFill>
            </a:endParaRPr>
          </a:p>
          <a:p>
            <a:pPr lvl="1"/>
            <a:r>
              <a:rPr lang="en-IE" sz="2400" i="1" dirty="0">
                <a:solidFill>
                  <a:schemeClr val="bg1"/>
                </a:solidFill>
              </a:rPr>
              <a:t>7! = 7*6 *5*4*3*2*1</a:t>
            </a:r>
          </a:p>
          <a:p>
            <a:pPr lvl="1"/>
            <a:endParaRPr lang="en-IE" sz="2400" i="1" dirty="0">
              <a:solidFill>
                <a:schemeClr val="bg1"/>
              </a:solidFill>
            </a:endParaRPr>
          </a:p>
          <a:p>
            <a:pPr lvl="1"/>
            <a:r>
              <a:rPr lang="en-IE" sz="2400" i="1" dirty="0">
                <a:solidFill>
                  <a:schemeClr val="bg1"/>
                </a:solidFill>
              </a:rPr>
              <a:t>N! = N*(N-1)*(N-2)*…*2*1</a:t>
            </a:r>
            <a:endParaRPr lang="en-IE" sz="2000" i="1" dirty="0">
              <a:solidFill>
                <a:schemeClr val="bg1"/>
              </a:solidFill>
            </a:endParaRPr>
          </a:p>
          <a:p>
            <a:endParaRPr lang="en-IE" sz="2800" dirty="0">
              <a:solidFill>
                <a:schemeClr val="bg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933098846"/>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521" y="260648"/>
            <a:ext cx="10971372" cy="5865517"/>
          </a:xfrm>
        </p:spPr>
        <p:txBody>
          <a:bodyPr>
            <a:normAutofit fontScale="92500" lnSpcReduction="10000"/>
          </a:bodyPr>
          <a:lstStyle/>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r>
              <a:rPr lang="en-IE" dirty="0" smtClean="0">
                <a:solidFill>
                  <a:schemeClr val="bg1"/>
                </a:solidFill>
                <a:latin typeface="Courier New" panose="02070309020205020404" pitchFamily="49" charset="0"/>
                <a:cs typeface="Courier New" panose="02070309020205020404" pitchFamily="49" charset="0"/>
              </a:rPr>
              <a:t># </a:t>
            </a:r>
            <a:r>
              <a:rPr lang="en-IE" dirty="0">
                <a:solidFill>
                  <a:schemeClr val="bg1"/>
                </a:solidFill>
                <a:latin typeface="Courier New" panose="02070309020205020404" pitchFamily="49" charset="0"/>
                <a:cs typeface="Courier New" panose="02070309020205020404" pitchFamily="49" charset="0"/>
              </a:rPr>
              <a:t>PROGRAM Factorial:</a:t>
            </a:r>
          </a:p>
          <a:p>
            <a:pPr marL="0" indent="0">
              <a:buNone/>
            </a:pPr>
            <a:r>
              <a:rPr lang="en-IE" dirty="0">
                <a:solidFill>
                  <a:schemeClr val="bg1"/>
                </a:solidFill>
                <a:latin typeface="Courier New" panose="02070309020205020404" pitchFamily="49" charset="0"/>
                <a:cs typeface="Courier New" panose="02070309020205020404" pitchFamily="49" charset="0"/>
              </a:rPr>
              <a:t>value = </a:t>
            </a:r>
            <a:r>
              <a:rPr lang="en-IE" dirty="0" err="1">
                <a:solidFill>
                  <a:schemeClr val="bg1"/>
                </a:solidFill>
                <a:latin typeface="Courier New" panose="02070309020205020404" pitchFamily="49" charset="0"/>
                <a:cs typeface="Courier New" panose="02070309020205020404" pitchFamily="49" charset="0"/>
              </a:rPr>
              <a:t>int</a:t>
            </a:r>
            <a:r>
              <a:rPr lang="en-IE" dirty="0">
                <a:solidFill>
                  <a:schemeClr val="bg1"/>
                </a:solidFill>
                <a:latin typeface="Courier New" panose="02070309020205020404" pitchFamily="49" charset="0"/>
                <a:cs typeface="Courier New" panose="02070309020205020404" pitchFamily="49" charset="0"/>
              </a:rPr>
              <a:t>(input("Please input value:"))</a:t>
            </a:r>
          </a:p>
          <a:p>
            <a:pPr marL="0" indent="0">
              <a:buNone/>
            </a:pPr>
            <a:r>
              <a:rPr lang="en-IE" dirty="0">
                <a:solidFill>
                  <a:schemeClr val="bg1"/>
                </a:solidFill>
                <a:latin typeface="Courier New" panose="02070309020205020404" pitchFamily="49" charset="0"/>
                <a:cs typeface="Courier New" panose="02070309020205020404" pitchFamily="49" charset="0"/>
              </a:rPr>
              <a:t>total = 1</a:t>
            </a:r>
          </a:p>
          <a:p>
            <a:pPr marL="0" indent="0">
              <a:buNone/>
            </a:pPr>
            <a:r>
              <a:rPr lang="en-IE" dirty="0">
                <a:solidFill>
                  <a:schemeClr val="bg1"/>
                </a:solidFill>
                <a:latin typeface="Courier New" panose="02070309020205020404" pitchFamily="49" charset="0"/>
                <a:cs typeface="Courier New" panose="02070309020205020404" pitchFamily="49" charset="0"/>
              </a:rPr>
              <a:t>while value != 0:</a:t>
            </a:r>
          </a:p>
          <a:p>
            <a:pPr marL="0" indent="0">
              <a:buNone/>
            </a:pPr>
            <a:r>
              <a:rPr lang="en-IE" dirty="0">
                <a:solidFill>
                  <a:schemeClr val="bg1"/>
                </a:solidFill>
                <a:latin typeface="Courier New" panose="02070309020205020404" pitchFamily="49" charset="0"/>
                <a:cs typeface="Courier New" panose="02070309020205020404" pitchFamily="49" charset="0"/>
              </a:rPr>
              <a:t># DO</a:t>
            </a:r>
          </a:p>
          <a:p>
            <a:pPr marL="0" indent="0">
              <a:buNone/>
            </a:pPr>
            <a:r>
              <a:rPr lang="en-IE" dirty="0">
                <a:solidFill>
                  <a:schemeClr val="bg1"/>
                </a:solidFill>
                <a:latin typeface="Courier New" panose="02070309020205020404" pitchFamily="49" charset="0"/>
                <a:cs typeface="Courier New" panose="02070309020205020404" pitchFamily="49" charset="0"/>
              </a:rPr>
              <a:t>    total = total * value</a:t>
            </a:r>
          </a:p>
          <a:p>
            <a:pPr marL="0" indent="0">
              <a:buNone/>
            </a:pPr>
            <a:r>
              <a:rPr lang="en-IE" dirty="0">
                <a:solidFill>
                  <a:schemeClr val="bg1"/>
                </a:solidFill>
                <a:latin typeface="Courier New" panose="02070309020205020404" pitchFamily="49" charset="0"/>
                <a:cs typeface="Courier New" panose="02070309020205020404" pitchFamily="49" charset="0"/>
              </a:rPr>
              <a:t>    value = value - 1</a:t>
            </a:r>
          </a:p>
          <a:p>
            <a:pPr marL="0" indent="0">
              <a:buNone/>
            </a:pPr>
            <a:r>
              <a:rPr lang="en-IE" dirty="0">
                <a:solidFill>
                  <a:schemeClr val="bg1"/>
                </a:solidFill>
                <a:latin typeface="Courier New" panose="02070309020205020404" pitchFamily="49" charset="0"/>
                <a:cs typeface="Courier New" panose="02070309020205020404" pitchFamily="49" charset="0"/>
              </a:rPr>
              <a:t># ENDWHILE;</a:t>
            </a:r>
          </a:p>
          <a:p>
            <a:pPr marL="0" indent="0">
              <a:buNone/>
            </a:pPr>
            <a:r>
              <a:rPr lang="en-IE" dirty="0">
                <a:solidFill>
                  <a:schemeClr val="bg1"/>
                </a:solidFill>
                <a:latin typeface="Courier New" panose="02070309020205020404" pitchFamily="49" charset="0"/>
                <a:cs typeface="Courier New" panose="02070309020205020404" pitchFamily="49" charset="0"/>
              </a:rPr>
              <a:t>print(total)</a:t>
            </a:r>
          </a:p>
          <a:p>
            <a:pPr marL="0" indent="0">
              <a:buNone/>
            </a:pPr>
            <a:r>
              <a:rPr lang="en-IE" dirty="0">
                <a:solidFill>
                  <a:schemeClr val="bg1"/>
                </a:solidFill>
                <a:latin typeface="Courier New" panose="02070309020205020404" pitchFamily="49" charset="0"/>
                <a:cs typeface="Courier New" panose="02070309020205020404" pitchFamily="49" charset="0"/>
              </a:rPr>
              <a:t># END.</a:t>
            </a:r>
          </a:p>
        </p:txBody>
      </p:sp>
    </p:spTree>
    <p:extLst>
      <p:ext uri="{BB962C8B-B14F-4D97-AF65-F5344CB8AC3E}">
        <p14:creationId xmlns:p14="http://schemas.microsoft.com/office/powerpoint/2010/main" val="3267805397"/>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E" sz="6600" dirty="0">
                <a:solidFill>
                  <a:schemeClr val="bg1"/>
                </a:solidFill>
              </a:rPr>
              <a:t>Python</a:t>
            </a:r>
            <a:r>
              <a:rPr lang="en-IE" sz="6600" dirty="0" smtClean="0">
                <a:solidFill>
                  <a:schemeClr val="bg1"/>
                </a:solidFill>
              </a:rPr>
              <a:t>: FOR </a:t>
            </a:r>
            <a:r>
              <a:rPr lang="en-IE" sz="6600" dirty="0">
                <a:solidFill>
                  <a:schemeClr val="bg1"/>
                </a:solidFill>
              </a:rPr>
              <a:t>loop</a:t>
            </a:r>
          </a:p>
        </p:txBody>
      </p:sp>
      <p:sp>
        <p:nvSpPr>
          <p:cNvPr id="3" name="Subtitle 2"/>
          <p:cNvSpPr>
            <a:spLocks noGrp="1"/>
          </p:cNvSpPr>
          <p:nvPr>
            <p:ph type="subTitle" idx="1"/>
          </p:nvPr>
        </p:nvSpPr>
        <p:spPr/>
        <p:txBody>
          <a:bodyPr/>
          <a:lstStyle/>
          <a:p>
            <a:r>
              <a:rPr lang="en-IE" dirty="0" smtClean="0">
                <a:solidFill>
                  <a:schemeClr val="bg1"/>
                </a:solidFill>
              </a:rPr>
              <a:t>Damian Gordon</a:t>
            </a:r>
            <a:endParaRPr lang="en-IE" dirty="0">
              <a:solidFill>
                <a:schemeClr val="bg1"/>
              </a:solidFill>
            </a:endParaRPr>
          </a:p>
        </p:txBody>
      </p:sp>
    </p:spTree>
    <p:extLst>
      <p:ext uri="{BB962C8B-B14F-4D97-AF65-F5344CB8AC3E}">
        <p14:creationId xmlns:p14="http://schemas.microsoft.com/office/powerpoint/2010/main" val="1589209220"/>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ounded Rectangle 4"/>
          <p:cNvSpPr/>
          <p:nvPr/>
        </p:nvSpPr>
        <p:spPr>
          <a:xfrm>
            <a:off x="262558" y="2708920"/>
            <a:ext cx="5976664" cy="2376264"/>
          </a:xfrm>
          <a:prstGeom prst="round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E"/>
          </a:p>
        </p:txBody>
      </p:sp>
      <p:sp>
        <p:nvSpPr>
          <p:cNvPr id="3" name="Title 2"/>
          <p:cNvSpPr>
            <a:spLocks noGrp="1"/>
          </p:cNvSpPr>
          <p:nvPr>
            <p:ph type="title"/>
          </p:nvPr>
        </p:nvSpPr>
        <p:spPr/>
        <p:txBody>
          <a:bodyPr/>
          <a:lstStyle/>
          <a:p>
            <a:r>
              <a:rPr lang="en-IE" dirty="0" smtClean="0">
                <a:solidFill>
                  <a:schemeClr val="bg1"/>
                </a:solidFill>
              </a:rPr>
              <a:t>Python: WHILE loop</a:t>
            </a:r>
            <a:endParaRPr lang="en-IE" dirty="0">
              <a:solidFill>
                <a:schemeClr val="bg1"/>
              </a:solidFill>
            </a:endParaRPr>
          </a:p>
        </p:txBody>
      </p:sp>
      <p:sp>
        <p:nvSpPr>
          <p:cNvPr id="4" name="Content Placeholder 3"/>
          <p:cNvSpPr>
            <a:spLocks noGrp="1"/>
          </p:cNvSpPr>
          <p:nvPr>
            <p:ph idx="1"/>
          </p:nvPr>
        </p:nvSpPr>
        <p:spPr/>
        <p:txBody>
          <a:bodyPr/>
          <a:lstStyle/>
          <a:p>
            <a:r>
              <a:rPr lang="en-IE" dirty="0" smtClean="0">
                <a:solidFill>
                  <a:schemeClr val="bg1"/>
                </a:solidFill>
              </a:rPr>
              <a:t>The FOR loop works as follows:</a:t>
            </a:r>
          </a:p>
          <a:p>
            <a:endParaRPr lang="en-IE" dirty="0">
              <a:solidFill>
                <a:schemeClr val="bg1"/>
              </a:solidFill>
            </a:endParaRPr>
          </a:p>
          <a:p>
            <a:pPr marL="0" indent="0">
              <a:buNone/>
            </a:pPr>
            <a:endParaRPr lang="en-IE" dirty="0" smtClean="0">
              <a:solidFill>
                <a:schemeClr val="bg1"/>
              </a:solidFill>
            </a:endParaRPr>
          </a:p>
          <a:p>
            <a:pPr marL="0" indent="0">
              <a:buNone/>
            </a:pPr>
            <a:r>
              <a:rPr lang="en-IE" dirty="0" smtClean="0">
                <a:solidFill>
                  <a:schemeClr val="bg1"/>
                </a:solidFill>
                <a:latin typeface="Courier New" panose="02070309020205020404" pitchFamily="49" charset="0"/>
                <a:cs typeface="Courier New" panose="02070309020205020404" pitchFamily="49" charset="0"/>
              </a:rPr>
              <a:t>for RANGE:</a:t>
            </a:r>
            <a:endParaRPr lang="en-IE" dirty="0">
              <a:solidFill>
                <a:schemeClr val="bg1"/>
              </a:solidFill>
              <a:latin typeface="Courier New" panose="02070309020205020404" pitchFamily="49" charset="0"/>
              <a:cs typeface="Courier New" panose="02070309020205020404" pitchFamily="49" charset="0"/>
            </a:endParaRPr>
          </a:p>
          <a:p>
            <a:pPr marL="0" indent="0">
              <a:buNone/>
            </a:pPr>
            <a:r>
              <a:rPr lang="en-IE" dirty="0">
                <a:solidFill>
                  <a:schemeClr val="bg1"/>
                </a:solidFill>
                <a:latin typeface="Courier New" panose="02070309020205020404" pitchFamily="49" charset="0"/>
                <a:cs typeface="Courier New" panose="02070309020205020404" pitchFamily="49" charset="0"/>
              </a:rPr>
              <a:t>     STATEMENTS</a:t>
            </a:r>
          </a:p>
          <a:p>
            <a:pPr marL="0" indent="0">
              <a:buNone/>
            </a:pPr>
            <a:endParaRPr lang="en-IE" dirty="0">
              <a:solidFill>
                <a:schemeClr val="bg1"/>
              </a:solidFill>
            </a:endParaRPr>
          </a:p>
        </p:txBody>
      </p:sp>
    </p:spTree>
    <p:extLst>
      <p:ext uri="{BB962C8B-B14F-4D97-AF65-F5344CB8AC3E}">
        <p14:creationId xmlns:p14="http://schemas.microsoft.com/office/powerpoint/2010/main" val="19713014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82" y="-27384"/>
            <a:ext cx="12345736" cy="6957392"/>
          </a:xfrm>
          <a:prstGeom prst="rect">
            <a:avLst/>
          </a:prstGeom>
        </p:spPr>
      </p:pic>
      <p:sp>
        <p:nvSpPr>
          <p:cNvPr id="8" name="Rectangle 7"/>
          <p:cNvSpPr/>
          <p:nvPr/>
        </p:nvSpPr>
        <p:spPr>
          <a:xfrm>
            <a:off x="6002840" y="2967335"/>
            <a:ext cx="184731"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endParaRPr lang="en-US"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10" name="Rectangle 9"/>
          <p:cNvSpPr/>
          <p:nvPr/>
        </p:nvSpPr>
        <p:spPr>
          <a:xfrm>
            <a:off x="4871070" y="2780928"/>
            <a:ext cx="7200800" cy="2664296"/>
          </a:xfrm>
          <a:prstGeom prst="rect">
            <a:avLst/>
          </a:prstGeom>
          <a:noFill/>
          <a:ln>
            <a:noFill/>
          </a:ln>
        </p:spPr>
        <p:txBody>
          <a:bodyPr wrap="none" lIns="91440" tIns="45720" rIns="91440" bIns="45720">
            <a:prstTxWarp prst="textArchUp">
              <a:avLst>
                <a:gd name="adj" fmla="val 11521512"/>
              </a:avLst>
            </a:prstTxWarp>
            <a:spAutoFit/>
          </a:bodyPr>
          <a:lstStyle/>
          <a:p>
            <a:pPr>
              <a:defRPr/>
            </a:pPr>
            <a:r>
              <a:rPr lang="en-IE" sz="5400" b="1" dirty="0">
                <a:solidFill>
                  <a:schemeClr val="bg2">
                    <a:lumMod val="25000"/>
                  </a:schemeClr>
                </a:solidFill>
              </a:rPr>
              <a:t>Explicit is better than implicit</a:t>
            </a:r>
          </a:p>
        </p:txBody>
      </p:sp>
    </p:spTree>
    <p:extLst>
      <p:ext uri="{BB962C8B-B14F-4D97-AF65-F5344CB8AC3E}">
        <p14:creationId xmlns:p14="http://schemas.microsoft.com/office/powerpoint/2010/main" val="206086465"/>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ounded Rectangle 4"/>
          <p:cNvSpPr/>
          <p:nvPr/>
        </p:nvSpPr>
        <p:spPr>
          <a:xfrm>
            <a:off x="262559" y="2564904"/>
            <a:ext cx="5976664" cy="2880320"/>
          </a:xfrm>
          <a:prstGeom prst="round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E"/>
          </a:p>
        </p:txBody>
      </p:sp>
      <p:sp>
        <p:nvSpPr>
          <p:cNvPr id="3" name="Title 2"/>
          <p:cNvSpPr>
            <a:spLocks noGrp="1"/>
          </p:cNvSpPr>
          <p:nvPr>
            <p:ph type="title"/>
          </p:nvPr>
        </p:nvSpPr>
        <p:spPr/>
        <p:txBody>
          <a:bodyPr/>
          <a:lstStyle/>
          <a:p>
            <a:r>
              <a:rPr lang="en-IE" dirty="0">
                <a:solidFill>
                  <a:schemeClr val="bg1"/>
                </a:solidFill>
              </a:rPr>
              <a:t>Python: WHILE loop</a:t>
            </a:r>
          </a:p>
        </p:txBody>
      </p:sp>
      <p:sp>
        <p:nvSpPr>
          <p:cNvPr id="4" name="Content Placeholder 3"/>
          <p:cNvSpPr>
            <a:spLocks noGrp="1"/>
          </p:cNvSpPr>
          <p:nvPr>
            <p:ph idx="1"/>
          </p:nvPr>
        </p:nvSpPr>
        <p:spPr/>
        <p:txBody>
          <a:bodyPr/>
          <a:lstStyle/>
          <a:p>
            <a:r>
              <a:rPr lang="en-IE" dirty="0" smtClean="0">
                <a:solidFill>
                  <a:schemeClr val="bg1"/>
                </a:solidFill>
              </a:rPr>
              <a:t>But we’ll do:</a:t>
            </a:r>
          </a:p>
          <a:p>
            <a:endParaRPr lang="en-IE" dirty="0">
              <a:solidFill>
                <a:schemeClr val="bg1"/>
              </a:solidFill>
            </a:endParaRPr>
          </a:p>
          <a:p>
            <a:pPr marL="0" indent="0">
              <a:buNone/>
            </a:pPr>
            <a:r>
              <a:rPr lang="en-IE" dirty="0" smtClean="0">
                <a:solidFill>
                  <a:schemeClr val="bg1"/>
                </a:solidFill>
                <a:latin typeface="Courier New" panose="02070309020205020404" pitchFamily="49" charset="0"/>
                <a:cs typeface="Courier New" panose="02070309020205020404" pitchFamily="49" charset="0"/>
              </a:rPr>
              <a:t>for RANGE:</a:t>
            </a:r>
          </a:p>
          <a:p>
            <a:pPr marL="0" indent="0">
              <a:buNone/>
            </a:pPr>
            <a:r>
              <a:rPr lang="en-IE" dirty="0" smtClean="0">
                <a:solidFill>
                  <a:schemeClr val="bg1"/>
                </a:solidFill>
                <a:latin typeface="Courier New" panose="02070309020205020404" pitchFamily="49" charset="0"/>
                <a:cs typeface="Courier New" panose="02070309020205020404" pitchFamily="49" charset="0"/>
              </a:rPr>
              <a:t># DO</a:t>
            </a:r>
            <a:endParaRPr lang="en-IE" dirty="0">
              <a:solidFill>
                <a:schemeClr val="bg1"/>
              </a:solidFill>
              <a:latin typeface="Courier New" panose="02070309020205020404" pitchFamily="49" charset="0"/>
              <a:cs typeface="Courier New" panose="02070309020205020404" pitchFamily="49" charset="0"/>
            </a:endParaRPr>
          </a:p>
          <a:p>
            <a:pPr marL="0" indent="0">
              <a:buNone/>
            </a:pPr>
            <a:r>
              <a:rPr lang="en-IE" dirty="0">
                <a:solidFill>
                  <a:schemeClr val="bg1"/>
                </a:solidFill>
                <a:latin typeface="Courier New" panose="02070309020205020404" pitchFamily="49" charset="0"/>
                <a:cs typeface="Courier New" panose="02070309020205020404" pitchFamily="49" charset="0"/>
              </a:rPr>
              <a:t>     STATEMENTS</a:t>
            </a:r>
          </a:p>
          <a:p>
            <a:pPr marL="0" indent="0">
              <a:buNone/>
            </a:pPr>
            <a:r>
              <a:rPr lang="en-IE" dirty="0" smtClean="0">
                <a:solidFill>
                  <a:schemeClr val="bg1"/>
                </a:solidFill>
                <a:latin typeface="Courier New" panose="02070309020205020404" pitchFamily="49" charset="0"/>
                <a:cs typeface="Courier New" panose="02070309020205020404" pitchFamily="49" charset="0"/>
              </a:rPr>
              <a:t># ENDFOR;</a:t>
            </a:r>
            <a:endParaRPr lang="en-IE" dirty="0">
              <a:solidFill>
                <a:schemeClr val="bg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841624499"/>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a:solidFill>
                  <a:schemeClr val="bg1"/>
                </a:solidFill>
              </a:rPr>
              <a:t>Python: </a:t>
            </a:r>
            <a:r>
              <a:rPr lang="en-IE" dirty="0" smtClean="0">
                <a:solidFill>
                  <a:schemeClr val="bg1"/>
                </a:solidFill>
              </a:rPr>
              <a:t>FOR </a:t>
            </a:r>
            <a:r>
              <a:rPr lang="en-IE" dirty="0">
                <a:solidFill>
                  <a:schemeClr val="bg1"/>
                </a:solidFill>
              </a:rPr>
              <a:t>loop</a:t>
            </a:r>
          </a:p>
        </p:txBody>
      </p:sp>
      <p:sp>
        <p:nvSpPr>
          <p:cNvPr id="4" name="Content Placeholder 3"/>
          <p:cNvSpPr>
            <a:spLocks noGrp="1"/>
          </p:cNvSpPr>
          <p:nvPr>
            <p:ph idx="1"/>
          </p:nvPr>
        </p:nvSpPr>
        <p:spPr/>
        <p:txBody>
          <a:bodyPr/>
          <a:lstStyle/>
          <a:p>
            <a:r>
              <a:rPr lang="en-IE" dirty="0" smtClean="0">
                <a:solidFill>
                  <a:schemeClr val="bg1"/>
                </a:solidFill>
              </a:rPr>
              <a:t>Let’s remember the program to print out the numbers 1 to 5:</a:t>
            </a:r>
            <a:endParaRPr lang="en-IE" sz="2800" dirty="0">
              <a:solidFill>
                <a:schemeClr val="bg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326474039"/>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521" y="260648"/>
            <a:ext cx="10971372" cy="5865517"/>
          </a:xfrm>
        </p:spPr>
        <p:txBody>
          <a:bodyPr>
            <a:normAutofit/>
          </a:bodyPr>
          <a:lstStyle/>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r>
              <a:rPr lang="en-IE" dirty="0" smtClean="0">
                <a:solidFill>
                  <a:schemeClr val="bg1"/>
                </a:solidFill>
                <a:latin typeface="Courier New" panose="02070309020205020404" pitchFamily="49" charset="0"/>
                <a:cs typeface="Courier New" panose="02070309020205020404" pitchFamily="49" charset="0"/>
              </a:rPr>
              <a:t># PROGRAM Print1To5:</a:t>
            </a:r>
          </a:p>
          <a:p>
            <a:pPr marL="0" indent="0">
              <a:buNone/>
            </a:pPr>
            <a:r>
              <a:rPr lang="en-IE" dirty="0">
                <a:solidFill>
                  <a:schemeClr val="bg1"/>
                </a:solidFill>
                <a:latin typeface="Courier New" panose="02070309020205020404" pitchFamily="49" charset="0"/>
                <a:cs typeface="Courier New" panose="02070309020205020404" pitchFamily="49" charset="0"/>
              </a:rPr>
              <a:t>a</a:t>
            </a:r>
            <a:r>
              <a:rPr lang="en-IE" dirty="0" smtClean="0">
                <a:solidFill>
                  <a:schemeClr val="bg1"/>
                </a:solidFill>
                <a:latin typeface="Courier New" panose="02070309020205020404" pitchFamily="49" charset="0"/>
                <a:cs typeface="Courier New" panose="02070309020205020404" pitchFamily="49" charset="0"/>
              </a:rPr>
              <a:t> = 1</a:t>
            </a:r>
          </a:p>
          <a:p>
            <a:pPr marL="0" indent="0">
              <a:buNone/>
            </a:pPr>
            <a:r>
              <a:rPr lang="en-IE" dirty="0" smtClean="0">
                <a:solidFill>
                  <a:schemeClr val="bg1"/>
                </a:solidFill>
                <a:latin typeface="Courier New" panose="02070309020205020404" pitchFamily="49" charset="0"/>
                <a:cs typeface="Courier New" panose="02070309020205020404" pitchFamily="49" charset="0"/>
              </a:rPr>
              <a:t>while a != 6:</a:t>
            </a:r>
          </a:p>
          <a:p>
            <a:pPr marL="0" indent="0">
              <a:buNone/>
            </a:pPr>
            <a:r>
              <a:rPr lang="en-IE" dirty="0" smtClean="0">
                <a:solidFill>
                  <a:schemeClr val="bg1"/>
                </a:solidFill>
                <a:latin typeface="Courier New" panose="02070309020205020404" pitchFamily="49" charset="0"/>
                <a:cs typeface="Courier New" panose="02070309020205020404" pitchFamily="49" charset="0"/>
              </a:rPr>
              <a:t># DO</a:t>
            </a:r>
          </a:p>
          <a:p>
            <a:pPr marL="0" indent="0">
              <a:buNone/>
            </a:pPr>
            <a:r>
              <a:rPr lang="en-IE" dirty="0" smtClean="0">
                <a:solidFill>
                  <a:schemeClr val="bg1"/>
                </a:solidFill>
                <a:latin typeface="Courier New" panose="02070309020205020404" pitchFamily="49" charset="0"/>
                <a:cs typeface="Courier New" panose="02070309020205020404" pitchFamily="49" charset="0"/>
              </a:rPr>
              <a:t>    print(a)</a:t>
            </a:r>
          </a:p>
          <a:p>
            <a:pPr marL="0" indent="0">
              <a:buNone/>
            </a:pPr>
            <a:r>
              <a:rPr lang="en-IE" dirty="0">
                <a:solidFill>
                  <a:schemeClr val="bg1"/>
                </a:solidFill>
                <a:latin typeface="Courier New" panose="02070309020205020404" pitchFamily="49" charset="0"/>
                <a:cs typeface="Courier New" panose="02070309020205020404" pitchFamily="49" charset="0"/>
              </a:rPr>
              <a:t> </a:t>
            </a:r>
            <a:r>
              <a:rPr lang="en-IE" dirty="0" smtClean="0">
                <a:solidFill>
                  <a:schemeClr val="bg1"/>
                </a:solidFill>
                <a:latin typeface="Courier New" panose="02070309020205020404" pitchFamily="49" charset="0"/>
                <a:cs typeface="Courier New" panose="02070309020205020404" pitchFamily="49" charset="0"/>
              </a:rPr>
              <a:t>   a = a + 1</a:t>
            </a:r>
          </a:p>
          <a:p>
            <a:pPr marL="0" indent="0">
              <a:buNone/>
            </a:pPr>
            <a:r>
              <a:rPr lang="en-IE" dirty="0" smtClean="0">
                <a:solidFill>
                  <a:schemeClr val="bg1"/>
                </a:solidFill>
                <a:latin typeface="Courier New" panose="02070309020205020404" pitchFamily="49" charset="0"/>
                <a:cs typeface="Courier New" panose="02070309020205020404" pitchFamily="49" charset="0"/>
              </a:rPr>
              <a:t># ENDWHILE;</a:t>
            </a:r>
          </a:p>
          <a:p>
            <a:pPr marL="0" indent="0">
              <a:buNone/>
            </a:pPr>
            <a:r>
              <a:rPr lang="en-IE" dirty="0" smtClean="0">
                <a:solidFill>
                  <a:schemeClr val="bg1"/>
                </a:solidFill>
                <a:latin typeface="Courier New" panose="02070309020205020404" pitchFamily="49" charset="0"/>
                <a:cs typeface="Courier New" panose="02070309020205020404" pitchFamily="49" charset="0"/>
              </a:rPr>
              <a:t># END.</a:t>
            </a:r>
          </a:p>
          <a:p>
            <a:pPr marL="0" indent="0">
              <a:buNone/>
            </a:pPr>
            <a:endParaRPr lang="en-IE" dirty="0">
              <a:solidFill>
                <a:schemeClr val="bg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294992268"/>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a:solidFill>
                  <a:schemeClr val="bg1"/>
                </a:solidFill>
              </a:rPr>
              <a:t>Python: </a:t>
            </a:r>
            <a:r>
              <a:rPr lang="en-IE" dirty="0" smtClean="0">
                <a:solidFill>
                  <a:schemeClr val="bg1"/>
                </a:solidFill>
              </a:rPr>
              <a:t>FOR </a:t>
            </a:r>
            <a:r>
              <a:rPr lang="en-IE" dirty="0">
                <a:solidFill>
                  <a:schemeClr val="bg1"/>
                </a:solidFill>
              </a:rPr>
              <a:t>loop</a:t>
            </a:r>
          </a:p>
        </p:txBody>
      </p:sp>
      <p:sp>
        <p:nvSpPr>
          <p:cNvPr id="4" name="Content Placeholder 3"/>
          <p:cNvSpPr>
            <a:spLocks noGrp="1"/>
          </p:cNvSpPr>
          <p:nvPr>
            <p:ph idx="1"/>
          </p:nvPr>
        </p:nvSpPr>
        <p:spPr/>
        <p:txBody>
          <a:bodyPr/>
          <a:lstStyle/>
          <a:p>
            <a:r>
              <a:rPr lang="en-IE" dirty="0" smtClean="0">
                <a:solidFill>
                  <a:schemeClr val="bg1"/>
                </a:solidFill>
              </a:rPr>
              <a:t>We can do it as follows as well:</a:t>
            </a:r>
            <a:endParaRPr lang="en-IE" sz="2800" dirty="0">
              <a:solidFill>
                <a:schemeClr val="bg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426803813"/>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521" y="260648"/>
            <a:ext cx="10971372" cy="5865517"/>
          </a:xfrm>
        </p:spPr>
        <p:txBody>
          <a:bodyPr>
            <a:normAutofit/>
          </a:bodyPr>
          <a:lstStyle/>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r>
              <a:rPr lang="en-IE" dirty="0" smtClean="0">
                <a:solidFill>
                  <a:schemeClr val="bg1"/>
                </a:solidFill>
                <a:latin typeface="Courier New" panose="02070309020205020404" pitchFamily="49" charset="0"/>
                <a:cs typeface="Courier New" panose="02070309020205020404" pitchFamily="49" charset="0"/>
              </a:rPr>
              <a:t># PROGRAM Print1To5For:</a:t>
            </a:r>
          </a:p>
          <a:p>
            <a:pPr marL="0" indent="0">
              <a:buNone/>
            </a:pPr>
            <a:r>
              <a:rPr lang="en-IE" dirty="0" smtClean="0">
                <a:solidFill>
                  <a:schemeClr val="bg1"/>
                </a:solidFill>
                <a:latin typeface="Courier New" panose="02070309020205020404" pitchFamily="49" charset="0"/>
                <a:cs typeface="Courier New" panose="02070309020205020404" pitchFamily="49" charset="0"/>
              </a:rPr>
              <a:t>for a in range(1,6):</a:t>
            </a:r>
          </a:p>
          <a:p>
            <a:pPr marL="0" indent="0">
              <a:buNone/>
            </a:pPr>
            <a:r>
              <a:rPr lang="en-IE" dirty="0" smtClean="0">
                <a:solidFill>
                  <a:schemeClr val="bg1"/>
                </a:solidFill>
                <a:latin typeface="Courier New" panose="02070309020205020404" pitchFamily="49" charset="0"/>
                <a:cs typeface="Courier New" panose="02070309020205020404" pitchFamily="49" charset="0"/>
              </a:rPr>
              <a:t># DO</a:t>
            </a:r>
          </a:p>
          <a:p>
            <a:pPr marL="0" indent="0">
              <a:buNone/>
            </a:pPr>
            <a:r>
              <a:rPr lang="en-IE" dirty="0" smtClean="0">
                <a:solidFill>
                  <a:schemeClr val="bg1"/>
                </a:solidFill>
                <a:latin typeface="Courier New" panose="02070309020205020404" pitchFamily="49" charset="0"/>
                <a:cs typeface="Courier New" panose="02070309020205020404" pitchFamily="49" charset="0"/>
              </a:rPr>
              <a:t>    print(a)</a:t>
            </a:r>
          </a:p>
          <a:p>
            <a:pPr marL="0" indent="0">
              <a:buNone/>
            </a:pPr>
            <a:r>
              <a:rPr lang="en-IE" dirty="0" smtClean="0">
                <a:solidFill>
                  <a:schemeClr val="bg1"/>
                </a:solidFill>
                <a:latin typeface="Courier New" panose="02070309020205020404" pitchFamily="49" charset="0"/>
                <a:cs typeface="Courier New" panose="02070309020205020404" pitchFamily="49" charset="0"/>
              </a:rPr>
              <a:t># ENDFOR;</a:t>
            </a:r>
          </a:p>
          <a:p>
            <a:pPr marL="0" indent="0">
              <a:buNone/>
            </a:pPr>
            <a:r>
              <a:rPr lang="en-IE" dirty="0" smtClean="0">
                <a:solidFill>
                  <a:schemeClr val="bg1"/>
                </a:solidFill>
                <a:latin typeface="Courier New" panose="02070309020205020404" pitchFamily="49" charset="0"/>
                <a:cs typeface="Courier New" panose="02070309020205020404" pitchFamily="49" charset="0"/>
              </a:rPr>
              <a:t># END.</a:t>
            </a:r>
          </a:p>
          <a:p>
            <a:pPr marL="0" indent="0">
              <a:buNone/>
            </a:pPr>
            <a:endParaRPr lang="en-IE" dirty="0">
              <a:solidFill>
                <a:schemeClr val="bg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106372822"/>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p:txBody>
          <a:bodyPr>
            <a:normAutofit/>
          </a:bodyPr>
          <a:lstStyle/>
          <a:p>
            <a:r>
              <a:rPr lang="en-IE" altLang="en-US" sz="6600" dirty="0" smtClean="0"/>
              <a:t>etc.</a:t>
            </a:r>
            <a:endParaRPr lang="en-GB" altLang="en-US" sz="6600" dirty="0"/>
          </a:p>
        </p:txBody>
      </p:sp>
      <p:sp>
        <p:nvSpPr>
          <p:cNvPr id="39939" name="Rectangle 3"/>
          <p:cNvSpPr>
            <a:spLocks noGrp="1" noChangeArrowheads="1"/>
          </p:cNvSpPr>
          <p:nvPr>
            <p:ph type="subTitle" idx="1"/>
          </p:nvPr>
        </p:nvSpPr>
        <p:spPr/>
        <p:txBody>
          <a:bodyPr/>
          <a:lstStyle/>
          <a:p>
            <a:r>
              <a:rPr lang="en-IE" altLang="en-US">
                <a:latin typeface="+mj-lt"/>
              </a:rPr>
              <a:t> </a:t>
            </a:r>
          </a:p>
          <a:p>
            <a:endParaRPr lang="en-GB" altLang="en-US">
              <a:latin typeface="+mj-l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 y="-13855"/>
            <a:ext cx="12181174" cy="6858001"/>
          </a:xfrm>
          <a:prstGeom prst="rect">
            <a:avLst/>
          </a:prstGeom>
        </p:spPr>
      </p:pic>
    </p:spTree>
    <p:extLst>
      <p:ext uri="{BB962C8B-B14F-4D97-AF65-F5344CB8AC3E}">
        <p14:creationId xmlns:p14="http://schemas.microsoft.com/office/powerpoint/2010/main" val="2067477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E" sz="6600" dirty="0" smtClean="0"/>
              <a:t>Prime Numbers</a:t>
            </a:r>
            <a:endParaRPr lang="en-IE" sz="6600" dirty="0"/>
          </a:p>
        </p:txBody>
      </p:sp>
      <p:sp>
        <p:nvSpPr>
          <p:cNvPr id="3" name="Subtitle 2"/>
          <p:cNvSpPr>
            <a:spLocks noGrp="1"/>
          </p:cNvSpPr>
          <p:nvPr>
            <p:ph type="subTitle" idx="1"/>
          </p:nvPr>
        </p:nvSpPr>
        <p:spPr/>
        <p:txBody>
          <a:bodyPr/>
          <a:lstStyle/>
          <a:p>
            <a:r>
              <a:rPr lang="en-IE" dirty="0" smtClean="0"/>
              <a:t>Damian Gordon</a:t>
            </a:r>
            <a:endParaRPr lang="en-IE" dirty="0"/>
          </a:p>
        </p:txBody>
      </p:sp>
      <p:sp>
        <p:nvSpPr>
          <p:cNvPr id="4" name="Rectangle 3"/>
          <p:cNvSpPr/>
          <p:nvPr/>
        </p:nvSpPr>
        <p:spPr>
          <a:xfrm>
            <a:off x="0"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445838238"/>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Prime Numbers</a:t>
            </a:r>
            <a:endParaRPr lang="en-IE" dirty="0"/>
          </a:p>
        </p:txBody>
      </p:sp>
      <p:sp>
        <p:nvSpPr>
          <p:cNvPr id="3" name="Content Placeholder 2"/>
          <p:cNvSpPr>
            <a:spLocks noGrp="1"/>
          </p:cNvSpPr>
          <p:nvPr>
            <p:ph idx="1"/>
          </p:nvPr>
        </p:nvSpPr>
        <p:spPr>
          <a:xfrm>
            <a:off x="609521" y="1600201"/>
            <a:ext cx="10093598" cy="4525963"/>
          </a:xfrm>
        </p:spPr>
        <p:txBody>
          <a:bodyPr/>
          <a:lstStyle/>
          <a:p>
            <a:r>
              <a:rPr lang="en-IE" dirty="0" smtClean="0"/>
              <a:t>So let’s say we want to express the following algorithm:</a:t>
            </a:r>
          </a:p>
          <a:p>
            <a:pPr lvl="1"/>
            <a:r>
              <a:rPr lang="en-IE" sz="2400" i="1" dirty="0" smtClean="0"/>
              <a:t>Read in a number and check if it’s a prime number</a:t>
            </a:r>
            <a:r>
              <a:rPr lang="en-IE" sz="2000" i="1" dirty="0" smtClean="0"/>
              <a:t>. </a:t>
            </a:r>
            <a:endParaRPr lang="en-IE" sz="2000" i="1" dirty="0"/>
          </a:p>
        </p:txBody>
      </p:sp>
      <p:sp>
        <p:nvSpPr>
          <p:cNvPr id="4" name="Rectangle 3"/>
          <p:cNvSpPr/>
          <p:nvPr/>
        </p:nvSpPr>
        <p:spPr>
          <a:xfrm>
            <a:off x="0"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E"/>
          </a:p>
        </p:txBody>
      </p:sp>
    </p:spTree>
    <p:extLst>
      <p:ext uri="{BB962C8B-B14F-4D97-AF65-F5344CB8AC3E}">
        <p14:creationId xmlns:p14="http://schemas.microsoft.com/office/powerpoint/2010/main" val="3399145697"/>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Prime Numbers</a:t>
            </a:r>
          </a:p>
        </p:txBody>
      </p:sp>
      <p:sp>
        <p:nvSpPr>
          <p:cNvPr id="3" name="Content Placeholder 2"/>
          <p:cNvSpPr>
            <a:spLocks noGrp="1"/>
          </p:cNvSpPr>
          <p:nvPr>
            <p:ph idx="1"/>
          </p:nvPr>
        </p:nvSpPr>
        <p:spPr>
          <a:xfrm>
            <a:off x="609521" y="1600201"/>
            <a:ext cx="10093598" cy="4525963"/>
          </a:xfrm>
        </p:spPr>
        <p:txBody>
          <a:bodyPr/>
          <a:lstStyle/>
          <a:p>
            <a:r>
              <a:rPr lang="en-IE" dirty="0" smtClean="0"/>
              <a:t>So let’s say we want to express the following algorithm:</a:t>
            </a:r>
          </a:p>
          <a:p>
            <a:pPr lvl="1"/>
            <a:r>
              <a:rPr lang="en-IE" sz="2400" i="1" dirty="0" smtClean="0"/>
              <a:t>Read in a number and check if it’s a prime number</a:t>
            </a:r>
            <a:r>
              <a:rPr lang="en-IE" sz="2000" i="1" dirty="0" smtClean="0"/>
              <a:t>.</a:t>
            </a:r>
          </a:p>
          <a:p>
            <a:pPr lvl="1"/>
            <a:r>
              <a:rPr lang="en-IE" sz="2000" i="1" dirty="0" smtClean="0"/>
              <a:t>What’s a prime number? </a:t>
            </a:r>
            <a:endParaRPr lang="en-IE" sz="2000" i="1" dirty="0"/>
          </a:p>
        </p:txBody>
      </p:sp>
      <p:sp>
        <p:nvSpPr>
          <p:cNvPr id="4" name="Rectangle 3"/>
          <p:cNvSpPr/>
          <p:nvPr/>
        </p:nvSpPr>
        <p:spPr>
          <a:xfrm>
            <a:off x="0"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E"/>
          </a:p>
        </p:txBody>
      </p:sp>
    </p:spTree>
    <p:extLst>
      <p:ext uri="{BB962C8B-B14F-4D97-AF65-F5344CB8AC3E}">
        <p14:creationId xmlns:p14="http://schemas.microsoft.com/office/powerpoint/2010/main" val="3801521866"/>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Prime Numbers</a:t>
            </a:r>
          </a:p>
        </p:txBody>
      </p:sp>
      <p:sp>
        <p:nvSpPr>
          <p:cNvPr id="3" name="Content Placeholder 2"/>
          <p:cNvSpPr>
            <a:spLocks noGrp="1"/>
          </p:cNvSpPr>
          <p:nvPr>
            <p:ph idx="1"/>
          </p:nvPr>
        </p:nvSpPr>
        <p:spPr>
          <a:xfrm>
            <a:off x="609521" y="1600201"/>
            <a:ext cx="10093598" cy="4525963"/>
          </a:xfrm>
        </p:spPr>
        <p:txBody>
          <a:bodyPr/>
          <a:lstStyle/>
          <a:p>
            <a:r>
              <a:rPr lang="en-IE" dirty="0" smtClean="0"/>
              <a:t>So let’s say we want to express the following algorithm:</a:t>
            </a:r>
          </a:p>
          <a:p>
            <a:pPr lvl="1"/>
            <a:r>
              <a:rPr lang="en-IE" sz="2400" i="1" dirty="0" smtClean="0"/>
              <a:t>Read in a number and check if it’s a prime number</a:t>
            </a:r>
            <a:r>
              <a:rPr lang="en-IE" sz="2000" i="1" dirty="0" smtClean="0"/>
              <a:t>.</a:t>
            </a:r>
          </a:p>
          <a:p>
            <a:pPr lvl="1"/>
            <a:r>
              <a:rPr lang="en-IE" sz="2000" i="1" dirty="0" smtClean="0"/>
              <a:t>What’s a prime number?</a:t>
            </a:r>
          </a:p>
          <a:p>
            <a:pPr lvl="1"/>
            <a:r>
              <a:rPr lang="en-IE" sz="2000" i="1" dirty="0" smtClean="0"/>
              <a:t>A number that’s only divisible by itself and 1, e.g. 7. </a:t>
            </a:r>
            <a:endParaRPr lang="en-IE" sz="2000" i="1" dirty="0"/>
          </a:p>
        </p:txBody>
      </p:sp>
      <p:sp>
        <p:nvSpPr>
          <p:cNvPr id="4" name="Rectangle 3"/>
          <p:cNvSpPr/>
          <p:nvPr/>
        </p:nvSpPr>
        <p:spPr>
          <a:xfrm>
            <a:off x="0"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E"/>
          </a:p>
        </p:txBody>
      </p:sp>
    </p:spTree>
    <p:extLst>
      <p:ext uri="{BB962C8B-B14F-4D97-AF65-F5344CB8AC3E}">
        <p14:creationId xmlns:p14="http://schemas.microsoft.com/office/powerpoint/2010/main" val="22267599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82" y="-27384"/>
            <a:ext cx="12345736" cy="6957392"/>
          </a:xfrm>
          <a:prstGeom prst="rect">
            <a:avLst/>
          </a:prstGeom>
        </p:spPr>
      </p:pic>
      <p:sp>
        <p:nvSpPr>
          <p:cNvPr id="8" name="Rectangle 7"/>
          <p:cNvSpPr/>
          <p:nvPr/>
        </p:nvSpPr>
        <p:spPr>
          <a:xfrm>
            <a:off x="6002840" y="2967335"/>
            <a:ext cx="184731"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endParaRPr lang="en-US"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10" name="Rectangle 9"/>
          <p:cNvSpPr/>
          <p:nvPr/>
        </p:nvSpPr>
        <p:spPr>
          <a:xfrm>
            <a:off x="4871070" y="2780928"/>
            <a:ext cx="7200800" cy="2664296"/>
          </a:xfrm>
          <a:prstGeom prst="rect">
            <a:avLst/>
          </a:prstGeom>
          <a:noFill/>
          <a:ln>
            <a:noFill/>
          </a:ln>
        </p:spPr>
        <p:txBody>
          <a:bodyPr wrap="none" lIns="91440" tIns="45720" rIns="91440" bIns="45720">
            <a:prstTxWarp prst="textArchUp">
              <a:avLst>
                <a:gd name="adj" fmla="val 11521512"/>
              </a:avLst>
            </a:prstTxWarp>
            <a:spAutoFit/>
          </a:bodyPr>
          <a:lstStyle/>
          <a:p>
            <a:pPr>
              <a:defRPr/>
            </a:pPr>
            <a:r>
              <a:rPr lang="en-IE" sz="5400" b="1" dirty="0">
                <a:solidFill>
                  <a:schemeClr val="bg2">
                    <a:lumMod val="25000"/>
                  </a:schemeClr>
                </a:solidFill>
              </a:rPr>
              <a:t>Simple is better than complex</a:t>
            </a:r>
          </a:p>
        </p:txBody>
      </p:sp>
    </p:spTree>
    <p:extLst>
      <p:ext uri="{BB962C8B-B14F-4D97-AF65-F5344CB8AC3E}">
        <p14:creationId xmlns:p14="http://schemas.microsoft.com/office/powerpoint/2010/main" val="3038795476"/>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Prime Numbers</a:t>
            </a:r>
          </a:p>
        </p:txBody>
      </p:sp>
      <p:sp>
        <p:nvSpPr>
          <p:cNvPr id="3" name="Content Placeholder 2"/>
          <p:cNvSpPr>
            <a:spLocks noGrp="1"/>
          </p:cNvSpPr>
          <p:nvPr>
            <p:ph idx="1"/>
          </p:nvPr>
        </p:nvSpPr>
        <p:spPr>
          <a:xfrm>
            <a:off x="609521" y="1600201"/>
            <a:ext cx="10093598" cy="4525963"/>
          </a:xfrm>
        </p:spPr>
        <p:txBody>
          <a:bodyPr/>
          <a:lstStyle/>
          <a:p>
            <a:r>
              <a:rPr lang="en-IE" dirty="0" smtClean="0"/>
              <a:t>So let’s say we want to express the following algorithm:</a:t>
            </a:r>
          </a:p>
          <a:p>
            <a:pPr lvl="1"/>
            <a:r>
              <a:rPr lang="en-IE" sz="2400" i="1" dirty="0" smtClean="0"/>
              <a:t>Read in a number and check if it’s a prime number</a:t>
            </a:r>
            <a:r>
              <a:rPr lang="en-IE" sz="2000" i="1" dirty="0" smtClean="0"/>
              <a:t>.</a:t>
            </a:r>
          </a:p>
          <a:p>
            <a:pPr lvl="1"/>
            <a:r>
              <a:rPr lang="en-IE" sz="2000" i="1" dirty="0" smtClean="0"/>
              <a:t>What’s a prime number?</a:t>
            </a:r>
          </a:p>
          <a:p>
            <a:pPr lvl="1"/>
            <a:r>
              <a:rPr lang="en-IE" sz="2000" i="1" dirty="0" smtClean="0"/>
              <a:t>A number that’s only divisible by itself and 1, e.g. 7. </a:t>
            </a:r>
          </a:p>
          <a:p>
            <a:pPr lvl="1"/>
            <a:r>
              <a:rPr lang="en-IE" sz="2000" i="1" dirty="0" smtClean="0"/>
              <a:t>Or to put it another way, every number other than itself and 1 gives a remainder, e.g. For 7, if 6, 5, 4, 3, and 2 give a remainder then 7 is prime.</a:t>
            </a:r>
            <a:endParaRPr lang="en-IE" sz="2000" i="1" dirty="0"/>
          </a:p>
        </p:txBody>
      </p:sp>
      <p:sp>
        <p:nvSpPr>
          <p:cNvPr id="4" name="Rectangle 3"/>
          <p:cNvSpPr/>
          <p:nvPr/>
        </p:nvSpPr>
        <p:spPr>
          <a:xfrm>
            <a:off x="0"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E"/>
          </a:p>
        </p:txBody>
      </p:sp>
    </p:spTree>
    <p:extLst>
      <p:ext uri="{BB962C8B-B14F-4D97-AF65-F5344CB8AC3E}">
        <p14:creationId xmlns:p14="http://schemas.microsoft.com/office/powerpoint/2010/main" val="711342632"/>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Prime Numbers</a:t>
            </a:r>
          </a:p>
        </p:txBody>
      </p:sp>
      <p:sp>
        <p:nvSpPr>
          <p:cNvPr id="3" name="Content Placeholder 2"/>
          <p:cNvSpPr>
            <a:spLocks noGrp="1"/>
          </p:cNvSpPr>
          <p:nvPr>
            <p:ph idx="1"/>
          </p:nvPr>
        </p:nvSpPr>
        <p:spPr>
          <a:xfrm>
            <a:off x="609521" y="1600201"/>
            <a:ext cx="10093598" cy="4525963"/>
          </a:xfrm>
        </p:spPr>
        <p:txBody>
          <a:bodyPr/>
          <a:lstStyle/>
          <a:p>
            <a:r>
              <a:rPr lang="en-IE" dirty="0" smtClean="0"/>
              <a:t>So let’s say we want to express the following algorithm:</a:t>
            </a:r>
          </a:p>
          <a:p>
            <a:pPr lvl="1"/>
            <a:r>
              <a:rPr lang="en-IE" sz="2400" i="1" dirty="0" smtClean="0"/>
              <a:t>Read in a number and check if it’s a prime number</a:t>
            </a:r>
            <a:r>
              <a:rPr lang="en-IE" sz="2000" i="1" dirty="0" smtClean="0"/>
              <a:t>.</a:t>
            </a:r>
          </a:p>
          <a:p>
            <a:pPr lvl="1"/>
            <a:r>
              <a:rPr lang="en-IE" sz="2000" i="1" dirty="0" smtClean="0"/>
              <a:t>What’s a prime number?</a:t>
            </a:r>
          </a:p>
          <a:p>
            <a:pPr lvl="1"/>
            <a:r>
              <a:rPr lang="en-IE" sz="2000" i="1" dirty="0" smtClean="0"/>
              <a:t>A number that’s only divisible by itself and 1, e.g. 7. </a:t>
            </a:r>
          </a:p>
          <a:p>
            <a:pPr lvl="1"/>
            <a:r>
              <a:rPr lang="en-IE" sz="2000" i="1" dirty="0" smtClean="0"/>
              <a:t>Or to put it another way, every number other than itself and 1 gives a remainder, e.g. For 7, if 6, 5, 4, 3, and 2 give a remainder then 7 is prime.</a:t>
            </a:r>
          </a:p>
          <a:p>
            <a:pPr lvl="1"/>
            <a:r>
              <a:rPr lang="en-IE" sz="2000" i="1" dirty="0" smtClean="0"/>
              <a:t>So all we need to do is divide 7 by all numbers less than it but greater than one, and if any of them have no remainder, we know it’s not prime.</a:t>
            </a:r>
            <a:endParaRPr lang="en-IE" sz="2000" i="1" dirty="0"/>
          </a:p>
        </p:txBody>
      </p:sp>
      <p:sp>
        <p:nvSpPr>
          <p:cNvPr id="4" name="Rectangle 3"/>
          <p:cNvSpPr/>
          <p:nvPr/>
        </p:nvSpPr>
        <p:spPr>
          <a:xfrm>
            <a:off x="0"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E"/>
          </a:p>
        </p:txBody>
      </p:sp>
    </p:spTree>
    <p:extLst>
      <p:ext uri="{BB962C8B-B14F-4D97-AF65-F5344CB8AC3E}">
        <p14:creationId xmlns:p14="http://schemas.microsoft.com/office/powerpoint/2010/main" val="2581561180"/>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Prime Numbers</a:t>
            </a:r>
          </a:p>
        </p:txBody>
      </p:sp>
      <p:sp>
        <p:nvSpPr>
          <p:cNvPr id="3" name="Content Placeholder 2"/>
          <p:cNvSpPr>
            <a:spLocks noGrp="1"/>
          </p:cNvSpPr>
          <p:nvPr>
            <p:ph idx="1"/>
          </p:nvPr>
        </p:nvSpPr>
        <p:spPr>
          <a:xfrm>
            <a:off x="609521" y="1600201"/>
            <a:ext cx="10093598" cy="4525963"/>
          </a:xfrm>
        </p:spPr>
        <p:txBody>
          <a:bodyPr/>
          <a:lstStyle/>
          <a:p>
            <a:r>
              <a:rPr lang="en-IE" dirty="0" smtClean="0"/>
              <a:t>So, </a:t>
            </a:r>
          </a:p>
          <a:p>
            <a:r>
              <a:rPr lang="en-IE" dirty="0" smtClean="0"/>
              <a:t>If the number is 7, as long as 6, 5, 4, 3, and 2 give a remainder, 7 is prime.</a:t>
            </a:r>
          </a:p>
          <a:p>
            <a:r>
              <a:rPr lang="en-IE" dirty="0" smtClean="0"/>
              <a:t>If the number is 9, we know that 8, 7, 6, 5, and 4, all give remainders, but 3 does not give a remainder, it goes evenly into 9 so we can say 9 is not prime</a:t>
            </a:r>
          </a:p>
        </p:txBody>
      </p:sp>
      <p:sp>
        <p:nvSpPr>
          <p:cNvPr id="4" name="Rectangle 3"/>
          <p:cNvSpPr/>
          <p:nvPr/>
        </p:nvSpPr>
        <p:spPr>
          <a:xfrm>
            <a:off x="0"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E"/>
          </a:p>
        </p:txBody>
      </p:sp>
    </p:spTree>
    <p:extLst>
      <p:ext uri="{BB962C8B-B14F-4D97-AF65-F5344CB8AC3E}">
        <p14:creationId xmlns:p14="http://schemas.microsoft.com/office/powerpoint/2010/main" val="1329974645"/>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Prime Numbers</a:t>
            </a:r>
          </a:p>
        </p:txBody>
      </p:sp>
      <p:sp>
        <p:nvSpPr>
          <p:cNvPr id="3" name="Content Placeholder 2"/>
          <p:cNvSpPr>
            <a:spLocks noGrp="1"/>
          </p:cNvSpPr>
          <p:nvPr>
            <p:ph idx="1"/>
          </p:nvPr>
        </p:nvSpPr>
        <p:spPr>
          <a:xfrm>
            <a:off x="609521" y="1600201"/>
            <a:ext cx="10093598" cy="4525963"/>
          </a:xfrm>
        </p:spPr>
        <p:txBody>
          <a:bodyPr/>
          <a:lstStyle/>
          <a:p>
            <a:r>
              <a:rPr lang="en-IE" dirty="0" smtClean="0"/>
              <a:t>So remember, </a:t>
            </a:r>
          </a:p>
          <a:p>
            <a:pPr lvl="1"/>
            <a:r>
              <a:rPr lang="en-IE" dirty="0" smtClean="0"/>
              <a:t>if the number is 7, as long as 6, 5, 4, 3, and 2 give a remainder, 7 is prime.</a:t>
            </a:r>
          </a:p>
          <a:p>
            <a:r>
              <a:rPr lang="en-IE" dirty="0" smtClean="0"/>
              <a:t>So, in general, </a:t>
            </a:r>
          </a:p>
          <a:p>
            <a:pPr lvl="1"/>
            <a:r>
              <a:rPr lang="en-IE" dirty="0" smtClean="0"/>
              <a:t>if the number is A, as long as A-1, A-2, A-3, A-4, ... 2 give a remainder, A is prime.</a:t>
            </a:r>
          </a:p>
        </p:txBody>
      </p:sp>
      <p:sp>
        <p:nvSpPr>
          <p:cNvPr id="4" name="Rectangle 3"/>
          <p:cNvSpPr/>
          <p:nvPr/>
        </p:nvSpPr>
        <p:spPr>
          <a:xfrm>
            <a:off x="0" y="27384"/>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E"/>
          </a:p>
        </p:txBody>
      </p:sp>
      <p:sp>
        <p:nvSpPr>
          <p:cNvPr id="5" name="Rectangle 4"/>
          <p:cNvSpPr/>
          <p:nvPr/>
        </p:nvSpPr>
        <p:spPr>
          <a:xfrm>
            <a:off x="0"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E"/>
          </a:p>
        </p:txBody>
      </p:sp>
    </p:spTree>
    <p:extLst>
      <p:ext uri="{BB962C8B-B14F-4D97-AF65-F5344CB8AC3E}">
        <p14:creationId xmlns:p14="http://schemas.microsoft.com/office/powerpoint/2010/main" val="1067761822"/>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p:txBody>
          <a:bodyPr>
            <a:normAutofit/>
          </a:bodyPr>
          <a:lstStyle/>
          <a:p>
            <a:r>
              <a:rPr lang="en-IE" altLang="en-US" sz="6600" dirty="0" smtClean="0"/>
              <a:t>etc.</a:t>
            </a:r>
            <a:endParaRPr lang="en-GB" altLang="en-US" sz="6600" dirty="0"/>
          </a:p>
        </p:txBody>
      </p:sp>
      <p:sp>
        <p:nvSpPr>
          <p:cNvPr id="39939" name="Rectangle 3"/>
          <p:cNvSpPr>
            <a:spLocks noGrp="1" noChangeArrowheads="1"/>
          </p:cNvSpPr>
          <p:nvPr>
            <p:ph type="subTitle" idx="1"/>
          </p:nvPr>
        </p:nvSpPr>
        <p:spPr/>
        <p:txBody>
          <a:bodyPr/>
          <a:lstStyle/>
          <a:p>
            <a:r>
              <a:rPr lang="en-IE" altLang="en-US">
                <a:latin typeface="+mj-lt"/>
              </a:rPr>
              <a:t> </a:t>
            </a:r>
          </a:p>
          <a:p>
            <a:endParaRPr lang="en-GB" altLang="en-US">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0412" cy="6858000"/>
          </a:xfrm>
          <a:prstGeom prst="rect">
            <a:avLst/>
          </a:prstGeom>
        </p:spPr>
      </p:pic>
    </p:spTree>
    <p:extLst>
      <p:ext uri="{BB962C8B-B14F-4D97-AF65-F5344CB8AC3E}">
        <p14:creationId xmlns:p14="http://schemas.microsoft.com/office/powerpoint/2010/main" val="1083472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E" sz="6600" dirty="0"/>
              <a:t>Fibonacci </a:t>
            </a:r>
            <a:r>
              <a:rPr lang="en-IE" sz="6600" dirty="0" smtClean="0"/>
              <a:t>Numbers</a:t>
            </a:r>
            <a:endParaRPr lang="en-IE" sz="6600" dirty="0"/>
          </a:p>
        </p:txBody>
      </p:sp>
      <p:sp>
        <p:nvSpPr>
          <p:cNvPr id="3" name="Subtitle 2"/>
          <p:cNvSpPr>
            <a:spLocks noGrp="1"/>
          </p:cNvSpPr>
          <p:nvPr>
            <p:ph type="subTitle" idx="1"/>
          </p:nvPr>
        </p:nvSpPr>
        <p:spPr/>
        <p:txBody>
          <a:bodyPr/>
          <a:lstStyle/>
          <a:p>
            <a:r>
              <a:rPr lang="en-IE" dirty="0" smtClean="0"/>
              <a:t>Damian Gordon</a:t>
            </a:r>
            <a:endParaRPr lang="en-IE" dirty="0"/>
          </a:p>
        </p:txBody>
      </p:sp>
      <p:sp>
        <p:nvSpPr>
          <p:cNvPr id="4" name="Rectangle 3"/>
          <p:cNvSpPr/>
          <p:nvPr/>
        </p:nvSpPr>
        <p:spPr>
          <a:xfrm>
            <a:off x="0"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973578534"/>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E"/>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0413" cy="6858000"/>
          </a:xfrm>
          <a:prstGeom prst="rect">
            <a:avLst/>
          </a:prstGeom>
        </p:spPr>
      </p:pic>
    </p:spTree>
    <p:extLst>
      <p:ext uri="{BB962C8B-B14F-4D97-AF65-F5344CB8AC3E}">
        <p14:creationId xmlns:p14="http://schemas.microsoft.com/office/powerpoint/2010/main" val="511030279"/>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Fibonacci </a:t>
            </a:r>
            <a:r>
              <a:rPr lang="en-IE" dirty="0" smtClean="0"/>
              <a:t>Numbers</a:t>
            </a:r>
            <a:endParaRPr lang="en-IE" dirty="0"/>
          </a:p>
        </p:txBody>
      </p:sp>
      <p:sp>
        <p:nvSpPr>
          <p:cNvPr id="4" name="Rectangle 3"/>
          <p:cNvSpPr/>
          <p:nvPr/>
        </p:nvSpPr>
        <p:spPr>
          <a:xfrm>
            <a:off x="0"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E"/>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8" y="216024"/>
            <a:ext cx="12163748" cy="6525344"/>
          </a:xfrm>
          <a:prstGeom prst="rect">
            <a:avLst/>
          </a:prstGeom>
        </p:spPr>
      </p:pic>
    </p:spTree>
    <p:extLst>
      <p:ext uri="{BB962C8B-B14F-4D97-AF65-F5344CB8AC3E}">
        <p14:creationId xmlns:p14="http://schemas.microsoft.com/office/powerpoint/2010/main" val="4222789617"/>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Fibonacci </a:t>
            </a:r>
            <a:r>
              <a:rPr lang="en-IE" dirty="0" smtClean="0"/>
              <a:t>Numbers</a:t>
            </a:r>
            <a:endParaRPr lang="en-IE" dirty="0"/>
          </a:p>
        </p:txBody>
      </p:sp>
      <p:sp>
        <p:nvSpPr>
          <p:cNvPr id="3" name="Content Placeholder 2"/>
          <p:cNvSpPr>
            <a:spLocks noGrp="1"/>
          </p:cNvSpPr>
          <p:nvPr>
            <p:ph idx="1"/>
          </p:nvPr>
        </p:nvSpPr>
        <p:spPr>
          <a:xfrm>
            <a:off x="609521" y="1600201"/>
            <a:ext cx="10093598" cy="4525963"/>
          </a:xfrm>
        </p:spPr>
        <p:txBody>
          <a:bodyPr/>
          <a:lstStyle/>
          <a:p>
            <a:r>
              <a:rPr lang="en-IE" dirty="0" smtClean="0"/>
              <a:t>As seen in the Da Vinci Code:</a:t>
            </a:r>
          </a:p>
          <a:p>
            <a:endParaRPr lang="en-IE" sz="2000" i="1" dirty="0"/>
          </a:p>
        </p:txBody>
      </p:sp>
      <p:sp>
        <p:nvSpPr>
          <p:cNvPr id="4" name="Rectangle 3"/>
          <p:cNvSpPr/>
          <p:nvPr/>
        </p:nvSpPr>
        <p:spPr>
          <a:xfrm>
            <a:off x="0"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E"/>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598" y="2924944"/>
            <a:ext cx="5124275" cy="164868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2192" y="1268760"/>
            <a:ext cx="6177826" cy="4248472"/>
          </a:xfrm>
          <a:prstGeom prst="rect">
            <a:avLst/>
          </a:prstGeom>
        </p:spPr>
      </p:pic>
    </p:spTree>
    <p:extLst>
      <p:ext uri="{BB962C8B-B14F-4D97-AF65-F5344CB8AC3E}">
        <p14:creationId xmlns:p14="http://schemas.microsoft.com/office/powerpoint/2010/main" val="3107681123"/>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Fibonacci </a:t>
            </a:r>
            <a:r>
              <a:rPr lang="en-IE" dirty="0" smtClean="0"/>
              <a:t>Numbers</a:t>
            </a:r>
            <a:endParaRPr lang="en-IE" dirty="0"/>
          </a:p>
        </p:txBody>
      </p:sp>
      <p:sp>
        <p:nvSpPr>
          <p:cNvPr id="3" name="Content Placeholder 2"/>
          <p:cNvSpPr>
            <a:spLocks noGrp="1"/>
          </p:cNvSpPr>
          <p:nvPr>
            <p:ph idx="1"/>
          </p:nvPr>
        </p:nvSpPr>
        <p:spPr>
          <a:xfrm>
            <a:off x="609521" y="1600201"/>
            <a:ext cx="5935735" cy="4525963"/>
          </a:xfrm>
        </p:spPr>
        <p:txBody>
          <a:bodyPr>
            <a:normAutofit fontScale="92500" lnSpcReduction="20000"/>
          </a:bodyPr>
          <a:lstStyle/>
          <a:p>
            <a:r>
              <a:rPr lang="en-IE" dirty="0" smtClean="0"/>
              <a:t>The </a:t>
            </a:r>
            <a:r>
              <a:rPr lang="en-IE" dirty="0"/>
              <a:t>Fibonacci </a:t>
            </a:r>
            <a:r>
              <a:rPr lang="en-IE" dirty="0" smtClean="0"/>
              <a:t>numbers are numbers where the next number in the sequence is the sum of the previous two.</a:t>
            </a:r>
          </a:p>
          <a:p>
            <a:r>
              <a:rPr lang="en-IE" dirty="0" smtClean="0"/>
              <a:t>The sequence starts with 1, 1,</a:t>
            </a:r>
          </a:p>
          <a:p>
            <a:r>
              <a:rPr lang="en-IE" dirty="0" smtClean="0"/>
              <a:t>And then it’s 2</a:t>
            </a:r>
          </a:p>
          <a:p>
            <a:r>
              <a:rPr lang="en-IE" dirty="0" smtClean="0"/>
              <a:t>Then 3</a:t>
            </a:r>
          </a:p>
          <a:p>
            <a:r>
              <a:rPr lang="en-IE" dirty="0" smtClean="0"/>
              <a:t>Then 5</a:t>
            </a:r>
          </a:p>
          <a:p>
            <a:r>
              <a:rPr lang="en-IE" dirty="0" smtClean="0"/>
              <a:t>Then 8</a:t>
            </a:r>
          </a:p>
          <a:p>
            <a:r>
              <a:rPr lang="en-IE" dirty="0" smtClean="0"/>
              <a:t>Then 13</a:t>
            </a:r>
          </a:p>
        </p:txBody>
      </p:sp>
      <p:sp>
        <p:nvSpPr>
          <p:cNvPr id="4" name="Rectangle 3"/>
          <p:cNvSpPr/>
          <p:nvPr/>
        </p:nvSpPr>
        <p:spPr>
          <a:xfrm>
            <a:off x="0"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E"/>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5256" y="1196752"/>
            <a:ext cx="5238582" cy="5256584"/>
          </a:xfrm>
          <a:prstGeom prst="rect">
            <a:avLst/>
          </a:prstGeom>
        </p:spPr>
      </p:pic>
    </p:spTree>
    <p:extLst>
      <p:ext uri="{BB962C8B-B14F-4D97-AF65-F5344CB8AC3E}">
        <p14:creationId xmlns:p14="http://schemas.microsoft.com/office/powerpoint/2010/main" val="6680922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82" y="-27384"/>
            <a:ext cx="12345736" cy="6957392"/>
          </a:xfrm>
          <a:prstGeom prst="rect">
            <a:avLst/>
          </a:prstGeom>
        </p:spPr>
      </p:pic>
      <p:sp>
        <p:nvSpPr>
          <p:cNvPr id="8" name="Rectangle 7"/>
          <p:cNvSpPr/>
          <p:nvPr/>
        </p:nvSpPr>
        <p:spPr>
          <a:xfrm>
            <a:off x="6002840" y="2967335"/>
            <a:ext cx="184731"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endParaRPr lang="en-US"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10" name="Rectangle 9"/>
          <p:cNvSpPr/>
          <p:nvPr/>
        </p:nvSpPr>
        <p:spPr>
          <a:xfrm>
            <a:off x="4871070" y="2780928"/>
            <a:ext cx="7200800" cy="2664296"/>
          </a:xfrm>
          <a:prstGeom prst="rect">
            <a:avLst/>
          </a:prstGeom>
          <a:noFill/>
          <a:ln>
            <a:noFill/>
          </a:ln>
        </p:spPr>
        <p:txBody>
          <a:bodyPr wrap="none" lIns="91440" tIns="45720" rIns="91440" bIns="45720">
            <a:prstTxWarp prst="textArchUp">
              <a:avLst>
                <a:gd name="adj" fmla="val 11521512"/>
              </a:avLst>
            </a:prstTxWarp>
            <a:spAutoFit/>
          </a:bodyPr>
          <a:lstStyle/>
          <a:p>
            <a:pPr>
              <a:defRPr/>
            </a:pPr>
            <a:r>
              <a:rPr lang="en-IE" sz="5400" b="1" dirty="0">
                <a:solidFill>
                  <a:schemeClr val="bg2">
                    <a:lumMod val="25000"/>
                  </a:schemeClr>
                </a:solidFill>
              </a:rPr>
              <a:t>Complex is better than complicated</a:t>
            </a:r>
          </a:p>
        </p:txBody>
      </p:sp>
    </p:spTree>
    <p:extLst>
      <p:ext uri="{BB962C8B-B14F-4D97-AF65-F5344CB8AC3E}">
        <p14:creationId xmlns:p14="http://schemas.microsoft.com/office/powerpoint/2010/main" val="2619036810"/>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a:t>Leonardo </a:t>
            </a:r>
            <a:r>
              <a:rPr lang="en-IE" dirty="0" err="1"/>
              <a:t>Bonacci</a:t>
            </a:r>
            <a:r>
              <a:rPr lang="en-IE" dirty="0"/>
              <a:t> </a:t>
            </a:r>
            <a:r>
              <a:rPr lang="en-IE" dirty="0" smtClean="0"/>
              <a:t>(aka Fibonacci)</a:t>
            </a:r>
            <a:endParaRPr lang="en-IE" dirty="0"/>
          </a:p>
        </p:txBody>
      </p:sp>
      <p:sp>
        <p:nvSpPr>
          <p:cNvPr id="3" name="Content Placeholder 2"/>
          <p:cNvSpPr>
            <a:spLocks noGrp="1"/>
          </p:cNvSpPr>
          <p:nvPr>
            <p:ph idx="1"/>
          </p:nvPr>
        </p:nvSpPr>
        <p:spPr>
          <a:xfrm>
            <a:off x="609521" y="1600201"/>
            <a:ext cx="6925845" cy="4525963"/>
          </a:xfrm>
        </p:spPr>
        <p:txBody>
          <a:bodyPr>
            <a:normAutofit lnSpcReduction="10000"/>
          </a:bodyPr>
          <a:lstStyle/>
          <a:p>
            <a:r>
              <a:rPr lang="en-IE" dirty="0" smtClean="0"/>
              <a:t>Born 1170.</a:t>
            </a:r>
          </a:p>
          <a:p>
            <a:r>
              <a:rPr lang="en-IE" dirty="0" smtClean="0"/>
              <a:t>Born in Pisa, Italy</a:t>
            </a:r>
          </a:p>
          <a:p>
            <a:r>
              <a:rPr lang="en-IE" dirty="0" smtClean="0"/>
              <a:t>Died 1250.</a:t>
            </a:r>
          </a:p>
          <a:p>
            <a:r>
              <a:rPr lang="en-IE" dirty="0" smtClean="0"/>
              <a:t>An </a:t>
            </a:r>
            <a:r>
              <a:rPr lang="en-IE" dirty="0"/>
              <a:t>Italian mathematician, considered to be "</a:t>
            </a:r>
            <a:r>
              <a:rPr lang="en-IE" i="1" dirty="0"/>
              <a:t>the most talented Western mathematician of the Middle Ages</a:t>
            </a:r>
            <a:r>
              <a:rPr lang="en-IE" dirty="0" smtClean="0"/>
              <a:t>".</a:t>
            </a:r>
          </a:p>
          <a:p>
            <a:r>
              <a:rPr lang="en-IE" dirty="0" smtClean="0"/>
              <a:t>Introduced the </a:t>
            </a:r>
            <a:r>
              <a:rPr lang="en-IE" dirty="0"/>
              <a:t>sequence of Fibonacci numbers which he used as an example in </a:t>
            </a:r>
            <a:r>
              <a:rPr lang="en-IE" i="1" dirty="0"/>
              <a:t>Liber Abaci</a:t>
            </a:r>
            <a:r>
              <a:rPr lang="en-IE" dirty="0" smtClean="0"/>
              <a:t>.</a:t>
            </a:r>
          </a:p>
        </p:txBody>
      </p:sp>
      <p:sp>
        <p:nvSpPr>
          <p:cNvPr id="4" name="Rectangle 3"/>
          <p:cNvSpPr/>
          <p:nvPr/>
        </p:nvSpPr>
        <p:spPr>
          <a:xfrm>
            <a:off x="0"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E"/>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5366" y="1234439"/>
            <a:ext cx="3672408" cy="4951561"/>
          </a:xfrm>
          <a:prstGeom prst="rect">
            <a:avLst/>
          </a:prstGeom>
        </p:spPr>
      </p:pic>
    </p:spTree>
    <p:extLst>
      <p:ext uri="{BB962C8B-B14F-4D97-AF65-F5344CB8AC3E}">
        <p14:creationId xmlns:p14="http://schemas.microsoft.com/office/powerpoint/2010/main" val="2541395719"/>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p:txBody>
          <a:bodyPr>
            <a:normAutofit/>
          </a:bodyPr>
          <a:lstStyle/>
          <a:p>
            <a:r>
              <a:rPr lang="en-IE" altLang="en-US" sz="6600" dirty="0" smtClean="0"/>
              <a:t>etc.</a:t>
            </a:r>
            <a:endParaRPr lang="en-GB" altLang="en-US" sz="6600" dirty="0"/>
          </a:p>
        </p:txBody>
      </p:sp>
      <p:sp>
        <p:nvSpPr>
          <p:cNvPr id="39939" name="Rectangle 3"/>
          <p:cNvSpPr>
            <a:spLocks noGrp="1" noChangeArrowheads="1"/>
          </p:cNvSpPr>
          <p:nvPr>
            <p:ph type="subTitle" idx="1"/>
          </p:nvPr>
        </p:nvSpPr>
        <p:spPr/>
        <p:txBody>
          <a:bodyPr/>
          <a:lstStyle/>
          <a:p>
            <a:r>
              <a:rPr lang="en-IE" altLang="en-US">
                <a:latin typeface="+mj-lt"/>
              </a:rPr>
              <a:t> </a:t>
            </a:r>
          </a:p>
          <a:p>
            <a:endParaRPr lang="en-GB" altLang="en-US">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0412" cy="6858000"/>
          </a:xfrm>
          <a:prstGeom prst="rect">
            <a:avLst/>
          </a:prstGeom>
        </p:spPr>
      </p:pic>
    </p:spTree>
    <p:extLst>
      <p:ext uri="{BB962C8B-B14F-4D97-AF65-F5344CB8AC3E}">
        <p14:creationId xmlns:p14="http://schemas.microsoft.com/office/powerpoint/2010/main" val="378646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E" sz="6600" dirty="0" smtClean="0">
                <a:solidFill>
                  <a:schemeClr val="bg1"/>
                </a:solidFill>
              </a:rPr>
              <a:t>Python: Algorithms</a:t>
            </a:r>
            <a:endParaRPr lang="en-IE" sz="6600" dirty="0">
              <a:solidFill>
                <a:schemeClr val="bg1"/>
              </a:solidFill>
            </a:endParaRPr>
          </a:p>
        </p:txBody>
      </p:sp>
      <p:sp>
        <p:nvSpPr>
          <p:cNvPr id="3" name="Subtitle 2"/>
          <p:cNvSpPr>
            <a:spLocks noGrp="1"/>
          </p:cNvSpPr>
          <p:nvPr>
            <p:ph type="subTitle" idx="1"/>
          </p:nvPr>
        </p:nvSpPr>
        <p:spPr/>
        <p:txBody>
          <a:bodyPr/>
          <a:lstStyle/>
          <a:p>
            <a:r>
              <a:rPr lang="en-IE" dirty="0" smtClean="0">
                <a:solidFill>
                  <a:schemeClr val="bg1"/>
                </a:solidFill>
              </a:rPr>
              <a:t>Damian Gordon</a:t>
            </a:r>
            <a:endParaRPr lang="en-IE" dirty="0">
              <a:solidFill>
                <a:schemeClr val="bg1"/>
              </a:solidFill>
            </a:endParaRPr>
          </a:p>
        </p:txBody>
      </p:sp>
    </p:spTree>
    <p:extLst>
      <p:ext uri="{BB962C8B-B14F-4D97-AF65-F5344CB8AC3E}">
        <p14:creationId xmlns:p14="http://schemas.microsoft.com/office/powerpoint/2010/main" val="3099828948"/>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solidFill>
                  <a:schemeClr val="bg1"/>
                </a:solidFill>
              </a:rPr>
              <a:t>Prime Numbers</a:t>
            </a:r>
            <a:endParaRPr lang="en-IE" dirty="0">
              <a:solidFill>
                <a:schemeClr val="bg1"/>
              </a:solidFill>
            </a:endParaRPr>
          </a:p>
        </p:txBody>
      </p:sp>
      <p:sp>
        <p:nvSpPr>
          <p:cNvPr id="4" name="Content Placeholder 3"/>
          <p:cNvSpPr>
            <a:spLocks noGrp="1"/>
          </p:cNvSpPr>
          <p:nvPr>
            <p:ph idx="1"/>
          </p:nvPr>
        </p:nvSpPr>
        <p:spPr/>
        <p:txBody>
          <a:bodyPr/>
          <a:lstStyle/>
          <a:p>
            <a:r>
              <a:rPr lang="en-IE" dirty="0">
                <a:solidFill>
                  <a:schemeClr val="bg1"/>
                </a:solidFill>
              </a:rPr>
              <a:t>So let’s say we want to express the following algorithm:</a:t>
            </a:r>
          </a:p>
          <a:p>
            <a:pPr lvl="1"/>
            <a:r>
              <a:rPr lang="en-IE" sz="2400" i="1" dirty="0">
                <a:solidFill>
                  <a:schemeClr val="bg1"/>
                </a:solidFill>
              </a:rPr>
              <a:t>Read in a number and check if it’s a prime number</a:t>
            </a:r>
            <a:r>
              <a:rPr lang="en-IE" sz="2000" i="1" dirty="0">
                <a:solidFill>
                  <a:schemeClr val="bg1"/>
                </a:solidFill>
              </a:rPr>
              <a:t>.</a:t>
            </a:r>
          </a:p>
          <a:p>
            <a:pPr lvl="1"/>
            <a:r>
              <a:rPr lang="en-IE" sz="2000" i="1" dirty="0">
                <a:solidFill>
                  <a:schemeClr val="bg1"/>
                </a:solidFill>
              </a:rPr>
              <a:t>What’s a prime number?</a:t>
            </a:r>
          </a:p>
          <a:p>
            <a:pPr lvl="1"/>
            <a:r>
              <a:rPr lang="en-IE" sz="2000" i="1" dirty="0">
                <a:solidFill>
                  <a:schemeClr val="bg1"/>
                </a:solidFill>
              </a:rPr>
              <a:t>A number that’s only divisible by itself and 1, e.g. 7. </a:t>
            </a:r>
          </a:p>
          <a:p>
            <a:pPr lvl="1"/>
            <a:r>
              <a:rPr lang="en-IE" sz="2000" i="1" dirty="0">
                <a:solidFill>
                  <a:schemeClr val="bg1"/>
                </a:solidFill>
              </a:rPr>
              <a:t>Or to put it another way, every number other than itself and 1 gives a remainder, e.g. For 7, if 6, 5, 4, 3, and 2 give a remainder then 7 is prime.</a:t>
            </a:r>
          </a:p>
          <a:p>
            <a:pPr lvl="1"/>
            <a:r>
              <a:rPr lang="en-IE" sz="2000" i="1" dirty="0">
                <a:solidFill>
                  <a:schemeClr val="bg1"/>
                </a:solidFill>
              </a:rPr>
              <a:t>So all we need to do is divide 7 by all numbers less than it but greater than one, and if any of them have no remainder, we know it’s not prime.</a:t>
            </a:r>
          </a:p>
        </p:txBody>
      </p:sp>
    </p:spTree>
    <p:extLst>
      <p:ext uri="{BB962C8B-B14F-4D97-AF65-F5344CB8AC3E}">
        <p14:creationId xmlns:p14="http://schemas.microsoft.com/office/powerpoint/2010/main" val="4208759509"/>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solidFill>
                  <a:schemeClr val="bg1"/>
                </a:solidFill>
              </a:rPr>
              <a:t>Prime Numbers</a:t>
            </a:r>
            <a:endParaRPr lang="en-IE" dirty="0">
              <a:solidFill>
                <a:schemeClr val="bg1"/>
              </a:solidFill>
            </a:endParaRPr>
          </a:p>
        </p:txBody>
      </p:sp>
      <p:sp>
        <p:nvSpPr>
          <p:cNvPr id="4" name="Content Placeholder 3"/>
          <p:cNvSpPr>
            <a:spLocks noGrp="1"/>
          </p:cNvSpPr>
          <p:nvPr>
            <p:ph idx="1"/>
          </p:nvPr>
        </p:nvSpPr>
        <p:spPr/>
        <p:txBody>
          <a:bodyPr/>
          <a:lstStyle/>
          <a:p>
            <a:r>
              <a:rPr lang="en-IE" dirty="0">
                <a:solidFill>
                  <a:schemeClr val="bg1"/>
                </a:solidFill>
              </a:rPr>
              <a:t>So, </a:t>
            </a:r>
          </a:p>
          <a:p>
            <a:r>
              <a:rPr lang="en-IE" dirty="0">
                <a:solidFill>
                  <a:schemeClr val="bg1"/>
                </a:solidFill>
              </a:rPr>
              <a:t>If the number is 7, as long as 6, 5, 4, 3, and 2 give a remainder, 7 is prime.</a:t>
            </a:r>
          </a:p>
          <a:p>
            <a:r>
              <a:rPr lang="en-IE" dirty="0">
                <a:solidFill>
                  <a:schemeClr val="bg1"/>
                </a:solidFill>
              </a:rPr>
              <a:t>If the number is 9, we know that 8, 7, 6, 5, and 4, all give remainders, but 3 does not give a remainder, it goes evenly into 9 so we can say 9 is not prime</a:t>
            </a:r>
          </a:p>
        </p:txBody>
      </p:sp>
    </p:spTree>
    <p:extLst>
      <p:ext uri="{BB962C8B-B14F-4D97-AF65-F5344CB8AC3E}">
        <p14:creationId xmlns:p14="http://schemas.microsoft.com/office/powerpoint/2010/main" val="2374578804"/>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solidFill>
                  <a:schemeClr val="bg1"/>
                </a:solidFill>
              </a:rPr>
              <a:t>Prime Numbers</a:t>
            </a:r>
            <a:endParaRPr lang="en-IE" dirty="0">
              <a:solidFill>
                <a:schemeClr val="bg1"/>
              </a:solidFill>
            </a:endParaRPr>
          </a:p>
        </p:txBody>
      </p:sp>
      <p:sp>
        <p:nvSpPr>
          <p:cNvPr id="4" name="Content Placeholder 3"/>
          <p:cNvSpPr>
            <a:spLocks noGrp="1"/>
          </p:cNvSpPr>
          <p:nvPr>
            <p:ph idx="1"/>
          </p:nvPr>
        </p:nvSpPr>
        <p:spPr/>
        <p:txBody>
          <a:bodyPr/>
          <a:lstStyle/>
          <a:p>
            <a:r>
              <a:rPr lang="en-IE" dirty="0">
                <a:solidFill>
                  <a:schemeClr val="bg1"/>
                </a:solidFill>
              </a:rPr>
              <a:t>So remember, </a:t>
            </a:r>
          </a:p>
          <a:p>
            <a:pPr lvl="1"/>
            <a:r>
              <a:rPr lang="en-IE" dirty="0">
                <a:solidFill>
                  <a:schemeClr val="bg1"/>
                </a:solidFill>
              </a:rPr>
              <a:t>if the number is 7, as long as 6, 5, 4, 3, and 2 give a remainder, 7 is prime.</a:t>
            </a:r>
          </a:p>
          <a:p>
            <a:r>
              <a:rPr lang="en-IE" dirty="0">
                <a:solidFill>
                  <a:schemeClr val="bg1"/>
                </a:solidFill>
              </a:rPr>
              <a:t>So, in general, </a:t>
            </a:r>
          </a:p>
          <a:p>
            <a:pPr lvl="1"/>
            <a:r>
              <a:rPr lang="en-IE" dirty="0">
                <a:solidFill>
                  <a:schemeClr val="bg1"/>
                </a:solidFill>
              </a:rPr>
              <a:t>if the number is A, as long as A-1, A-2, A-3, A-4, ... 2 give a remainder, A is prime.</a:t>
            </a:r>
          </a:p>
        </p:txBody>
      </p:sp>
    </p:spTree>
    <p:extLst>
      <p:ext uri="{BB962C8B-B14F-4D97-AF65-F5344CB8AC3E}">
        <p14:creationId xmlns:p14="http://schemas.microsoft.com/office/powerpoint/2010/main" val="4173323061"/>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521" y="443803"/>
            <a:ext cx="10971372" cy="5865517"/>
          </a:xfrm>
        </p:spPr>
        <p:txBody>
          <a:bodyPr>
            <a:normAutofit fontScale="62500" lnSpcReduction="20000"/>
          </a:bodyPr>
          <a:lstStyle/>
          <a:p>
            <a:pPr marL="0" indent="0">
              <a:buNone/>
            </a:pPr>
            <a:r>
              <a:rPr lang="en-IE" dirty="0">
                <a:solidFill>
                  <a:schemeClr val="bg1"/>
                </a:solidFill>
                <a:latin typeface="Courier New" panose="02070309020205020404" pitchFamily="49" charset="0"/>
                <a:cs typeface="Courier New" panose="02070309020205020404" pitchFamily="49" charset="0"/>
              </a:rPr>
              <a:t># PROGRAM </a:t>
            </a:r>
            <a:r>
              <a:rPr lang="en-IE" dirty="0" err="1">
                <a:solidFill>
                  <a:schemeClr val="bg1"/>
                </a:solidFill>
                <a:latin typeface="Courier New" panose="02070309020205020404" pitchFamily="49" charset="0"/>
                <a:cs typeface="Courier New" panose="02070309020205020404" pitchFamily="49" charset="0"/>
              </a:rPr>
              <a:t>CheckPrime</a:t>
            </a:r>
            <a:r>
              <a:rPr lang="en-IE" dirty="0">
                <a:solidFill>
                  <a:schemeClr val="bg1"/>
                </a:solidFill>
                <a:latin typeface="Courier New" panose="02070309020205020404" pitchFamily="49" charset="0"/>
                <a:cs typeface="Courier New" panose="02070309020205020404" pitchFamily="49" charset="0"/>
              </a:rPr>
              <a:t>:</a:t>
            </a:r>
          </a:p>
          <a:p>
            <a:pPr marL="0" indent="0">
              <a:buNone/>
            </a:pPr>
            <a:r>
              <a:rPr lang="en-IE" dirty="0">
                <a:solidFill>
                  <a:schemeClr val="bg1"/>
                </a:solidFill>
                <a:latin typeface="Courier New" panose="02070309020205020404" pitchFamily="49" charset="0"/>
                <a:cs typeface="Courier New" panose="02070309020205020404" pitchFamily="49" charset="0"/>
              </a:rPr>
              <a:t>a = </a:t>
            </a:r>
            <a:r>
              <a:rPr lang="en-IE" dirty="0" err="1">
                <a:solidFill>
                  <a:schemeClr val="bg1"/>
                </a:solidFill>
                <a:latin typeface="Courier New" panose="02070309020205020404" pitchFamily="49" charset="0"/>
                <a:cs typeface="Courier New" panose="02070309020205020404" pitchFamily="49" charset="0"/>
              </a:rPr>
              <a:t>int</a:t>
            </a:r>
            <a:r>
              <a:rPr lang="en-IE" dirty="0">
                <a:solidFill>
                  <a:schemeClr val="bg1"/>
                </a:solidFill>
                <a:latin typeface="Courier New" panose="02070309020205020404" pitchFamily="49" charset="0"/>
                <a:cs typeface="Courier New" panose="02070309020205020404" pitchFamily="49" charset="0"/>
              </a:rPr>
              <a:t>(input("Please input value:"))</a:t>
            </a:r>
          </a:p>
          <a:p>
            <a:pPr marL="0" indent="0">
              <a:buNone/>
            </a:pPr>
            <a:r>
              <a:rPr lang="en-IE" dirty="0">
                <a:solidFill>
                  <a:schemeClr val="bg1"/>
                </a:solidFill>
                <a:latin typeface="Courier New" panose="02070309020205020404" pitchFamily="49" charset="0"/>
                <a:cs typeface="Courier New" panose="02070309020205020404" pitchFamily="49" charset="0"/>
              </a:rPr>
              <a:t>b = a - 1</a:t>
            </a:r>
          </a:p>
          <a:p>
            <a:pPr marL="0" indent="0">
              <a:buNone/>
            </a:pPr>
            <a:r>
              <a:rPr lang="en-IE" dirty="0" err="1">
                <a:solidFill>
                  <a:schemeClr val="bg1"/>
                </a:solidFill>
                <a:latin typeface="Courier New" panose="02070309020205020404" pitchFamily="49" charset="0"/>
                <a:cs typeface="Courier New" panose="02070309020205020404" pitchFamily="49" charset="0"/>
              </a:rPr>
              <a:t>IsPrime</a:t>
            </a:r>
            <a:r>
              <a:rPr lang="en-IE" dirty="0">
                <a:solidFill>
                  <a:schemeClr val="bg1"/>
                </a:solidFill>
                <a:latin typeface="Courier New" panose="02070309020205020404" pitchFamily="49" charset="0"/>
                <a:cs typeface="Courier New" panose="02070309020205020404" pitchFamily="49" charset="0"/>
              </a:rPr>
              <a:t> = True</a:t>
            </a:r>
          </a:p>
          <a:p>
            <a:pPr marL="0" indent="0">
              <a:buNone/>
            </a:pPr>
            <a:r>
              <a:rPr lang="en-IE" dirty="0">
                <a:solidFill>
                  <a:schemeClr val="bg1"/>
                </a:solidFill>
                <a:latin typeface="Courier New" panose="02070309020205020404" pitchFamily="49" charset="0"/>
                <a:cs typeface="Courier New" panose="02070309020205020404" pitchFamily="49" charset="0"/>
              </a:rPr>
              <a:t>while b != 1:</a:t>
            </a:r>
          </a:p>
          <a:p>
            <a:pPr marL="0" indent="0">
              <a:buNone/>
            </a:pPr>
            <a:r>
              <a:rPr lang="en-IE" dirty="0">
                <a:solidFill>
                  <a:schemeClr val="bg1"/>
                </a:solidFill>
                <a:latin typeface="Courier New" panose="02070309020205020404" pitchFamily="49" charset="0"/>
                <a:cs typeface="Courier New" panose="02070309020205020404" pitchFamily="49" charset="0"/>
              </a:rPr>
              <a:t># DO</a:t>
            </a:r>
          </a:p>
          <a:p>
            <a:pPr marL="0" indent="0">
              <a:buNone/>
            </a:pPr>
            <a:r>
              <a:rPr lang="en-IE" dirty="0">
                <a:solidFill>
                  <a:schemeClr val="bg1"/>
                </a:solidFill>
                <a:latin typeface="Courier New" panose="02070309020205020404" pitchFamily="49" charset="0"/>
                <a:cs typeface="Courier New" panose="02070309020205020404" pitchFamily="49" charset="0"/>
              </a:rPr>
              <a:t>    if a % b == 0:</a:t>
            </a:r>
          </a:p>
          <a:p>
            <a:pPr marL="0" indent="0">
              <a:buNone/>
            </a:pPr>
            <a:r>
              <a:rPr lang="en-IE" dirty="0">
                <a:solidFill>
                  <a:schemeClr val="bg1"/>
                </a:solidFill>
                <a:latin typeface="Courier New" panose="02070309020205020404" pitchFamily="49" charset="0"/>
                <a:cs typeface="Courier New" panose="02070309020205020404" pitchFamily="49" charset="0"/>
              </a:rPr>
              <a:t>        # THEN</a:t>
            </a:r>
          </a:p>
          <a:p>
            <a:pPr marL="0" indent="0">
              <a:buNone/>
            </a:pPr>
            <a:r>
              <a:rPr lang="en-IE" dirty="0">
                <a:solidFill>
                  <a:schemeClr val="bg1"/>
                </a:solidFill>
                <a:latin typeface="Courier New" panose="02070309020205020404" pitchFamily="49" charset="0"/>
                <a:cs typeface="Courier New" panose="02070309020205020404" pitchFamily="49" charset="0"/>
              </a:rPr>
              <a:t>        </a:t>
            </a:r>
            <a:r>
              <a:rPr lang="en-IE" dirty="0" err="1">
                <a:solidFill>
                  <a:schemeClr val="bg1"/>
                </a:solidFill>
                <a:latin typeface="Courier New" panose="02070309020205020404" pitchFamily="49" charset="0"/>
                <a:cs typeface="Courier New" panose="02070309020205020404" pitchFamily="49" charset="0"/>
              </a:rPr>
              <a:t>IsPrime</a:t>
            </a:r>
            <a:r>
              <a:rPr lang="en-IE" dirty="0">
                <a:solidFill>
                  <a:schemeClr val="bg1"/>
                </a:solidFill>
                <a:latin typeface="Courier New" panose="02070309020205020404" pitchFamily="49" charset="0"/>
                <a:cs typeface="Courier New" panose="02070309020205020404" pitchFamily="49" charset="0"/>
              </a:rPr>
              <a:t> = False</a:t>
            </a:r>
          </a:p>
          <a:p>
            <a:pPr marL="0" indent="0">
              <a:buNone/>
            </a:pPr>
            <a:r>
              <a:rPr lang="en-IE" dirty="0">
                <a:solidFill>
                  <a:schemeClr val="bg1"/>
                </a:solidFill>
                <a:latin typeface="Courier New" panose="02070309020205020404" pitchFamily="49" charset="0"/>
                <a:cs typeface="Courier New" panose="02070309020205020404" pitchFamily="49" charset="0"/>
              </a:rPr>
              <a:t>    # ENDIF;</a:t>
            </a:r>
          </a:p>
          <a:p>
            <a:pPr marL="0" indent="0">
              <a:buNone/>
            </a:pPr>
            <a:r>
              <a:rPr lang="en-IE" dirty="0" smtClean="0">
                <a:solidFill>
                  <a:schemeClr val="bg1"/>
                </a:solidFill>
                <a:latin typeface="Courier New" panose="02070309020205020404" pitchFamily="49" charset="0"/>
                <a:cs typeface="Courier New" panose="02070309020205020404" pitchFamily="49" charset="0"/>
              </a:rPr>
              <a:t>b </a:t>
            </a:r>
            <a:r>
              <a:rPr lang="en-IE" dirty="0">
                <a:solidFill>
                  <a:schemeClr val="bg1"/>
                </a:solidFill>
                <a:latin typeface="Courier New" panose="02070309020205020404" pitchFamily="49" charset="0"/>
                <a:cs typeface="Courier New" panose="02070309020205020404" pitchFamily="49" charset="0"/>
              </a:rPr>
              <a:t>= b - 1</a:t>
            </a:r>
          </a:p>
          <a:p>
            <a:pPr marL="0" indent="0">
              <a:buNone/>
            </a:pPr>
            <a:r>
              <a:rPr lang="en-IE" dirty="0">
                <a:solidFill>
                  <a:schemeClr val="bg1"/>
                </a:solidFill>
                <a:latin typeface="Courier New" panose="02070309020205020404" pitchFamily="49" charset="0"/>
                <a:cs typeface="Courier New" panose="02070309020205020404" pitchFamily="49" charset="0"/>
              </a:rPr>
              <a:t># ENDWHILE;</a:t>
            </a:r>
          </a:p>
          <a:p>
            <a:pPr marL="0" indent="0">
              <a:buNone/>
            </a:pPr>
            <a:r>
              <a:rPr lang="en-IE" dirty="0">
                <a:solidFill>
                  <a:schemeClr val="bg1"/>
                </a:solidFill>
                <a:latin typeface="Courier New" panose="02070309020205020404" pitchFamily="49" charset="0"/>
                <a:cs typeface="Courier New" panose="02070309020205020404" pitchFamily="49" charset="0"/>
              </a:rPr>
              <a:t>if </a:t>
            </a:r>
            <a:r>
              <a:rPr lang="en-IE" dirty="0" err="1">
                <a:solidFill>
                  <a:schemeClr val="bg1"/>
                </a:solidFill>
                <a:latin typeface="Courier New" panose="02070309020205020404" pitchFamily="49" charset="0"/>
                <a:cs typeface="Courier New" panose="02070309020205020404" pitchFamily="49" charset="0"/>
              </a:rPr>
              <a:t>IsPrime</a:t>
            </a:r>
            <a:r>
              <a:rPr lang="en-IE" dirty="0">
                <a:solidFill>
                  <a:schemeClr val="bg1"/>
                </a:solidFill>
                <a:latin typeface="Courier New" panose="02070309020205020404" pitchFamily="49" charset="0"/>
                <a:cs typeface="Courier New" panose="02070309020205020404" pitchFamily="49" charset="0"/>
              </a:rPr>
              <a:t>:</a:t>
            </a:r>
          </a:p>
          <a:p>
            <a:pPr marL="0" indent="0">
              <a:buNone/>
            </a:pPr>
            <a:r>
              <a:rPr lang="en-IE" dirty="0">
                <a:solidFill>
                  <a:schemeClr val="bg1"/>
                </a:solidFill>
                <a:latin typeface="Courier New" panose="02070309020205020404" pitchFamily="49" charset="0"/>
                <a:cs typeface="Courier New" panose="02070309020205020404" pitchFamily="49" charset="0"/>
              </a:rPr>
              <a:t># THEN</a:t>
            </a:r>
          </a:p>
          <a:p>
            <a:pPr marL="0" indent="0">
              <a:buNone/>
            </a:pPr>
            <a:r>
              <a:rPr lang="en-IE" dirty="0">
                <a:solidFill>
                  <a:schemeClr val="bg1"/>
                </a:solidFill>
                <a:latin typeface="Courier New" panose="02070309020205020404" pitchFamily="49" charset="0"/>
                <a:cs typeface="Courier New" panose="02070309020205020404" pitchFamily="49" charset="0"/>
              </a:rPr>
              <a:t>    print(a, "is a prime number")</a:t>
            </a:r>
          </a:p>
          <a:p>
            <a:pPr marL="0" indent="0">
              <a:buNone/>
            </a:pPr>
            <a:r>
              <a:rPr lang="en-IE" dirty="0">
                <a:solidFill>
                  <a:schemeClr val="bg1"/>
                </a:solidFill>
                <a:latin typeface="Courier New" panose="02070309020205020404" pitchFamily="49" charset="0"/>
                <a:cs typeface="Courier New" panose="02070309020205020404" pitchFamily="49" charset="0"/>
              </a:rPr>
              <a:t>else:</a:t>
            </a:r>
          </a:p>
          <a:p>
            <a:pPr marL="0" indent="0">
              <a:buNone/>
            </a:pPr>
            <a:r>
              <a:rPr lang="en-IE" dirty="0">
                <a:solidFill>
                  <a:schemeClr val="bg1"/>
                </a:solidFill>
                <a:latin typeface="Courier New" panose="02070309020205020404" pitchFamily="49" charset="0"/>
                <a:cs typeface="Courier New" panose="02070309020205020404" pitchFamily="49" charset="0"/>
              </a:rPr>
              <a:t>    print(a, "is not a prime number")</a:t>
            </a:r>
          </a:p>
          <a:p>
            <a:pPr marL="0" indent="0">
              <a:buNone/>
            </a:pPr>
            <a:r>
              <a:rPr lang="en-IE" dirty="0">
                <a:solidFill>
                  <a:schemeClr val="bg1"/>
                </a:solidFill>
                <a:latin typeface="Courier New" panose="02070309020205020404" pitchFamily="49" charset="0"/>
                <a:cs typeface="Courier New" panose="02070309020205020404" pitchFamily="49" charset="0"/>
              </a:rPr>
              <a:t># ENDIF;</a:t>
            </a:r>
          </a:p>
          <a:p>
            <a:pPr marL="0" indent="0">
              <a:buNone/>
            </a:pPr>
            <a:r>
              <a:rPr lang="en-IE" dirty="0">
                <a:solidFill>
                  <a:schemeClr val="bg1"/>
                </a:solidFill>
                <a:latin typeface="Courier New" panose="02070309020205020404" pitchFamily="49" charset="0"/>
                <a:cs typeface="Courier New" panose="02070309020205020404" pitchFamily="49" charset="0"/>
              </a:rPr>
              <a:t># END.</a:t>
            </a:r>
          </a:p>
        </p:txBody>
      </p:sp>
    </p:spTree>
    <p:extLst>
      <p:ext uri="{BB962C8B-B14F-4D97-AF65-F5344CB8AC3E}">
        <p14:creationId xmlns:p14="http://schemas.microsoft.com/office/powerpoint/2010/main" val="113403405"/>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a:solidFill>
                  <a:schemeClr val="bg1"/>
                </a:solidFill>
              </a:rPr>
              <a:t>Fibonacci Numbers</a:t>
            </a:r>
          </a:p>
        </p:txBody>
      </p:sp>
      <p:sp>
        <p:nvSpPr>
          <p:cNvPr id="4" name="Content Placeholder 3"/>
          <p:cNvSpPr>
            <a:spLocks noGrp="1"/>
          </p:cNvSpPr>
          <p:nvPr>
            <p:ph idx="1"/>
          </p:nvPr>
        </p:nvSpPr>
        <p:spPr/>
        <p:txBody>
          <a:bodyPr>
            <a:normAutofit lnSpcReduction="10000"/>
          </a:bodyPr>
          <a:lstStyle/>
          <a:p>
            <a:r>
              <a:rPr lang="en-IE" dirty="0">
                <a:solidFill>
                  <a:schemeClr val="bg1"/>
                </a:solidFill>
              </a:rPr>
              <a:t>The Fibonacci numbers are numbers where the next number in the sequence is the sum of the previous two.</a:t>
            </a:r>
          </a:p>
          <a:p>
            <a:r>
              <a:rPr lang="en-IE" dirty="0">
                <a:solidFill>
                  <a:schemeClr val="bg1"/>
                </a:solidFill>
              </a:rPr>
              <a:t>The sequence starts with 1, 1,</a:t>
            </a:r>
          </a:p>
          <a:p>
            <a:r>
              <a:rPr lang="en-IE" dirty="0">
                <a:solidFill>
                  <a:schemeClr val="bg1"/>
                </a:solidFill>
              </a:rPr>
              <a:t>And then it’s 2</a:t>
            </a:r>
          </a:p>
          <a:p>
            <a:r>
              <a:rPr lang="en-IE" dirty="0">
                <a:solidFill>
                  <a:schemeClr val="bg1"/>
                </a:solidFill>
              </a:rPr>
              <a:t>Then 3</a:t>
            </a:r>
          </a:p>
          <a:p>
            <a:r>
              <a:rPr lang="en-IE" dirty="0">
                <a:solidFill>
                  <a:schemeClr val="bg1"/>
                </a:solidFill>
              </a:rPr>
              <a:t>Then 5</a:t>
            </a:r>
          </a:p>
          <a:p>
            <a:r>
              <a:rPr lang="en-IE" dirty="0">
                <a:solidFill>
                  <a:schemeClr val="bg1"/>
                </a:solidFill>
              </a:rPr>
              <a:t>Then 8</a:t>
            </a:r>
          </a:p>
          <a:p>
            <a:r>
              <a:rPr lang="en-IE" dirty="0">
                <a:solidFill>
                  <a:schemeClr val="bg1"/>
                </a:solidFill>
              </a:rPr>
              <a:t>Then 13</a:t>
            </a:r>
          </a:p>
        </p:txBody>
      </p:sp>
    </p:spTree>
    <p:extLst>
      <p:ext uri="{BB962C8B-B14F-4D97-AF65-F5344CB8AC3E}">
        <p14:creationId xmlns:p14="http://schemas.microsoft.com/office/powerpoint/2010/main" val="3142912049"/>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521" y="443803"/>
            <a:ext cx="10971372" cy="5865517"/>
          </a:xfrm>
        </p:spPr>
        <p:txBody>
          <a:bodyPr>
            <a:normAutofit fontScale="85000" lnSpcReduction="20000"/>
          </a:bodyPr>
          <a:lstStyle/>
          <a:p>
            <a:pPr marL="0" indent="0">
              <a:buNone/>
            </a:pPr>
            <a:r>
              <a:rPr lang="en-IE" dirty="0">
                <a:solidFill>
                  <a:schemeClr val="bg1"/>
                </a:solidFill>
                <a:latin typeface="Courier New" panose="02070309020205020404" pitchFamily="49" charset="0"/>
                <a:cs typeface="Courier New" panose="02070309020205020404" pitchFamily="49" charset="0"/>
              </a:rPr>
              <a:t># PROGRAM </a:t>
            </a:r>
            <a:r>
              <a:rPr lang="en-IE" dirty="0" err="1">
                <a:solidFill>
                  <a:schemeClr val="bg1"/>
                </a:solidFill>
                <a:latin typeface="Courier New" panose="02070309020205020404" pitchFamily="49" charset="0"/>
                <a:cs typeface="Courier New" panose="02070309020205020404" pitchFamily="49" charset="0"/>
              </a:rPr>
              <a:t>FibonacciNumbers</a:t>
            </a:r>
            <a:r>
              <a:rPr lang="en-IE" dirty="0">
                <a:solidFill>
                  <a:schemeClr val="bg1"/>
                </a:solidFill>
                <a:latin typeface="Courier New" panose="02070309020205020404" pitchFamily="49" charset="0"/>
                <a:cs typeface="Courier New" panose="02070309020205020404" pitchFamily="49" charset="0"/>
              </a:rPr>
              <a:t>:</a:t>
            </a:r>
          </a:p>
          <a:p>
            <a:pPr marL="0" indent="0">
              <a:buNone/>
            </a:pPr>
            <a:r>
              <a:rPr lang="en-IE" dirty="0">
                <a:solidFill>
                  <a:schemeClr val="bg1"/>
                </a:solidFill>
                <a:latin typeface="Courier New" panose="02070309020205020404" pitchFamily="49" charset="0"/>
                <a:cs typeface="Courier New" panose="02070309020205020404" pitchFamily="49" charset="0"/>
              </a:rPr>
              <a:t>a = </a:t>
            </a:r>
            <a:r>
              <a:rPr lang="en-IE" dirty="0" err="1">
                <a:solidFill>
                  <a:schemeClr val="bg1"/>
                </a:solidFill>
                <a:latin typeface="Courier New" panose="02070309020205020404" pitchFamily="49" charset="0"/>
                <a:cs typeface="Courier New" panose="02070309020205020404" pitchFamily="49" charset="0"/>
              </a:rPr>
              <a:t>int</a:t>
            </a:r>
            <a:r>
              <a:rPr lang="en-IE" dirty="0">
                <a:solidFill>
                  <a:schemeClr val="bg1"/>
                </a:solidFill>
                <a:latin typeface="Courier New" panose="02070309020205020404" pitchFamily="49" charset="0"/>
                <a:cs typeface="Courier New" panose="02070309020205020404" pitchFamily="49" charset="0"/>
              </a:rPr>
              <a:t>(input("Please input value:"))</a:t>
            </a:r>
          </a:p>
          <a:p>
            <a:pPr marL="0" indent="0">
              <a:buNone/>
            </a:pPr>
            <a:r>
              <a:rPr lang="en-IE" dirty="0" err="1">
                <a:solidFill>
                  <a:schemeClr val="bg1"/>
                </a:solidFill>
                <a:latin typeface="Courier New" panose="02070309020205020404" pitchFamily="49" charset="0"/>
                <a:cs typeface="Courier New" panose="02070309020205020404" pitchFamily="49" charset="0"/>
              </a:rPr>
              <a:t>FirstNum</a:t>
            </a:r>
            <a:r>
              <a:rPr lang="en-IE" dirty="0">
                <a:solidFill>
                  <a:schemeClr val="bg1"/>
                </a:solidFill>
                <a:latin typeface="Courier New" panose="02070309020205020404" pitchFamily="49" charset="0"/>
                <a:cs typeface="Courier New" panose="02070309020205020404" pitchFamily="49" charset="0"/>
              </a:rPr>
              <a:t> = 1</a:t>
            </a:r>
          </a:p>
          <a:p>
            <a:pPr marL="0" indent="0">
              <a:buNone/>
            </a:pPr>
            <a:r>
              <a:rPr lang="en-IE" dirty="0" err="1">
                <a:solidFill>
                  <a:schemeClr val="bg1"/>
                </a:solidFill>
                <a:latin typeface="Courier New" panose="02070309020205020404" pitchFamily="49" charset="0"/>
                <a:cs typeface="Courier New" panose="02070309020205020404" pitchFamily="49" charset="0"/>
              </a:rPr>
              <a:t>SecondNum</a:t>
            </a:r>
            <a:r>
              <a:rPr lang="en-IE" dirty="0">
                <a:solidFill>
                  <a:schemeClr val="bg1"/>
                </a:solidFill>
                <a:latin typeface="Courier New" panose="02070309020205020404" pitchFamily="49" charset="0"/>
                <a:cs typeface="Courier New" panose="02070309020205020404" pitchFamily="49" charset="0"/>
              </a:rPr>
              <a:t> = 1</a:t>
            </a:r>
          </a:p>
          <a:p>
            <a:pPr marL="0" indent="0">
              <a:buNone/>
            </a:pPr>
            <a:r>
              <a:rPr lang="en-IE" dirty="0">
                <a:solidFill>
                  <a:schemeClr val="bg1"/>
                </a:solidFill>
                <a:latin typeface="Courier New" panose="02070309020205020404" pitchFamily="49" charset="0"/>
                <a:cs typeface="Courier New" panose="02070309020205020404" pitchFamily="49" charset="0"/>
              </a:rPr>
              <a:t>while a != 1:</a:t>
            </a:r>
          </a:p>
          <a:p>
            <a:pPr marL="0" indent="0">
              <a:buNone/>
            </a:pPr>
            <a:r>
              <a:rPr lang="en-IE" dirty="0">
                <a:solidFill>
                  <a:schemeClr val="bg1"/>
                </a:solidFill>
                <a:latin typeface="Courier New" panose="02070309020205020404" pitchFamily="49" charset="0"/>
                <a:cs typeface="Courier New" panose="02070309020205020404" pitchFamily="49" charset="0"/>
              </a:rPr>
              <a:t># DO</a:t>
            </a:r>
          </a:p>
          <a:p>
            <a:pPr marL="0" indent="0">
              <a:buNone/>
            </a:pPr>
            <a:r>
              <a:rPr lang="en-IE" dirty="0">
                <a:solidFill>
                  <a:schemeClr val="bg1"/>
                </a:solidFill>
                <a:latin typeface="Courier New" panose="02070309020205020404" pitchFamily="49" charset="0"/>
                <a:cs typeface="Courier New" panose="02070309020205020404" pitchFamily="49" charset="0"/>
              </a:rPr>
              <a:t>    total = </a:t>
            </a:r>
            <a:r>
              <a:rPr lang="en-IE" dirty="0" err="1">
                <a:solidFill>
                  <a:schemeClr val="bg1"/>
                </a:solidFill>
                <a:latin typeface="Courier New" panose="02070309020205020404" pitchFamily="49" charset="0"/>
                <a:cs typeface="Courier New" panose="02070309020205020404" pitchFamily="49" charset="0"/>
              </a:rPr>
              <a:t>SecondNum</a:t>
            </a:r>
            <a:r>
              <a:rPr lang="en-IE" dirty="0">
                <a:solidFill>
                  <a:schemeClr val="bg1"/>
                </a:solidFill>
                <a:latin typeface="Courier New" panose="02070309020205020404" pitchFamily="49" charset="0"/>
                <a:cs typeface="Courier New" panose="02070309020205020404" pitchFamily="49" charset="0"/>
              </a:rPr>
              <a:t> + </a:t>
            </a:r>
            <a:r>
              <a:rPr lang="en-IE" dirty="0" err="1">
                <a:solidFill>
                  <a:schemeClr val="bg1"/>
                </a:solidFill>
                <a:latin typeface="Courier New" panose="02070309020205020404" pitchFamily="49" charset="0"/>
                <a:cs typeface="Courier New" panose="02070309020205020404" pitchFamily="49" charset="0"/>
              </a:rPr>
              <a:t>FirstNum</a:t>
            </a:r>
            <a:endParaRPr lang="en-IE" dirty="0">
              <a:solidFill>
                <a:schemeClr val="bg1"/>
              </a:solidFill>
              <a:latin typeface="Courier New" panose="02070309020205020404" pitchFamily="49" charset="0"/>
              <a:cs typeface="Courier New" panose="02070309020205020404" pitchFamily="49" charset="0"/>
            </a:endParaRPr>
          </a:p>
          <a:p>
            <a:pPr marL="0" indent="0">
              <a:buNone/>
            </a:pPr>
            <a:r>
              <a:rPr lang="en-IE" dirty="0">
                <a:solidFill>
                  <a:schemeClr val="bg1"/>
                </a:solidFill>
                <a:latin typeface="Courier New" panose="02070309020205020404" pitchFamily="49" charset="0"/>
                <a:cs typeface="Courier New" panose="02070309020205020404" pitchFamily="49" charset="0"/>
              </a:rPr>
              <a:t>    </a:t>
            </a:r>
            <a:r>
              <a:rPr lang="en-IE" dirty="0" err="1">
                <a:solidFill>
                  <a:schemeClr val="bg1"/>
                </a:solidFill>
                <a:latin typeface="Courier New" panose="02070309020205020404" pitchFamily="49" charset="0"/>
                <a:cs typeface="Courier New" panose="02070309020205020404" pitchFamily="49" charset="0"/>
              </a:rPr>
              <a:t>FirstNum</a:t>
            </a:r>
            <a:r>
              <a:rPr lang="en-IE" dirty="0">
                <a:solidFill>
                  <a:schemeClr val="bg1"/>
                </a:solidFill>
                <a:latin typeface="Courier New" panose="02070309020205020404" pitchFamily="49" charset="0"/>
                <a:cs typeface="Courier New" panose="02070309020205020404" pitchFamily="49" charset="0"/>
              </a:rPr>
              <a:t> = </a:t>
            </a:r>
            <a:r>
              <a:rPr lang="en-IE" dirty="0" err="1">
                <a:solidFill>
                  <a:schemeClr val="bg1"/>
                </a:solidFill>
                <a:latin typeface="Courier New" panose="02070309020205020404" pitchFamily="49" charset="0"/>
                <a:cs typeface="Courier New" panose="02070309020205020404" pitchFamily="49" charset="0"/>
              </a:rPr>
              <a:t>SecondNum</a:t>
            </a:r>
            <a:endParaRPr lang="en-IE" dirty="0">
              <a:solidFill>
                <a:schemeClr val="bg1"/>
              </a:solidFill>
              <a:latin typeface="Courier New" panose="02070309020205020404" pitchFamily="49" charset="0"/>
              <a:cs typeface="Courier New" panose="02070309020205020404" pitchFamily="49" charset="0"/>
            </a:endParaRPr>
          </a:p>
          <a:p>
            <a:pPr marL="0" indent="0">
              <a:buNone/>
            </a:pPr>
            <a:r>
              <a:rPr lang="en-IE" dirty="0">
                <a:solidFill>
                  <a:schemeClr val="bg1"/>
                </a:solidFill>
                <a:latin typeface="Courier New" panose="02070309020205020404" pitchFamily="49" charset="0"/>
                <a:cs typeface="Courier New" panose="02070309020205020404" pitchFamily="49" charset="0"/>
              </a:rPr>
              <a:t>    </a:t>
            </a:r>
            <a:r>
              <a:rPr lang="en-IE" dirty="0" err="1">
                <a:solidFill>
                  <a:schemeClr val="bg1"/>
                </a:solidFill>
                <a:latin typeface="Courier New" panose="02070309020205020404" pitchFamily="49" charset="0"/>
                <a:cs typeface="Courier New" panose="02070309020205020404" pitchFamily="49" charset="0"/>
              </a:rPr>
              <a:t>SecondNum</a:t>
            </a:r>
            <a:r>
              <a:rPr lang="en-IE" dirty="0">
                <a:solidFill>
                  <a:schemeClr val="bg1"/>
                </a:solidFill>
                <a:latin typeface="Courier New" panose="02070309020205020404" pitchFamily="49" charset="0"/>
                <a:cs typeface="Courier New" panose="02070309020205020404" pitchFamily="49" charset="0"/>
              </a:rPr>
              <a:t> = total</a:t>
            </a:r>
          </a:p>
          <a:p>
            <a:pPr marL="0" indent="0">
              <a:buNone/>
            </a:pPr>
            <a:r>
              <a:rPr lang="en-IE" dirty="0">
                <a:solidFill>
                  <a:schemeClr val="bg1"/>
                </a:solidFill>
                <a:latin typeface="Courier New" panose="02070309020205020404" pitchFamily="49" charset="0"/>
                <a:cs typeface="Courier New" panose="02070309020205020404" pitchFamily="49" charset="0"/>
              </a:rPr>
              <a:t>    a = a - 1</a:t>
            </a:r>
          </a:p>
          <a:p>
            <a:pPr marL="0" indent="0">
              <a:buNone/>
            </a:pPr>
            <a:r>
              <a:rPr lang="en-IE" dirty="0">
                <a:solidFill>
                  <a:schemeClr val="bg1"/>
                </a:solidFill>
                <a:latin typeface="Courier New" panose="02070309020205020404" pitchFamily="49" charset="0"/>
                <a:cs typeface="Courier New" panose="02070309020205020404" pitchFamily="49" charset="0"/>
              </a:rPr>
              <a:t># ENDWHILE;</a:t>
            </a:r>
          </a:p>
          <a:p>
            <a:pPr marL="0" indent="0">
              <a:buNone/>
            </a:pPr>
            <a:r>
              <a:rPr lang="en-IE" dirty="0">
                <a:solidFill>
                  <a:schemeClr val="bg1"/>
                </a:solidFill>
                <a:latin typeface="Courier New" panose="02070309020205020404" pitchFamily="49" charset="0"/>
                <a:cs typeface="Courier New" panose="02070309020205020404" pitchFamily="49" charset="0"/>
              </a:rPr>
              <a:t>print(total)</a:t>
            </a:r>
          </a:p>
          <a:p>
            <a:pPr marL="0" indent="0">
              <a:buNone/>
            </a:pPr>
            <a:r>
              <a:rPr lang="en-IE" dirty="0">
                <a:solidFill>
                  <a:schemeClr val="bg1"/>
                </a:solidFill>
                <a:latin typeface="Courier New" panose="02070309020205020404" pitchFamily="49" charset="0"/>
                <a:cs typeface="Courier New" panose="02070309020205020404" pitchFamily="49" charset="0"/>
              </a:rPr>
              <a:t># END.</a:t>
            </a:r>
          </a:p>
        </p:txBody>
      </p:sp>
    </p:spTree>
    <p:extLst>
      <p:ext uri="{BB962C8B-B14F-4D97-AF65-F5344CB8AC3E}">
        <p14:creationId xmlns:p14="http://schemas.microsoft.com/office/powerpoint/2010/main" val="3474044737"/>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p:txBody>
          <a:bodyPr>
            <a:normAutofit/>
          </a:bodyPr>
          <a:lstStyle/>
          <a:p>
            <a:r>
              <a:rPr lang="en-IE" altLang="en-US" sz="6600" dirty="0" smtClean="0"/>
              <a:t>etc.</a:t>
            </a:r>
            <a:endParaRPr lang="en-GB" altLang="en-US" sz="6600" dirty="0"/>
          </a:p>
        </p:txBody>
      </p:sp>
      <p:sp>
        <p:nvSpPr>
          <p:cNvPr id="39939" name="Rectangle 3"/>
          <p:cNvSpPr>
            <a:spLocks noGrp="1" noChangeArrowheads="1"/>
          </p:cNvSpPr>
          <p:nvPr>
            <p:ph type="subTitle" idx="1"/>
          </p:nvPr>
        </p:nvSpPr>
        <p:spPr/>
        <p:txBody>
          <a:bodyPr/>
          <a:lstStyle/>
          <a:p>
            <a:r>
              <a:rPr lang="en-IE" altLang="en-US">
                <a:latin typeface="+mj-lt"/>
              </a:rPr>
              <a:t> </a:t>
            </a:r>
          </a:p>
          <a:p>
            <a:endParaRPr lang="en-GB" altLang="en-US">
              <a:latin typeface="+mj-l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 y="-13855"/>
            <a:ext cx="12181174" cy="6858001"/>
          </a:xfrm>
          <a:prstGeom prst="rect">
            <a:avLst/>
          </a:prstGeom>
        </p:spPr>
      </p:pic>
    </p:spTree>
    <p:extLst>
      <p:ext uri="{BB962C8B-B14F-4D97-AF65-F5344CB8AC3E}">
        <p14:creationId xmlns:p14="http://schemas.microsoft.com/office/powerpoint/2010/main" val="3771345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82" y="-27384"/>
            <a:ext cx="12345736" cy="6957392"/>
          </a:xfrm>
          <a:prstGeom prst="rect">
            <a:avLst/>
          </a:prstGeom>
        </p:spPr>
      </p:pic>
      <p:sp>
        <p:nvSpPr>
          <p:cNvPr id="8" name="Rectangle 7"/>
          <p:cNvSpPr/>
          <p:nvPr/>
        </p:nvSpPr>
        <p:spPr>
          <a:xfrm>
            <a:off x="6002840" y="2967335"/>
            <a:ext cx="184731"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endParaRPr lang="en-US"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10" name="Rectangle 9"/>
          <p:cNvSpPr/>
          <p:nvPr/>
        </p:nvSpPr>
        <p:spPr>
          <a:xfrm>
            <a:off x="4871070" y="2780928"/>
            <a:ext cx="7200800" cy="2664296"/>
          </a:xfrm>
          <a:prstGeom prst="rect">
            <a:avLst/>
          </a:prstGeom>
          <a:noFill/>
          <a:ln>
            <a:noFill/>
          </a:ln>
        </p:spPr>
        <p:txBody>
          <a:bodyPr wrap="none" lIns="91440" tIns="45720" rIns="91440" bIns="45720">
            <a:prstTxWarp prst="textArchUp">
              <a:avLst>
                <a:gd name="adj" fmla="val 11521512"/>
              </a:avLst>
            </a:prstTxWarp>
            <a:spAutoFit/>
          </a:bodyPr>
          <a:lstStyle/>
          <a:p>
            <a:pPr>
              <a:defRPr/>
            </a:pPr>
            <a:r>
              <a:rPr lang="en-IE" sz="5400" b="1" dirty="0">
                <a:solidFill>
                  <a:schemeClr val="bg2">
                    <a:lumMod val="25000"/>
                  </a:schemeClr>
                </a:solidFill>
              </a:rPr>
              <a:t>Flat is better than nested</a:t>
            </a:r>
          </a:p>
        </p:txBody>
      </p:sp>
    </p:spTree>
    <p:extLst>
      <p:ext uri="{BB962C8B-B14F-4D97-AF65-F5344CB8AC3E}">
        <p14:creationId xmlns:p14="http://schemas.microsoft.com/office/powerpoint/2010/main" val="1280936338"/>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E" sz="6600" dirty="0" smtClean="0"/>
              <a:t>Modularisation</a:t>
            </a:r>
            <a:endParaRPr lang="en-IE" sz="6600" dirty="0"/>
          </a:p>
        </p:txBody>
      </p:sp>
      <p:sp>
        <p:nvSpPr>
          <p:cNvPr id="3" name="Subtitle 2"/>
          <p:cNvSpPr>
            <a:spLocks noGrp="1"/>
          </p:cNvSpPr>
          <p:nvPr>
            <p:ph type="subTitle" idx="1"/>
          </p:nvPr>
        </p:nvSpPr>
        <p:spPr/>
        <p:txBody>
          <a:bodyPr/>
          <a:lstStyle/>
          <a:p>
            <a:r>
              <a:rPr lang="en-IE" dirty="0" smtClean="0"/>
              <a:t>Damian Gordon</a:t>
            </a:r>
            <a:endParaRPr lang="en-IE" dirty="0"/>
          </a:p>
        </p:txBody>
      </p:sp>
      <p:sp>
        <p:nvSpPr>
          <p:cNvPr id="4" name="Rectangle 3"/>
          <p:cNvSpPr/>
          <p:nvPr/>
        </p:nvSpPr>
        <p:spPr>
          <a:xfrm>
            <a:off x="0"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900809118"/>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Modularisation</a:t>
            </a:r>
            <a:endParaRPr lang="en-IE" dirty="0"/>
          </a:p>
        </p:txBody>
      </p:sp>
      <p:sp>
        <p:nvSpPr>
          <p:cNvPr id="3" name="Content Placeholder 2"/>
          <p:cNvSpPr>
            <a:spLocks noGrp="1"/>
          </p:cNvSpPr>
          <p:nvPr>
            <p:ph idx="1"/>
          </p:nvPr>
        </p:nvSpPr>
        <p:spPr>
          <a:xfrm>
            <a:off x="609521" y="1600201"/>
            <a:ext cx="10093598" cy="4525963"/>
          </a:xfrm>
        </p:spPr>
        <p:txBody>
          <a:bodyPr/>
          <a:lstStyle/>
          <a:p>
            <a:r>
              <a:rPr lang="en-IE" dirty="0" smtClean="0"/>
              <a:t>Let’s imagine we had code as follows:</a:t>
            </a:r>
            <a:endParaRPr lang="en-IE" sz="2000" i="1" dirty="0"/>
          </a:p>
        </p:txBody>
      </p:sp>
      <p:sp>
        <p:nvSpPr>
          <p:cNvPr id="4" name="Rectangle 3"/>
          <p:cNvSpPr/>
          <p:nvPr/>
        </p:nvSpPr>
        <p:spPr>
          <a:xfrm>
            <a:off x="0"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E"/>
          </a:p>
        </p:txBody>
      </p:sp>
    </p:spTree>
    <p:extLst>
      <p:ext uri="{BB962C8B-B14F-4D97-AF65-F5344CB8AC3E}">
        <p14:creationId xmlns:p14="http://schemas.microsoft.com/office/powerpoint/2010/main" val="839822777"/>
      </p:ext>
    </p:extLst>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Modularisation</a:t>
            </a:r>
            <a:endParaRPr lang="en-IE" dirty="0"/>
          </a:p>
        </p:txBody>
      </p:sp>
      <p:sp>
        <p:nvSpPr>
          <p:cNvPr id="3" name="Content Placeholder 2"/>
          <p:cNvSpPr>
            <a:spLocks noGrp="1"/>
          </p:cNvSpPr>
          <p:nvPr>
            <p:ph idx="1"/>
          </p:nvPr>
        </p:nvSpPr>
        <p:spPr>
          <a:xfrm>
            <a:off x="609521" y="1600201"/>
            <a:ext cx="10093598" cy="4525963"/>
          </a:xfrm>
        </p:spPr>
        <p:txBody>
          <a:bodyPr>
            <a:normAutofit/>
          </a:bodyPr>
          <a:lstStyle/>
          <a:p>
            <a:pPr marL="0" indent="0">
              <a:buNone/>
            </a:pPr>
            <a:r>
              <a:rPr lang="en-IE" sz="800" dirty="0"/>
              <a:t># Python program to mail merger </a:t>
            </a:r>
            <a:endParaRPr lang="en-IE" sz="800" dirty="0" smtClean="0"/>
          </a:p>
          <a:p>
            <a:pPr marL="0" indent="0">
              <a:buNone/>
            </a:pPr>
            <a:r>
              <a:rPr lang="en-IE" sz="800" dirty="0" smtClean="0"/>
              <a:t># </a:t>
            </a:r>
            <a:r>
              <a:rPr lang="en-IE" sz="800" dirty="0"/>
              <a:t>Names are in the file names.txt </a:t>
            </a:r>
            <a:endParaRPr lang="en-IE" sz="800" dirty="0" smtClean="0"/>
          </a:p>
          <a:p>
            <a:pPr marL="0" indent="0">
              <a:buNone/>
            </a:pPr>
            <a:r>
              <a:rPr lang="en-IE" sz="800" dirty="0" smtClean="0"/>
              <a:t># </a:t>
            </a:r>
            <a:r>
              <a:rPr lang="en-IE" sz="800" dirty="0"/>
              <a:t>Body of the mail is in body.txt </a:t>
            </a:r>
            <a:endParaRPr lang="en-IE" sz="800" dirty="0" smtClean="0"/>
          </a:p>
          <a:p>
            <a:pPr marL="0" indent="0">
              <a:buNone/>
            </a:pPr>
            <a:r>
              <a:rPr lang="en-IE" sz="800" dirty="0" smtClean="0"/>
              <a:t># </a:t>
            </a:r>
            <a:r>
              <a:rPr lang="en-IE" sz="800" dirty="0"/>
              <a:t>open names.txt for reading </a:t>
            </a:r>
            <a:endParaRPr lang="en-IE" sz="800" dirty="0" smtClean="0"/>
          </a:p>
          <a:p>
            <a:pPr marL="0" indent="0">
              <a:buNone/>
            </a:pPr>
            <a:r>
              <a:rPr lang="en-IE" sz="800" dirty="0" smtClean="0"/>
              <a:t>with </a:t>
            </a:r>
            <a:r>
              <a:rPr lang="en-IE" sz="800" dirty="0"/>
              <a:t>open("</a:t>
            </a:r>
            <a:r>
              <a:rPr lang="en-IE" sz="800" dirty="0" err="1"/>
              <a:t>names.txt",'r',encoding</a:t>
            </a:r>
            <a:r>
              <a:rPr lang="en-IE" sz="800" dirty="0"/>
              <a:t> = 'utf-8') as </a:t>
            </a:r>
            <a:r>
              <a:rPr lang="en-IE" sz="800" dirty="0" err="1"/>
              <a:t>names_file</a:t>
            </a:r>
            <a:r>
              <a:rPr lang="en-IE" sz="800" dirty="0"/>
              <a:t>: </a:t>
            </a:r>
            <a:endParaRPr lang="en-IE" sz="800" dirty="0" smtClean="0"/>
          </a:p>
          <a:p>
            <a:pPr marL="0" indent="0">
              <a:buNone/>
            </a:pPr>
            <a:r>
              <a:rPr lang="en-IE" sz="800" dirty="0" smtClean="0"/>
              <a:t># </a:t>
            </a:r>
            <a:r>
              <a:rPr lang="en-IE" sz="800" dirty="0"/>
              <a:t>open body.txt for reading </a:t>
            </a:r>
            <a:endParaRPr lang="en-IE" sz="800" dirty="0" smtClean="0"/>
          </a:p>
          <a:p>
            <a:pPr marL="0" indent="0">
              <a:buNone/>
            </a:pPr>
            <a:r>
              <a:rPr lang="en-IE" sz="800" dirty="0" smtClean="0"/>
              <a:t>with </a:t>
            </a:r>
            <a:r>
              <a:rPr lang="en-IE" sz="800" dirty="0"/>
              <a:t>open("</a:t>
            </a:r>
            <a:r>
              <a:rPr lang="en-IE" sz="800" dirty="0" err="1"/>
              <a:t>body.txt",'r',encoding</a:t>
            </a:r>
            <a:r>
              <a:rPr lang="en-IE" sz="800" dirty="0"/>
              <a:t> = 'utf-8') as </a:t>
            </a:r>
            <a:r>
              <a:rPr lang="en-IE" sz="800" dirty="0" err="1"/>
              <a:t>body_file</a:t>
            </a:r>
            <a:r>
              <a:rPr lang="en-IE" sz="800" dirty="0"/>
              <a:t>: </a:t>
            </a:r>
            <a:endParaRPr lang="en-IE" sz="800" dirty="0" smtClean="0"/>
          </a:p>
          <a:p>
            <a:pPr marL="0" indent="0">
              <a:buNone/>
            </a:pPr>
            <a:r>
              <a:rPr lang="en-IE" sz="800" dirty="0" smtClean="0"/>
              <a:t># </a:t>
            </a:r>
            <a:r>
              <a:rPr lang="en-IE" sz="800" dirty="0"/>
              <a:t>read entire content of the body </a:t>
            </a:r>
            <a:endParaRPr lang="en-IE" sz="800" dirty="0" smtClean="0"/>
          </a:p>
          <a:p>
            <a:pPr marL="0" indent="0">
              <a:buNone/>
            </a:pPr>
            <a:r>
              <a:rPr lang="en-IE" sz="800" dirty="0" smtClean="0"/>
              <a:t>body </a:t>
            </a:r>
            <a:r>
              <a:rPr lang="en-IE" sz="800" dirty="0"/>
              <a:t>= </a:t>
            </a:r>
            <a:r>
              <a:rPr lang="en-IE" sz="800" dirty="0" err="1"/>
              <a:t>body_file.read</a:t>
            </a:r>
            <a:r>
              <a:rPr lang="en-IE" sz="800" dirty="0"/>
              <a:t>() </a:t>
            </a:r>
            <a:endParaRPr lang="en-IE" sz="800" dirty="0" smtClean="0"/>
          </a:p>
          <a:p>
            <a:pPr marL="0" indent="0">
              <a:buNone/>
            </a:pPr>
            <a:r>
              <a:rPr lang="en-IE" sz="800" dirty="0" smtClean="0"/>
              <a:t># </a:t>
            </a:r>
            <a:r>
              <a:rPr lang="en-IE" sz="800" dirty="0"/>
              <a:t>iterate over names </a:t>
            </a:r>
            <a:endParaRPr lang="en-IE" sz="800" dirty="0" smtClean="0"/>
          </a:p>
          <a:p>
            <a:pPr marL="0" indent="0">
              <a:buNone/>
            </a:pPr>
            <a:r>
              <a:rPr lang="en-IE" sz="800" dirty="0" smtClean="0"/>
              <a:t>for </a:t>
            </a:r>
            <a:r>
              <a:rPr lang="en-IE" sz="800" dirty="0"/>
              <a:t>name in </a:t>
            </a:r>
            <a:r>
              <a:rPr lang="en-IE" sz="800" dirty="0" err="1"/>
              <a:t>names_file</a:t>
            </a:r>
            <a:r>
              <a:rPr lang="en-IE" sz="800" dirty="0"/>
              <a:t>: </a:t>
            </a:r>
            <a:endParaRPr lang="en-IE" sz="800" dirty="0" smtClean="0"/>
          </a:p>
          <a:p>
            <a:pPr marL="0" indent="0">
              <a:buNone/>
            </a:pPr>
            <a:r>
              <a:rPr lang="en-IE" sz="800" dirty="0" smtClean="0"/>
              <a:t>mail </a:t>
            </a:r>
            <a:r>
              <a:rPr lang="en-IE" sz="800" dirty="0"/>
              <a:t>= "Hello "+</a:t>
            </a:r>
            <a:r>
              <a:rPr lang="en-IE" sz="800" dirty="0" err="1"/>
              <a:t>name+body</a:t>
            </a:r>
            <a:r>
              <a:rPr lang="en-IE" sz="800" dirty="0"/>
              <a:t> </a:t>
            </a:r>
            <a:endParaRPr lang="en-IE" sz="800" dirty="0" smtClean="0"/>
          </a:p>
          <a:p>
            <a:pPr marL="0" indent="0">
              <a:buNone/>
            </a:pPr>
            <a:r>
              <a:rPr lang="en-IE" sz="800" dirty="0" smtClean="0"/>
              <a:t># </a:t>
            </a:r>
            <a:r>
              <a:rPr lang="en-IE" sz="800" dirty="0"/>
              <a:t>write the mails to individual files </a:t>
            </a:r>
            <a:endParaRPr lang="en-IE" sz="800" dirty="0" smtClean="0"/>
          </a:p>
          <a:p>
            <a:pPr marL="0" indent="0">
              <a:buNone/>
            </a:pPr>
            <a:r>
              <a:rPr lang="en-IE" sz="800" dirty="0" smtClean="0"/>
              <a:t>with </a:t>
            </a:r>
            <a:r>
              <a:rPr lang="en-IE" sz="800" dirty="0"/>
              <a:t>open(</a:t>
            </a:r>
            <a:r>
              <a:rPr lang="en-IE" sz="800" dirty="0" err="1"/>
              <a:t>name.strip</a:t>
            </a:r>
            <a:r>
              <a:rPr lang="en-IE" sz="800" dirty="0"/>
              <a:t>()+".</a:t>
            </a:r>
            <a:r>
              <a:rPr lang="en-IE" sz="800" dirty="0" err="1"/>
              <a:t>txt",'w',encoding</a:t>
            </a:r>
            <a:r>
              <a:rPr lang="en-IE" sz="800" dirty="0"/>
              <a:t> = 'utf-8') as </a:t>
            </a:r>
            <a:r>
              <a:rPr lang="en-IE" sz="800" dirty="0" err="1"/>
              <a:t>mail_file</a:t>
            </a:r>
            <a:r>
              <a:rPr lang="en-IE" sz="800" dirty="0"/>
              <a:t>: </a:t>
            </a:r>
            <a:endParaRPr lang="en-IE" sz="800" dirty="0" smtClean="0"/>
          </a:p>
          <a:p>
            <a:pPr marL="0" indent="0">
              <a:buNone/>
            </a:pPr>
            <a:r>
              <a:rPr lang="en-IE" sz="800" dirty="0" err="1" smtClean="0"/>
              <a:t>mail_file.write</a:t>
            </a:r>
            <a:r>
              <a:rPr lang="en-IE" sz="800" dirty="0" smtClean="0"/>
              <a:t>(mail)</a:t>
            </a:r>
          </a:p>
          <a:p>
            <a:pPr marL="0" indent="0">
              <a:buNone/>
            </a:pPr>
            <a:r>
              <a:rPr lang="en-IE" sz="800" dirty="0"/>
              <a:t># Python program to mail merger </a:t>
            </a:r>
          </a:p>
          <a:p>
            <a:pPr marL="0" indent="0">
              <a:buNone/>
            </a:pPr>
            <a:r>
              <a:rPr lang="en-IE" sz="800" dirty="0"/>
              <a:t># Names are in the file names.txt </a:t>
            </a:r>
          </a:p>
          <a:p>
            <a:pPr marL="0" indent="0">
              <a:buNone/>
            </a:pPr>
            <a:r>
              <a:rPr lang="en-IE" sz="800" dirty="0"/>
              <a:t># Body of the mail is in body.txt </a:t>
            </a:r>
          </a:p>
          <a:p>
            <a:pPr marL="0" indent="0">
              <a:buNone/>
            </a:pPr>
            <a:r>
              <a:rPr lang="en-IE" sz="800" dirty="0"/>
              <a:t># open names.txt for reading </a:t>
            </a:r>
          </a:p>
          <a:p>
            <a:pPr marL="0" indent="0">
              <a:buNone/>
            </a:pPr>
            <a:r>
              <a:rPr lang="en-IE" sz="800" dirty="0"/>
              <a:t>with open("</a:t>
            </a:r>
            <a:r>
              <a:rPr lang="en-IE" sz="800" dirty="0" err="1"/>
              <a:t>names.txt",'r',encoding</a:t>
            </a:r>
            <a:r>
              <a:rPr lang="en-IE" sz="800" dirty="0"/>
              <a:t> = 'utf-8') as </a:t>
            </a:r>
            <a:r>
              <a:rPr lang="en-IE" sz="800" dirty="0" err="1"/>
              <a:t>names_file</a:t>
            </a:r>
            <a:r>
              <a:rPr lang="en-IE" sz="800" dirty="0"/>
              <a:t>: </a:t>
            </a:r>
          </a:p>
          <a:p>
            <a:pPr marL="0" indent="0">
              <a:buNone/>
            </a:pPr>
            <a:r>
              <a:rPr lang="en-IE" sz="800" dirty="0"/>
              <a:t># open body.txt for reading </a:t>
            </a:r>
          </a:p>
          <a:p>
            <a:pPr marL="0" indent="0">
              <a:buNone/>
            </a:pPr>
            <a:r>
              <a:rPr lang="en-IE" sz="800" dirty="0"/>
              <a:t>with open("</a:t>
            </a:r>
            <a:r>
              <a:rPr lang="en-IE" sz="800" dirty="0" err="1"/>
              <a:t>body.txt",'r',encoding</a:t>
            </a:r>
            <a:r>
              <a:rPr lang="en-IE" sz="800" dirty="0"/>
              <a:t> = 'utf-8') as </a:t>
            </a:r>
            <a:r>
              <a:rPr lang="en-IE" sz="800" dirty="0" err="1"/>
              <a:t>body_file</a:t>
            </a:r>
            <a:r>
              <a:rPr lang="en-IE" sz="800" dirty="0"/>
              <a:t>: </a:t>
            </a:r>
          </a:p>
          <a:p>
            <a:pPr marL="0" indent="0">
              <a:buNone/>
            </a:pPr>
            <a:r>
              <a:rPr lang="en-IE" sz="800" dirty="0"/>
              <a:t># read entire content of the body </a:t>
            </a:r>
          </a:p>
          <a:p>
            <a:pPr marL="0" indent="0">
              <a:buNone/>
            </a:pPr>
            <a:r>
              <a:rPr lang="en-IE" sz="800" dirty="0"/>
              <a:t>body = </a:t>
            </a:r>
            <a:r>
              <a:rPr lang="en-IE" sz="800" dirty="0" err="1"/>
              <a:t>body_file.read</a:t>
            </a:r>
            <a:r>
              <a:rPr lang="en-IE" sz="800" dirty="0"/>
              <a:t>() </a:t>
            </a:r>
          </a:p>
          <a:p>
            <a:pPr marL="0" indent="0">
              <a:buNone/>
            </a:pPr>
            <a:r>
              <a:rPr lang="en-IE" sz="800" dirty="0"/>
              <a:t># iterate over names </a:t>
            </a:r>
          </a:p>
          <a:p>
            <a:pPr marL="0" indent="0">
              <a:buNone/>
            </a:pPr>
            <a:r>
              <a:rPr lang="en-IE" sz="800" dirty="0"/>
              <a:t>for name in </a:t>
            </a:r>
            <a:r>
              <a:rPr lang="en-IE" sz="800" dirty="0" err="1"/>
              <a:t>names_file</a:t>
            </a:r>
            <a:r>
              <a:rPr lang="en-IE" sz="800" dirty="0"/>
              <a:t>: </a:t>
            </a:r>
          </a:p>
          <a:p>
            <a:pPr marL="0" indent="0">
              <a:buNone/>
            </a:pPr>
            <a:r>
              <a:rPr lang="en-IE" sz="800" dirty="0"/>
              <a:t>mail = "Hello "+</a:t>
            </a:r>
            <a:r>
              <a:rPr lang="en-IE" sz="800" dirty="0" err="1"/>
              <a:t>name+body</a:t>
            </a:r>
            <a:r>
              <a:rPr lang="en-IE" sz="800" dirty="0"/>
              <a:t> </a:t>
            </a:r>
          </a:p>
          <a:p>
            <a:pPr marL="0" indent="0">
              <a:buNone/>
            </a:pPr>
            <a:r>
              <a:rPr lang="en-IE" sz="800" dirty="0"/>
              <a:t># write the mails to individual files </a:t>
            </a:r>
          </a:p>
          <a:p>
            <a:pPr marL="0" indent="0">
              <a:buNone/>
            </a:pPr>
            <a:r>
              <a:rPr lang="en-IE" sz="800" dirty="0"/>
              <a:t>with open(</a:t>
            </a:r>
            <a:r>
              <a:rPr lang="en-IE" sz="800" dirty="0" err="1"/>
              <a:t>name.strip</a:t>
            </a:r>
            <a:r>
              <a:rPr lang="en-IE" sz="800" dirty="0"/>
              <a:t>()+".</a:t>
            </a:r>
            <a:r>
              <a:rPr lang="en-IE" sz="800" dirty="0" err="1"/>
              <a:t>txt",'w',encoding</a:t>
            </a:r>
            <a:r>
              <a:rPr lang="en-IE" sz="800" dirty="0"/>
              <a:t> = 'utf-8') as </a:t>
            </a:r>
            <a:r>
              <a:rPr lang="en-IE" sz="800" dirty="0" err="1"/>
              <a:t>mail_file</a:t>
            </a:r>
            <a:r>
              <a:rPr lang="en-IE" sz="800" dirty="0"/>
              <a:t>: </a:t>
            </a:r>
          </a:p>
          <a:p>
            <a:pPr marL="0" indent="0">
              <a:buNone/>
            </a:pPr>
            <a:r>
              <a:rPr lang="en-IE" sz="800" dirty="0" err="1"/>
              <a:t>mail_file.write</a:t>
            </a:r>
            <a:r>
              <a:rPr lang="en-IE" sz="800" dirty="0"/>
              <a:t>(mail)</a:t>
            </a:r>
            <a:endParaRPr lang="en-IE" sz="800" i="1" dirty="0"/>
          </a:p>
          <a:p>
            <a:pPr marL="0" indent="0">
              <a:buNone/>
            </a:pPr>
            <a:endParaRPr lang="en-IE" sz="800" i="1" dirty="0"/>
          </a:p>
        </p:txBody>
      </p:sp>
      <p:sp>
        <p:nvSpPr>
          <p:cNvPr id="4" name="Rectangle 3"/>
          <p:cNvSpPr/>
          <p:nvPr/>
        </p:nvSpPr>
        <p:spPr>
          <a:xfrm>
            <a:off x="0"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E"/>
          </a:p>
        </p:txBody>
      </p:sp>
    </p:spTree>
    <p:extLst>
      <p:ext uri="{BB962C8B-B14F-4D97-AF65-F5344CB8AC3E}">
        <p14:creationId xmlns:p14="http://schemas.microsoft.com/office/powerpoint/2010/main" val="1741899647"/>
      </p:ext>
    </p:extLst>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Modularisation</a:t>
            </a:r>
            <a:endParaRPr lang="en-IE" dirty="0"/>
          </a:p>
        </p:txBody>
      </p:sp>
      <p:sp>
        <p:nvSpPr>
          <p:cNvPr id="3" name="Content Placeholder 2"/>
          <p:cNvSpPr>
            <a:spLocks noGrp="1"/>
          </p:cNvSpPr>
          <p:nvPr>
            <p:ph idx="1"/>
          </p:nvPr>
        </p:nvSpPr>
        <p:spPr>
          <a:xfrm>
            <a:off x="609521" y="1600201"/>
            <a:ext cx="10093598" cy="4525963"/>
          </a:xfrm>
        </p:spPr>
        <p:txBody>
          <a:bodyPr/>
          <a:lstStyle/>
          <a:p>
            <a:r>
              <a:rPr lang="en-IE" dirty="0" smtClean="0"/>
              <a:t>And some bits of the code are repeated a few times</a:t>
            </a:r>
            <a:endParaRPr lang="en-IE" sz="2000" i="1" dirty="0"/>
          </a:p>
        </p:txBody>
      </p:sp>
      <p:sp>
        <p:nvSpPr>
          <p:cNvPr id="4" name="Rectangle 3"/>
          <p:cNvSpPr/>
          <p:nvPr/>
        </p:nvSpPr>
        <p:spPr>
          <a:xfrm>
            <a:off x="0"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E"/>
          </a:p>
        </p:txBody>
      </p:sp>
    </p:spTree>
    <p:extLst>
      <p:ext uri="{BB962C8B-B14F-4D97-AF65-F5344CB8AC3E}">
        <p14:creationId xmlns:p14="http://schemas.microsoft.com/office/powerpoint/2010/main" val="3533219030"/>
      </p:ext>
    </p:extLst>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Modularisation</a:t>
            </a:r>
            <a:endParaRPr lang="en-IE" dirty="0"/>
          </a:p>
        </p:txBody>
      </p:sp>
      <p:sp>
        <p:nvSpPr>
          <p:cNvPr id="3" name="Content Placeholder 2"/>
          <p:cNvSpPr>
            <a:spLocks noGrp="1"/>
          </p:cNvSpPr>
          <p:nvPr>
            <p:ph idx="1"/>
          </p:nvPr>
        </p:nvSpPr>
        <p:spPr>
          <a:xfrm>
            <a:off x="609521" y="1600201"/>
            <a:ext cx="10093598" cy="4525963"/>
          </a:xfrm>
        </p:spPr>
        <p:txBody>
          <a:bodyPr>
            <a:normAutofit/>
          </a:bodyPr>
          <a:lstStyle/>
          <a:p>
            <a:pPr marL="0" indent="0">
              <a:buNone/>
            </a:pPr>
            <a:r>
              <a:rPr lang="en-IE" sz="800" dirty="0"/>
              <a:t># Python program to mail merger </a:t>
            </a:r>
            <a:endParaRPr lang="en-IE" sz="800" dirty="0" smtClean="0"/>
          </a:p>
          <a:p>
            <a:pPr marL="0" indent="0">
              <a:buNone/>
            </a:pPr>
            <a:r>
              <a:rPr lang="en-IE" sz="800" dirty="0" smtClean="0"/>
              <a:t># </a:t>
            </a:r>
            <a:r>
              <a:rPr lang="en-IE" sz="800" dirty="0"/>
              <a:t>Names are in the file names.txt </a:t>
            </a:r>
            <a:endParaRPr lang="en-IE" sz="800" dirty="0" smtClean="0"/>
          </a:p>
          <a:p>
            <a:pPr marL="0" indent="0">
              <a:buNone/>
            </a:pPr>
            <a:r>
              <a:rPr lang="en-IE" sz="800" dirty="0" smtClean="0"/>
              <a:t># </a:t>
            </a:r>
            <a:r>
              <a:rPr lang="en-IE" sz="800" dirty="0"/>
              <a:t>Body of the mail is in body.txt </a:t>
            </a:r>
            <a:endParaRPr lang="en-IE" sz="800" dirty="0" smtClean="0"/>
          </a:p>
          <a:p>
            <a:pPr marL="0" indent="0">
              <a:buNone/>
            </a:pPr>
            <a:r>
              <a:rPr lang="en-IE" sz="800" dirty="0" smtClean="0"/>
              <a:t># </a:t>
            </a:r>
            <a:r>
              <a:rPr lang="en-IE" sz="800" dirty="0"/>
              <a:t>open names.txt for reading </a:t>
            </a:r>
            <a:endParaRPr lang="en-IE" sz="800" dirty="0" smtClean="0"/>
          </a:p>
          <a:p>
            <a:pPr marL="0" indent="0">
              <a:buNone/>
            </a:pPr>
            <a:r>
              <a:rPr lang="en-IE" sz="800" dirty="0" smtClean="0"/>
              <a:t>with </a:t>
            </a:r>
            <a:r>
              <a:rPr lang="en-IE" sz="800" dirty="0"/>
              <a:t>open("</a:t>
            </a:r>
            <a:r>
              <a:rPr lang="en-IE" sz="800" dirty="0" err="1"/>
              <a:t>names.txt",'r',encoding</a:t>
            </a:r>
            <a:r>
              <a:rPr lang="en-IE" sz="800" dirty="0"/>
              <a:t> = 'utf-8') as </a:t>
            </a:r>
            <a:r>
              <a:rPr lang="en-IE" sz="800" dirty="0" err="1"/>
              <a:t>names_file</a:t>
            </a:r>
            <a:r>
              <a:rPr lang="en-IE" sz="800" dirty="0"/>
              <a:t>: </a:t>
            </a:r>
            <a:endParaRPr lang="en-IE" sz="800" dirty="0" smtClean="0"/>
          </a:p>
          <a:p>
            <a:pPr marL="0" indent="0">
              <a:buNone/>
            </a:pPr>
            <a:r>
              <a:rPr lang="en-IE" sz="800" dirty="0" smtClean="0"/>
              <a:t># </a:t>
            </a:r>
            <a:r>
              <a:rPr lang="en-IE" sz="800" dirty="0"/>
              <a:t>open body.txt for reading </a:t>
            </a:r>
            <a:endParaRPr lang="en-IE" sz="800" dirty="0" smtClean="0"/>
          </a:p>
          <a:p>
            <a:pPr marL="0" indent="0">
              <a:buNone/>
            </a:pPr>
            <a:r>
              <a:rPr lang="en-IE" sz="800" dirty="0" smtClean="0"/>
              <a:t>with </a:t>
            </a:r>
            <a:r>
              <a:rPr lang="en-IE" sz="800" dirty="0"/>
              <a:t>open("</a:t>
            </a:r>
            <a:r>
              <a:rPr lang="en-IE" sz="800" dirty="0" err="1"/>
              <a:t>body.txt",'r',encoding</a:t>
            </a:r>
            <a:r>
              <a:rPr lang="en-IE" sz="800" dirty="0"/>
              <a:t> = 'utf-8') as </a:t>
            </a:r>
            <a:r>
              <a:rPr lang="en-IE" sz="800" dirty="0" err="1"/>
              <a:t>body_file</a:t>
            </a:r>
            <a:r>
              <a:rPr lang="en-IE" sz="800" dirty="0"/>
              <a:t>: </a:t>
            </a:r>
            <a:endParaRPr lang="en-IE" sz="800" dirty="0" smtClean="0"/>
          </a:p>
          <a:p>
            <a:pPr marL="0" indent="0">
              <a:buNone/>
            </a:pPr>
            <a:r>
              <a:rPr lang="en-IE" sz="800" dirty="0" smtClean="0"/>
              <a:t># </a:t>
            </a:r>
            <a:r>
              <a:rPr lang="en-IE" sz="800" dirty="0"/>
              <a:t>read entire content of the body </a:t>
            </a:r>
            <a:endParaRPr lang="en-IE" sz="800" dirty="0" smtClean="0"/>
          </a:p>
          <a:p>
            <a:pPr marL="0" indent="0">
              <a:buNone/>
            </a:pPr>
            <a:r>
              <a:rPr lang="en-IE" sz="800" dirty="0" smtClean="0"/>
              <a:t>body </a:t>
            </a:r>
            <a:r>
              <a:rPr lang="en-IE" sz="800" dirty="0"/>
              <a:t>= </a:t>
            </a:r>
            <a:r>
              <a:rPr lang="en-IE" sz="800" dirty="0" err="1"/>
              <a:t>body_file.read</a:t>
            </a:r>
            <a:r>
              <a:rPr lang="en-IE" sz="800" dirty="0"/>
              <a:t>() </a:t>
            </a:r>
            <a:endParaRPr lang="en-IE" sz="800" dirty="0" smtClean="0"/>
          </a:p>
          <a:p>
            <a:pPr marL="0" indent="0">
              <a:buNone/>
            </a:pPr>
            <a:r>
              <a:rPr lang="en-IE" sz="800" dirty="0" smtClean="0"/>
              <a:t># </a:t>
            </a:r>
            <a:r>
              <a:rPr lang="en-IE" sz="800" dirty="0"/>
              <a:t>iterate over names </a:t>
            </a:r>
            <a:endParaRPr lang="en-IE" sz="800" dirty="0" smtClean="0"/>
          </a:p>
          <a:p>
            <a:pPr marL="0" indent="0">
              <a:buNone/>
            </a:pPr>
            <a:r>
              <a:rPr lang="en-IE" sz="800" dirty="0" smtClean="0"/>
              <a:t>for </a:t>
            </a:r>
            <a:r>
              <a:rPr lang="en-IE" sz="800" dirty="0"/>
              <a:t>name in </a:t>
            </a:r>
            <a:r>
              <a:rPr lang="en-IE" sz="800" dirty="0" err="1"/>
              <a:t>names_file</a:t>
            </a:r>
            <a:r>
              <a:rPr lang="en-IE" sz="800" dirty="0"/>
              <a:t>: </a:t>
            </a:r>
            <a:endParaRPr lang="en-IE" sz="800" dirty="0" smtClean="0"/>
          </a:p>
          <a:p>
            <a:pPr marL="0" indent="0">
              <a:buNone/>
            </a:pPr>
            <a:r>
              <a:rPr lang="en-IE" sz="800" dirty="0" smtClean="0"/>
              <a:t>mail </a:t>
            </a:r>
            <a:r>
              <a:rPr lang="en-IE" sz="800" dirty="0"/>
              <a:t>= "Hello "+</a:t>
            </a:r>
            <a:r>
              <a:rPr lang="en-IE" sz="800" dirty="0" err="1"/>
              <a:t>name+body</a:t>
            </a:r>
            <a:r>
              <a:rPr lang="en-IE" sz="800" dirty="0"/>
              <a:t> </a:t>
            </a:r>
            <a:endParaRPr lang="en-IE" sz="800" dirty="0" smtClean="0"/>
          </a:p>
          <a:p>
            <a:pPr marL="0" indent="0">
              <a:buNone/>
            </a:pPr>
            <a:r>
              <a:rPr lang="en-IE" sz="800" dirty="0" smtClean="0"/>
              <a:t># </a:t>
            </a:r>
            <a:r>
              <a:rPr lang="en-IE" sz="800" dirty="0"/>
              <a:t>write the mails to individual files </a:t>
            </a:r>
            <a:endParaRPr lang="en-IE" sz="800" dirty="0" smtClean="0"/>
          </a:p>
          <a:p>
            <a:pPr marL="0" indent="0">
              <a:buNone/>
            </a:pPr>
            <a:r>
              <a:rPr lang="en-IE" sz="800" dirty="0" smtClean="0"/>
              <a:t>with </a:t>
            </a:r>
            <a:r>
              <a:rPr lang="en-IE" sz="800" dirty="0"/>
              <a:t>open(</a:t>
            </a:r>
            <a:r>
              <a:rPr lang="en-IE" sz="800" dirty="0" err="1"/>
              <a:t>name.strip</a:t>
            </a:r>
            <a:r>
              <a:rPr lang="en-IE" sz="800" dirty="0"/>
              <a:t>()+".</a:t>
            </a:r>
            <a:r>
              <a:rPr lang="en-IE" sz="800" dirty="0" err="1"/>
              <a:t>txt",'w',encoding</a:t>
            </a:r>
            <a:r>
              <a:rPr lang="en-IE" sz="800" dirty="0"/>
              <a:t> = 'utf-8') as </a:t>
            </a:r>
            <a:r>
              <a:rPr lang="en-IE" sz="800" dirty="0" err="1"/>
              <a:t>mail_file</a:t>
            </a:r>
            <a:r>
              <a:rPr lang="en-IE" sz="800" dirty="0"/>
              <a:t>: </a:t>
            </a:r>
            <a:endParaRPr lang="en-IE" sz="800" dirty="0" smtClean="0"/>
          </a:p>
          <a:p>
            <a:pPr marL="0" indent="0">
              <a:buNone/>
            </a:pPr>
            <a:r>
              <a:rPr lang="en-IE" sz="800" dirty="0" err="1" smtClean="0"/>
              <a:t>mail_file.write</a:t>
            </a:r>
            <a:r>
              <a:rPr lang="en-IE" sz="800" dirty="0" smtClean="0"/>
              <a:t>(mail)</a:t>
            </a:r>
          </a:p>
          <a:p>
            <a:pPr marL="0" indent="0">
              <a:buNone/>
            </a:pPr>
            <a:r>
              <a:rPr lang="en-IE" sz="800" dirty="0"/>
              <a:t># Python program to mail merger </a:t>
            </a:r>
          </a:p>
          <a:p>
            <a:pPr marL="0" indent="0">
              <a:buNone/>
            </a:pPr>
            <a:r>
              <a:rPr lang="en-IE" sz="800" dirty="0"/>
              <a:t># Names are in the file names.txt </a:t>
            </a:r>
          </a:p>
          <a:p>
            <a:pPr marL="0" indent="0">
              <a:buNone/>
            </a:pPr>
            <a:r>
              <a:rPr lang="en-IE" sz="800" dirty="0"/>
              <a:t># Body of the mail is in body.txt </a:t>
            </a:r>
          </a:p>
          <a:p>
            <a:pPr marL="0" indent="0">
              <a:buNone/>
            </a:pPr>
            <a:r>
              <a:rPr lang="en-IE" sz="800" dirty="0"/>
              <a:t># open names.txt for reading </a:t>
            </a:r>
          </a:p>
          <a:p>
            <a:pPr marL="0" indent="0">
              <a:buNone/>
            </a:pPr>
            <a:r>
              <a:rPr lang="en-IE" sz="800" dirty="0"/>
              <a:t>with open("</a:t>
            </a:r>
            <a:r>
              <a:rPr lang="en-IE" sz="800" dirty="0" err="1"/>
              <a:t>names.txt",'r',encoding</a:t>
            </a:r>
            <a:r>
              <a:rPr lang="en-IE" sz="800" dirty="0"/>
              <a:t> = 'utf-8') as </a:t>
            </a:r>
            <a:r>
              <a:rPr lang="en-IE" sz="800" dirty="0" err="1"/>
              <a:t>names_file</a:t>
            </a:r>
            <a:r>
              <a:rPr lang="en-IE" sz="800" dirty="0"/>
              <a:t>: </a:t>
            </a:r>
          </a:p>
          <a:p>
            <a:pPr marL="0" indent="0">
              <a:buNone/>
            </a:pPr>
            <a:r>
              <a:rPr lang="en-IE" sz="800" dirty="0"/>
              <a:t># open body.txt for reading </a:t>
            </a:r>
          </a:p>
          <a:p>
            <a:pPr marL="0" indent="0">
              <a:buNone/>
            </a:pPr>
            <a:r>
              <a:rPr lang="en-IE" sz="800" dirty="0"/>
              <a:t>with open("</a:t>
            </a:r>
            <a:r>
              <a:rPr lang="en-IE" sz="800" dirty="0" err="1"/>
              <a:t>body.txt",'r',encoding</a:t>
            </a:r>
            <a:r>
              <a:rPr lang="en-IE" sz="800" dirty="0"/>
              <a:t> = 'utf-8') as </a:t>
            </a:r>
            <a:r>
              <a:rPr lang="en-IE" sz="800" dirty="0" err="1"/>
              <a:t>body_file</a:t>
            </a:r>
            <a:r>
              <a:rPr lang="en-IE" sz="800" dirty="0"/>
              <a:t>: </a:t>
            </a:r>
          </a:p>
          <a:p>
            <a:pPr marL="0" indent="0">
              <a:buNone/>
            </a:pPr>
            <a:r>
              <a:rPr lang="en-IE" sz="800" dirty="0"/>
              <a:t># read entire content of the body </a:t>
            </a:r>
          </a:p>
          <a:p>
            <a:pPr marL="0" indent="0">
              <a:buNone/>
            </a:pPr>
            <a:r>
              <a:rPr lang="en-IE" sz="800" dirty="0"/>
              <a:t>body = </a:t>
            </a:r>
            <a:r>
              <a:rPr lang="en-IE" sz="800" dirty="0" err="1"/>
              <a:t>body_file.read</a:t>
            </a:r>
            <a:r>
              <a:rPr lang="en-IE" sz="800" dirty="0"/>
              <a:t>() </a:t>
            </a:r>
          </a:p>
          <a:p>
            <a:pPr marL="0" indent="0">
              <a:buNone/>
            </a:pPr>
            <a:r>
              <a:rPr lang="en-IE" sz="800" dirty="0"/>
              <a:t># iterate over names </a:t>
            </a:r>
          </a:p>
          <a:p>
            <a:pPr marL="0" indent="0">
              <a:buNone/>
            </a:pPr>
            <a:r>
              <a:rPr lang="en-IE" sz="800" dirty="0"/>
              <a:t>for name in </a:t>
            </a:r>
            <a:r>
              <a:rPr lang="en-IE" sz="800" dirty="0" err="1"/>
              <a:t>names_file</a:t>
            </a:r>
            <a:r>
              <a:rPr lang="en-IE" sz="800" dirty="0"/>
              <a:t>: </a:t>
            </a:r>
          </a:p>
          <a:p>
            <a:pPr marL="0" indent="0">
              <a:buNone/>
            </a:pPr>
            <a:r>
              <a:rPr lang="en-IE" sz="800" dirty="0"/>
              <a:t>mail = "Hello "+</a:t>
            </a:r>
            <a:r>
              <a:rPr lang="en-IE" sz="800" dirty="0" err="1"/>
              <a:t>name+body</a:t>
            </a:r>
            <a:r>
              <a:rPr lang="en-IE" sz="800" dirty="0"/>
              <a:t> </a:t>
            </a:r>
          </a:p>
          <a:p>
            <a:pPr marL="0" indent="0">
              <a:buNone/>
            </a:pPr>
            <a:r>
              <a:rPr lang="en-IE" sz="800" dirty="0"/>
              <a:t># write the mails to individual files </a:t>
            </a:r>
          </a:p>
          <a:p>
            <a:pPr marL="0" indent="0">
              <a:buNone/>
            </a:pPr>
            <a:r>
              <a:rPr lang="en-IE" sz="800" dirty="0"/>
              <a:t>with open(</a:t>
            </a:r>
            <a:r>
              <a:rPr lang="en-IE" sz="800" dirty="0" err="1"/>
              <a:t>name.strip</a:t>
            </a:r>
            <a:r>
              <a:rPr lang="en-IE" sz="800" dirty="0"/>
              <a:t>()+".</a:t>
            </a:r>
            <a:r>
              <a:rPr lang="en-IE" sz="800" dirty="0" err="1"/>
              <a:t>txt",'w',encoding</a:t>
            </a:r>
            <a:r>
              <a:rPr lang="en-IE" sz="800" dirty="0"/>
              <a:t> = 'utf-8') as </a:t>
            </a:r>
            <a:r>
              <a:rPr lang="en-IE" sz="800" dirty="0" err="1"/>
              <a:t>mail_file</a:t>
            </a:r>
            <a:r>
              <a:rPr lang="en-IE" sz="800" dirty="0"/>
              <a:t>: </a:t>
            </a:r>
          </a:p>
          <a:p>
            <a:pPr marL="0" indent="0">
              <a:buNone/>
            </a:pPr>
            <a:r>
              <a:rPr lang="en-IE" sz="800" dirty="0" err="1"/>
              <a:t>mail_file.write</a:t>
            </a:r>
            <a:r>
              <a:rPr lang="en-IE" sz="800" dirty="0"/>
              <a:t>(mail)</a:t>
            </a:r>
            <a:endParaRPr lang="en-IE" sz="800" i="1" dirty="0"/>
          </a:p>
          <a:p>
            <a:pPr marL="0" indent="0">
              <a:buNone/>
            </a:pPr>
            <a:endParaRPr lang="en-IE" sz="800" i="1" dirty="0"/>
          </a:p>
        </p:txBody>
      </p:sp>
      <p:sp>
        <p:nvSpPr>
          <p:cNvPr id="4" name="Rectangle 3"/>
          <p:cNvSpPr/>
          <p:nvPr/>
        </p:nvSpPr>
        <p:spPr>
          <a:xfrm>
            <a:off x="0"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E"/>
          </a:p>
        </p:txBody>
      </p:sp>
    </p:spTree>
    <p:extLst>
      <p:ext uri="{BB962C8B-B14F-4D97-AF65-F5344CB8AC3E}">
        <p14:creationId xmlns:p14="http://schemas.microsoft.com/office/powerpoint/2010/main" val="3948052706"/>
      </p:ext>
    </p:extLst>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34566" y="5157192"/>
            <a:ext cx="3527641" cy="576064"/>
          </a:xfrm>
          <a:prstGeom prst="round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ounded Rectangle 5"/>
          <p:cNvSpPr/>
          <p:nvPr/>
        </p:nvSpPr>
        <p:spPr>
          <a:xfrm>
            <a:off x="334566" y="4293096"/>
            <a:ext cx="3527641" cy="576064"/>
          </a:xfrm>
          <a:prstGeom prst="round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ounded Rectangle 4"/>
          <p:cNvSpPr/>
          <p:nvPr/>
        </p:nvSpPr>
        <p:spPr>
          <a:xfrm>
            <a:off x="335317" y="2348880"/>
            <a:ext cx="3527641" cy="576064"/>
          </a:xfrm>
          <a:prstGeom prst="round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1"/>
          <p:cNvSpPr>
            <a:spLocks noGrp="1"/>
          </p:cNvSpPr>
          <p:nvPr>
            <p:ph type="title"/>
          </p:nvPr>
        </p:nvSpPr>
        <p:spPr/>
        <p:txBody>
          <a:bodyPr/>
          <a:lstStyle/>
          <a:p>
            <a:r>
              <a:rPr lang="en-IE" dirty="0" smtClean="0"/>
              <a:t>Modularisation</a:t>
            </a:r>
            <a:endParaRPr lang="en-IE" dirty="0"/>
          </a:p>
        </p:txBody>
      </p:sp>
      <p:sp>
        <p:nvSpPr>
          <p:cNvPr id="3" name="Content Placeholder 2"/>
          <p:cNvSpPr>
            <a:spLocks noGrp="1"/>
          </p:cNvSpPr>
          <p:nvPr>
            <p:ph idx="1"/>
          </p:nvPr>
        </p:nvSpPr>
        <p:spPr>
          <a:xfrm>
            <a:off x="609521" y="1600201"/>
            <a:ext cx="10093598" cy="4525963"/>
          </a:xfrm>
        </p:spPr>
        <p:txBody>
          <a:bodyPr>
            <a:normAutofit/>
          </a:bodyPr>
          <a:lstStyle/>
          <a:p>
            <a:pPr marL="0" indent="0">
              <a:buNone/>
            </a:pPr>
            <a:r>
              <a:rPr lang="en-IE" sz="800" dirty="0"/>
              <a:t># Python program to mail merger </a:t>
            </a:r>
            <a:endParaRPr lang="en-IE" sz="800" dirty="0" smtClean="0"/>
          </a:p>
          <a:p>
            <a:pPr marL="0" indent="0">
              <a:buNone/>
            </a:pPr>
            <a:r>
              <a:rPr lang="en-IE" sz="800" dirty="0" smtClean="0"/>
              <a:t># </a:t>
            </a:r>
            <a:r>
              <a:rPr lang="en-IE" sz="800" dirty="0"/>
              <a:t>Names are in the file names.txt </a:t>
            </a:r>
            <a:endParaRPr lang="en-IE" sz="800" dirty="0" smtClean="0"/>
          </a:p>
          <a:p>
            <a:pPr marL="0" indent="0">
              <a:buNone/>
            </a:pPr>
            <a:r>
              <a:rPr lang="en-IE" sz="800" dirty="0" smtClean="0"/>
              <a:t># </a:t>
            </a:r>
            <a:r>
              <a:rPr lang="en-IE" sz="800" dirty="0"/>
              <a:t>Body of the mail is in body.txt </a:t>
            </a:r>
            <a:endParaRPr lang="en-IE" sz="800" dirty="0" smtClean="0"/>
          </a:p>
          <a:p>
            <a:pPr marL="0" indent="0">
              <a:buNone/>
            </a:pPr>
            <a:r>
              <a:rPr lang="en-IE" sz="800" dirty="0" smtClean="0"/>
              <a:t># </a:t>
            </a:r>
            <a:r>
              <a:rPr lang="en-IE" sz="800" dirty="0"/>
              <a:t>open names.txt for reading </a:t>
            </a:r>
            <a:endParaRPr lang="en-IE" sz="800" dirty="0" smtClean="0"/>
          </a:p>
          <a:p>
            <a:pPr marL="0" indent="0">
              <a:buNone/>
            </a:pPr>
            <a:r>
              <a:rPr lang="en-IE" sz="800" dirty="0" smtClean="0"/>
              <a:t>with </a:t>
            </a:r>
            <a:r>
              <a:rPr lang="en-IE" sz="800" dirty="0"/>
              <a:t>open("</a:t>
            </a:r>
            <a:r>
              <a:rPr lang="en-IE" sz="800" dirty="0" err="1"/>
              <a:t>names.txt",'r',encoding</a:t>
            </a:r>
            <a:r>
              <a:rPr lang="en-IE" sz="800" dirty="0"/>
              <a:t> = 'utf-8') as </a:t>
            </a:r>
            <a:r>
              <a:rPr lang="en-IE" sz="800" dirty="0" err="1"/>
              <a:t>names_file</a:t>
            </a:r>
            <a:r>
              <a:rPr lang="en-IE" sz="800" dirty="0"/>
              <a:t>: </a:t>
            </a:r>
            <a:endParaRPr lang="en-IE" sz="800" dirty="0" smtClean="0"/>
          </a:p>
          <a:p>
            <a:pPr marL="0" indent="0">
              <a:buNone/>
            </a:pPr>
            <a:r>
              <a:rPr lang="en-IE" sz="800" dirty="0" smtClean="0"/>
              <a:t># </a:t>
            </a:r>
            <a:r>
              <a:rPr lang="en-IE" sz="800" dirty="0"/>
              <a:t>open body.txt for reading </a:t>
            </a:r>
            <a:endParaRPr lang="en-IE" sz="800" dirty="0" smtClean="0"/>
          </a:p>
          <a:p>
            <a:pPr marL="0" indent="0">
              <a:buNone/>
            </a:pPr>
            <a:r>
              <a:rPr lang="en-IE" sz="800" dirty="0" smtClean="0"/>
              <a:t>with </a:t>
            </a:r>
            <a:r>
              <a:rPr lang="en-IE" sz="800" dirty="0"/>
              <a:t>open("</a:t>
            </a:r>
            <a:r>
              <a:rPr lang="en-IE" sz="800" dirty="0" err="1"/>
              <a:t>body.txt",'r',encoding</a:t>
            </a:r>
            <a:r>
              <a:rPr lang="en-IE" sz="800" dirty="0"/>
              <a:t> = 'utf-8') as </a:t>
            </a:r>
            <a:r>
              <a:rPr lang="en-IE" sz="800" dirty="0" err="1"/>
              <a:t>body_file</a:t>
            </a:r>
            <a:r>
              <a:rPr lang="en-IE" sz="800" dirty="0"/>
              <a:t>: </a:t>
            </a:r>
            <a:endParaRPr lang="en-IE" sz="800" dirty="0" smtClean="0"/>
          </a:p>
          <a:p>
            <a:pPr marL="0" indent="0">
              <a:buNone/>
            </a:pPr>
            <a:r>
              <a:rPr lang="en-IE" sz="800" dirty="0" smtClean="0"/>
              <a:t># </a:t>
            </a:r>
            <a:r>
              <a:rPr lang="en-IE" sz="800" dirty="0"/>
              <a:t>read entire content of the body </a:t>
            </a:r>
            <a:endParaRPr lang="en-IE" sz="800" dirty="0" smtClean="0"/>
          </a:p>
          <a:p>
            <a:pPr marL="0" indent="0">
              <a:buNone/>
            </a:pPr>
            <a:r>
              <a:rPr lang="en-IE" sz="800" dirty="0" smtClean="0"/>
              <a:t>body </a:t>
            </a:r>
            <a:r>
              <a:rPr lang="en-IE" sz="800" dirty="0"/>
              <a:t>= </a:t>
            </a:r>
            <a:r>
              <a:rPr lang="en-IE" sz="800" dirty="0" err="1"/>
              <a:t>body_file.read</a:t>
            </a:r>
            <a:r>
              <a:rPr lang="en-IE" sz="800" dirty="0"/>
              <a:t>() </a:t>
            </a:r>
            <a:endParaRPr lang="en-IE" sz="800" dirty="0" smtClean="0"/>
          </a:p>
          <a:p>
            <a:pPr marL="0" indent="0">
              <a:buNone/>
            </a:pPr>
            <a:r>
              <a:rPr lang="en-IE" sz="800" dirty="0" smtClean="0"/>
              <a:t># </a:t>
            </a:r>
            <a:r>
              <a:rPr lang="en-IE" sz="800" dirty="0"/>
              <a:t>iterate over names </a:t>
            </a:r>
            <a:endParaRPr lang="en-IE" sz="800" dirty="0" smtClean="0"/>
          </a:p>
          <a:p>
            <a:pPr marL="0" indent="0">
              <a:buNone/>
            </a:pPr>
            <a:r>
              <a:rPr lang="en-IE" sz="800" dirty="0" smtClean="0"/>
              <a:t>for </a:t>
            </a:r>
            <a:r>
              <a:rPr lang="en-IE" sz="800" dirty="0"/>
              <a:t>name in </a:t>
            </a:r>
            <a:r>
              <a:rPr lang="en-IE" sz="800" dirty="0" err="1"/>
              <a:t>names_file</a:t>
            </a:r>
            <a:r>
              <a:rPr lang="en-IE" sz="800" dirty="0"/>
              <a:t>: </a:t>
            </a:r>
            <a:endParaRPr lang="en-IE" sz="800" dirty="0" smtClean="0"/>
          </a:p>
          <a:p>
            <a:pPr marL="0" indent="0">
              <a:buNone/>
            </a:pPr>
            <a:r>
              <a:rPr lang="en-IE" sz="800" dirty="0" smtClean="0"/>
              <a:t>mail </a:t>
            </a:r>
            <a:r>
              <a:rPr lang="en-IE" sz="800" dirty="0"/>
              <a:t>= "Hello "+</a:t>
            </a:r>
            <a:r>
              <a:rPr lang="en-IE" sz="800" dirty="0" err="1"/>
              <a:t>name+body</a:t>
            </a:r>
            <a:r>
              <a:rPr lang="en-IE" sz="800" dirty="0"/>
              <a:t> </a:t>
            </a:r>
            <a:endParaRPr lang="en-IE" sz="800" dirty="0" smtClean="0"/>
          </a:p>
          <a:p>
            <a:pPr marL="0" indent="0">
              <a:buNone/>
            </a:pPr>
            <a:r>
              <a:rPr lang="en-IE" sz="800" dirty="0" smtClean="0"/>
              <a:t># </a:t>
            </a:r>
            <a:r>
              <a:rPr lang="en-IE" sz="800" dirty="0"/>
              <a:t>write the mails to individual files </a:t>
            </a:r>
            <a:endParaRPr lang="en-IE" sz="800" dirty="0" smtClean="0"/>
          </a:p>
          <a:p>
            <a:pPr marL="0" indent="0">
              <a:buNone/>
            </a:pPr>
            <a:r>
              <a:rPr lang="en-IE" sz="800" dirty="0" smtClean="0"/>
              <a:t>with </a:t>
            </a:r>
            <a:r>
              <a:rPr lang="en-IE" sz="800" dirty="0"/>
              <a:t>open(</a:t>
            </a:r>
            <a:r>
              <a:rPr lang="en-IE" sz="800" dirty="0" err="1"/>
              <a:t>name.strip</a:t>
            </a:r>
            <a:r>
              <a:rPr lang="en-IE" sz="800" dirty="0"/>
              <a:t>()+".</a:t>
            </a:r>
            <a:r>
              <a:rPr lang="en-IE" sz="800" dirty="0" err="1"/>
              <a:t>txt",'w',encoding</a:t>
            </a:r>
            <a:r>
              <a:rPr lang="en-IE" sz="800" dirty="0"/>
              <a:t> = 'utf-8') as </a:t>
            </a:r>
            <a:r>
              <a:rPr lang="en-IE" sz="800" dirty="0" err="1"/>
              <a:t>mail_file</a:t>
            </a:r>
            <a:r>
              <a:rPr lang="en-IE" sz="800" dirty="0"/>
              <a:t>: </a:t>
            </a:r>
            <a:endParaRPr lang="en-IE" sz="800" dirty="0" smtClean="0"/>
          </a:p>
          <a:p>
            <a:pPr marL="0" indent="0">
              <a:buNone/>
            </a:pPr>
            <a:r>
              <a:rPr lang="en-IE" sz="800" dirty="0" err="1" smtClean="0"/>
              <a:t>mail_file.write</a:t>
            </a:r>
            <a:r>
              <a:rPr lang="en-IE" sz="800" dirty="0" smtClean="0"/>
              <a:t>(mail)</a:t>
            </a:r>
          </a:p>
          <a:p>
            <a:pPr marL="0" indent="0">
              <a:buNone/>
            </a:pPr>
            <a:r>
              <a:rPr lang="en-IE" sz="800" dirty="0"/>
              <a:t># Python program to mail merger </a:t>
            </a:r>
          </a:p>
          <a:p>
            <a:pPr marL="0" indent="0">
              <a:buNone/>
            </a:pPr>
            <a:r>
              <a:rPr lang="en-IE" sz="800" dirty="0"/>
              <a:t># Names are in the file names.txt </a:t>
            </a:r>
          </a:p>
          <a:p>
            <a:pPr marL="0" indent="0">
              <a:buNone/>
            </a:pPr>
            <a:r>
              <a:rPr lang="en-IE" sz="800" dirty="0"/>
              <a:t># Body of the mail is in body.txt </a:t>
            </a:r>
          </a:p>
          <a:p>
            <a:pPr marL="0" indent="0">
              <a:buNone/>
            </a:pPr>
            <a:r>
              <a:rPr lang="en-IE" sz="800" dirty="0"/>
              <a:t># open names.txt for reading </a:t>
            </a:r>
          </a:p>
          <a:p>
            <a:pPr marL="0" indent="0">
              <a:buNone/>
            </a:pPr>
            <a:r>
              <a:rPr lang="en-IE" sz="800" dirty="0"/>
              <a:t>with open("</a:t>
            </a:r>
            <a:r>
              <a:rPr lang="en-IE" sz="800" dirty="0" err="1"/>
              <a:t>names.txt",'r',encoding</a:t>
            </a:r>
            <a:r>
              <a:rPr lang="en-IE" sz="800" dirty="0"/>
              <a:t> = 'utf-8') as </a:t>
            </a:r>
            <a:r>
              <a:rPr lang="en-IE" sz="800" dirty="0" err="1"/>
              <a:t>names_file</a:t>
            </a:r>
            <a:r>
              <a:rPr lang="en-IE" sz="800" dirty="0"/>
              <a:t>: </a:t>
            </a:r>
          </a:p>
          <a:p>
            <a:pPr marL="0" indent="0">
              <a:buNone/>
            </a:pPr>
            <a:r>
              <a:rPr lang="en-IE" sz="800" dirty="0"/>
              <a:t># open body.txt for reading </a:t>
            </a:r>
          </a:p>
          <a:p>
            <a:pPr marL="0" indent="0">
              <a:buNone/>
            </a:pPr>
            <a:r>
              <a:rPr lang="en-IE" sz="800" dirty="0"/>
              <a:t>with open("</a:t>
            </a:r>
            <a:r>
              <a:rPr lang="en-IE" sz="800" dirty="0" err="1"/>
              <a:t>body.txt",'r',encoding</a:t>
            </a:r>
            <a:r>
              <a:rPr lang="en-IE" sz="800" dirty="0"/>
              <a:t> = 'utf-8') as </a:t>
            </a:r>
            <a:r>
              <a:rPr lang="en-IE" sz="800" dirty="0" err="1"/>
              <a:t>body_file</a:t>
            </a:r>
            <a:r>
              <a:rPr lang="en-IE" sz="800" dirty="0"/>
              <a:t>: </a:t>
            </a:r>
          </a:p>
          <a:p>
            <a:pPr marL="0" indent="0">
              <a:buNone/>
            </a:pPr>
            <a:r>
              <a:rPr lang="en-IE" sz="800" dirty="0"/>
              <a:t># read entire content of the body </a:t>
            </a:r>
          </a:p>
          <a:p>
            <a:pPr marL="0" indent="0">
              <a:buNone/>
            </a:pPr>
            <a:r>
              <a:rPr lang="en-IE" sz="800" dirty="0"/>
              <a:t>body = </a:t>
            </a:r>
            <a:r>
              <a:rPr lang="en-IE" sz="800" dirty="0" err="1"/>
              <a:t>body_file.read</a:t>
            </a:r>
            <a:r>
              <a:rPr lang="en-IE" sz="800" dirty="0"/>
              <a:t>() </a:t>
            </a:r>
          </a:p>
          <a:p>
            <a:pPr marL="0" indent="0">
              <a:buNone/>
            </a:pPr>
            <a:r>
              <a:rPr lang="en-IE" sz="800" dirty="0"/>
              <a:t># iterate over names </a:t>
            </a:r>
          </a:p>
          <a:p>
            <a:pPr marL="0" indent="0">
              <a:buNone/>
            </a:pPr>
            <a:r>
              <a:rPr lang="en-IE" sz="800" dirty="0"/>
              <a:t>for name in </a:t>
            </a:r>
            <a:r>
              <a:rPr lang="en-IE" sz="800" dirty="0" err="1"/>
              <a:t>names_file</a:t>
            </a:r>
            <a:r>
              <a:rPr lang="en-IE" sz="800" dirty="0"/>
              <a:t>: </a:t>
            </a:r>
          </a:p>
          <a:p>
            <a:pPr marL="0" indent="0">
              <a:buNone/>
            </a:pPr>
            <a:r>
              <a:rPr lang="en-IE" sz="800" dirty="0"/>
              <a:t>mail = "Hello "+</a:t>
            </a:r>
            <a:r>
              <a:rPr lang="en-IE" sz="800" dirty="0" err="1"/>
              <a:t>name+body</a:t>
            </a:r>
            <a:r>
              <a:rPr lang="en-IE" sz="800" dirty="0"/>
              <a:t> </a:t>
            </a:r>
          </a:p>
          <a:p>
            <a:pPr marL="0" indent="0">
              <a:buNone/>
            </a:pPr>
            <a:r>
              <a:rPr lang="en-IE" sz="800" dirty="0"/>
              <a:t># write the mails to individual files </a:t>
            </a:r>
          </a:p>
          <a:p>
            <a:pPr marL="0" indent="0">
              <a:buNone/>
            </a:pPr>
            <a:r>
              <a:rPr lang="en-IE" sz="800" dirty="0"/>
              <a:t>with open(</a:t>
            </a:r>
            <a:r>
              <a:rPr lang="en-IE" sz="800" dirty="0" err="1"/>
              <a:t>name.strip</a:t>
            </a:r>
            <a:r>
              <a:rPr lang="en-IE" sz="800" dirty="0"/>
              <a:t>()+".</a:t>
            </a:r>
            <a:r>
              <a:rPr lang="en-IE" sz="800" dirty="0" err="1"/>
              <a:t>txt",'w',encoding</a:t>
            </a:r>
            <a:r>
              <a:rPr lang="en-IE" sz="800" dirty="0"/>
              <a:t> = 'utf-8') as </a:t>
            </a:r>
            <a:r>
              <a:rPr lang="en-IE" sz="800" dirty="0" err="1"/>
              <a:t>mail_file</a:t>
            </a:r>
            <a:r>
              <a:rPr lang="en-IE" sz="800" dirty="0"/>
              <a:t>: </a:t>
            </a:r>
          </a:p>
          <a:p>
            <a:pPr marL="0" indent="0">
              <a:buNone/>
            </a:pPr>
            <a:r>
              <a:rPr lang="en-IE" sz="800" dirty="0" err="1"/>
              <a:t>mail_file.write</a:t>
            </a:r>
            <a:r>
              <a:rPr lang="en-IE" sz="800" dirty="0"/>
              <a:t>(mail)</a:t>
            </a:r>
            <a:endParaRPr lang="en-IE" sz="800" i="1" dirty="0"/>
          </a:p>
          <a:p>
            <a:pPr marL="0" indent="0">
              <a:buNone/>
            </a:pPr>
            <a:endParaRPr lang="en-IE" sz="800" i="1" dirty="0"/>
          </a:p>
        </p:txBody>
      </p:sp>
      <p:sp>
        <p:nvSpPr>
          <p:cNvPr id="4" name="Rectangle 3"/>
          <p:cNvSpPr/>
          <p:nvPr/>
        </p:nvSpPr>
        <p:spPr>
          <a:xfrm>
            <a:off x="0"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E"/>
          </a:p>
        </p:txBody>
      </p:sp>
    </p:spTree>
    <p:extLst>
      <p:ext uri="{BB962C8B-B14F-4D97-AF65-F5344CB8AC3E}">
        <p14:creationId xmlns:p14="http://schemas.microsoft.com/office/powerpoint/2010/main" val="943337292"/>
      </p:ext>
    </p:extLst>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Modularisation</a:t>
            </a:r>
            <a:endParaRPr lang="en-IE" dirty="0"/>
          </a:p>
        </p:txBody>
      </p:sp>
      <p:sp>
        <p:nvSpPr>
          <p:cNvPr id="3" name="Content Placeholder 2"/>
          <p:cNvSpPr>
            <a:spLocks noGrp="1"/>
          </p:cNvSpPr>
          <p:nvPr>
            <p:ph idx="1"/>
          </p:nvPr>
        </p:nvSpPr>
        <p:spPr>
          <a:xfrm>
            <a:off x="609521" y="1600201"/>
            <a:ext cx="10093598" cy="4525963"/>
          </a:xfrm>
        </p:spPr>
        <p:txBody>
          <a:bodyPr/>
          <a:lstStyle/>
          <a:p>
            <a:r>
              <a:rPr lang="en-IE" dirty="0" smtClean="0"/>
              <a:t>It would be good if there was some way we could wrap up frequently used commands into a single package, and instead of having to rewrite the same code over and over again, we could just call the package name. </a:t>
            </a:r>
          </a:p>
          <a:p>
            <a:endParaRPr lang="en-IE" dirty="0"/>
          </a:p>
          <a:p>
            <a:r>
              <a:rPr lang="en-IE" dirty="0" smtClean="0"/>
              <a:t>We can call these packages </a:t>
            </a:r>
            <a:r>
              <a:rPr lang="en-IE" i="1" dirty="0" smtClean="0"/>
              <a:t>methods</a:t>
            </a:r>
            <a:r>
              <a:rPr lang="en-IE" dirty="0" smtClean="0"/>
              <a:t> or </a:t>
            </a:r>
            <a:r>
              <a:rPr lang="en-IE" i="1" dirty="0" smtClean="0"/>
              <a:t>functions</a:t>
            </a:r>
          </a:p>
          <a:p>
            <a:r>
              <a:rPr lang="en-IE" dirty="0" smtClean="0"/>
              <a:t>(or </a:t>
            </a:r>
            <a:r>
              <a:rPr lang="en-IE" i="1" dirty="0" smtClean="0"/>
              <a:t>subroutines</a:t>
            </a:r>
            <a:r>
              <a:rPr lang="en-IE" dirty="0" smtClean="0"/>
              <a:t> or </a:t>
            </a:r>
            <a:r>
              <a:rPr lang="en-IE" i="1" dirty="0" smtClean="0"/>
              <a:t>procedures</a:t>
            </a:r>
            <a:r>
              <a:rPr lang="en-IE" dirty="0" smtClean="0"/>
              <a:t>)</a:t>
            </a:r>
          </a:p>
        </p:txBody>
      </p:sp>
      <p:sp>
        <p:nvSpPr>
          <p:cNvPr id="4" name="Rectangle 3"/>
          <p:cNvSpPr/>
          <p:nvPr/>
        </p:nvSpPr>
        <p:spPr>
          <a:xfrm>
            <a:off x="0"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E"/>
          </a:p>
        </p:txBody>
      </p:sp>
    </p:spTree>
    <p:extLst>
      <p:ext uri="{BB962C8B-B14F-4D97-AF65-F5344CB8AC3E}">
        <p14:creationId xmlns:p14="http://schemas.microsoft.com/office/powerpoint/2010/main" val="2827398036"/>
      </p:ext>
    </p:extLst>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Modularisation</a:t>
            </a:r>
            <a:endParaRPr lang="en-IE" dirty="0"/>
          </a:p>
        </p:txBody>
      </p:sp>
      <p:sp>
        <p:nvSpPr>
          <p:cNvPr id="3" name="Content Placeholder 2"/>
          <p:cNvSpPr>
            <a:spLocks noGrp="1"/>
          </p:cNvSpPr>
          <p:nvPr>
            <p:ph idx="1"/>
          </p:nvPr>
        </p:nvSpPr>
        <p:spPr>
          <a:xfrm>
            <a:off x="609521" y="1600201"/>
            <a:ext cx="10093598" cy="4525963"/>
          </a:xfrm>
        </p:spPr>
        <p:txBody>
          <a:bodyPr/>
          <a:lstStyle/>
          <a:p>
            <a:r>
              <a:rPr lang="en-IE" dirty="0" smtClean="0"/>
              <a:t>Let’s revisit our prime number algorithm again:</a:t>
            </a:r>
            <a:endParaRPr lang="en-IE" sz="2000" i="1" dirty="0"/>
          </a:p>
        </p:txBody>
      </p:sp>
      <p:sp>
        <p:nvSpPr>
          <p:cNvPr id="4" name="Rectangle 3"/>
          <p:cNvSpPr/>
          <p:nvPr/>
        </p:nvSpPr>
        <p:spPr>
          <a:xfrm>
            <a:off x="0"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E"/>
          </a:p>
        </p:txBody>
      </p:sp>
    </p:spTree>
    <p:extLst>
      <p:ext uri="{BB962C8B-B14F-4D97-AF65-F5344CB8AC3E}">
        <p14:creationId xmlns:p14="http://schemas.microsoft.com/office/powerpoint/2010/main" val="2951264017"/>
      </p:ext>
    </p:extLst>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p:txBody>
          <a:bodyPr>
            <a:normAutofit/>
          </a:bodyPr>
          <a:lstStyle/>
          <a:p>
            <a:r>
              <a:rPr lang="en-IE" altLang="en-US" sz="6600" dirty="0" smtClean="0"/>
              <a:t>etc.</a:t>
            </a:r>
            <a:endParaRPr lang="en-GB" altLang="en-US" sz="6600" dirty="0"/>
          </a:p>
        </p:txBody>
      </p:sp>
      <p:sp>
        <p:nvSpPr>
          <p:cNvPr id="39939" name="Rectangle 3"/>
          <p:cNvSpPr>
            <a:spLocks noGrp="1" noChangeArrowheads="1"/>
          </p:cNvSpPr>
          <p:nvPr>
            <p:ph type="subTitle" idx="1"/>
          </p:nvPr>
        </p:nvSpPr>
        <p:spPr/>
        <p:txBody>
          <a:bodyPr/>
          <a:lstStyle/>
          <a:p>
            <a:r>
              <a:rPr lang="en-IE" altLang="en-US">
                <a:latin typeface="+mj-lt"/>
              </a:rPr>
              <a:t> </a:t>
            </a:r>
          </a:p>
          <a:p>
            <a:endParaRPr lang="en-GB" altLang="en-US">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0412" cy="6858000"/>
          </a:xfrm>
          <a:prstGeom prst="rect">
            <a:avLst/>
          </a:prstGeom>
        </p:spPr>
      </p:pic>
    </p:spTree>
    <p:extLst>
      <p:ext uri="{BB962C8B-B14F-4D97-AF65-F5344CB8AC3E}">
        <p14:creationId xmlns:p14="http://schemas.microsoft.com/office/powerpoint/2010/main" val="2406282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E" sz="6600" dirty="0" smtClean="0">
                <a:solidFill>
                  <a:schemeClr val="bg1"/>
                </a:solidFill>
              </a:rPr>
              <a:t>Python: Modularisation</a:t>
            </a:r>
            <a:endParaRPr lang="en-IE" sz="6600" dirty="0">
              <a:solidFill>
                <a:schemeClr val="bg1"/>
              </a:solidFill>
            </a:endParaRPr>
          </a:p>
        </p:txBody>
      </p:sp>
      <p:sp>
        <p:nvSpPr>
          <p:cNvPr id="3" name="Subtitle 2"/>
          <p:cNvSpPr>
            <a:spLocks noGrp="1"/>
          </p:cNvSpPr>
          <p:nvPr>
            <p:ph type="subTitle" idx="1"/>
          </p:nvPr>
        </p:nvSpPr>
        <p:spPr/>
        <p:txBody>
          <a:bodyPr/>
          <a:lstStyle/>
          <a:p>
            <a:r>
              <a:rPr lang="en-IE" dirty="0" smtClean="0">
                <a:solidFill>
                  <a:schemeClr val="bg1"/>
                </a:solidFill>
              </a:rPr>
              <a:t>Damian Gordon</a:t>
            </a:r>
            <a:endParaRPr lang="en-IE" dirty="0">
              <a:solidFill>
                <a:schemeClr val="bg1"/>
              </a:solidFill>
            </a:endParaRPr>
          </a:p>
        </p:txBody>
      </p:sp>
    </p:spTree>
    <p:extLst>
      <p:ext uri="{BB962C8B-B14F-4D97-AF65-F5344CB8AC3E}">
        <p14:creationId xmlns:p14="http://schemas.microsoft.com/office/powerpoint/2010/main" val="37405847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82" y="-27384"/>
            <a:ext cx="12345736" cy="6957392"/>
          </a:xfrm>
          <a:prstGeom prst="rect">
            <a:avLst/>
          </a:prstGeom>
        </p:spPr>
      </p:pic>
      <p:sp>
        <p:nvSpPr>
          <p:cNvPr id="8" name="Rectangle 7"/>
          <p:cNvSpPr/>
          <p:nvPr/>
        </p:nvSpPr>
        <p:spPr>
          <a:xfrm>
            <a:off x="6002840" y="2967335"/>
            <a:ext cx="184731"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endParaRPr lang="en-US"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10" name="Rectangle 9"/>
          <p:cNvSpPr/>
          <p:nvPr/>
        </p:nvSpPr>
        <p:spPr>
          <a:xfrm>
            <a:off x="4871070" y="2780928"/>
            <a:ext cx="7200800" cy="2664296"/>
          </a:xfrm>
          <a:prstGeom prst="rect">
            <a:avLst/>
          </a:prstGeom>
          <a:noFill/>
          <a:ln>
            <a:noFill/>
          </a:ln>
        </p:spPr>
        <p:txBody>
          <a:bodyPr wrap="none" lIns="91440" tIns="45720" rIns="91440" bIns="45720">
            <a:prstTxWarp prst="textArchUp">
              <a:avLst>
                <a:gd name="adj" fmla="val 11521512"/>
              </a:avLst>
            </a:prstTxWarp>
            <a:spAutoFit/>
          </a:bodyPr>
          <a:lstStyle/>
          <a:p>
            <a:pPr>
              <a:defRPr/>
            </a:pPr>
            <a:r>
              <a:rPr lang="en-IE" sz="5400" b="1" dirty="0">
                <a:solidFill>
                  <a:schemeClr val="bg2">
                    <a:lumMod val="25000"/>
                  </a:schemeClr>
                </a:solidFill>
              </a:rPr>
              <a:t>Sparse is better than dense</a:t>
            </a:r>
          </a:p>
        </p:txBody>
      </p:sp>
    </p:spTree>
    <p:extLst>
      <p:ext uri="{BB962C8B-B14F-4D97-AF65-F5344CB8AC3E}">
        <p14:creationId xmlns:p14="http://schemas.microsoft.com/office/powerpoint/2010/main" val="3331556053"/>
      </p:ext>
    </p:extLst>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solidFill>
                  <a:schemeClr val="bg1"/>
                </a:solidFill>
              </a:rPr>
              <a:t>Modularisation</a:t>
            </a:r>
            <a:endParaRPr lang="en-IE" dirty="0">
              <a:solidFill>
                <a:schemeClr val="bg1"/>
              </a:solidFill>
            </a:endParaRPr>
          </a:p>
        </p:txBody>
      </p:sp>
      <p:sp>
        <p:nvSpPr>
          <p:cNvPr id="4" name="Content Placeholder 3"/>
          <p:cNvSpPr>
            <a:spLocks noGrp="1"/>
          </p:cNvSpPr>
          <p:nvPr>
            <p:ph idx="1"/>
          </p:nvPr>
        </p:nvSpPr>
        <p:spPr/>
        <p:txBody>
          <a:bodyPr>
            <a:normAutofit/>
          </a:bodyPr>
          <a:lstStyle/>
          <a:p>
            <a:r>
              <a:rPr lang="en-IE" sz="3600" dirty="0" smtClean="0">
                <a:solidFill>
                  <a:schemeClr val="bg1"/>
                </a:solidFill>
              </a:rPr>
              <a:t>Remember the prime checker program:</a:t>
            </a:r>
            <a:endParaRPr lang="en-IE" sz="3600" i="1" dirty="0">
              <a:solidFill>
                <a:schemeClr val="bg1"/>
              </a:solidFill>
            </a:endParaRPr>
          </a:p>
        </p:txBody>
      </p:sp>
    </p:spTree>
    <p:extLst>
      <p:ext uri="{BB962C8B-B14F-4D97-AF65-F5344CB8AC3E}">
        <p14:creationId xmlns:p14="http://schemas.microsoft.com/office/powerpoint/2010/main" val="2922002780"/>
      </p:ext>
    </p:extLst>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521" y="443803"/>
            <a:ext cx="10971372" cy="5865517"/>
          </a:xfrm>
        </p:spPr>
        <p:txBody>
          <a:bodyPr>
            <a:normAutofit fontScale="55000" lnSpcReduction="20000"/>
          </a:bodyPr>
          <a:lstStyle/>
          <a:p>
            <a:pPr marL="0" indent="0">
              <a:buNone/>
            </a:pPr>
            <a:r>
              <a:rPr lang="en-IE" dirty="0">
                <a:solidFill>
                  <a:schemeClr val="bg1"/>
                </a:solidFill>
                <a:latin typeface="Courier New" panose="02070309020205020404" pitchFamily="49" charset="0"/>
                <a:cs typeface="Courier New" panose="02070309020205020404" pitchFamily="49" charset="0"/>
              </a:rPr>
              <a:t># PROGRAM </a:t>
            </a:r>
            <a:r>
              <a:rPr lang="en-IE" dirty="0" err="1">
                <a:solidFill>
                  <a:schemeClr val="bg1"/>
                </a:solidFill>
                <a:latin typeface="Courier New" panose="02070309020205020404" pitchFamily="49" charset="0"/>
                <a:cs typeface="Courier New" panose="02070309020205020404" pitchFamily="49" charset="0"/>
              </a:rPr>
              <a:t>CheckPrime</a:t>
            </a:r>
            <a:r>
              <a:rPr lang="en-IE" dirty="0">
                <a:solidFill>
                  <a:schemeClr val="bg1"/>
                </a:solidFill>
                <a:latin typeface="Courier New" panose="02070309020205020404" pitchFamily="49" charset="0"/>
                <a:cs typeface="Courier New" panose="02070309020205020404" pitchFamily="49" charset="0"/>
              </a:rPr>
              <a:t>:</a:t>
            </a:r>
          </a:p>
          <a:p>
            <a:pPr marL="0" indent="0">
              <a:buNone/>
            </a:pPr>
            <a:r>
              <a:rPr lang="en-IE" dirty="0">
                <a:solidFill>
                  <a:schemeClr val="bg1"/>
                </a:solidFill>
                <a:latin typeface="Courier New" panose="02070309020205020404" pitchFamily="49" charset="0"/>
                <a:cs typeface="Courier New" panose="02070309020205020404" pitchFamily="49" charset="0"/>
              </a:rPr>
              <a:t>a = </a:t>
            </a:r>
            <a:r>
              <a:rPr lang="en-IE" dirty="0" err="1">
                <a:solidFill>
                  <a:schemeClr val="bg1"/>
                </a:solidFill>
                <a:latin typeface="Courier New" panose="02070309020205020404" pitchFamily="49" charset="0"/>
                <a:cs typeface="Courier New" panose="02070309020205020404" pitchFamily="49" charset="0"/>
              </a:rPr>
              <a:t>int</a:t>
            </a:r>
            <a:r>
              <a:rPr lang="en-IE" dirty="0">
                <a:solidFill>
                  <a:schemeClr val="bg1"/>
                </a:solidFill>
                <a:latin typeface="Courier New" panose="02070309020205020404" pitchFamily="49" charset="0"/>
                <a:cs typeface="Courier New" panose="02070309020205020404" pitchFamily="49" charset="0"/>
              </a:rPr>
              <a:t>(input("Please input value:"))</a:t>
            </a:r>
          </a:p>
          <a:p>
            <a:pPr marL="0" indent="0">
              <a:buNone/>
            </a:pPr>
            <a:r>
              <a:rPr lang="en-IE" dirty="0">
                <a:solidFill>
                  <a:schemeClr val="bg1"/>
                </a:solidFill>
                <a:latin typeface="Courier New" panose="02070309020205020404" pitchFamily="49" charset="0"/>
                <a:cs typeface="Courier New" panose="02070309020205020404" pitchFamily="49" charset="0"/>
              </a:rPr>
              <a:t>b = a - 1</a:t>
            </a:r>
          </a:p>
          <a:p>
            <a:pPr marL="0" indent="0">
              <a:buNone/>
            </a:pPr>
            <a:r>
              <a:rPr lang="en-IE" dirty="0" err="1">
                <a:solidFill>
                  <a:schemeClr val="bg1"/>
                </a:solidFill>
                <a:latin typeface="Courier New" panose="02070309020205020404" pitchFamily="49" charset="0"/>
                <a:cs typeface="Courier New" panose="02070309020205020404" pitchFamily="49" charset="0"/>
              </a:rPr>
              <a:t>IsPrime</a:t>
            </a:r>
            <a:r>
              <a:rPr lang="en-IE" dirty="0">
                <a:solidFill>
                  <a:schemeClr val="bg1"/>
                </a:solidFill>
                <a:latin typeface="Courier New" panose="02070309020205020404" pitchFamily="49" charset="0"/>
                <a:cs typeface="Courier New" panose="02070309020205020404" pitchFamily="49" charset="0"/>
              </a:rPr>
              <a:t> = True</a:t>
            </a:r>
          </a:p>
          <a:p>
            <a:pPr marL="0" indent="0">
              <a:buNone/>
            </a:pPr>
            <a:r>
              <a:rPr lang="en-IE" dirty="0">
                <a:solidFill>
                  <a:schemeClr val="bg1"/>
                </a:solidFill>
                <a:latin typeface="Courier New" panose="02070309020205020404" pitchFamily="49" charset="0"/>
                <a:cs typeface="Courier New" panose="02070309020205020404" pitchFamily="49" charset="0"/>
              </a:rPr>
              <a:t>while b != 1:</a:t>
            </a:r>
          </a:p>
          <a:p>
            <a:pPr marL="0" indent="0">
              <a:buNone/>
            </a:pPr>
            <a:r>
              <a:rPr lang="en-IE" dirty="0">
                <a:solidFill>
                  <a:schemeClr val="bg1"/>
                </a:solidFill>
                <a:latin typeface="Courier New" panose="02070309020205020404" pitchFamily="49" charset="0"/>
                <a:cs typeface="Courier New" panose="02070309020205020404" pitchFamily="49" charset="0"/>
              </a:rPr>
              <a:t># DO</a:t>
            </a:r>
          </a:p>
          <a:p>
            <a:pPr marL="0" indent="0">
              <a:buNone/>
            </a:pPr>
            <a:r>
              <a:rPr lang="en-IE" dirty="0">
                <a:solidFill>
                  <a:schemeClr val="bg1"/>
                </a:solidFill>
                <a:latin typeface="Courier New" panose="02070309020205020404" pitchFamily="49" charset="0"/>
                <a:cs typeface="Courier New" panose="02070309020205020404" pitchFamily="49" charset="0"/>
              </a:rPr>
              <a:t>    if a % b == 0:</a:t>
            </a:r>
          </a:p>
          <a:p>
            <a:pPr marL="0" indent="0">
              <a:buNone/>
            </a:pPr>
            <a:r>
              <a:rPr lang="en-IE" dirty="0">
                <a:solidFill>
                  <a:schemeClr val="bg1"/>
                </a:solidFill>
                <a:latin typeface="Courier New" panose="02070309020205020404" pitchFamily="49" charset="0"/>
                <a:cs typeface="Courier New" panose="02070309020205020404" pitchFamily="49" charset="0"/>
              </a:rPr>
              <a:t>        # THEN</a:t>
            </a:r>
          </a:p>
          <a:p>
            <a:pPr marL="0" indent="0">
              <a:buNone/>
            </a:pPr>
            <a:r>
              <a:rPr lang="en-IE" dirty="0">
                <a:solidFill>
                  <a:schemeClr val="bg1"/>
                </a:solidFill>
                <a:latin typeface="Courier New" panose="02070309020205020404" pitchFamily="49" charset="0"/>
                <a:cs typeface="Courier New" panose="02070309020205020404" pitchFamily="49" charset="0"/>
              </a:rPr>
              <a:t>        </a:t>
            </a:r>
            <a:r>
              <a:rPr lang="en-IE" dirty="0" err="1">
                <a:solidFill>
                  <a:schemeClr val="bg1"/>
                </a:solidFill>
                <a:latin typeface="Courier New" panose="02070309020205020404" pitchFamily="49" charset="0"/>
                <a:cs typeface="Courier New" panose="02070309020205020404" pitchFamily="49" charset="0"/>
              </a:rPr>
              <a:t>IsPrime</a:t>
            </a:r>
            <a:r>
              <a:rPr lang="en-IE" dirty="0">
                <a:solidFill>
                  <a:schemeClr val="bg1"/>
                </a:solidFill>
                <a:latin typeface="Courier New" panose="02070309020205020404" pitchFamily="49" charset="0"/>
                <a:cs typeface="Courier New" panose="02070309020205020404" pitchFamily="49" charset="0"/>
              </a:rPr>
              <a:t> = False</a:t>
            </a:r>
          </a:p>
          <a:p>
            <a:pPr marL="0" indent="0">
              <a:buNone/>
            </a:pPr>
            <a:r>
              <a:rPr lang="en-IE" dirty="0">
                <a:solidFill>
                  <a:schemeClr val="bg1"/>
                </a:solidFill>
                <a:latin typeface="Courier New" panose="02070309020205020404" pitchFamily="49" charset="0"/>
                <a:cs typeface="Courier New" panose="02070309020205020404" pitchFamily="49" charset="0"/>
              </a:rPr>
              <a:t>    # ENDIF;</a:t>
            </a:r>
          </a:p>
          <a:p>
            <a:pPr marL="0" indent="0">
              <a:buNone/>
            </a:pPr>
            <a:r>
              <a:rPr lang="en-IE" dirty="0" smtClean="0">
                <a:solidFill>
                  <a:schemeClr val="bg1"/>
                </a:solidFill>
                <a:latin typeface="Courier New" panose="02070309020205020404" pitchFamily="49" charset="0"/>
                <a:cs typeface="Courier New" panose="02070309020205020404" pitchFamily="49" charset="0"/>
              </a:rPr>
              <a:t>b </a:t>
            </a:r>
            <a:r>
              <a:rPr lang="en-IE" dirty="0">
                <a:solidFill>
                  <a:schemeClr val="bg1"/>
                </a:solidFill>
                <a:latin typeface="Courier New" panose="02070309020205020404" pitchFamily="49" charset="0"/>
                <a:cs typeface="Courier New" panose="02070309020205020404" pitchFamily="49" charset="0"/>
              </a:rPr>
              <a:t>= b - 1</a:t>
            </a:r>
          </a:p>
          <a:p>
            <a:pPr marL="0" indent="0">
              <a:buNone/>
            </a:pPr>
            <a:r>
              <a:rPr lang="en-IE" dirty="0">
                <a:solidFill>
                  <a:schemeClr val="bg1"/>
                </a:solidFill>
                <a:latin typeface="Courier New" panose="02070309020205020404" pitchFamily="49" charset="0"/>
                <a:cs typeface="Courier New" panose="02070309020205020404" pitchFamily="49" charset="0"/>
              </a:rPr>
              <a:t># ENDWHILE;</a:t>
            </a:r>
          </a:p>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r>
              <a:rPr lang="en-IE" dirty="0" smtClean="0">
                <a:solidFill>
                  <a:schemeClr val="bg1"/>
                </a:solidFill>
                <a:latin typeface="Courier New" panose="02070309020205020404" pitchFamily="49" charset="0"/>
                <a:cs typeface="Courier New" panose="02070309020205020404" pitchFamily="49" charset="0"/>
              </a:rPr>
              <a:t>if </a:t>
            </a:r>
            <a:r>
              <a:rPr lang="en-IE" dirty="0" err="1">
                <a:solidFill>
                  <a:schemeClr val="bg1"/>
                </a:solidFill>
                <a:latin typeface="Courier New" panose="02070309020205020404" pitchFamily="49" charset="0"/>
                <a:cs typeface="Courier New" panose="02070309020205020404" pitchFamily="49" charset="0"/>
              </a:rPr>
              <a:t>IsPrime</a:t>
            </a:r>
            <a:r>
              <a:rPr lang="en-IE" dirty="0">
                <a:solidFill>
                  <a:schemeClr val="bg1"/>
                </a:solidFill>
                <a:latin typeface="Courier New" panose="02070309020205020404" pitchFamily="49" charset="0"/>
                <a:cs typeface="Courier New" panose="02070309020205020404" pitchFamily="49" charset="0"/>
              </a:rPr>
              <a:t>:</a:t>
            </a:r>
          </a:p>
          <a:p>
            <a:pPr marL="0" indent="0">
              <a:buNone/>
            </a:pPr>
            <a:r>
              <a:rPr lang="en-IE" dirty="0">
                <a:solidFill>
                  <a:schemeClr val="bg1"/>
                </a:solidFill>
                <a:latin typeface="Courier New" panose="02070309020205020404" pitchFamily="49" charset="0"/>
                <a:cs typeface="Courier New" panose="02070309020205020404" pitchFamily="49" charset="0"/>
              </a:rPr>
              <a:t># THEN</a:t>
            </a:r>
          </a:p>
          <a:p>
            <a:pPr marL="0" indent="0">
              <a:buNone/>
            </a:pPr>
            <a:r>
              <a:rPr lang="en-IE" dirty="0">
                <a:solidFill>
                  <a:schemeClr val="bg1"/>
                </a:solidFill>
                <a:latin typeface="Courier New" panose="02070309020205020404" pitchFamily="49" charset="0"/>
                <a:cs typeface="Courier New" panose="02070309020205020404" pitchFamily="49" charset="0"/>
              </a:rPr>
              <a:t>    print(a, "is a prime number")</a:t>
            </a:r>
          </a:p>
          <a:p>
            <a:pPr marL="0" indent="0">
              <a:buNone/>
            </a:pPr>
            <a:r>
              <a:rPr lang="en-IE" dirty="0">
                <a:solidFill>
                  <a:schemeClr val="bg1"/>
                </a:solidFill>
                <a:latin typeface="Courier New" panose="02070309020205020404" pitchFamily="49" charset="0"/>
                <a:cs typeface="Courier New" panose="02070309020205020404" pitchFamily="49" charset="0"/>
              </a:rPr>
              <a:t>else:</a:t>
            </a:r>
          </a:p>
          <a:p>
            <a:pPr marL="0" indent="0">
              <a:buNone/>
            </a:pPr>
            <a:r>
              <a:rPr lang="en-IE" dirty="0">
                <a:solidFill>
                  <a:schemeClr val="bg1"/>
                </a:solidFill>
                <a:latin typeface="Courier New" panose="02070309020205020404" pitchFamily="49" charset="0"/>
                <a:cs typeface="Courier New" panose="02070309020205020404" pitchFamily="49" charset="0"/>
              </a:rPr>
              <a:t>    print(a, "is not a prime number")</a:t>
            </a:r>
          </a:p>
          <a:p>
            <a:pPr marL="0" indent="0">
              <a:buNone/>
            </a:pPr>
            <a:r>
              <a:rPr lang="en-IE" dirty="0">
                <a:solidFill>
                  <a:schemeClr val="bg1"/>
                </a:solidFill>
                <a:latin typeface="Courier New" panose="02070309020205020404" pitchFamily="49" charset="0"/>
                <a:cs typeface="Courier New" panose="02070309020205020404" pitchFamily="49" charset="0"/>
              </a:rPr>
              <a:t># ENDIF;</a:t>
            </a:r>
          </a:p>
          <a:p>
            <a:pPr marL="0" indent="0">
              <a:buNone/>
            </a:pPr>
            <a:r>
              <a:rPr lang="en-IE" dirty="0">
                <a:solidFill>
                  <a:schemeClr val="bg1"/>
                </a:solidFill>
                <a:latin typeface="Courier New" panose="02070309020205020404" pitchFamily="49" charset="0"/>
                <a:cs typeface="Courier New" panose="02070309020205020404" pitchFamily="49" charset="0"/>
              </a:rPr>
              <a:t># END.</a:t>
            </a:r>
          </a:p>
        </p:txBody>
      </p:sp>
    </p:spTree>
    <p:extLst>
      <p:ext uri="{BB962C8B-B14F-4D97-AF65-F5344CB8AC3E}">
        <p14:creationId xmlns:p14="http://schemas.microsoft.com/office/powerpoint/2010/main" val="1451641740"/>
      </p:ext>
    </p:extLst>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ounded Rectangle 4"/>
          <p:cNvSpPr/>
          <p:nvPr/>
        </p:nvSpPr>
        <p:spPr>
          <a:xfrm>
            <a:off x="118542" y="3933056"/>
            <a:ext cx="10801200" cy="2160240"/>
          </a:xfrm>
          <a:prstGeom prst="round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E"/>
          </a:p>
        </p:txBody>
      </p:sp>
      <p:sp>
        <p:nvSpPr>
          <p:cNvPr id="3" name="Rounded Rectangle 2"/>
          <p:cNvSpPr/>
          <p:nvPr/>
        </p:nvSpPr>
        <p:spPr>
          <a:xfrm>
            <a:off x="118542" y="720406"/>
            <a:ext cx="10801200" cy="3024336"/>
          </a:xfrm>
          <a:prstGeom prst="round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E"/>
          </a:p>
        </p:txBody>
      </p:sp>
      <p:sp>
        <p:nvSpPr>
          <p:cNvPr id="4" name="Content Placeholder 3"/>
          <p:cNvSpPr>
            <a:spLocks noGrp="1"/>
          </p:cNvSpPr>
          <p:nvPr>
            <p:ph idx="1"/>
          </p:nvPr>
        </p:nvSpPr>
        <p:spPr>
          <a:xfrm>
            <a:off x="609521" y="443803"/>
            <a:ext cx="10971372" cy="5865517"/>
          </a:xfrm>
        </p:spPr>
        <p:txBody>
          <a:bodyPr>
            <a:normAutofit fontScale="55000" lnSpcReduction="20000"/>
          </a:bodyPr>
          <a:lstStyle/>
          <a:p>
            <a:pPr marL="0" indent="0">
              <a:buNone/>
            </a:pPr>
            <a:r>
              <a:rPr lang="en-IE" dirty="0">
                <a:solidFill>
                  <a:schemeClr val="bg1"/>
                </a:solidFill>
                <a:latin typeface="Courier New" panose="02070309020205020404" pitchFamily="49" charset="0"/>
                <a:cs typeface="Courier New" panose="02070309020205020404" pitchFamily="49" charset="0"/>
              </a:rPr>
              <a:t># PROGRAM </a:t>
            </a:r>
            <a:r>
              <a:rPr lang="en-IE" dirty="0" err="1">
                <a:solidFill>
                  <a:schemeClr val="bg1"/>
                </a:solidFill>
                <a:latin typeface="Courier New" panose="02070309020205020404" pitchFamily="49" charset="0"/>
                <a:cs typeface="Courier New" panose="02070309020205020404" pitchFamily="49" charset="0"/>
              </a:rPr>
              <a:t>CheckPrime</a:t>
            </a:r>
            <a:r>
              <a:rPr lang="en-IE" dirty="0">
                <a:solidFill>
                  <a:schemeClr val="bg1"/>
                </a:solidFill>
                <a:latin typeface="Courier New" panose="02070309020205020404" pitchFamily="49" charset="0"/>
                <a:cs typeface="Courier New" panose="02070309020205020404" pitchFamily="49" charset="0"/>
              </a:rPr>
              <a:t>:</a:t>
            </a:r>
          </a:p>
          <a:p>
            <a:pPr marL="0" indent="0">
              <a:buNone/>
            </a:pPr>
            <a:r>
              <a:rPr lang="en-IE" dirty="0">
                <a:solidFill>
                  <a:schemeClr val="bg1"/>
                </a:solidFill>
                <a:latin typeface="Courier New" panose="02070309020205020404" pitchFamily="49" charset="0"/>
                <a:cs typeface="Courier New" panose="02070309020205020404" pitchFamily="49" charset="0"/>
              </a:rPr>
              <a:t>a = </a:t>
            </a:r>
            <a:r>
              <a:rPr lang="en-IE" dirty="0" err="1">
                <a:solidFill>
                  <a:schemeClr val="bg1"/>
                </a:solidFill>
                <a:latin typeface="Courier New" panose="02070309020205020404" pitchFamily="49" charset="0"/>
                <a:cs typeface="Courier New" panose="02070309020205020404" pitchFamily="49" charset="0"/>
              </a:rPr>
              <a:t>int</a:t>
            </a:r>
            <a:r>
              <a:rPr lang="en-IE" dirty="0">
                <a:solidFill>
                  <a:schemeClr val="bg1"/>
                </a:solidFill>
                <a:latin typeface="Courier New" panose="02070309020205020404" pitchFamily="49" charset="0"/>
                <a:cs typeface="Courier New" panose="02070309020205020404" pitchFamily="49" charset="0"/>
              </a:rPr>
              <a:t>(input("Please input value:"))</a:t>
            </a:r>
          </a:p>
          <a:p>
            <a:pPr marL="0" indent="0">
              <a:buNone/>
            </a:pPr>
            <a:r>
              <a:rPr lang="en-IE" dirty="0">
                <a:solidFill>
                  <a:schemeClr val="bg1"/>
                </a:solidFill>
                <a:latin typeface="Courier New" panose="02070309020205020404" pitchFamily="49" charset="0"/>
                <a:cs typeface="Courier New" panose="02070309020205020404" pitchFamily="49" charset="0"/>
              </a:rPr>
              <a:t>b = a - 1</a:t>
            </a:r>
          </a:p>
          <a:p>
            <a:pPr marL="0" indent="0">
              <a:buNone/>
            </a:pPr>
            <a:r>
              <a:rPr lang="en-IE" dirty="0" err="1">
                <a:solidFill>
                  <a:schemeClr val="bg1"/>
                </a:solidFill>
                <a:latin typeface="Courier New" panose="02070309020205020404" pitchFamily="49" charset="0"/>
                <a:cs typeface="Courier New" panose="02070309020205020404" pitchFamily="49" charset="0"/>
              </a:rPr>
              <a:t>IsPrime</a:t>
            </a:r>
            <a:r>
              <a:rPr lang="en-IE" dirty="0">
                <a:solidFill>
                  <a:schemeClr val="bg1"/>
                </a:solidFill>
                <a:latin typeface="Courier New" panose="02070309020205020404" pitchFamily="49" charset="0"/>
                <a:cs typeface="Courier New" panose="02070309020205020404" pitchFamily="49" charset="0"/>
              </a:rPr>
              <a:t> = True</a:t>
            </a:r>
          </a:p>
          <a:p>
            <a:pPr marL="0" indent="0">
              <a:buNone/>
            </a:pPr>
            <a:r>
              <a:rPr lang="en-IE" dirty="0">
                <a:solidFill>
                  <a:schemeClr val="bg1"/>
                </a:solidFill>
                <a:latin typeface="Courier New" panose="02070309020205020404" pitchFamily="49" charset="0"/>
                <a:cs typeface="Courier New" panose="02070309020205020404" pitchFamily="49" charset="0"/>
              </a:rPr>
              <a:t>while b != 1:</a:t>
            </a:r>
          </a:p>
          <a:p>
            <a:pPr marL="0" indent="0">
              <a:buNone/>
            </a:pPr>
            <a:r>
              <a:rPr lang="en-IE" dirty="0">
                <a:solidFill>
                  <a:schemeClr val="bg1"/>
                </a:solidFill>
                <a:latin typeface="Courier New" panose="02070309020205020404" pitchFamily="49" charset="0"/>
                <a:cs typeface="Courier New" panose="02070309020205020404" pitchFamily="49" charset="0"/>
              </a:rPr>
              <a:t># DO</a:t>
            </a:r>
          </a:p>
          <a:p>
            <a:pPr marL="0" indent="0">
              <a:buNone/>
            </a:pPr>
            <a:r>
              <a:rPr lang="en-IE" dirty="0">
                <a:solidFill>
                  <a:schemeClr val="bg1"/>
                </a:solidFill>
                <a:latin typeface="Courier New" panose="02070309020205020404" pitchFamily="49" charset="0"/>
                <a:cs typeface="Courier New" panose="02070309020205020404" pitchFamily="49" charset="0"/>
              </a:rPr>
              <a:t>    if a % b == 0:</a:t>
            </a:r>
          </a:p>
          <a:p>
            <a:pPr marL="0" indent="0">
              <a:buNone/>
            </a:pPr>
            <a:r>
              <a:rPr lang="en-IE" dirty="0">
                <a:solidFill>
                  <a:schemeClr val="bg1"/>
                </a:solidFill>
                <a:latin typeface="Courier New" panose="02070309020205020404" pitchFamily="49" charset="0"/>
                <a:cs typeface="Courier New" panose="02070309020205020404" pitchFamily="49" charset="0"/>
              </a:rPr>
              <a:t>        # THEN</a:t>
            </a:r>
          </a:p>
          <a:p>
            <a:pPr marL="0" indent="0">
              <a:buNone/>
            </a:pPr>
            <a:r>
              <a:rPr lang="en-IE" dirty="0">
                <a:solidFill>
                  <a:schemeClr val="bg1"/>
                </a:solidFill>
                <a:latin typeface="Courier New" panose="02070309020205020404" pitchFamily="49" charset="0"/>
                <a:cs typeface="Courier New" panose="02070309020205020404" pitchFamily="49" charset="0"/>
              </a:rPr>
              <a:t>        </a:t>
            </a:r>
            <a:r>
              <a:rPr lang="en-IE" dirty="0" err="1">
                <a:solidFill>
                  <a:schemeClr val="bg1"/>
                </a:solidFill>
                <a:latin typeface="Courier New" panose="02070309020205020404" pitchFamily="49" charset="0"/>
                <a:cs typeface="Courier New" panose="02070309020205020404" pitchFamily="49" charset="0"/>
              </a:rPr>
              <a:t>IsPrime</a:t>
            </a:r>
            <a:r>
              <a:rPr lang="en-IE" dirty="0">
                <a:solidFill>
                  <a:schemeClr val="bg1"/>
                </a:solidFill>
                <a:latin typeface="Courier New" panose="02070309020205020404" pitchFamily="49" charset="0"/>
                <a:cs typeface="Courier New" panose="02070309020205020404" pitchFamily="49" charset="0"/>
              </a:rPr>
              <a:t> = False</a:t>
            </a:r>
          </a:p>
          <a:p>
            <a:pPr marL="0" indent="0">
              <a:buNone/>
            </a:pPr>
            <a:r>
              <a:rPr lang="en-IE" dirty="0">
                <a:solidFill>
                  <a:schemeClr val="bg1"/>
                </a:solidFill>
                <a:latin typeface="Courier New" panose="02070309020205020404" pitchFamily="49" charset="0"/>
                <a:cs typeface="Courier New" panose="02070309020205020404" pitchFamily="49" charset="0"/>
              </a:rPr>
              <a:t>    # ENDIF;</a:t>
            </a:r>
          </a:p>
          <a:p>
            <a:pPr marL="0" indent="0">
              <a:buNone/>
            </a:pPr>
            <a:r>
              <a:rPr lang="en-IE" dirty="0" smtClean="0">
                <a:solidFill>
                  <a:schemeClr val="bg1"/>
                </a:solidFill>
                <a:latin typeface="Courier New" panose="02070309020205020404" pitchFamily="49" charset="0"/>
                <a:cs typeface="Courier New" panose="02070309020205020404" pitchFamily="49" charset="0"/>
              </a:rPr>
              <a:t>b </a:t>
            </a:r>
            <a:r>
              <a:rPr lang="en-IE" dirty="0">
                <a:solidFill>
                  <a:schemeClr val="bg1"/>
                </a:solidFill>
                <a:latin typeface="Courier New" panose="02070309020205020404" pitchFamily="49" charset="0"/>
                <a:cs typeface="Courier New" panose="02070309020205020404" pitchFamily="49" charset="0"/>
              </a:rPr>
              <a:t>= b - 1</a:t>
            </a:r>
          </a:p>
          <a:p>
            <a:pPr marL="0" indent="0">
              <a:buNone/>
            </a:pPr>
            <a:r>
              <a:rPr lang="en-IE" dirty="0">
                <a:solidFill>
                  <a:schemeClr val="bg1"/>
                </a:solidFill>
                <a:latin typeface="Courier New" panose="02070309020205020404" pitchFamily="49" charset="0"/>
                <a:cs typeface="Courier New" panose="02070309020205020404" pitchFamily="49" charset="0"/>
              </a:rPr>
              <a:t># ENDWHILE;</a:t>
            </a:r>
          </a:p>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r>
              <a:rPr lang="en-IE" dirty="0" smtClean="0">
                <a:solidFill>
                  <a:schemeClr val="bg1"/>
                </a:solidFill>
                <a:latin typeface="Courier New" panose="02070309020205020404" pitchFamily="49" charset="0"/>
                <a:cs typeface="Courier New" panose="02070309020205020404" pitchFamily="49" charset="0"/>
              </a:rPr>
              <a:t>if </a:t>
            </a:r>
            <a:r>
              <a:rPr lang="en-IE" dirty="0" err="1">
                <a:solidFill>
                  <a:schemeClr val="bg1"/>
                </a:solidFill>
                <a:latin typeface="Courier New" panose="02070309020205020404" pitchFamily="49" charset="0"/>
                <a:cs typeface="Courier New" panose="02070309020205020404" pitchFamily="49" charset="0"/>
              </a:rPr>
              <a:t>IsPrime</a:t>
            </a:r>
            <a:r>
              <a:rPr lang="en-IE" dirty="0">
                <a:solidFill>
                  <a:schemeClr val="bg1"/>
                </a:solidFill>
                <a:latin typeface="Courier New" panose="02070309020205020404" pitchFamily="49" charset="0"/>
                <a:cs typeface="Courier New" panose="02070309020205020404" pitchFamily="49" charset="0"/>
              </a:rPr>
              <a:t>:</a:t>
            </a:r>
          </a:p>
          <a:p>
            <a:pPr marL="0" indent="0">
              <a:buNone/>
            </a:pPr>
            <a:r>
              <a:rPr lang="en-IE" dirty="0">
                <a:solidFill>
                  <a:schemeClr val="bg1"/>
                </a:solidFill>
                <a:latin typeface="Courier New" panose="02070309020205020404" pitchFamily="49" charset="0"/>
                <a:cs typeface="Courier New" panose="02070309020205020404" pitchFamily="49" charset="0"/>
              </a:rPr>
              <a:t># THEN</a:t>
            </a:r>
          </a:p>
          <a:p>
            <a:pPr marL="0" indent="0">
              <a:buNone/>
            </a:pPr>
            <a:r>
              <a:rPr lang="en-IE" dirty="0">
                <a:solidFill>
                  <a:schemeClr val="bg1"/>
                </a:solidFill>
                <a:latin typeface="Courier New" panose="02070309020205020404" pitchFamily="49" charset="0"/>
                <a:cs typeface="Courier New" panose="02070309020205020404" pitchFamily="49" charset="0"/>
              </a:rPr>
              <a:t>    print(a, "is a prime number")</a:t>
            </a:r>
          </a:p>
          <a:p>
            <a:pPr marL="0" indent="0">
              <a:buNone/>
            </a:pPr>
            <a:r>
              <a:rPr lang="en-IE" dirty="0">
                <a:solidFill>
                  <a:schemeClr val="bg1"/>
                </a:solidFill>
                <a:latin typeface="Courier New" panose="02070309020205020404" pitchFamily="49" charset="0"/>
                <a:cs typeface="Courier New" panose="02070309020205020404" pitchFamily="49" charset="0"/>
              </a:rPr>
              <a:t>else:</a:t>
            </a:r>
          </a:p>
          <a:p>
            <a:pPr marL="0" indent="0">
              <a:buNone/>
            </a:pPr>
            <a:r>
              <a:rPr lang="en-IE" dirty="0">
                <a:solidFill>
                  <a:schemeClr val="bg1"/>
                </a:solidFill>
                <a:latin typeface="Courier New" panose="02070309020205020404" pitchFamily="49" charset="0"/>
                <a:cs typeface="Courier New" panose="02070309020205020404" pitchFamily="49" charset="0"/>
              </a:rPr>
              <a:t>    print(a, "is not a prime number")</a:t>
            </a:r>
          </a:p>
          <a:p>
            <a:pPr marL="0" indent="0">
              <a:buNone/>
            </a:pPr>
            <a:r>
              <a:rPr lang="en-IE" dirty="0">
                <a:solidFill>
                  <a:schemeClr val="bg1"/>
                </a:solidFill>
                <a:latin typeface="Courier New" panose="02070309020205020404" pitchFamily="49" charset="0"/>
                <a:cs typeface="Courier New" panose="02070309020205020404" pitchFamily="49" charset="0"/>
              </a:rPr>
              <a:t># ENDIF;</a:t>
            </a:r>
          </a:p>
          <a:p>
            <a:pPr marL="0" indent="0">
              <a:buNone/>
            </a:pPr>
            <a:r>
              <a:rPr lang="en-IE" dirty="0">
                <a:solidFill>
                  <a:schemeClr val="bg1"/>
                </a:solidFill>
                <a:latin typeface="Courier New" panose="02070309020205020404" pitchFamily="49" charset="0"/>
                <a:cs typeface="Courier New" panose="02070309020205020404" pitchFamily="49" charset="0"/>
              </a:rPr>
              <a:t># END.</a:t>
            </a:r>
          </a:p>
        </p:txBody>
      </p:sp>
    </p:spTree>
    <p:extLst>
      <p:ext uri="{BB962C8B-B14F-4D97-AF65-F5344CB8AC3E}">
        <p14:creationId xmlns:p14="http://schemas.microsoft.com/office/powerpoint/2010/main" val="3753479766"/>
      </p:ext>
    </p:extLst>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a:solidFill>
                  <a:schemeClr val="bg1"/>
                </a:solidFill>
              </a:rPr>
              <a:t>Modularisation</a:t>
            </a:r>
          </a:p>
        </p:txBody>
      </p:sp>
      <p:sp>
        <p:nvSpPr>
          <p:cNvPr id="4" name="Content Placeholder 3"/>
          <p:cNvSpPr>
            <a:spLocks noGrp="1"/>
          </p:cNvSpPr>
          <p:nvPr>
            <p:ph idx="1"/>
          </p:nvPr>
        </p:nvSpPr>
        <p:spPr/>
        <p:txBody>
          <a:bodyPr>
            <a:normAutofit/>
          </a:bodyPr>
          <a:lstStyle/>
          <a:p>
            <a:r>
              <a:rPr lang="en-IE" sz="3600" dirty="0" smtClean="0">
                <a:solidFill>
                  <a:schemeClr val="bg1"/>
                </a:solidFill>
              </a:rPr>
              <a:t>Let’s break this program into modules (functions).</a:t>
            </a:r>
            <a:endParaRPr lang="en-IE" sz="3600" i="1" dirty="0">
              <a:solidFill>
                <a:schemeClr val="bg1"/>
              </a:solidFill>
            </a:endParaRPr>
          </a:p>
        </p:txBody>
      </p:sp>
    </p:spTree>
    <p:extLst>
      <p:ext uri="{BB962C8B-B14F-4D97-AF65-F5344CB8AC3E}">
        <p14:creationId xmlns:p14="http://schemas.microsoft.com/office/powerpoint/2010/main" val="1778601355"/>
      </p:ext>
    </p:extLst>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521" y="443803"/>
            <a:ext cx="10971372" cy="5865517"/>
          </a:xfrm>
        </p:spPr>
        <p:txBody>
          <a:bodyPr>
            <a:normAutofit fontScale="62500" lnSpcReduction="20000"/>
          </a:bodyPr>
          <a:lstStyle/>
          <a:p>
            <a:pPr marL="0" indent="0">
              <a:buNone/>
            </a:pPr>
            <a:r>
              <a:rPr lang="en-IE" dirty="0">
                <a:solidFill>
                  <a:schemeClr val="bg1"/>
                </a:solidFill>
                <a:latin typeface="Courier New" panose="02070309020205020404" pitchFamily="49" charset="0"/>
                <a:cs typeface="Courier New" panose="02070309020205020404" pitchFamily="49" charset="0"/>
              </a:rPr>
              <a:t>#########################</a:t>
            </a:r>
          </a:p>
          <a:p>
            <a:pPr marL="0" indent="0">
              <a:buNone/>
            </a:pPr>
            <a:r>
              <a:rPr lang="en-IE" dirty="0">
                <a:solidFill>
                  <a:schemeClr val="bg1"/>
                </a:solidFill>
                <a:latin typeface="Courier New" panose="02070309020205020404" pitchFamily="49" charset="0"/>
                <a:cs typeface="Courier New" panose="02070309020205020404" pitchFamily="49" charset="0"/>
              </a:rPr>
              <a:t># Prime Checking Module #</a:t>
            </a:r>
          </a:p>
          <a:p>
            <a:pPr marL="0" indent="0">
              <a:buNone/>
            </a:pPr>
            <a:r>
              <a:rPr lang="en-IE" dirty="0">
                <a:solidFill>
                  <a:schemeClr val="bg1"/>
                </a:solidFill>
                <a:latin typeface="Courier New" panose="02070309020205020404" pitchFamily="49" charset="0"/>
                <a:cs typeface="Courier New" panose="02070309020205020404" pitchFamily="49" charset="0"/>
              </a:rPr>
              <a:t>#########################</a:t>
            </a:r>
          </a:p>
          <a:p>
            <a:pPr marL="0" indent="0">
              <a:buNone/>
            </a:pPr>
            <a:endParaRPr lang="en-IE" dirty="0">
              <a:solidFill>
                <a:schemeClr val="bg1"/>
              </a:solidFill>
              <a:latin typeface="Courier New" panose="02070309020205020404" pitchFamily="49" charset="0"/>
              <a:cs typeface="Courier New" panose="02070309020205020404" pitchFamily="49" charset="0"/>
            </a:endParaRPr>
          </a:p>
          <a:p>
            <a:pPr marL="0" indent="0">
              <a:buNone/>
            </a:pPr>
            <a:r>
              <a:rPr lang="en-IE" dirty="0" err="1">
                <a:solidFill>
                  <a:schemeClr val="bg1"/>
                </a:solidFill>
                <a:latin typeface="Courier New" panose="02070309020205020404" pitchFamily="49" charset="0"/>
                <a:cs typeface="Courier New" panose="02070309020205020404" pitchFamily="49" charset="0"/>
              </a:rPr>
              <a:t>def</a:t>
            </a:r>
            <a:r>
              <a:rPr lang="en-IE" dirty="0">
                <a:solidFill>
                  <a:schemeClr val="bg1"/>
                </a:solidFill>
                <a:latin typeface="Courier New" panose="02070309020205020404" pitchFamily="49" charset="0"/>
                <a:cs typeface="Courier New" panose="02070309020205020404" pitchFamily="49" charset="0"/>
              </a:rPr>
              <a:t> </a:t>
            </a:r>
            <a:r>
              <a:rPr lang="en-IE" dirty="0" err="1">
                <a:solidFill>
                  <a:schemeClr val="bg1"/>
                </a:solidFill>
                <a:latin typeface="Courier New" panose="02070309020205020404" pitchFamily="49" charset="0"/>
                <a:cs typeface="Courier New" panose="02070309020205020404" pitchFamily="49" charset="0"/>
              </a:rPr>
              <a:t>IsItPrime</a:t>
            </a:r>
            <a:r>
              <a:rPr lang="en-IE" dirty="0">
                <a:solidFill>
                  <a:schemeClr val="bg1"/>
                </a:solidFill>
                <a:latin typeface="Courier New" panose="02070309020205020404" pitchFamily="49" charset="0"/>
                <a:cs typeface="Courier New" panose="02070309020205020404" pitchFamily="49" charset="0"/>
              </a:rPr>
              <a:t>():</a:t>
            </a:r>
          </a:p>
          <a:p>
            <a:pPr marL="0" indent="0">
              <a:buNone/>
            </a:pPr>
            <a:r>
              <a:rPr lang="en-IE" dirty="0">
                <a:solidFill>
                  <a:schemeClr val="bg1"/>
                </a:solidFill>
                <a:latin typeface="Courier New" panose="02070309020205020404" pitchFamily="49" charset="0"/>
                <a:cs typeface="Courier New" panose="02070309020205020404" pitchFamily="49" charset="0"/>
              </a:rPr>
              <a:t>    a = </a:t>
            </a:r>
            <a:r>
              <a:rPr lang="en-IE" dirty="0" err="1">
                <a:solidFill>
                  <a:schemeClr val="bg1"/>
                </a:solidFill>
                <a:latin typeface="Courier New" panose="02070309020205020404" pitchFamily="49" charset="0"/>
                <a:cs typeface="Courier New" panose="02070309020205020404" pitchFamily="49" charset="0"/>
              </a:rPr>
              <a:t>int</a:t>
            </a:r>
            <a:r>
              <a:rPr lang="en-IE" dirty="0">
                <a:solidFill>
                  <a:schemeClr val="bg1"/>
                </a:solidFill>
                <a:latin typeface="Courier New" panose="02070309020205020404" pitchFamily="49" charset="0"/>
                <a:cs typeface="Courier New" panose="02070309020205020404" pitchFamily="49" charset="0"/>
              </a:rPr>
              <a:t>(input("Please input value: "))</a:t>
            </a:r>
          </a:p>
          <a:p>
            <a:pPr marL="0" indent="0">
              <a:buNone/>
            </a:pPr>
            <a:r>
              <a:rPr lang="en-IE" dirty="0">
                <a:solidFill>
                  <a:schemeClr val="bg1"/>
                </a:solidFill>
                <a:latin typeface="Courier New" panose="02070309020205020404" pitchFamily="49" charset="0"/>
                <a:cs typeface="Courier New" panose="02070309020205020404" pitchFamily="49" charset="0"/>
              </a:rPr>
              <a:t>    b = a - 1</a:t>
            </a:r>
          </a:p>
          <a:p>
            <a:pPr marL="0" indent="0">
              <a:buNone/>
            </a:pPr>
            <a:r>
              <a:rPr lang="en-IE" dirty="0">
                <a:solidFill>
                  <a:schemeClr val="bg1"/>
                </a:solidFill>
                <a:latin typeface="Courier New" panose="02070309020205020404" pitchFamily="49" charset="0"/>
                <a:cs typeface="Courier New" panose="02070309020205020404" pitchFamily="49" charset="0"/>
              </a:rPr>
              <a:t>    </a:t>
            </a:r>
            <a:r>
              <a:rPr lang="en-IE" dirty="0" err="1">
                <a:solidFill>
                  <a:schemeClr val="bg1"/>
                </a:solidFill>
                <a:latin typeface="Courier New" panose="02070309020205020404" pitchFamily="49" charset="0"/>
                <a:cs typeface="Courier New" panose="02070309020205020404" pitchFamily="49" charset="0"/>
              </a:rPr>
              <a:t>IsPrime</a:t>
            </a:r>
            <a:r>
              <a:rPr lang="en-IE" dirty="0">
                <a:solidFill>
                  <a:schemeClr val="bg1"/>
                </a:solidFill>
                <a:latin typeface="Courier New" panose="02070309020205020404" pitchFamily="49" charset="0"/>
                <a:cs typeface="Courier New" panose="02070309020205020404" pitchFamily="49" charset="0"/>
              </a:rPr>
              <a:t> = True</a:t>
            </a:r>
          </a:p>
          <a:p>
            <a:pPr marL="0" indent="0">
              <a:buNone/>
            </a:pPr>
            <a:r>
              <a:rPr lang="en-IE" dirty="0">
                <a:solidFill>
                  <a:schemeClr val="bg1"/>
                </a:solidFill>
                <a:latin typeface="Courier New" panose="02070309020205020404" pitchFamily="49" charset="0"/>
                <a:cs typeface="Courier New" panose="02070309020205020404" pitchFamily="49" charset="0"/>
              </a:rPr>
              <a:t>    while b != 1:</a:t>
            </a:r>
          </a:p>
          <a:p>
            <a:pPr marL="0" indent="0">
              <a:buNone/>
            </a:pPr>
            <a:r>
              <a:rPr lang="en-IE" dirty="0">
                <a:solidFill>
                  <a:schemeClr val="bg1"/>
                </a:solidFill>
                <a:latin typeface="Courier New" panose="02070309020205020404" pitchFamily="49" charset="0"/>
                <a:cs typeface="Courier New" panose="02070309020205020404" pitchFamily="49" charset="0"/>
              </a:rPr>
              <a:t>    # DO</a:t>
            </a:r>
          </a:p>
          <a:p>
            <a:pPr marL="0" indent="0">
              <a:buNone/>
            </a:pPr>
            <a:r>
              <a:rPr lang="en-IE" dirty="0">
                <a:solidFill>
                  <a:schemeClr val="bg1"/>
                </a:solidFill>
                <a:latin typeface="Courier New" panose="02070309020205020404" pitchFamily="49" charset="0"/>
                <a:cs typeface="Courier New" panose="02070309020205020404" pitchFamily="49" charset="0"/>
              </a:rPr>
              <a:t>        if a % b == 0:</a:t>
            </a:r>
          </a:p>
          <a:p>
            <a:pPr marL="0" indent="0">
              <a:buNone/>
            </a:pPr>
            <a:r>
              <a:rPr lang="en-IE" dirty="0">
                <a:solidFill>
                  <a:schemeClr val="bg1"/>
                </a:solidFill>
                <a:latin typeface="Courier New" panose="02070309020205020404" pitchFamily="49" charset="0"/>
                <a:cs typeface="Courier New" panose="02070309020205020404" pitchFamily="49" charset="0"/>
              </a:rPr>
              <a:t>            # THEN</a:t>
            </a:r>
          </a:p>
          <a:p>
            <a:pPr marL="0" indent="0">
              <a:buNone/>
            </a:pPr>
            <a:r>
              <a:rPr lang="en-IE" dirty="0">
                <a:solidFill>
                  <a:schemeClr val="bg1"/>
                </a:solidFill>
                <a:latin typeface="Courier New" panose="02070309020205020404" pitchFamily="49" charset="0"/>
                <a:cs typeface="Courier New" panose="02070309020205020404" pitchFamily="49" charset="0"/>
              </a:rPr>
              <a:t>            </a:t>
            </a:r>
            <a:r>
              <a:rPr lang="en-IE" dirty="0" err="1">
                <a:solidFill>
                  <a:schemeClr val="bg1"/>
                </a:solidFill>
                <a:latin typeface="Courier New" panose="02070309020205020404" pitchFamily="49" charset="0"/>
                <a:cs typeface="Courier New" panose="02070309020205020404" pitchFamily="49" charset="0"/>
              </a:rPr>
              <a:t>IsPrime</a:t>
            </a:r>
            <a:r>
              <a:rPr lang="en-IE" dirty="0">
                <a:solidFill>
                  <a:schemeClr val="bg1"/>
                </a:solidFill>
                <a:latin typeface="Courier New" panose="02070309020205020404" pitchFamily="49" charset="0"/>
                <a:cs typeface="Courier New" panose="02070309020205020404" pitchFamily="49" charset="0"/>
              </a:rPr>
              <a:t> = False</a:t>
            </a:r>
          </a:p>
          <a:p>
            <a:pPr marL="0" indent="0">
              <a:buNone/>
            </a:pPr>
            <a:r>
              <a:rPr lang="en-IE" dirty="0">
                <a:solidFill>
                  <a:schemeClr val="bg1"/>
                </a:solidFill>
                <a:latin typeface="Courier New" panose="02070309020205020404" pitchFamily="49" charset="0"/>
                <a:cs typeface="Courier New" panose="02070309020205020404" pitchFamily="49" charset="0"/>
              </a:rPr>
              <a:t>        # ENDIF;</a:t>
            </a:r>
          </a:p>
          <a:p>
            <a:pPr marL="0" indent="0">
              <a:buNone/>
            </a:pPr>
            <a:r>
              <a:rPr lang="en-IE" dirty="0">
                <a:solidFill>
                  <a:schemeClr val="bg1"/>
                </a:solidFill>
                <a:latin typeface="Courier New" panose="02070309020205020404" pitchFamily="49" charset="0"/>
                <a:cs typeface="Courier New" panose="02070309020205020404" pitchFamily="49" charset="0"/>
              </a:rPr>
              <a:t>        b = b - 1</a:t>
            </a:r>
          </a:p>
          <a:p>
            <a:pPr marL="0" indent="0">
              <a:buNone/>
            </a:pPr>
            <a:r>
              <a:rPr lang="en-IE" dirty="0">
                <a:solidFill>
                  <a:schemeClr val="bg1"/>
                </a:solidFill>
                <a:latin typeface="Courier New" panose="02070309020205020404" pitchFamily="49" charset="0"/>
                <a:cs typeface="Courier New" panose="02070309020205020404" pitchFamily="49" charset="0"/>
              </a:rPr>
              <a:t>    # ENDWHILE;</a:t>
            </a:r>
          </a:p>
          <a:p>
            <a:pPr marL="0" indent="0">
              <a:buNone/>
            </a:pPr>
            <a:r>
              <a:rPr lang="en-IE" dirty="0">
                <a:solidFill>
                  <a:schemeClr val="bg1"/>
                </a:solidFill>
                <a:latin typeface="Courier New" panose="02070309020205020404" pitchFamily="49" charset="0"/>
                <a:cs typeface="Courier New" panose="02070309020205020404" pitchFamily="49" charset="0"/>
              </a:rPr>
              <a:t>    return </a:t>
            </a:r>
            <a:r>
              <a:rPr lang="en-IE" dirty="0" err="1">
                <a:solidFill>
                  <a:schemeClr val="bg1"/>
                </a:solidFill>
                <a:latin typeface="Courier New" panose="02070309020205020404" pitchFamily="49" charset="0"/>
                <a:cs typeface="Courier New" panose="02070309020205020404" pitchFamily="49" charset="0"/>
              </a:rPr>
              <a:t>IsPrime</a:t>
            </a:r>
            <a:endParaRPr lang="en-IE" dirty="0">
              <a:solidFill>
                <a:schemeClr val="bg1"/>
              </a:solidFill>
              <a:latin typeface="Courier New" panose="02070309020205020404" pitchFamily="49" charset="0"/>
              <a:cs typeface="Courier New" panose="02070309020205020404" pitchFamily="49" charset="0"/>
            </a:endParaRPr>
          </a:p>
          <a:p>
            <a:pPr marL="0" indent="0">
              <a:buNone/>
            </a:pPr>
            <a:endParaRPr lang="en-IE" dirty="0">
              <a:solidFill>
                <a:schemeClr val="bg1"/>
              </a:solidFill>
              <a:latin typeface="Courier New" panose="02070309020205020404" pitchFamily="49" charset="0"/>
              <a:cs typeface="Courier New" panose="02070309020205020404" pitchFamily="49" charset="0"/>
            </a:endParaRPr>
          </a:p>
          <a:p>
            <a:pPr marL="0" indent="0">
              <a:buNone/>
            </a:pPr>
            <a:r>
              <a:rPr lang="en-IE" dirty="0">
                <a:solidFill>
                  <a:schemeClr val="bg1"/>
                </a:solidFill>
                <a:latin typeface="Courier New" panose="02070309020205020404" pitchFamily="49" charset="0"/>
                <a:cs typeface="Courier New" panose="02070309020205020404" pitchFamily="49" charset="0"/>
              </a:rPr>
              <a:t># END </a:t>
            </a:r>
            <a:r>
              <a:rPr lang="en-IE" dirty="0" err="1">
                <a:solidFill>
                  <a:schemeClr val="bg1"/>
                </a:solidFill>
                <a:latin typeface="Courier New" panose="02070309020205020404" pitchFamily="49" charset="0"/>
                <a:cs typeface="Courier New" panose="02070309020205020404" pitchFamily="49" charset="0"/>
              </a:rPr>
              <a:t>IsItPrime</a:t>
            </a:r>
            <a:r>
              <a:rPr lang="en-IE" dirty="0" smtClean="0">
                <a:solidFill>
                  <a:schemeClr val="bg1"/>
                </a:solidFill>
                <a:latin typeface="Courier New" panose="02070309020205020404" pitchFamily="49" charset="0"/>
                <a:cs typeface="Courier New" panose="02070309020205020404" pitchFamily="49" charset="0"/>
              </a:rPr>
              <a:t>.</a:t>
            </a:r>
          </a:p>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265563508"/>
      </p:ext>
    </p:extLst>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ounded Rectangle 4"/>
          <p:cNvSpPr/>
          <p:nvPr/>
        </p:nvSpPr>
        <p:spPr>
          <a:xfrm>
            <a:off x="118542" y="5301208"/>
            <a:ext cx="10801200" cy="504056"/>
          </a:xfrm>
          <a:prstGeom prst="round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E"/>
          </a:p>
        </p:txBody>
      </p:sp>
      <p:sp>
        <p:nvSpPr>
          <p:cNvPr id="3" name="Rounded Rectangle 2"/>
          <p:cNvSpPr/>
          <p:nvPr/>
        </p:nvSpPr>
        <p:spPr>
          <a:xfrm>
            <a:off x="118542" y="1556792"/>
            <a:ext cx="10801200" cy="504056"/>
          </a:xfrm>
          <a:prstGeom prst="round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E"/>
          </a:p>
        </p:txBody>
      </p:sp>
      <p:sp>
        <p:nvSpPr>
          <p:cNvPr id="4" name="Content Placeholder 3"/>
          <p:cNvSpPr>
            <a:spLocks noGrp="1"/>
          </p:cNvSpPr>
          <p:nvPr>
            <p:ph idx="1"/>
          </p:nvPr>
        </p:nvSpPr>
        <p:spPr>
          <a:xfrm>
            <a:off x="609521" y="443803"/>
            <a:ext cx="10971372" cy="5865517"/>
          </a:xfrm>
        </p:spPr>
        <p:txBody>
          <a:bodyPr>
            <a:normAutofit fontScale="62500" lnSpcReduction="20000"/>
          </a:bodyPr>
          <a:lstStyle/>
          <a:p>
            <a:pPr marL="0" indent="0">
              <a:buNone/>
            </a:pPr>
            <a:r>
              <a:rPr lang="en-IE" dirty="0">
                <a:solidFill>
                  <a:schemeClr val="bg1"/>
                </a:solidFill>
                <a:latin typeface="Courier New" panose="02070309020205020404" pitchFamily="49" charset="0"/>
                <a:cs typeface="Courier New" panose="02070309020205020404" pitchFamily="49" charset="0"/>
              </a:rPr>
              <a:t>#########################</a:t>
            </a:r>
          </a:p>
          <a:p>
            <a:pPr marL="0" indent="0">
              <a:buNone/>
            </a:pPr>
            <a:r>
              <a:rPr lang="en-IE" dirty="0">
                <a:solidFill>
                  <a:schemeClr val="bg1"/>
                </a:solidFill>
                <a:latin typeface="Courier New" panose="02070309020205020404" pitchFamily="49" charset="0"/>
                <a:cs typeface="Courier New" panose="02070309020205020404" pitchFamily="49" charset="0"/>
              </a:rPr>
              <a:t># Prime Checking Module #</a:t>
            </a:r>
          </a:p>
          <a:p>
            <a:pPr marL="0" indent="0">
              <a:buNone/>
            </a:pPr>
            <a:r>
              <a:rPr lang="en-IE" dirty="0">
                <a:solidFill>
                  <a:schemeClr val="bg1"/>
                </a:solidFill>
                <a:latin typeface="Courier New" panose="02070309020205020404" pitchFamily="49" charset="0"/>
                <a:cs typeface="Courier New" panose="02070309020205020404" pitchFamily="49" charset="0"/>
              </a:rPr>
              <a:t>#########################</a:t>
            </a:r>
          </a:p>
          <a:p>
            <a:pPr marL="0" indent="0">
              <a:buNone/>
            </a:pPr>
            <a:endParaRPr lang="en-IE" dirty="0">
              <a:solidFill>
                <a:schemeClr val="bg1"/>
              </a:solidFill>
              <a:latin typeface="Courier New" panose="02070309020205020404" pitchFamily="49" charset="0"/>
              <a:cs typeface="Courier New" panose="02070309020205020404" pitchFamily="49" charset="0"/>
            </a:endParaRPr>
          </a:p>
          <a:p>
            <a:pPr marL="0" indent="0">
              <a:buNone/>
            </a:pPr>
            <a:r>
              <a:rPr lang="en-IE" dirty="0" err="1">
                <a:solidFill>
                  <a:schemeClr val="bg1"/>
                </a:solidFill>
                <a:latin typeface="Courier New" panose="02070309020205020404" pitchFamily="49" charset="0"/>
                <a:cs typeface="Courier New" panose="02070309020205020404" pitchFamily="49" charset="0"/>
              </a:rPr>
              <a:t>def</a:t>
            </a:r>
            <a:r>
              <a:rPr lang="en-IE" dirty="0">
                <a:solidFill>
                  <a:schemeClr val="bg1"/>
                </a:solidFill>
                <a:latin typeface="Courier New" panose="02070309020205020404" pitchFamily="49" charset="0"/>
                <a:cs typeface="Courier New" panose="02070309020205020404" pitchFamily="49" charset="0"/>
              </a:rPr>
              <a:t> </a:t>
            </a:r>
            <a:r>
              <a:rPr lang="en-IE" dirty="0" err="1">
                <a:solidFill>
                  <a:schemeClr val="bg1"/>
                </a:solidFill>
                <a:latin typeface="Courier New" panose="02070309020205020404" pitchFamily="49" charset="0"/>
                <a:cs typeface="Courier New" panose="02070309020205020404" pitchFamily="49" charset="0"/>
              </a:rPr>
              <a:t>IsItPrime</a:t>
            </a:r>
            <a:r>
              <a:rPr lang="en-IE" dirty="0">
                <a:solidFill>
                  <a:schemeClr val="bg1"/>
                </a:solidFill>
                <a:latin typeface="Courier New" panose="02070309020205020404" pitchFamily="49" charset="0"/>
                <a:cs typeface="Courier New" panose="02070309020205020404" pitchFamily="49" charset="0"/>
              </a:rPr>
              <a:t>():</a:t>
            </a:r>
          </a:p>
          <a:p>
            <a:pPr marL="0" indent="0">
              <a:buNone/>
            </a:pPr>
            <a:r>
              <a:rPr lang="en-IE" dirty="0">
                <a:solidFill>
                  <a:schemeClr val="bg1"/>
                </a:solidFill>
                <a:latin typeface="Courier New" panose="02070309020205020404" pitchFamily="49" charset="0"/>
                <a:cs typeface="Courier New" panose="02070309020205020404" pitchFamily="49" charset="0"/>
              </a:rPr>
              <a:t>    a = </a:t>
            </a:r>
            <a:r>
              <a:rPr lang="en-IE" dirty="0" err="1">
                <a:solidFill>
                  <a:schemeClr val="bg1"/>
                </a:solidFill>
                <a:latin typeface="Courier New" panose="02070309020205020404" pitchFamily="49" charset="0"/>
                <a:cs typeface="Courier New" panose="02070309020205020404" pitchFamily="49" charset="0"/>
              </a:rPr>
              <a:t>int</a:t>
            </a:r>
            <a:r>
              <a:rPr lang="en-IE" dirty="0">
                <a:solidFill>
                  <a:schemeClr val="bg1"/>
                </a:solidFill>
                <a:latin typeface="Courier New" panose="02070309020205020404" pitchFamily="49" charset="0"/>
                <a:cs typeface="Courier New" panose="02070309020205020404" pitchFamily="49" charset="0"/>
              </a:rPr>
              <a:t>(input("Please input value: "))</a:t>
            </a:r>
          </a:p>
          <a:p>
            <a:pPr marL="0" indent="0">
              <a:buNone/>
            </a:pPr>
            <a:r>
              <a:rPr lang="en-IE" dirty="0">
                <a:solidFill>
                  <a:schemeClr val="bg1"/>
                </a:solidFill>
                <a:latin typeface="Courier New" panose="02070309020205020404" pitchFamily="49" charset="0"/>
                <a:cs typeface="Courier New" panose="02070309020205020404" pitchFamily="49" charset="0"/>
              </a:rPr>
              <a:t>    b = a - 1</a:t>
            </a:r>
          </a:p>
          <a:p>
            <a:pPr marL="0" indent="0">
              <a:buNone/>
            </a:pPr>
            <a:r>
              <a:rPr lang="en-IE" dirty="0">
                <a:solidFill>
                  <a:schemeClr val="bg1"/>
                </a:solidFill>
                <a:latin typeface="Courier New" panose="02070309020205020404" pitchFamily="49" charset="0"/>
                <a:cs typeface="Courier New" panose="02070309020205020404" pitchFamily="49" charset="0"/>
              </a:rPr>
              <a:t>    </a:t>
            </a:r>
            <a:r>
              <a:rPr lang="en-IE" dirty="0" err="1">
                <a:solidFill>
                  <a:schemeClr val="bg1"/>
                </a:solidFill>
                <a:latin typeface="Courier New" panose="02070309020205020404" pitchFamily="49" charset="0"/>
                <a:cs typeface="Courier New" panose="02070309020205020404" pitchFamily="49" charset="0"/>
              </a:rPr>
              <a:t>IsPrime</a:t>
            </a:r>
            <a:r>
              <a:rPr lang="en-IE" dirty="0">
                <a:solidFill>
                  <a:schemeClr val="bg1"/>
                </a:solidFill>
                <a:latin typeface="Courier New" panose="02070309020205020404" pitchFamily="49" charset="0"/>
                <a:cs typeface="Courier New" panose="02070309020205020404" pitchFamily="49" charset="0"/>
              </a:rPr>
              <a:t> = True</a:t>
            </a:r>
          </a:p>
          <a:p>
            <a:pPr marL="0" indent="0">
              <a:buNone/>
            </a:pPr>
            <a:r>
              <a:rPr lang="en-IE" dirty="0">
                <a:solidFill>
                  <a:schemeClr val="bg1"/>
                </a:solidFill>
                <a:latin typeface="Courier New" panose="02070309020205020404" pitchFamily="49" charset="0"/>
                <a:cs typeface="Courier New" panose="02070309020205020404" pitchFamily="49" charset="0"/>
              </a:rPr>
              <a:t>    while b != 1:</a:t>
            </a:r>
          </a:p>
          <a:p>
            <a:pPr marL="0" indent="0">
              <a:buNone/>
            </a:pPr>
            <a:r>
              <a:rPr lang="en-IE" dirty="0">
                <a:solidFill>
                  <a:schemeClr val="bg1"/>
                </a:solidFill>
                <a:latin typeface="Courier New" panose="02070309020205020404" pitchFamily="49" charset="0"/>
                <a:cs typeface="Courier New" panose="02070309020205020404" pitchFamily="49" charset="0"/>
              </a:rPr>
              <a:t>    # DO</a:t>
            </a:r>
          </a:p>
          <a:p>
            <a:pPr marL="0" indent="0">
              <a:buNone/>
            </a:pPr>
            <a:r>
              <a:rPr lang="en-IE" dirty="0">
                <a:solidFill>
                  <a:schemeClr val="bg1"/>
                </a:solidFill>
                <a:latin typeface="Courier New" panose="02070309020205020404" pitchFamily="49" charset="0"/>
                <a:cs typeface="Courier New" panose="02070309020205020404" pitchFamily="49" charset="0"/>
              </a:rPr>
              <a:t>        if a % b == 0:</a:t>
            </a:r>
          </a:p>
          <a:p>
            <a:pPr marL="0" indent="0">
              <a:buNone/>
            </a:pPr>
            <a:r>
              <a:rPr lang="en-IE" dirty="0">
                <a:solidFill>
                  <a:schemeClr val="bg1"/>
                </a:solidFill>
                <a:latin typeface="Courier New" panose="02070309020205020404" pitchFamily="49" charset="0"/>
                <a:cs typeface="Courier New" panose="02070309020205020404" pitchFamily="49" charset="0"/>
              </a:rPr>
              <a:t>            # THEN</a:t>
            </a:r>
          </a:p>
          <a:p>
            <a:pPr marL="0" indent="0">
              <a:buNone/>
            </a:pPr>
            <a:r>
              <a:rPr lang="en-IE" dirty="0">
                <a:solidFill>
                  <a:schemeClr val="bg1"/>
                </a:solidFill>
                <a:latin typeface="Courier New" panose="02070309020205020404" pitchFamily="49" charset="0"/>
                <a:cs typeface="Courier New" panose="02070309020205020404" pitchFamily="49" charset="0"/>
              </a:rPr>
              <a:t>            </a:t>
            </a:r>
            <a:r>
              <a:rPr lang="en-IE" dirty="0" err="1">
                <a:solidFill>
                  <a:schemeClr val="bg1"/>
                </a:solidFill>
                <a:latin typeface="Courier New" panose="02070309020205020404" pitchFamily="49" charset="0"/>
                <a:cs typeface="Courier New" panose="02070309020205020404" pitchFamily="49" charset="0"/>
              </a:rPr>
              <a:t>IsPrime</a:t>
            </a:r>
            <a:r>
              <a:rPr lang="en-IE" dirty="0">
                <a:solidFill>
                  <a:schemeClr val="bg1"/>
                </a:solidFill>
                <a:latin typeface="Courier New" panose="02070309020205020404" pitchFamily="49" charset="0"/>
                <a:cs typeface="Courier New" panose="02070309020205020404" pitchFamily="49" charset="0"/>
              </a:rPr>
              <a:t> = False</a:t>
            </a:r>
          </a:p>
          <a:p>
            <a:pPr marL="0" indent="0">
              <a:buNone/>
            </a:pPr>
            <a:r>
              <a:rPr lang="en-IE" dirty="0">
                <a:solidFill>
                  <a:schemeClr val="bg1"/>
                </a:solidFill>
                <a:latin typeface="Courier New" panose="02070309020205020404" pitchFamily="49" charset="0"/>
                <a:cs typeface="Courier New" panose="02070309020205020404" pitchFamily="49" charset="0"/>
              </a:rPr>
              <a:t>        # ENDIF;</a:t>
            </a:r>
          </a:p>
          <a:p>
            <a:pPr marL="0" indent="0">
              <a:buNone/>
            </a:pPr>
            <a:r>
              <a:rPr lang="en-IE" dirty="0">
                <a:solidFill>
                  <a:schemeClr val="bg1"/>
                </a:solidFill>
                <a:latin typeface="Courier New" panose="02070309020205020404" pitchFamily="49" charset="0"/>
                <a:cs typeface="Courier New" panose="02070309020205020404" pitchFamily="49" charset="0"/>
              </a:rPr>
              <a:t>        b = b - 1</a:t>
            </a:r>
          </a:p>
          <a:p>
            <a:pPr marL="0" indent="0">
              <a:buNone/>
            </a:pPr>
            <a:r>
              <a:rPr lang="en-IE" dirty="0">
                <a:solidFill>
                  <a:schemeClr val="bg1"/>
                </a:solidFill>
                <a:latin typeface="Courier New" panose="02070309020205020404" pitchFamily="49" charset="0"/>
                <a:cs typeface="Courier New" panose="02070309020205020404" pitchFamily="49" charset="0"/>
              </a:rPr>
              <a:t>    # ENDWHILE;</a:t>
            </a:r>
          </a:p>
          <a:p>
            <a:pPr marL="0" indent="0">
              <a:buNone/>
            </a:pPr>
            <a:r>
              <a:rPr lang="en-IE" dirty="0">
                <a:solidFill>
                  <a:schemeClr val="bg1"/>
                </a:solidFill>
                <a:latin typeface="Courier New" panose="02070309020205020404" pitchFamily="49" charset="0"/>
                <a:cs typeface="Courier New" panose="02070309020205020404" pitchFamily="49" charset="0"/>
              </a:rPr>
              <a:t>    return </a:t>
            </a:r>
            <a:r>
              <a:rPr lang="en-IE" dirty="0" err="1">
                <a:solidFill>
                  <a:schemeClr val="bg1"/>
                </a:solidFill>
                <a:latin typeface="Courier New" panose="02070309020205020404" pitchFamily="49" charset="0"/>
                <a:cs typeface="Courier New" panose="02070309020205020404" pitchFamily="49" charset="0"/>
              </a:rPr>
              <a:t>IsPrime</a:t>
            </a:r>
            <a:endParaRPr lang="en-IE" dirty="0">
              <a:solidFill>
                <a:schemeClr val="bg1"/>
              </a:solidFill>
              <a:latin typeface="Courier New" panose="02070309020205020404" pitchFamily="49" charset="0"/>
              <a:cs typeface="Courier New" panose="02070309020205020404" pitchFamily="49" charset="0"/>
            </a:endParaRPr>
          </a:p>
          <a:p>
            <a:pPr marL="0" indent="0">
              <a:buNone/>
            </a:pPr>
            <a:endParaRPr lang="en-IE" dirty="0">
              <a:solidFill>
                <a:schemeClr val="bg1"/>
              </a:solidFill>
              <a:latin typeface="Courier New" panose="02070309020205020404" pitchFamily="49" charset="0"/>
              <a:cs typeface="Courier New" panose="02070309020205020404" pitchFamily="49" charset="0"/>
            </a:endParaRPr>
          </a:p>
          <a:p>
            <a:pPr marL="0" indent="0">
              <a:buNone/>
            </a:pPr>
            <a:r>
              <a:rPr lang="en-IE" dirty="0">
                <a:solidFill>
                  <a:schemeClr val="bg1"/>
                </a:solidFill>
                <a:latin typeface="Courier New" panose="02070309020205020404" pitchFamily="49" charset="0"/>
                <a:cs typeface="Courier New" panose="02070309020205020404" pitchFamily="49" charset="0"/>
              </a:rPr>
              <a:t># END </a:t>
            </a:r>
            <a:r>
              <a:rPr lang="en-IE" dirty="0" err="1">
                <a:solidFill>
                  <a:schemeClr val="bg1"/>
                </a:solidFill>
                <a:latin typeface="Courier New" panose="02070309020205020404" pitchFamily="49" charset="0"/>
                <a:cs typeface="Courier New" panose="02070309020205020404" pitchFamily="49" charset="0"/>
              </a:rPr>
              <a:t>IsItPrime</a:t>
            </a:r>
            <a:r>
              <a:rPr lang="en-IE" dirty="0" smtClean="0">
                <a:solidFill>
                  <a:schemeClr val="bg1"/>
                </a:solidFill>
                <a:latin typeface="Courier New" panose="02070309020205020404" pitchFamily="49" charset="0"/>
                <a:cs typeface="Courier New" panose="02070309020205020404" pitchFamily="49" charset="0"/>
              </a:rPr>
              <a:t>.</a:t>
            </a:r>
          </a:p>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719265377"/>
      </p:ext>
    </p:extLst>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521" y="443803"/>
            <a:ext cx="10971372" cy="5865517"/>
          </a:xfrm>
        </p:spPr>
        <p:txBody>
          <a:bodyPr>
            <a:normAutofit fontScale="77500" lnSpcReduction="20000"/>
          </a:bodyPr>
          <a:lstStyle/>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r>
              <a:rPr lang="en-IE" dirty="0" smtClean="0">
                <a:solidFill>
                  <a:schemeClr val="bg1"/>
                </a:solidFill>
                <a:latin typeface="Courier New" panose="02070309020205020404" pitchFamily="49" charset="0"/>
                <a:cs typeface="Courier New" panose="02070309020205020404" pitchFamily="49" charset="0"/>
              </a:rPr>
              <a:t>################</a:t>
            </a:r>
            <a:endParaRPr lang="en-IE" dirty="0">
              <a:solidFill>
                <a:schemeClr val="bg1"/>
              </a:solidFill>
              <a:latin typeface="Courier New" panose="02070309020205020404" pitchFamily="49" charset="0"/>
              <a:cs typeface="Courier New" panose="02070309020205020404" pitchFamily="49" charset="0"/>
            </a:endParaRPr>
          </a:p>
          <a:p>
            <a:pPr marL="0" indent="0">
              <a:buNone/>
            </a:pPr>
            <a:r>
              <a:rPr lang="en-IE" dirty="0">
                <a:solidFill>
                  <a:schemeClr val="bg1"/>
                </a:solidFill>
                <a:latin typeface="Courier New" panose="02070309020205020404" pitchFamily="49" charset="0"/>
                <a:cs typeface="Courier New" panose="02070309020205020404" pitchFamily="49" charset="0"/>
              </a:rPr>
              <a:t># Main Program #</a:t>
            </a:r>
          </a:p>
          <a:p>
            <a:pPr marL="0" indent="0">
              <a:buNone/>
            </a:pPr>
            <a:r>
              <a:rPr lang="en-IE" dirty="0">
                <a:solidFill>
                  <a:schemeClr val="bg1"/>
                </a:solidFill>
                <a:latin typeface="Courier New" panose="02070309020205020404" pitchFamily="49" charset="0"/>
                <a:cs typeface="Courier New" panose="02070309020205020404" pitchFamily="49" charset="0"/>
              </a:rPr>
              <a:t>################</a:t>
            </a:r>
          </a:p>
          <a:p>
            <a:pPr marL="0" indent="0">
              <a:buNone/>
            </a:pPr>
            <a:endParaRPr lang="en-IE" dirty="0">
              <a:solidFill>
                <a:schemeClr val="bg1"/>
              </a:solidFill>
              <a:latin typeface="Courier New" panose="02070309020205020404" pitchFamily="49" charset="0"/>
              <a:cs typeface="Courier New" panose="02070309020205020404" pitchFamily="49" charset="0"/>
            </a:endParaRPr>
          </a:p>
          <a:p>
            <a:pPr marL="0" indent="0">
              <a:buNone/>
            </a:pPr>
            <a:r>
              <a:rPr lang="en-IE" dirty="0">
                <a:solidFill>
                  <a:schemeClr val="bg1"/>
                </a:solidFill>
                <a:latin typeface="Courier New" panose="02070309020205020404" pitchFamily="49" charset="0"/>
                <a:cs typeface="Courier New" panose="02070309020205020404" pitchFamily="49" charset="0"/>
              </a:rPr>
              <a:t># PROGRAM </a:t>
            </a:r>
            <a:r>
              <a:rPr lang="en-IE" dirty="0" err="1">
                <a:solidFill>
                  <a:schemeClr val="bg1"/>
                </a:solidFill>
                <a:latin typeface="Courier New" panose="02070309020205020404" pitchFamily="49" charset="0"/>
                <a:cs typeface="Courier New" panose="02070309020205020404" pitchFamily="49" charset="0"/>
              </a:rPr>
              <a:t>CheckPrime</a:t>
            </a:r>
            <a:r>
              <a:rPr lang="en-IE" dirty="0">
                <a:solidFill>
                  <a:schemeClr val="bg1"/>
                </a:solidFill>
                <a:latin typeface="Courier New" panose="02070309020205020404" pitchFamily="49" charset="0"/>
                <a:cs typeface="Courier New" panose="02070309020205020404" pitchFamily="49" charset="0"/>
              </a:rPr>
              <a:t>:</a:t>
            </a:r>
          </a:p>
          <a:p>
            <a:pPr marL="0" indent="0">
              <a:buNone/>
            </a:pPr>
            <a:endParaRPr lang="en-IE" dirty="0">
              <a:solidFill>
                <a:schemeClr val="bg1"/>
              </a:solidFill>
              <a:latin typeface="Courier New" panose="02070309020205020404" pitchFamily="49" charset="0"/>
              <a:cs typeface="Courier New" panose="02070309020205020404" pitchFamily="49" charset="0"/>
            </a:endParaRPr>
          </a:p>
          <a:p>
            <a:pPr marL="0" indent="0">
              <a:buNone/>
            </a:pPr>
            <a:r>
              <a:rPr lang="en-IE" dirty="0">
                <a:solidFill>
                  <a:schemeClr val="bg1"/>
                </a:solidFill>
                <a:latin typeface="Courier New" panose="02070309020205020404" pitchFamily="49" charset="0"/>
                <a:cs typeface="Courier New" panose="02070309020205020404" pitchFamily="49" charset="0"/>
              </a:rPr>
              <a:t>if </a:t>
            </a:r>
            <a:r>
              <a:rPr lang="en-IE" dirty="0" err="1">
                <a:solidFill>
                  <a:schemeClr val="bg1"/>
                </a:solidFill>
                <a:latin typeface="Courier New" panose="02070309020205020404" pitchFamily="49" charset="0"/>
                <a:cs typeface="Courier New" panose="02070309020205020404" pitchFamily="49" charset="0"/>
              </a:rPr>
              <a:t>IsItPrime</a:t>
            </a:r>
            <a:r>
              <a:rPr lang="en-IE" dirty="0">
                <a:solidFill>
                  <a:schemeClr val="bg1"/>
                </a:solidFill>
                <a:latin typeface="Courier New" panose="02070309020205020404" pitchFamily="49" charset="0"/>
                <a:cs typeface="Courier New" panose="02070309020205020404" pitchFamily="49" charset="0"/>
              </a:rPr>
              <a:t>() == True:</a:t>
            </a:r>
          </a:p>
          <a:p>
            <a:pPr marL="0" indent="0">
              <a:buNone/>
            </a:pPr>
            <a:r>
              <a:rPr lang="en-IE" dirty="0">
                <a:solidFill>
                  <a:schemeClr val="bg1"/>
                </a:solidFill>
                <a:latin typeface="Courier New" panose="02070309020205020404" pitchFamily="49" charset="0"/>
                <a:cs typeface="Courier New" panose="02070309020205020404" pitchFamily="49" charset="0"/>
              </a:rPr>
              <a:t># THEN</a:t>
            </a:r>
          </a:p>
          <a:p>
            <a:pPr marL="0" indent="0">
              <a:buNone/>
            </a:pPr>
            <a:r>
              <a:rPr lang="en-IE" dirty="0">
                <a:solidFill>
                  <a:schemeClr val="bg1"/>
                </a:solidFill>
                <a:latin typeface="Courier New" panose="02070309020205020404" pitchFamily="49" charset="0"/>
                <a:cs typeface="Courier New" panose="02070309020205020404" pitchFamily="49" charset="0"/>
              </a:rPr>
              <a:t>    print("Prime number")</a:t>
            </a:r>
          </a:p>
          <a:p>
            <a:pPr marL="0" indent="0">
              <a:buNone/>
            </a:pPr>
            <a:r>
              <a:rPr lang="en-IE" dirty="0">
                <a:solidFill>
                  <a:schemeClr val="bg1"/>
                </a:solidFill>
                <a:latin typeface="Courier New" panose="02070309020205020404" pitchFamily="49" charset="0"/>
                <a:cs typeface="Courier New" panose="02070309020205020404" pitchFamily="49" charset="0"/>
              </a:rPr>
              <a:t>else:</a:t>
            </a:r>
          </a:p>
          <a:p>
            <a:pPr marL="0" indent="0">
              <a:buNone/>
            </a:pPr>
            <a:r>
              <a:rPr lang="en-IE" dirty="0">
                <a:solidFill>
                  <a:schemeClr val="bg1"/>
                </a:solidFill>
                <a:latin typeface="Courier New" panose="02070309020205020404" pitchFamily="49" charset="0"/>
                <a:cs typeface="Courier New" panose="02070309020205020404" pitchFamily="49" charset="0"/>
              </a:rPr>
              <a:t>    print("Not a prime number")</a:t>
            </a:r>
          </a:p>
          <a:p>
            <a:pPr marL="0" indent="0">
              <a:buNone/>
            </a:pPr>
            <a:r>
              <a:rPr lang="en-IE" dirty="0">
                <a:solidFill>
                  <a:schemeClr val="bg1"/>
                </a:solidFill>
                <a:latin typeface="Courier New" panose="02070309020205020404" pitchFamily="49" charset="0"/>
                <a:cs typeface="Courier New" panose="02070309020205020404" pitchFamily="49" charset="0"/>
              </a:rPr>
              <a:t># ENDIF;</a:t>
            </a:r>
          </a:p>
          <a:p>
            <a:pPr marL="0" indent="0">
              <a:buNone/>
            </a:pPr>
            <a:endParaRPr lang="en-IE" dirty="0">
              <a:solidFill>
                <a:schemeClr val="bg1"/>
              </a:solidFill>
              <a:latin typeface="Courier New" panose="02070309020205020404" pitchFamily="49" charset="0"/>
              <a:cs typeface="Courier New" panose="02070309020205020404" pitchFamily="49" charset="0"/>
            </a:endParaRPr>
          </a:p>
          <a:p>
            <a:pPr marL="0" indent="0">
              <a:buNone/>
            </a:pPr>
            <a:r>
              <a:rPr lang="en-IE" dirty="0">
                <a:solidFill>
                  <a:schemeClr val="bg1"/>
                </a:solidFill>
                <a:latin typeface="Courier New" panose="02070309020205020404" pitchFamily="49" charset="0"/>
                <a:cs typeface="Courier New" panose="02070309020205020404" pitchFamily="49" charset="0"/>
              </a:rPr>
              <a:t># END.</a:t>
            </a:r>
          </a:p>
        </p:txBody>
      </p:sp>
    </p:spTree>
    <p:extLst>
      <p:ext uri="{BB962C8B-B14F-4D97-AF65-F5344CB8AC3E}">
        <p14:creationId xmlns:p14="http://schemas.microsoft.com/office/powerpoint/2010/main" val="3091106013"/>
      </p:ext>
    </p:extLst>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E" sz="6600" dirty="0" smtClean="0">
                <a:solidFill>
                  <a:schemeClr val="bg1"/>
                </a:solidFill>
              </a:rPr>
              <a:t>Introduction to Python</a:t>
            </a:r>
            <a:endParaRPr lang="en-IE" sz="6600" dirty="0">
              <a:solidFill>
                <a:schemeClr val="bg1"/>
              </a:solidFill>
            </a:endParaRPr>
          </a:p>
        </p:txBody>
      </p:sp>
      <p:sp>
        <p:nvSpPr>
          <p:cNvPr id="3" name="Subtitle 2"/>
          <p:cNvSpPr>
            <a:spLocks noGrp="1"/>
          </p:cNvSpPr>
          <p:nvPr>
            <p:ph type="subTitle" idx="1"/>
          </p:nvPr>
        </p:nvSpPr>
        <p:spPr>
          <a:xfrm>
            <a:off x="1828562" y="3454152"/>
            <a:ext cx="8533289" cy="3071192"/>
          </a:xfrm>
        </p:spPr>
        <p:txBody>
          <a:bodyPr>
            <a:normAutofit fontScale="92500" lnSpcReduction="20000"/>
          </a:bodyPr>
          <a:lstStyle/>
          <a:p>
            <a:r>
              <a:rPr lang="en-IE" sz="5400" b="1" dirty="0" smtClean="0">
                <a:solidFill>
                  <a:schemeClr val="bg1"/>
                </a:solidFill>
              </a:rPr>
              <a:t>Damian Gordon</a:t>
            </a:r>
          </a:p>
          <a:p>
            <a:endParaRPr lang="en-IE" sz="5400" b="1" dirty="0" smtClean="0">
              <a:solidFill>
                <a:schemeClr val="bg1"/>
              </a:solidFill>
            </a:endParaRPr>
          </a:p>
          <a:p>
            <a:r>
              <a:rPr lang="en-IE" sz="5400" dirty="0" smtClean="0">
                <a:solidFill>
                  <a:schemeClr val="bg1"/>
                </a:solidFill>
              </a:rPr>
              <a:t>e: Damian.Gordon@dit.ie</a:t>
            </a:r>
          </a:p>
          <a:p>
            <a:r>
              <a:rPr lang="en-IE" sz="5400" dirty="0" smtClean="0">
                <a:solidFill>
                  <a:schemeClr val="bg1"/>
                </a:solidFill>
              </a:rPr>
              <a:t>t: @</a:t>
            </a:r>
            <a:r>
              <a:rPr lang="en-IE" sz="5400" dirty="0" err="1" smtClean="0">
                <a:solidFill>
                  <a:schemeClr val="bg1"/>
                </a:solidFill>
              </a:rPr>
              <a:t>damiantgordon</a:t>
            </a:r>
            <a:endParaRPr lang="en-IE" sz="5400"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9458" y="0"/>
            <a:ext cx="2630660" cy="3348112"/>
          </a:xfrm>
          <a:prstGeom prst="rect">
            <a:avLst/>
          </a:prstGeom>
        </p:spPr>
      </p:pic>
    </p:spTree>
    <p:extLst>
      <p:ext uri="{BB962C8B-B14F-4D97-AF65-F5344CB8AC3E}">
        <p14:creationId xmlns:p14="http://schemas.microsoft.com/office/powerpoint/2010/main" val="13145001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82" y="-27384"/>
            <a:ext cx="12345736" cy="6957392"/>
          </a:xfrm>
          <a:prstGeom prst="rect">
            <a:avLst/>
          </a:prstGeom>
        </p:spPr>
      </p:pic>
      <p:sp>
        <p:nvSpPr>
          <p:cNvPr id="8" name="Rectangle 7"/>
          <p:cNvSpPr/>
          <p:nvPr/>
        </p:nvSpPr>
        <p:spPr>
          <a:xfrm>
            <a:off x="6002840" y="2967335"/>
            <a:ext cx="184731"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endParaRPr lang="en-US"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10" name="Rectangle 9"/>
          <p:cNvSpPr/>
          <p:nvPr/>
        </p:nvSpPr>
        <p:spPr>
          <a:xfrm>
            <a:off x="4871070" y="2780928"/>
            <a:ext cx="7200800" cy="2664296"/>
          </a:xfrm>
          <a:prstGeom prst="rect">
            <a:avLst/>
          </a:prstGeom>
          <a:noFill/>
          <a:ln>
            <a:noFill/>
          </a:ln>
        </p:spPr>
        <p:txBody>
          <a:bodyPr wrap="none" lIns="91440" tIns="45720" rIns="91440" bIns="45720">
            <a:prstTxWarp prst="textArchUp">
              <a:avLst>
                <a:gd name="adj" fmla="val 13310202"/>
              </a:avLst>
            </a:prstTxWarp>
            <a:spAutoFit/>
          </a:bodyPr>
          <a:lstStyle/>
          <a:p>
            <a:pPr>
              <a:defRPr/>
            </a:pPr>
            <a:r>
              <a:rPr lang="en-IE" sz="5400" b="1" dirty="0">
                <a:solidFill>
                  <a:schemeClr val="bg2">
                    <a:lumMod val="25000"/>
                  </a:schemeClr>
                </a:solidFill>
              </a:rPr>
              <a:t>Readability counts</a:t>
            </a:r>
          </a:p>
        </p:txBody>
      </p:sp>
    </p:spTree>
    <p:extLst>
      <p:ext uri="{BB962C8B-B14F-4D97-AF65-F5344CB8AC3E}">
        <p14:creationId xmlns:p14="http://schemas.microsoft.com/office/powerpoint/2010/main" val="36167657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82" y="-27384"/>
            <a:ext cx="12345736" cy="6957392"/>
          </a:xfrm>
          <a:prstGeom prst="rect">
            <a:avLst/>
          </a:prstGeom>
        </p:spPr>
      </p:pic>
      <p:sp>
        <p:nvSpPr>
          <p:cNvPr id="8" name="Rectangle 7"/>
          <p:cNvSpPr/>
          <p:nvPr/>
        </p:nvSpPr>
        <p:spPr>
          <a:xfrm>
            <a:off x="6002840" y="2967335"/>
            <a:ext cx="184731"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endParaRPr lang="en-US"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10" name="Rectangle 9"/>
          <p:cNvSpPr/>
          <p:nvPr/>
        </p:nvSpPr>
        <p:spPr>
          <a:xfrm>
            <a:off x="4871070" y="2780928"/>
            <a:ext cx="7200800" cy="2664296"/>
          </a:xfrm>
          <a:prstGeom prst="rect">
            <a:avLst/>
          </a:prstGeom>
          <a:noFill/>
          <a:ln>
            <a:noFill/>
          </a:ln>
        </p:spPr>
        <p:txBody>
          <a:bodyPr wrap="none" lIns="91440" tIns="45720" rIns="91440" bIns="45720">
            <a:prstTxWarp prst="textArchUp">
              <a:avLst>
                <a:gd name="adj" fmla="val 11521512"/>
              </a:avLst>
            </a:prstTxWarp>
            <a:spAutoFit/>
          </a:bodyPr>
          <a:lstStyle/>
          <a:p>
            <a:pPr>
              <a:defRPr/>
            </a:pPr>
            <a:r>
              <a:rPr lang="en-IE" sz="5400" b="1" dirty="0">
                <a:solidFill>
                  <a:schemeClr val="bg2">
                    <a:lumMod val="25000"/>
                  </a:schemeClr>
                </a:solidFill>
              </a:rPr>
              <a:t>Special cases aren't special </a:t>
            </a:r>
            <a:r>
              <a:rPr lang="en-IE" sz="5400" b="1" dirty="0" smtClean="0">
                <a:solidFill>
                  <a:schemeClr val="bg2">
                    <a:lumMod val="25000"/>
                  </a:schemeClr>
                </a:solidFill>
              </a:rPr>
              <a:t>enough</a:t>
            </a:r>
            <a:endParaRPr lang="en-IE" sz="5400" b="1" dirty="0">
              <a:solidFill>
                <a:schemeClr val="bg2">
                  <a:lumMod val="25000"/>
                </a:schemeClr>
              </a:solidFill>
            </a:endParaRPr>
          </a:p>
        </p:txBody>
      </p:sp>
      <p:sp>
        <p:nvSpPr>
          <p:cNvPr id="2" name="Rectangle 1"/>
          <p:cNvSpPr/>
          <p:nvPr/>
        </p:nvSpPr>
        <p:spPr>
          <a:xfrm>
            <a:off x="7103318" y="4797152"/>
            <a:ext cx="5092210" cy="1698575"/>
          </a:xfrm>
          <a:prstGeom prst="rect">
            <a:avLst/>
          </a:prstGeom>
        </p:spPr>
        <p:txBody>
          <a:bodyPr wrap="none">
            <a:prstTxWarp prst="textArchDown">
              <a:avLst>
                <a:gd name="adj" fmla="val 449233"/>
              </a:avLst>
            </a:prstTxWarp>
            <a:spAutoFit/>
          </a:bodyPr>
          <a:lstStyle/>
          <a:p>
            <a:pPr>
              <a:defRPr/>
            </a:pPr>
            <a:r>
              <a:rPr lang="en-IE" sz="4800" b="1" dirty="0">
                <a:solidFill>
                  <a:schemeClr val="bg2">
                    <a:lumMod val="25000"/>
                  </a:schemeClr>
                </a:solidFill>
              </a:rPr>
              <a:t>to break the rules</a:t>
            </a:r>
          </a:p>
        </p:txBody>
      </p:sp>
    </p:spTree>
    <p:extLst>
      <p:ext uri="{BB962C8B-B14F-4D97-AF65-F5344CB8AC3E}">
        <p14:creationId xmlns:p14="http://schemas.microsoft.com/office/powerpoint/2010/main" val="33901410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82" y="-27384"/>
            <a:ext cx="12345736" cy="6957392"/>
          </a:xfrm>
          <a:prstGeom prst="rect">
            <a:avLst/>
          </a:prstGeom>
        </p:spPr>
      </p:pic>
      <p:sp>
        <p:nvSpPr>
          <p:cNvPr id="8" name="Rectangle 7"/>
          <p:cNvSpPr/>
          <p:nvPr/>
        </p:nvSpPr>
        <p:spPr>
          <a:xfrm>
            <a:off x="6002840" y="2967335"/>
            <a:ext cx="184731"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endParaRPr lang="en-US"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10" name="Rectangle 9"/>
          <p:cNvSpPr/>
          <p:nvPr/>
        </p:nvSpPr>
        <p:spPr>
          <a:xfrm>
            <a:off x="4871070" y="2780928"/>
            <a:ext cx="7200800" cy="2664296"/>
          </a:xfrm>
          <a:prstGeom prst="rect">
            <a:avLst/>
          </a:prstGeom>
          <a:noFill/>
          <a:ln>
            <a:noFill/>
          </a:ln>
        </p:spPr>
        <p:txBody>
          <a:bodyPr wrap="none" lIns="91440" tIns="45720" rIns="91440" bIns="45720">
            <a:prstTxWarp prst="textArchUp">
              <a:avLst>
                <a:gd name="adj" fmla="val 11521512"/>
              </a:avLst>
            </a:prstTxWarp>
            <a:spAutoFit/>
          </a:bodyPr>
          <a:lstStyle/>
          <a:p>
            <a:pPr>
              <a:defRPr/>
            </a:pPr>
            <a:r>
              <a:rPr lang="en-IE" sz="5400" b="1" dirty="0">
                <a:solidFill>
                  <a:schemeClr val="bg2">
                    <a:lumMod val="25000"/>
                  </a:schemeClr>
                </a:solidFill>
              </a:rPr>
              <a:t>Although practicality beats purity</a:t>
            </a:r>
          </a:p>
        </p:txBody>
      </p:sp>
    </p:spTree>
    <p:extLst>
      <p:ext uri="{BB962C8B-B14F-4D97-AF65-F5344CB8AC3E}">
        <p14:creationId xmlns:p14="http://schemas.microsoft.com/office/powerpoint/2010/main" val="31113324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solidFill>
                  <a:schemeClr val="bg1"/>
                </a:solidFill>
              </a:rPr>
              <a:t>Your Speaker is…</a:t>
            </a:r>
            <a:endParaRPr lang="en-IE" dirty="0">
              <a:solidFill>
                <a:schemeClr val="bg1"/>
              </a:solidFill>
            </a:endParaRPr>
          </a:p>
        </p:txBody>
      </p:sp>
      <p:sp>
        <p:nvSpPr>
          <p:cNvPr id="4" name="Content Placeholder 3"/>
          <p:cNvSpPr>
            <a:spLocks noGrp="1"/>
          </p:cNvSpPr>
          <p:nvPr>
            <p:ph idx="1"/>
          </p:nvPr>
        </p:nvSpPr>
        <p:spPr>
          <a:xfrm>
            <a:off x="609520" y="1412776"/>
            <a:ext cx="10382229" cy="4968552"/>
          </a:xfrm>
        </p:spPr>
        <p:txBody>
          <a:bodyPr>
            <a:normAutofit fontScale="92500" lnSpcReduction="10000"/>
          </a:bodyPr>
          <a:lstStyle/>
          <a:p>
            <a:pPr>
              <a:lnSpc>
                <a:spcPct val="90000"/>
              </a:lnSpc>
            </a:pPr>
            <a:r>
              <a:rPr lang="en-IE" sz="2800" dirty="0" smtClean="0">
                <a:solidFill>
                  <a:schemeClr val="bg1"/>
                </a:solidFill>
              </a:rPr>
              <a:t>Lecturer for 15 years in Dublin Institute of Technology</a:t>
            </a:r>
          </a:p>
          <a:p>
            <a:pPr>
              <a:lnSpc>
                <a:spcPct val="90000"/>
              </a:lnSpc>
            </a:pPr>
            <a:endParaRPr lang="en-IE" sz="2800" dirty="0" smtClean="0">
              <a:solidFill>
                <a:schemeClr val="bg1"/>
              </a:solidFill>
            </a:endParaRPr>
          </a:p>
          <a:p>
            <a:pPr>
              <a:lnSpc>
                <a:spcPct val="90000"/>
              </a:lnSpc>
            </a:pPr>
            <a:r>
              <a:rPr lang="en-IE" sz="2800" dirty="0" smtClean="0">
                <a:solidFill>
                  <a:schemeClr val="bg1"/>
                </a:solidFill>
              </a:rPr>
              <a:t>Educational Advisor on a number of EU projects</a:t>
            </a:r>
          </a:p>
          <a:p>
            <a:pPr>
              <a:lnSpc>
                <a:spcPct val="90000"/>
              </a:lnSpc>
            </a:pPr>
            <a:endParaRPr lang="en-IE" sz="2800" dirty="0" smtClean="0">
              <a:solidFill>
                <a:schemeClr val="bg1"/>
              </a:solidFill>
            </a:endParaRPr>
          </a:p>
          <a:p>
            <a:pPr>
              <a:lnSpc>
                <a:spcPct val="90000"/>
              </a:lnSpc>
            </a:pPr>
            <a:r>
              <a:rPr lang="en-IE" sz="2800" dirty="0">
                <a:solidFill>
                  <a:schemeClr val="bg1"/>
                </a:solidFill>
              </a:rPr>
              <a:t>Research Interests</a:t>
            </a:r>
          </a:p>
          <a:p>
            <a:pPr lvl="1">
              <a:lnSpc>
                <a:spcPct val="90000"/>
              </a:lnSpc>
            </a:pPr>
            <a:r>
              <a:rPr lang="en-IE" sz="2400" dirty="0">
                <a:solidFill>
                  <a:schemeClr val="bg1"/>
                </a:solidFill>
              </a:rPr>
              <a:t>Education,  Assistive Technology, Creativity, </a:t>
            </a:r>
            <a:r>
              <a:rPr lang="en-IE" sz="2400" dirty="0" smtClean="0">
                <a:solidFill>
                  <a:schemeClr val="bg1"/>
                </a:solidFill>
              </a:rPr>
              <a:t>Hacking</a:t>
            </a:r>
          </a:p>
          <a:p>
            <a:pPr marL="457200" lvl="1" indent="0">
              <a:lnSpc>
                <a:spcPct val="90000"/>
              </a:lnSpc>
              <a:buNone/>
            </a:pPr>
            <a:endParaRPr lang="en-GB" sz="2400" dirty="0">
              <a:solidFill>
                <a:schemeClr val="bg1"/>
              </a:solidFill>
            </a:endParaRPr>
          </a:p>
          <a:p>
            <a:pPr>
              <a:lnSpc>
                <a:spcPct val="90000"/>
              </a:lnSpc>
            </a:pPr>
            <a:r>
              <a:rPr lang="en-IE" sz="2800" dirty="0" smtClean="0">
                <a:solidFill>
                  <a:schemeClr val="bg1"/>
                </a:solidFill>
              </a:rPr>
              <a:t>previously Developer, Analyst, IT consultant</a:t>
            </a:r>
          </a:p>
          <a:p>
            <a:pPr>
              <a:lnSpc>
                <a:spcPct val="90000"/>
              </a:lnSpc>
            </a:pPr>
            <a:endParaRPr lang="en-IE" sz="2800" dirty="0" smtClean="0">
              <a:solidFill>
                <a:schemeClr val="bg1"/>
              </a:solidFill>
            </a:endParaRPr>
          </a:p>
          <a:p>
            <a:pPr>
              <a:lnSpc>
                <a:spcPct val="90000"/>
              </a:lnSpc>
            </a:pPr>
            <a:r>
              <a:rPr lang="en-IE" sz="2800" dirty="0" smtClean="0">
                <a:solidFill>
                  <a:schemeClr val="bg1"/>
                </a:solidFill>
              </a:rPr>
              <a:t>Programming for over 30 years</a:t>
            </a:r>
          </a:p>
          <a:p>
            <a:pPr>
              <a:lnSpc>
                <a:spcPct val="90000"/>
              </a:lnSpc>
            </a:pPr>
            <a:endParaRPr lang="en-IE" sz="2800" dirty="0" smtClean="0">
              <a:solidFill>
                <a:schemeClr val="bg1"/>
              </a:solidFill>
            </a:endParaRPr>
          </a:p>
          <a:p>
            <a:pPr>
              <a:lnSpc>
                <a:spcPct val="90000"/>
              </a:lnSpc>
            </a:pPr>
            <a:r>
              <a:rPr lang="en-IE" sz="2800" dirty="0" smtClean="0">
                <a:solidFill>
                  <a:schemeClr val="bg1"/>
                </a:solidFill>
              </a:rPr>
              <a:t>I absolutely love Python</a:t>
            </a:r>
          </a:p>
          <a:p>
            <a:pPr>
              <a:lnSpc>
                <a:spcPct val="90000"/>
              </a:lnSpc>
            </a:pPr>
            <a:endParaRPr lang="en-IE" sz="2800"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9502" y="1916832"/>
            <a:ext cx="2562225" cy="2609850"/>
          </a:xfrm>
          <a:prstGeom prst="rect">
            <a:avLst/>
          </a:prstGeom>
        </p:spPr>
      </p:pic>
    </p:spTree>
    <p:extLst>
      <p:ext uri="{BB962C8B-B14F-4D97-AF65-F5344CB8AC3E}">
        <p14:creationId xmlns:p14="http://schemas.microsoft.com/office/powerpoint/2010/main" val="19471446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82" y="-27384"/>
            <a:ext cx="12345736" cy="6957392"/>
          </a:xfrm>
          <a:prstGeom prst="rect">
            <a:avLst/>
          </a:prstGeom>
        </p:spPr>
      </p:pic>
      <p:sp>
        <p:nvSpPr>
          <p:cNvPr id="8" name="Rectangle 7"/>
          <p:cNvSpPr/>
          <p:nvPr/>
        </p:nvSpPr>
        <p:spPr>
          <a:xfrm>
            <a:off x="6002840" y="2967335"/>
            <a:ext cx="184731"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endParaRPr lang="en-US"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10" name="Rectangle 9"/>
          <p:cNvSpPr/>
          <p:nvPr/>
        </p:nvSpPr>
        <p:spPr>
          <a:xfrm>
            <a:off x="4871070" y="2780928"/>
            <a:ext cx="7200800" cy="2664296"/>
          </a:xfrm>
          <a:prstGeom prst="rect">
            <a:avLst/>
          </a:prstGeom>
          <a:noFill/>
          <a:ln>
            <a:noFill/>
          </a:ln>
        </p:spPr>
        <p:txBody>
          <a:bodyPr wrap="none" lIns="91440" tIns="45720" rIns="91440" bIns="45720">
            <a:prstTxWarp prst="textArchUp">
              <a:avLst>
                <a:gd name="adj" fmla="val 11521512"/>
              </a:avLst>
            </a:prstTxWarp>
            <a:spAutoFit/>
          </a:bodyPr>
          <a:lstStyle/>
          <a:p>
            <a:pPr>
              <a:defRPr/>
            </a:pPr>
            <a:r>
              <a:rPr lang="en-IE" sz="5400" b="1" dirty="0">
                <a:solidFill>
                  <a:schemeClr val="bg2">
                    <a:lumMod val="25000"/>
                  </a:schemeClr>
                </a:solidFill>
              </a:rPr>
              <a:t>Errors should never pass silently</a:t>
            </a:r>
          </a:p>
        </p:txBody>
      </p:sp>
    </p:spTree>
    <p:extLst>
      <p:ext uri="{BB962C8B-B14F-4D97-AF65-F5344CB8AC3E}">
        <p14:creationId xmlns:p14="http://schemas.microsoft.com/office/powerpoint/2010/main" val="38917351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82" y="-27384"/>
            <a:ext cx="12345736" cy="6957392"/>
          </a:xfrm>
          <a:prstGeom prst="rect">
            <a:avLst/>
          </a:prstGeom>
        </p:spPr>
      </p:pic>
      <p:sp>
        <p:nvSpPr>
          <p:cNvPr id="8" name="Rectangle 7"/>
          <p:cNvSpPr/>
          <p:nvPr/>
        </p:nvSpPr>
        <p:spPr>
          <a:xfrm>
            <a:off x="6002840" y="2967335"/>
            <a:ext cx="184731"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endParaRPr lang="en-US"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10" name="Rectangle 9"/>
          <p:cNvSpPr/>
          <p:nvPr/>
        </p:nvSpPr>
        <p:spPr>
          <a:xfrm>
            <a:off x="4871070" y="2780928"/>
            <a:ext cx="7200800" cy="2664296"/>
          </a:xfrm>
          <a:prstGeom prst="rect">
            <a:avLst/>
          </a:prstGeom>
          <a:noFill/>
          <a:ln>
            <a:noFill/>
          </a:ln>
        </p:spPr>
        <p:txBody>
          <a:bodyPr wrap="none" lIns="91440" tIns="45720" rIns="91440" bIns="45720">
            <a:prstTxWarp prst="textArchUp">
              <a:avLst>
                <a:gd name="adj" fmla="val 11521512"/>
              </a:avLst>
            </a:prstTxWarp>
            <a:spAutoFit/>
          </a:bodyPr>
          <a:lstStyle/>
          <a:p>
            <a:pPr>
              <a:defRPr/>
            </a:pPr>
            <a:r>
              <a:rPr lang="en-IE" sz="5400" b="1" dirty="0">
                <a:solidFill>
                  <a:schemeClr val="bg2">
                    <a:lumMod val="25000"/>
                  </a:schemeClr>
                </a:solidFill>
              </a:rPr>
              <a:t>Unless explicitly silenced</a:t>
            </a:r>
          </a:p>
        </p:txBody>
      </p:sp>
    </p:spTree>
    <p:extLst>
      <p:ext uri="{BB962C8B-B14F-4D97-AF65-F5344CB8AC3E}">
        <p14:creationId xmlns:p14="http://schemas.microsoft.com/office/powerpoint/2010/main" val="5452652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82" y="-27384"/>
            <a:ext cx="12345736" cy="6957392"/>
          </a:xfrm>
          <a:prstGeom prst="rect">
            <a:avLst/>
          </a:prstGeom>
        </p:spPr>
      </p:pic>
      <p:sp>
        <p:nvSpPr>
          <p:cNvPr id="8" name="Rectangle 7"/>
          <p:cNvSpPr/>
          <p:nvPr/>
        </p:nvSpPr>
        <p:spPr>
          <a:xfrm>
            <a:off x="6002840" y="2967335"/>
            <a:ext cx="184731"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endParaRPr lang="en-US"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10" name="Rectangle 9"/>
          <p:cNvSpPr/>
          <p:nvPr/>
        </p:nvSpPr>
        <p:spPr>
          <a:xfrm>
            <a:off x="5663158" y="2708920"/>
            <a:ext cx="6552728" cy="2664296"/>
          </a:xfrm>
          <a:prstGeom prst="rect">
            <a:avLst/>
          </a:prstGeom>
          <a:noFill/>
          <a:ln>
            <a:noFill/>
          </a:ln>
        </p:spPr>
        <p:txBody>
          <a:bodyPr wrap="none" lIns="91440" tIns="45720" rIns="91440" bIns="45720">
            <a:prstTxWarp prst="textArchUp">
              <a:avLst>
                <a:gd name="adj" fmla="val 12855491"/>
              </a:avLst>
            </a:prstTxWarp>
            <a:spAutoFit/>
          </a:bodyPr>
          <a:lstStyle/>
          <a:p>
            <a:pPr>
              <a:defRPr/>
            </a:pPr>
            <a:r>
              <a:rPr lang="en-IE" sz="4400" b="1" dirty="0">
                <a:solidFill>
                  <a:schemeClr val="bg2">
                    <a:lumMod val="25000"/>
                  </a:schemeClr>
                </a:solidFill>
              </a:rPr>
              <a:t>In the face of </a:t>
            </a:r>
            <a:r>
              <a:rPr lang="en-IE" sz="4400" b="1" dirty="0" smtClean="0">
                <a:solidFill>
                  <a:schemeClr val="bg2">
                    <a:lumMod val="25000"/>
                  </a:schemeClr>
                </a:solidFill>
              </a:rPr>
              <a:t>ambiguity,</a:t>
            </a:r>
            <a:endParaRPr lang="en-IE" sz="4400" b="1" dirty="0">
              <a:solidFill>
                <a:schemeClr val="bg2">
                  <a:lumMod val="25000"/>
                </a:schemeClr>
              </a:solidFill>
            </a:endParaRPr>
          </a:p>
        </p:txBody>
      </p:sp>
      <p:sp>
        <p:nvSpPr>
          <p:cNvPr id="2" name="Rectangle 1"/>
          <p:cNvSpPr/>
          <p:nvPr/>
        </p:nvSpPr>
        <p:spPr>
          <a:xfrm>
            <a:off x="6023736" y="4005064"/>
            <a:ext cx="6120142" cy="2310643"/>
          </a:xfrm>
          <a:prstGeom prst="rect">
            <a:avLst/>
          </a:prstGeom>
        </p:spPr>
        <p:txBody>
          <a:bodyPr wrap="none">
            <a:prstTxWarp prst="textArchDown">
              <a:avLst>
                <a:gd name="adj" fmla="val 449233"/>
              </a:avLst>
            </a:prstTxWarp>
            <a:spAutoFit/>
          </a:bodyPr>
          <a:lstStyle/>
          <a:p>
            <a:pPr>
              <a:defRPr/>
            </a:pPr>
            <a:r>
              <a:rPr lang="en-IE" sz="4800" b="1" dirty="0">
                <a:solidFill>
                  <a:schemeClr val="bg2">
                    <a:lumMod val="25000"/>
                  </a:schemeClr>
                </a:solidFill>
              </a:rPr>
              <a:t>refuse the temptation to guess</a:t>
            </a:r>
          </a:p>
        </p:txBody>
      </p:sp>
    </p:spTree>
    <p:extLst>
      <p:ext uri="{BB962C8B-B14F-4D97-AF65-F5344CB8AC3E}">
        <p14:creationId xmlns:p14="http://schemas.microsoft.com/office/powerpoint/2010/main" val="21304829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82" y="-27384"/>
            <a:ext cx="12345736" cy="6957392"/>
          </a:xfrm>
          <a:prstGeom prst="rect">
            <a:avLst/>
          </a:prstGeom>
        </p:spPr>
      </p:pic>
      <p:sp>
        <p:nvSpPr>
          <p:cNvPr id="8" name="Rectangle 7"/>
          <p:cNvSpPr/>
          <p:nvPr/>
        </p:nvSpPr>
        <p:spPr>
          <a:xfrm>
            <a:off x="6002840" y="2967335"/>
            <a:ext cx="184731"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endParaRPr lang="en-US"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10" name="Rectangle 9"/>
          <p:cNvSpPr/>
          <p:nvPr/>
        </p:nvSpPr>
        <p:spPr>
          <a:xfrm>
            <a:off x="5663158" y="2708920"/>
            <a:ext cx="6552728" cy="2664296"/>
          </a:xfrm>
          <a:prstGeom prst="rect">
            <a:avLst/>
          </a:prstGeom>
          <a:noFill/>
          <a:ln>
            <a:noFill/>
          </a:ln>
        </p:spPr>
        <p:txBody>
          <a:bodyPr wrap="none" lIns="91440" tIns="45720" rIns="91440" bIns="45720">
            <a:prstTxWarp prst="textArchUp">
              <a:avLst>
                <a:gd name="adj" fmla="val 13194148"/>
              </a:avLst>
            </a:prstTxWarp>
            <a:spAutoFit/>
          </a:bodyPr>
          <a:lstStyle/>
          <a:p>
            <a:pPr>
              <a:defRPr/>
            </a:pPr>
            <a:r>
              <a:rPr lang="en-IE" sz="4400" b="1" dirty="0">
                <a:solidFill>
                  <a:schemeClr val="bg2">
                    <a:lumMod val="25000"/>
                  </a:schemeClr>
                </a:solidFill>
              </a:rPr>
              <a:t>There should be </a:t>
            </a:r>
            <a:r>
              <a:rPr lang="en-IE" sz="4400" b="1" dirty="0" smtClean="0">
                <a:solidFill>
                  <a:schemeClr val="bg2">
                    <a:lumMod val="25000"/>
                  </a:schemeClr>
                </a:solidFill>
              </a:rPr>
              <a:t>one --</a:t>
            </a:r>
            <a:endParaRPr lang="en-IE" sz="4400" b="1" dirty="0">
              <a:solidFill>
                <a:schemeClr val="bg2">
                  <a:lumMod val="25000"/>
                </a:schemeClr>
              </a:solidFill>
            </a:endParaRPr>
          </a:p>
        </p:txBody>
      </p:sp>
      <p:sp>
        <p:nvSpPr>
          <p:cNvPr id="2" name="Rectangle 1"/>
          <p:cNvSpPr/>
          <p:nvPr/>
        </p:nvSpPr>
        <p:spPr>
          <a:xfrm>
            <a:off x="6023736" y="4005064"/>
            <a:ext cx="6120142" cy="2310643"/>
          </a:xfrm>
          <a:prstGeom prst="rect">
            <a:avLst/>
          </a:prstGeom>
        </p:spPr>
        <p:txBody>
          <a:bodyPr wrap="none">
            <a:prstTxWarp prst="textArchDown">
              <a:avLst>
                <a:gd name="adj" fmla="val 1611259"/>
              </a:avLst>
            </a:prstTxWarp>
            <a:spAutoFit/>
          </a:bodyPr>
          <a:lstStyle/>
          <a:p>
            <a:pPr>
              <a:defRPr/>
            </a:pPr>
            <a:r>
              <a:rPr lang="en-IE" sz="4800" b="1" dirty="0">
                <a:solidFill>
                  <a:schemeClr val="bg2">
                    <a:lumMod val="25000"/>
                  </a:schemeClr>
                </a:solidFill>
              </a:rPr>
              <a:t>obvious way to do it</a:t>
            </a:r>
          </a:p>
        </p:txBody>
      </p:sp>
      <p:sp>
        <p:nvSpPr>
          <p:cNvPr id="6" name="Rectangle 5"/>
          <p:cNvSpPr/>
          <p:nvPr/>
        </p:nvSpPr>
        <p:spPr>
          <a:xfrm>
            <a:off x="7823398" y="3780656"/>
            <a:ext cx="3384376" cy="1160512"/>
          </a:xfrm>
          <a:prstGeom prst="rect">
            <a:avLst/>
          </a:prstGeom>
          <a:noFill/>
          <a:ln>
            <a:noFill/>
          </a:ln>
        </p:spPr>
        <p:txBody>
          <a:bodyPr wrap="none" lIns="91440" tIns="45720" rIns="91440" bIns="45720">
            <a:prstTxWarp prst="textStop">
              <a:avLst/>
            </a:prstTxWarp>
            <a:spAutoFit/>
          </a:bodyPr>
          <a:lstStyle/>
          <a:p>
            <a:pPr>
              <a:defRPr/>
            </a:pPr>
            <a:r>
              <a:rPr lang="en-IE" sz="4400" b="1" dirty="0">
                <a:solidFill>
                  <a:schemeClr val="bg2">
                    <a:lumMod val="25000"/>
                  </a:schemeClr>
                </a:solidFill>
              </a:rPr>
              <a:t>and preferably only one </a:t>
            </a:r>
            <a:r>
              <a:rPr lang="en-IE" sz="4400" b="1" dirty="0" smtClean="0">
                <a:solidFill>
                  <a:schemeClr val="bg2">
                    <a:lumMod val="25000"/>
                  </a:schemeClr>
                </a:solidFill>
              </a:rPr>
              <a:t>--</a:t>
            </a:r>
            <a:endParaRPr lang="en-IE" sz="4400" b="1" dirty="0">
              <a:solidFill>
                <a:schemeClr val="bg2">
                  <a:lumMod val="25000"/>
                </a:schemeClr>
              </a:solidFill>
            </a:endParaRPr>
          </a:p>
        </p:txBody>
      </p:sp>
    </p:spTree>
    <p:extLst>
      <p:ext uri="{BB962C8B-B14F-4D97-AF65-F5344CB8AC3E}">
        <p14:creationId xmlns:p14="http://schemas.microsoft.com/office/powerpoint/2010/main" val="23657467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82" y="-27384"/>
            <a:ext cx="12345736" cy="6957392"/>
          </a:xfrm>
          <a:prstGeom prst="rect">
            <a:avLst/>
          </a:prstGeom>
        </p:spPr>
      </p:pic>
      <p:sp>
        <p:nvSpPr>
          <p:cNvPr id="8" name="Rectangle 7"/>
          <p:cNvSpPr/>
          <p:nvPr/>
        </p:nvSpPr>
        <p:spPr>
          <a:xfrm>
            <a:off x="6002840" y="2967335"/>
            <a:ext cx="184731"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endParaRPr lang="en-US"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10" name="Rectangle 9"/>
          <p:cNvSpPr/>
          <p:nvPr/>
        </p:nvSpPr>
        <p:spPr>
          <a:xfrm>
            <a:off x="5663158" y="2708920"/>
            <a:ext cx="6552728" cy="2664296"/>
          </a:xfrm>
          <a:prstGeom prst="rect">
            <a:avLst/>
          </a:prstGeom>
          <a:noFill/>
          <a:ln>
            <a:noFill/>
          </a:ln>
        </p:spPr>
        <p:txBody>
          <a:bodyPr wrap="none" lIns="91440" tIns="45720" rIns="91440" bIns="45720">
            <a:prstTxWarp prst="textArchUp">
              <a:avLst>
                <a:gd name="adj" fmla="val 11521512"/>
              </a:avLst>
            </a:prstTxWarp>
            <a:spAutoFit/>
          </a:bodyPr>
          <a:lstStyle/>
          <a:p>
            <a:pPr>
              <a:defRPr/>
            </a:pPr>
            <a:r>
              <a:rPr lang="en-IE" sz="4400" b="1" dirty="0">
                <a:solidFill>
                  <a:schemeClr val="bg2">
                    <a:lumMod val="25000"/>
                  </a:schemeClr>
                </a:solidFill>
              </a:rPr>
              <a:t>Although that way may not be obvious</a:t>
            </a:r>
          </a:p>
        </p:txBody>
      </p:sp>
      <p:sp>
        <p:nvSpPr>
          <p:cNvPr id="2" name="Rectangle 1"/>
          <p:cNvSpPr/>
          <p:nvPr/>
        </p:nvSpPr>
        <p:spPr>
          <a:xfrm>
            <a:off x="6023736" y="4005064"/>
            <a:ext cx="6120142" cy="2310643"/>
          </a:xfrm>
          <a:prstGeom prst="rect">
            <a:avLst/>
          </a:prstGeom>
        </p:spPr>
        <p:txBody>
          <a:bodyPr wrap="none">
            <a:prstTxWarp prst="textArchDown">
              <a:avLst>
                <a:gd name="adj" fmla="val 1913460"/>
              </a:avLst>
            </a:prstTxWarp>
            <a:spAutoFit/>
          </a:bodyPr>
          <a:lstStyle/>
          <a:p>
            <a:pPr>
              <a:defRPr/>
            </a:pPr>
            <a:r>
              <a:rPr lang="en-IE" sz="4800" b="1" dirty="0">
                <a:solidFill>
                  <a:schemeClr val="bg2">
                    <a:lumMod val="25000"/>
                  </a:schemeClr>
                </a:solidFill>
              </a:rPr>
              <a:t>unless you're Dutch</a:t>
            </a:r>
          </a:p>
        </p:txBody>
      </p:sp>
      <p:sp>
        <p:nvSpPr>
          <p:cNvPr id="6" name="Rectangle 5"/>
          <p:cNvSpPr/>
          <p:nvPr/>
        </p:nvSpPr>
        <p:spPr>
          <a:xfrm>
            <a:off x="8543478" y="3789040"/>
            <a:ext cx="2088232" cy="1080120"/>
          </a:xfrm>
          <a:prstGeom prst="rect">
            <a:avLst/>
          </a:prstGeom>
          <a:noFill/>
          <a:ln>
            <a:noFill/>
          </a:ln>
        </p:spPr>
        <p:txBody>
          <a:bodyPr wrap="none" lIns="91440" tIns="45720" rIns="91440" bIns="45720">
            <a:prstTxWarp prst="textStop">
              <a:avLst/>
            </a:prstTxWarp>
            <a:spAutoFit/>
          </a:bodyPr>
          <a:lstStyle/>
          <a:p>
            <a:pPr>
              <a:defRPr/>
            </a:pPr>
            <a:r>
              <a:rPr lang="en-IE" sz="4400" b="1" dirty="0">
                <a:solidFill>
                  <a:schemeClr val="bg2">
                    <a:lumMod val="25000"/>
                  </a:schemeClr>
                </a:solidFill>
              </a:rPr>
              <a:t>at first</a:t>
            </a:r>
          </a:p>
        </p:txBody>
      </p:sp>
    </p:spTree>
    <p:extLst>
      <p:ext uri="{BB962C8B-B14F-4D97-AF65-F5344CB8AC3E}">
        <p14:creationId xmlns:p14="http://schemas.microsoft.com/office/powerpoint/2010/main" val="1474899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82" y="-27384"/>
            <a:ext cx="12345736" cy="6957392"/>
          </a:xfrm>
          <a:prstGeom prst="rect">
            <a:avLst/>
          </a:prstGeom>
        </p:spPr>
      </p:pic>
      <p:sp>
        <p:nvSpPr>
          <p:cNvPr id="8" name="Rectangle 7"/>
          <p:cNvSpPr/>
          <p:nvPr/>
        </p:nvSpPr>
        <p:spPr>
          <a:xfrm>
            <a:off x="6002840" y="2967335"/>
            <a:ext cx="184731"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endParaRPr lang="en-US"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10" name="Rectangle 9"/>
          <p:cNvSpPr/>
          <p:nvPr/>
        </p:nvSpPr>
        <p:spPr>
          <a:xfrm>
            <a:off x="4871070" y="2780928"/>
            <a:ext cx="7200800" cy="2664296"/>
          </a:xfrm>
          <a:prstGeom prst="rect">
            <a:avLst/>
          </a:prstGeom>
          <a:noFill/>
          <a:ln>
            <a:noFill/>
          </a:ln>
        </p:spPr>
        <p:txBody>
          <a:bodyPr wrap="none" lIns="91440" tIns="45720" rIns="91440" bIns="45720">
            <a:prstTxWarp prst="textArchUp">
              <a:avLst>
                <a:gd name="adj" fmla="val 11521512"/>
              </a:avLst>
            </a:prstTxWarp>
            <a:spAutoFit/>
          </a:bodyPr>
          <a:lstStyle/>
          <a:p>
            <a:pPr>
              <a:defRPr/>
            </a:pPr>
            <a:r>
              <a:rPr lang="en-IE" sz="5400" b="1" dirty="0">
                <a:solidFill>
                  <a:schemeClr val="bg2">
                    <a:lumMod val="25000"/>
                  </a:schemeClr>
                </a:solidFill>
              </a:rPr>
              <a:t>Now is better than never</a:t>
            </a:r>
          </a:p>
        </p:txBody>
      </p:sp>
    </p:spTree>
    <p:extLst>
      <p:ext uri="{BB962C8B-B14F-4D97-AF65-F5344CB8AC3E}">
        <p14:creationId xmlns:p14="http://schemas.microsoft.com/office/powerpoint/2010/main" val="22029462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82" y="-27384"/>
            <a:ext cx="12345736" cy="6957392"/>
          </a:xfrm>
          <a:prstGeom prst="rect">
            <a:avLst/>
          </a:prstGeom>
        </p:spPr>
      </p:pic>
      <p:sp>
        <p:nvSpPr>
          <p:cNvPr id="8" name="Rectangle 7"/>
          <p:cNvSpPr/>
          <p:nvPr/>
        </p:nvSpPr>
        <p:spPr>
          <a:xfrm>
            <a:off x="6002840" y="2967335"/>
            <a:ext cx="184731"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endParaRPr lang="en-US"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10" name="Rectangle 9"/>
          <p:cNvSpPr/>
          <p:nvPr/>
        </p:nvSpPr>
        <p:spPr>
          <a:xfrm>
            <a:off x="5663158" y="2708920"/>
            <a:ext cx="6552728" cy="2664296"/>
          </a:xfrm>
          <a:prstGeom prst="rect">
            <a:avLst/>
          </a:prstGeom>
          <a:noFill/>
          <a:ln>
            <a:noFill/>
          </a:ln>
        </p:spPr>
        <p:txBody>
          <a:bodyPr wrap="none" lIns="91440" tIns="45720" rIns="91440" bIns="45720">
            <a:prstTxWarp prst="textArchUp">
              <a:avLst>
                <a:gd name="adj" fmla="val 13048292"/>
              </a:avLst>
            </a:prstTxWarp>
            <a:spAutoFit/>
          </a:bodyPr>
          <a:lstStyle/>
          <a:p>
            <a:pPr>
              <a:defRPr/>
            </a:pPr>
            <a:r>
              <a:rPr lang="en-IE" sz="4400" b="1" dirty="0">
                <a:solidFill>
                  <a:schemeClr val="bg2">
                    <a:lumMod val="25000"/>
                  </a:schemeClr>
                </a:solidFill>
              </a:rPr>
              <a:t>Although never is </a:t>
            </a:r>
            <a:r>
              <a:rPr lang="en-IE" sz="4400" b="1" dirty="0" smtClean="0">
                <a:solidFill>
                  <a:schemeClr val="bg2">
                    <a:lumMod val="25000"/>
                  </a:schemeClr>
                </a:solidFill>
              </a:rPr>
              <a:t>often</a:t>
            </a:r>
            <a:endParaRPr lang="en-IE" sz="4400" b="1" dirty="0">
              <a:solidFill>
                <a:schemeClr val="bg2">
                  <a:lumMod val="25000"/>
                </a:schemeClr>
              </a:solidFill>
            </a:endParaRPr>
          </a:p>
        </p:txBody>
      </p:sp>
      <p:sp>
        <p:nvSpPr>
          <p:cNvPr id="2" name="Rectangle 1"/>
          <p:cNvSpPr/>
          <p:nvPr/>
        </p:nvSpPr>
        <p:spPr>
          <a:xfrm>
            <a:off x="6023736" y="4005064"/>
            <a:ext cx="6120142" cy="2310643"/>
          </a:xfrm>
          <a:prstGeom prst="rect">
            <a:avLst/>
          </a:prstGeom>
        </p:spPr>
        <p:txBody>
          <a:bodyPr wrap="none">
            <a:prstTxWarp prst="textArchDown">
              <a:avLst>
                <a:gd name="adj" fmla="val 449233"/>
              </a:avLst>
            </a:prstTxWarp>
            <a:spAutoFit/>
          </a:bodyPr>
          <a:lstStyle/>
          <a:p>
            <a:pPr>
              <a:defRPr/>
            </a:pPr>
            <a:r>
              <a:rPr lang="en-IE" sz="4800" b="1" dirty="0">
                <a:solidFill>
                  <a:schemeClr val="bg2">
                    <a:lumMod val="25000"/>
                  </a:schemeClr>
                </a:solidFill>
              </a:rPr>
              <a:t>b</a:t>
            </a:r>
            <a:r>
              <a:rPr lang="en-IE" sz="4800" b="1" dirty="0" smtClean="0">
                <a:solidFill>
                  <a:schemeClr val="bg2">
                    <a:lumMod val="25000"/>
                  </a:schemeClr>
                </a:solidFill>
              </a:rPr>
              <a:t>etter than </a:t>
            </a:r>
            <a:r>
              <a:rPr lang="en-IE" sz="4800" b="1" dirty="0">
                <a:solidFill>
                  <a:schemeClr val="bg2">
                    <a:lumMod val="25000"/>
                  </a:schemeClr>
                </a:solidFill>
              </a:rPr>
              <a:t>*right* now</a:t>
            </a:r>
          </a:p>
        </p:txBody>
      </p:sp>
    </p:spTree>
    <p:extLst>
      <p:ext uri="{BB962C8B-B14F-4D97-AF65-F5344CB8AC3E}">
        <p14:creationId xmlns:p14="http://schemas.microsoft.com/office/powerpoint/2010/main" val="6223785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82" y="-27384"/>
            <a:ext cx="12345736" cy="6957392"/>
          </a:xfrm>
          <a:prstGeom prst="rect">
            <a:avLst/>
          </a:prstGeom>
        </p:spPr>
      </p:pic>
      <p:sp>
        <p:nvSpPr>
          <p:cNvPr id="8" name="Rectangle 7"/>
          <p:cNvSpPr/>
          <p:nvPr/>
        </p:nvSpPr>
        <p:spPr>
          <a:xfrm>
            <a:off x="6002840" y="2967335"/>
            <a:ext cx="184731"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endParaRPr lang="en-US"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10" name="Rectangle 9"/>
          <p:cNvSpPr/>
          <p:nvPr/>
        </p:nvSpPr>
        <p:spPr>
          <a:xfrm>
            <a:off x="5663158" y="2492896"/>
            <a:ext cx="6552728" cy="2664296"/>
          </a:xfrm>
          <a:prstGeom prst="rect">
            <a:avLst/>
          </a:prstGeom>
          <a:noFill/>
          <a:ln>
            <a:noFill/>
          </a:ln>
        </p:spPr>
        <p:txBody>
          <a:bodyPr wrap="none" lIns="91440" tIns="45720" rIns="91440" bIns="45720">
            <a:prstTxWarp prst="textArchUp">
              <a:avLst>
                <a:gd name="adj" fmla="val 11521512"/>
              </a:avLst>
            </a:prstTxWarp>
            <a:spAutoFit/>
          </a:bodyPr>
          <a:lstStyle/>
          <a:p>
            <a:pPr>
              <a:defRPr/>
            </a:pPr>
            <a:r>
              <a:rPr lang="en-IE" sz="4400" b="1" dirty="0">
                <a:solidFill>
                  <a:schemeClr val="bg2">
                    <a:lumMod val="25000"/>
                  </a:schemeClr>
                </a:solidFill>
              </a:rPr>
              <a:t>If the implementation is hard to </a:t>
            </a:r>
            <a:r>
              <a:rPr lang="en-IE" sz="4400" b="1" dirty="0" smtClean="0">
                <a:solidFill>
                  <a:schemeClr val="bg2">
                    <a:lumMod val="25000"/>
                  </a:schemeClr>
                </a:solidFill>
              </a:rPr>
              <a:t>explain,</a:t>
            </a:r>
            <a:endParaRPr lang="en-IE" sz="4400" b="1" dirty="0">
              <a:solidFill>
                <a:schemeClr val="bg2">
                  <a:lumMod val="25000"/>
                </a:schemeClr>
              </a:solidFill>
            </a:endParaRPr>
          </a:p>
        </p:txBody>
      </p:sp>
      <p:sp>
        <p:nvSpPr>
          <p:cNvPr id="2" name="Rectangle 1"/>
          <p:cNvSpPr/>
          <p:nvPr/>
        </p:nvSpPr>
        <p:spPr>
          <a:xfrm>
            <a:off x="6023736" y="4005064"/>
            <a:ext cx="6120142" cy="2310643"/>
          </a:xfrm>
          <a:prstGeom prst="rect">
            <a:avLst/>
          </a:prstGeom>
        </p:spPr>
        <p:txBody>
          <a:bodyPr wrap="none">
            <a:prstTxWarp prst="textArchDown">
              <a:avLst>
                <a:gd name="adj" fmla="val 2807500"/>
              </a:avLst>
            </a:prstTxWarp>
            <a:spAutoFit/>
          </a:bodyPr>
          <a:lstStyle/>
          <a:p>
            <a:pPr>
              <a:defRPr/>
            </a:pPr>
            <a:r>
              <a:rPr lang="en-IE" sz="4800" b="1" dirty="0">
                <a:solidFill>
                  <a:schemeClr val="bg2">
                    <a:lumMod val="25000"/>
                  </a:schemeClr>
                </a:solidFill>
              </a:rPr>
              <a:t>it's a bad idea</a:t>
            </a:r>
          </a:p>
        </p:txBody>
      </p:sp>
    </p:spTree>
    <p:extLst>
      <p:ext uri="{BB962C8B-B14F-4D97-AF65-F5344CB8AC3E}">
        <p14:creationId xmlns:p14="http://schemas.microsoft.com/office/powerpoint/2010/main" val="41002681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82" y="-27384"/>
            <a:ext cx="12345736" cy="6957392"/>
          </a:xfrm>
          <a:prstGeom prst="rect">
            <a:avLst/>
          </a:prstGeom>
        </p:spPr>
      </p:pic>
      <p:sp>
        <p:nvSpPr>
          <p:cNvPr id="8" name="Rectangle 7"/>
          <p:cNvSpPr/>
          <p:nvPr/>
        </p:nvSpPr>
        <p:spPr>
          <a:xfrm>
            <a:off x="6002840" y="2967335"/>
            <a:ext cx="184731"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endParaRPr lang="en-US"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10" name="Rectangle 9"/>
          <p:cNvSpPr/>
          <p:nvPr/>
        </p:nvSpPr>
        <p:spPr>
          <a:xfrm>
            <a:off x="5663158" y="2492896"/>
            <a:ext cx="6552728" cy="2664296"/>
          </a:xfrm>
          <a:prstGeom prst="rect">
            <a:avLst/>
          </a:prstGeom>
          <a:noFill/>
          <a:ln>
            <a:noFill/>
          </a:ln>
        </p:spPr>
        <p:txBody>
          <a:bodyPr wrap="none" lIns="91440" tIns="45720" rIns="91440" bIns="45720">
            <a:prstTxWarp prst="textArchUp">
              <a:avLst>
                <a:gd name="adj" fmla="val 11521512"/>
              </a:avLst>
            </a:prstTxWarp>
            <a:spAutoFit/>
          </a:bodyPr>
          <a:lstStyle/>
          <a:p>
            <a:pPr>
              <a:defRPr/>
            </a:pPr>
            <a:r>
              <a:rPr lang="en-IE" sz="4400" b="1" dirty="0">
                <a:solidFill>
                  <a:schemeClr val="bg2">
                    <a:lumMod val="25000"/>
                  </a:schemeClr>
                </a:solidFill>
              </a:rPr>
              <a:t>If the implementation is </a:t>
            </a:r>
            <a:r>
              <a:rPr lang="en-IE" sz="4400" b="1" dirty="0" smtClean="0">
                <a:solidFill>
                  <a:schemeClr val="bg2">
                    <a:lumMod val="25000"/>
                  </a:schemeClr>
                </a:solidFill>
              </a:rPr>
              <a:t>easy </a:t>
            </a:r>
            <a:r>
              <a:rPr lang="en-IE" sz="4400" b="1" dirty="0">
                <a:solidFill>
                  <a:schemeClr val="bg2">
                    <a:lumMod val="25000"/>
                  </a:schemeClr>
                </a:solidFill>
              </a:rPr>
              <a:t>to </a:t>
            </a:r>
            <a:r>
              <a:rPr lang="en-IE" sz="4400" b="1" dirty="0" smtClean="0">
                <a:solidFill>
                  <a:schemeClr val="bg2">
                    <a:lumMod val="25000"/>
                  </a:schemeClr>
                </a:solidFill>
              </a:rPr>
              <a:t>explain,</a:t>
            </a:r>
            <a:endParaRPr lang="en-IE" sz="4400" b="1" dirty="0">
              <a:solidFill>
                <a:schemeClr val="bg2">
                  <a:lumMod val="25000"/>
                </a:schemeClr>
              </a:solidFill>
            </a:endParaRPr>
          </a:p>
        </p:txBody>
      </p:sp>
      <p:sp>
        <p:nvSpPr>
          <p:cNvPr id="2" name="Rectangle 1"/>
          <p:cNvSpPr/>
          <p:nvPr/>
        </p:nvSpPr>
        <p:spPr>
          <a:xfrm>
            <a:off x="6023736" y="4005064"/>
            <a:ext cx="6120142" cy="2310643"/>
          </a:xfrm>
          <a:prstGeom prst="rect">
            <a:avLst/>
          </a:prstGeom>
        </p:spPr>
        <p:txBody>
          <a:bodyPr wrap="none">
            <a:prstTxWarp prst="textArchDown">
              <a:avLst>
                <a:gd name="adj" fmla="val 2807500"/>
              </a:avLst>
            </a:prstTxWarp>
            <a:spAutoFit/>
          </a:bodyPr>
          <a:lstStyle/>
          <a:p>
            <a:pPr>
              <a:defRPr/>
            </a:pPr>
            <a:r>
              <a:rPr lang="en-IE" sz="4800" b="1" dirty="0" smtClean="0">
                <a:solidFill>
                  <a:schemeClr val="bg2">
                    <a:lumMod val="25000"/>
                  </a:schemeClr>
                </a:solidFill>
              </a:rPr>
              <a:t>It may be </a:t>
            </a:r>
            <a:r>
              <a:rPr lang="en-IE" sz="4800" b="1" dirty="0">
                <a:solidFill>
                  <a:schemeClr val="bg2">
                    <a:lumMod val="25000"/>
                  </a:schemeClr>
                </a:solidFill>
              </a:rPr>
              <a:t>a </a:t>
            </a:r>
            <a:r>
              <a:rPr lang="en-IE" sz="4800" b="1" dirty="0" smtClean="0">
                <a:solidFill>
                  <a:schemeClr val="bg2">
                    <a:lumMod val="25000"/>
                  </a:schemeClr>
                </a:solidFill>
              </a:rPr>
              <a:t>good </a:t>
            </a:r>
            <a:r>
              <a:rPr lang="en-IE" sz="4800" b="1" dirty="0">
                <a:solidFill>
                  <a:schemeClr val="bg2">
                    <a:lumMod val="25000"/>
                  </a:schemeClr>
                </a:solidFill>
              </a:rPr>
              <a:t>idea</a:t>
            </a:r>
          </a:p>
        </p:txBody>
      </p:sp>
    </p:spTree>
    <p:extLst>
      <p:ext uri="{BB962C8B-B14F-4D97-AF65-F5344CB8AC3E}">
        <p14:creationId xmlns:p14="http://schemas.microsoft.com/office/powerpoint/2010/main" val="20538192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82" y="-27384"/>
            <a:ext cx="12345736" cy="6957392"/>
          </a:xfrm>
          <a:prstGeom prst="rect">
            <a:avLst/>
          </a:prstGeom>
        </p:spPr>
      </p:pic>
      <p:sp>
        <p:nvSpPr>
          <p:cNvPr id="8" name="Rectangle 7"/>
          <p:cNvSpPr/>
          <p:nvPr/>
        </p:nvSpPr>
        <p:spPr>
          <a:xfrm>
            <a:off x="6002840" y="2967335"/>
            <a:ext cx="184731"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endParaRPr lang="en-US"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10" name="Rectangle 9"/>
          <p:cNvSpPr/>
          <p:nvPr/>
        </p:nvSpPr>
        <p:spPr>
          <a:xfrm>
            <a:off x="5663158" y="2492896"/>
            <a:ext cx="6552728" cy="2664296"/>
          </a:xfrm>
          <a:prstGeom prst="rect">
            <a:avLst/>
          </a:prstGeom>
          <a:noFill/>
          <a:ln>
            <a:noFill/>
          </a:ln>
        </p:spPr>
        <p:txBody>
          <a:bodyPr wrap="none" lIns="91440" tIns="45720" rIns="91440" bIns="45720">
            <a:prstTxWarp prst="textArchUp">
              <a:avLst>
                <a:gd name="adj" fmla="val 11521512"/>
              </a:avLst>
            </a:prstTxWarp>
            <a:spAutoFit/>
          </a:bodyPr>
          <a:lstStyle/>
          <a:p>
            <a:pPr>
              <a:defRPr/>
            </a:pPr>
            <a:r>
              <a:rPr lang="en-IE" sz="4400" b="1" dirty="0">
                <a:solidFill>
                  <a:schemeClr val="bg2">
                    <a:lumMod val="25000"/>
                  </a:schemeClr>
                </a:solidFill>
              </a:rPr>
              <a:t>Namespaces are one honking great idea --</a:t>
            </a:r>
          </a:p>
        </p:txBody>
      </p:sp>
      <p:sp>
        <p:nvSpPr>
          <p:cNvPr id="2" name="Rectangle 1"/>
          <p:cNvSpPr/>
          <p:nvPr/>
        </p:nvSpPr>
        <p:spPr>
          <a:xfrm>
            <a:off x="6023736" y="4005064"/>
            <a:ext cx="6120142" cy="2310643"/>
          </a:xfrm>
          <a:prstGeom prst="rect">
            <a:avLst/>
          </a:prstGeom>
        </p:spPr>
        <p:txBody>
          <a:bodyPr wrap="none">
            <a:prstTxWarp prst="textArchDown">
              <a:avLst>
                <a:gd name="adj" fmla="val 2807500"/>
              </a:avLst>
            </a:prstTxWarp>
            <a:spAutoFit/>
          </a:bodyPr>
          <a:lstStyle/>
          <a:p>
            <a:pPr>
              <a:defRPr/>
            </a:pPr>
            <a:r>
              <a:rPr lang="en-IE" sz="4800" b="1" dirty="0">
                <a:solidFill>
                  <a:schemeClr val="bg2">
                    <a:lumMod val="25000"/>
                  </a:schemeClr>
                </a:solidFill>
              </a:rPr>
              <a:t>let's do more of those!</a:t>
            </a:r>
          </a:p>
        </p:txBody>
      </p:sp>
    </p:spTree>
    <p:extLst>
      <p:ext uri="{BB962C8B-B14F-4D97-AF65-F5344CB8AC3E}">
        <p14:creationId xmlns:p14="http://schemas.microsoft.com/office/powerpoint/2010/main" val="36646438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614" y="4653136"/>
            <a:ext cx="10361851" cy="1470025"/>
          </a:xfrm>
        </p:spPr>
        <p:txBody>
          <a:bodyPr>
            <a:normAutofit fontScale="90000"/>
          </a:bodyPr>
          <a:lstStyle/>
          <a:p>
            <a:r>
              <a:rPr lang="en-IE" sz="4900" b="1" dirty="0">
                <a:solidFill>
                  <a:schemeClr val="bg1"/>
                </a:solidFill>
              </a:rPr>
              <a:t>http://www.damiantgordon.com/python/</a:t>
            </a:r>
            <a:endParaRPr lang="en-IE" sz="6600" b="1"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9458" y="0"/>
            <a:ext cx="2630660" cy="334811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574" y="169428"/>
            <a:ext cx="6992838" cy="4699732"/>
          </a:xfrm>
          <a:prstGeom prst="rect">
            <a:avLst/>
          </a:prstGeom>
        </p:spPr>
      </p:pic>
      <p:sp>
        <p:nvSpPr>
          <p:cNvPr id="7" name="Content Placeholder 3"/>
          <p:cNvSpPr txBox="1">
            <a:spLocks/>
          </p:cNvSpPr>
          <p:nvPr/>
        </p:nvSpPr>
        <p:spPr>
          <a:xfrm>
            <a:off x="7679382" y="1268760"/>
            <a:ext cx="3960440" cy="367240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90000"/>
              </a:lnSpc>
            </a:pPr>
            <a:r>
              <a:rPr lang="en-IE" sz="2800" dirty="0" smtClean="0">
                <a:solidFill>
                  <a:schemeClr val="bg1"/>
                </a:solidFill>
              </a:rPr>
              <a:t>Includes:</a:t>
            </a:r>
          </a:p>
          <a:p>
            <a:pPr algn="l">
              <a:lnSpc>
                <a:spcPct val="90000"/>
              </a:lnSpc>
            </a:pPr>
            <a:endParaRPr lang="en-IE" sz="2800" dirty="0" smtClean="0">
              <a:solidFill>
                <a:schemeClr val="bg1"/>
              </a:solidFill>
            </a:endParaRPr>
          </a:p>
          <a:p>
            <a:pPr marL="457200" indent="-457200" algn="l">
              <a:lnSpc>
                <a:spcPct val="90000"/>
              </a:lnSpc>
              <a:buFont typeface="Arial" panose="020B0604020202020204" pitchFamily="34" charset="0"/>
              <a:buChar char="•"/>
            </a:pPr>
            <a:r>
              <a:rPr lang="en-IE" sz="2400" dirty="0" smtClean="0">
                <a:solidFill>
                  <a:schemeClr val="bg1"/>
                </a:solidFill>
              </a:rPr>
              <a:t>Videos</a:t>
            </a:r>
          </a:p>
          <a:p>
            <a:pPr marL="457200" indent="-457200" algn="l">
              <a:lnSpc>
                <a:spcPct val="90000"/>
              </a:lnSpc>
              <a:buFont typeface="Arial" panose="020B0604020202020204" pitchFamily="34" charset="0"/>
              <a:buChar char="•"/>
            </a:pPr>
            <a:r>
              <a:rPr lang="en-IE" sz="2400" dirty="0" smtClean="0">
                <a:solidFill>
                  <a:schemeClr val="bg1"/>
                </a:solidFill>
              </a:rPr>
              <a:t>PowerPoints</a:t>
            </a:r>
          </a:p>
          <a:p>
            <a:pPr marL="457200" indent="-457200" algn="l">
              <a:lnSpc>
                <a:spcPct val="90000"/>
              </a:lnSpc>
              <a:buFont typeface="Arial" panose="020B0604020202020204" pitchFamily="34" charset="0"/>
              <a:buChar char="•"/>
            </a:pPr>
            <a:r>
              <a:rPr lang="en-IE" sz="2400" dirty="0" smtClean="0">
                <a:solidFill>
                  <a:schemeClr val="bg1"/>
                </a:solidFill>
              </a:rPr>
              <a:t>Over 100 code samples</a:t>
            </a:r>
          </a:p>
          <a:p>
            <a:pPr marL="457200" indent="-457200" algn="l">
              <a:lnSpc>
                <a:spcPct val="90000"/>
              </a:lnSpc>
              <a:buFont typeface="Arial" panose="020B0604020202020204" pitchFamily="34" charset="0"/>
              <a:buChar char="•"/>
            </a:pPr>
            <a:r>
              <a:rPr lang="en-IE" sz="2400" dirty="0" smtClean="0">
                <a:solidFill>
                  <a:schemeClr val="bg1"/>
                </a:solidFill>
              </a:rPr>
              <a:t>Exercises</a:t>
            </a:r>
          </a:p>
          <a:p>
            <a:pPr marL="457200" indent="-457200" algn="l">
              <a:lnSpc>
                <a:spcPct val="90000"/>
              </a:lnSpc>
              <a:buFont typeface="Arial" panose="020B0604020202020204" pitchFamily="34" charset="0"/>
              <a:buChar char="•"/>
            </a:pPr>
            <a:r>
              <a:rPr lang="en-IE" sz="2400" dirty="0" smtClean="0">
                <a:solidFill>
                  <a:schemeClr val="bg1"/>
                </a:solidFill>
              </a:rPr>
              <a:t>External links</a:t>
            </a:r>
            <a:endParaRPr lang="en-IE" sz="2400" dirty="0">
              <a:solidFill>
                <a:schemeClr val="bg1"/>
              </a:solidFill>
            </a:endParaRPr>
          </a:p>
        </p:txBody>
      </p:sp>
    </p:spTree>
    <p:extLst>
      <p:ext uri="{BB962C8B-B14F-4D97-AF65-F5344CB8AC3E}">
        <p14:creationId xmlns:p14="http://schemas.microsoft.com/office/powerpoint/2010/main" val="5216259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82" y="-27384"/>
            <a:ext cx="12345736" cy="6957392"/>
          </a:xfrm>
          <a:prstGeom prst="rect">
            <a:avLst/>
          </a:prstGeom>
        </p:spPr>
      </p:pic>
    </p:spTree>
    <p:extLst>
      <p:ext uri="{BB962C8B-B14F-4D97-AF65-F5344CB8AC3E}">
        <p14:creationId xmlns:p14="http://schemas.microsoft.com/office/powerpoint/2010/main" val="20882888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p:txBody>
          <a:bodyPr>
            <a:normAutofit/>
          </a:bodyPr>
          <a:lstStyle/>
          <a:p>
            <a:r>
              <a:rPr lang="en-IE" altLang="en-US" sz="6600" dirty="0" smtClean="0"/>
              <a:t>Top-Down Design</a:t>
            </a:r>
            <a:endParaRPr lang="en-GB" altLang="en-US" sz="6600" dirty="0"/>
          </a:p>
        </p:txBody>
      </p:sp>
      <p:sp>
        <p:nvSpPr>
          <p:cNvPr id="39939" name="Rectangle 3"/>
          <p:cNvSpPr>
            <a:spLocks noGrp="1" noChangeArrowheads="1"/>
          </p:cNvSpPr>
          <p:nvPr>
            <p:ph type="subTitle" idx="1"/>
          </p:nvPr>
        </p:nvSpPr>
        <p:spPr/>
        <p:txBody>
          <a:bodyPr/>
          <a:lstStyle/>
          <a:p>
            <a:r>
              <a:rPr lang="en-IE" altLang="en-US" dirty="0">
                <a:latin typeface="+mj-lt"/>
              </a:rPr>
              <a:t> </a:t>
            </a:r>
          </a:p>
          <a:p>
            <a:r>
              <a:rPr lang="en-GB" altLang="en-US" dirty="0" smtClean="0">
                <a:latin typeface="+mj-lt"/>
              </a:rPr>
              <a:t>Damian Gordon</a:t>
            </a:r>
            <a:endParaRPr lang="en-GB" altLang="en-US" dirty="0">
              <a:latin typeface="+mj-lt"/>
            </a:endParaRPr>
          </a:p>
        </p:txBody>
      </p:sp>
      <p:sp>
        <p:nvSpPr>
          <p:cNvPr id="2" name="Rectangle 1"/>
          <p:cNvSpPr/>
          <p:nvPr/>
        </p:nvSpPr>
        <p:spPr>
          <a:xfrm>
            <a:off x="0"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751248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IE" altLang="en-US" dirty="0" smtClean="0">
                <a:latin typeface="+mn-lt"/>
              </a:rPr>
              <a:t>Top-Down Design</a:t>
            </a:r>
            <a:endParaRPr lang="en-GB" altLang="en-US" dirty="0">
              <a:latin typeface="+mn-lt"/>
            </a:endParaRPr>
          </a:p>
        </p:txBody>
      </p:sp>
      <p:sp>
        <p:nvSpPr>
          <p:cNvPr id="43011" name="Rectangle 3"/>
          <p:cNvSpPr>
            <a:spLocks noGrp="1" noChangeArrowheads="1"/>
          </p:cNvSpPr>
          <p:nvPr>
            <p:ph type="body" idx="1"/>
          </p:nvPr>
        </p:nvSpPr>
        <p:spPr/>
        <p:txBody>
          <a:bodyPr>
            <a:normAutofit/>
          </a:bodyPr>
          <a:lstStyle/>
          <a:p>
            <a:r>
              <a:rPr lang="en-IE" altLang="en-US" dirty="0" smtClean="0"/>
              <a:t>Top-Down Design </a:t>
            </a:r>
            <a:r>
              <a:rPr lang="en-IE" altLang="en-US" dirty="0"/>
              <a:t>(also known as stepwise </a:t>
            </a:r>
            <a:r>
              <a:rPr lang="en-IE" altLang="en-US" dirty="0" smtClean="0"/>
              <a:t>design) </a:t>
            </a:r>
            <a:r>
              <a:rPr lang="en-IE" altLang="en-US" dirty="0"/>
              <a:t>is </a:t>
            </a:r>
            <a:r>
              <a:rPr lang="en-IE" altLang="en-US" dirty="0" smtClean="0"/>
              <a:t>breaking </a:t>
            </a:r>
            <a:r>
              <a:rPr lang="en-IE" altLang="en-US" dirty="0"/>
              <a:t>down </a:t>
            </a:r>
            <a:r>
              <a:rPr lang="en-IE" altLang="en-US" dirty="0" smtClean="0"/>
              <a:t>a problem into steps. </a:t>
            </a:r>
          </a:p>
          <a:p>
            <a:r>
              <a:rPr lang="en-IE" altLang="en-US" dirty="0" smtClean="0"/>
              <a:t>In Top-down Design </a:t>
            </a:r>
            <a:r>
              <a:rPr lang="en-IE" altLang="en-US" dirty="0"/>
              <a:t>an overview of the </a:t>
            </a:r>
            <a:r>
              <a:rPr lang="en-IE" altLang="en-US" dirty="0" smtClean="0"/>
              <a:t>problem is described first, </a:t>
            </a:r>
            <a:r>
              <a:rPr lang="en-IE" altLang="en-US" dirty="0"/>
              <a:t>specifying but not detailing any first-level </a:t>
            </a:r>
            <a:r>
              <a:rPr lang="en-IE" altLang="en-US" dirty="0" smtClean="0"/>
              <a:t>sub-steps. </a:t>
            </a:r>
          </a:p>
          <a:p>
            <a:r>
              <a:rPr lang="en-IE" altLang="en-US" dirty="0" smtClean="0"/>
              <a:t>Each sub-step </a:t>
            </a:r>
            <a:r>
              <a:rPr lang="en-IE" altLang="en-US" dirty="0"/>
              <a:t>is then refined in yet greater detail, sometimes in many additional </a:t>
            </a:r>
            <a:r>
              <a:rPr lang="en-IE" altLang="en-US" dirty="0" smtClean="0"/>
              <a:t>sub-steps, </a:t>
            </a:r>
            <a:r>
              <a:rPr lang="en-IE" altLang="en-US" dirty="0"/>
              <a:t>until the entire specification is reduced to </a:t>
            </a:r>
            <a:r>
              <a:rPr lang="en-IE" altLang="en-US" dirty="0" smtClean="0"/>
              <a:t>basic </a:t>
            </a:r>
            <a:r>
              <a:rPr lang="en-IE" altLang="en-US" dirty="0"/>
              <a:t>elements. </a:t>
            </a:r>
            <a:endParaRPr lang="en-GB" altLang="en-US" dirty="0"/>
          </a:p>
        </p:txBody>
      </p:sp>
      <p:sp>
        <p:nvSpPr>
          <p:cNvPr id="4" name="Rectangle 3"/>
          <p:cNvSpPr/>
          <p:nvPr/>
        </p:nvSpPr>
        <p:spPr>
          <a:xfrm>
            <a:off x="0"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254638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IE" altLang="en-US">
                <a:latin typeface="+mn-lt"/>
              </a:rPr>
              <a:t>Example</a:t>
            </a:r>
            <a:endParaRPr lang="en-GB" altLang="en-US">
              <a:latin typeface="+mn-lt"/>
            </a:endParaRPr>
          </a:p>
        </p:txBody>
      </p:sp>
      <p:sp>
        <p:nvSpPr>
          <p:cNvPr id="43011" name="Rectangle 3"/>
          <p:cNvSpPr>
            <a:spLocks noGrp="1" noChangeArrowheads="1"/>
          </p:cNvSpPr>
          <p:nvPr>
            <p:ph type="body" idx="1"/>
          </p:nvPr>
        </p:nvSpPr>
        <p:spPr/>
        <p:txBody>
          <a:bodyPr/>
          <a:lstStyle/>
          <a:p>
            <a:r>
              <a:rPr lang="en-IE" altLang="en-US" dirty="0"/>
              <a:t>Making a Cup of </a:t>
            </a:r>
            <a:r>
              <a:rPr lang="en-IE" altLang="en-US" dirty="0" smtClean="0"/>
              <a:t>Tea</a:t>
            </a:r>
            <a:endParaRPr lang="en-IE" alt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1260" y="2564905"/>
            <a:ext cx="5959096" cy="3727581"/>
          </a:xfrm>
          <a:prstGeom prst="rect">
            <a:avLst/>
          </a:prstGeom>
        </p:spPr>
      </p:pic>
      <p:sp>
        <p:nvSpPr>
          <p:cNvPr id="5" name="Rectangle 4"/>
          <p:cNvSpPr/>
          <p:nvPr/>
        </p:nvSpPr>
        <p:spPr>
          <a:xfrm>
            <a:off x="0"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412648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IE" altLang="en-US">
                <a:latin typeface="+mn-lt"/>
              </a:rPr>
              <a:t>Example</a:t>
            </a:r>
            <a:endParaRPr lang="en-GB" altLang="en-US">
              <a:latin typeface="+mn-lt"/>
            </a:endParaRPr>
          </a:p>
        </p:txBody>
      </p:sp>
      <p:sp>
        <p:nvSpPr>
          <p:cNvPr id="44035" name="Rectangle 3"/>
          <p:cNvSpPr>
            <a:spLocks noGrp="1" noChangeArrowheads="1"/>
          </p:cNvSpPr>
          <p:nvPr>
            <p:ph type="body" idx="1"/>
          </p:nvPr>
        </p:nvSpPr>
        <p:spPr/>
        <p:txBody>
          <a:bodyPr>
            <a:normAutofit lnSpcReduction="10000"/>
          </a:bodyPr>
          <a:lstStyle/>
          <a:p>
            <a:pPr marL="590550" indent="-533400">
              <a:lnSpc>
                <a:spcPct val="90000"/>
              </a:lnSpc>
              <a:buFontTx/>
              <a:buAutoNum type="arabicPeriod"/>
            </a:pPr>
            <a:r>
              <a:rPr lang="en-IE" altLang="en-US" sz="2800" dirty="0" smtClean="0"/>
              <a:t>Organise </a:t>
            </a:r>
            <a:r>
              <a:rPr lang="en-IE" altLang="en-US" sz="2800" dirty="0"/>
              <a:t>everything together</a:t>
            </a:r>
          </a:p>
          <a:p>
            <a:pPr marL="590550" indent="-533400">
              <a:lnSpc>
                <a:spcPct val="90000"/>
              </a:lnSpc>
              <a:buFontTx/>
              <a:buAutoNum type="arabicPeriod"/>
            </a:pPr>
            <a:r>
              <a:rPr lang="en-IE" altLang="en-US" sz="2800" dirty="0"/>
              <a:t>Plug in kettle</a:t>
            </a:r>
          </a:p>
          <a:p>
            <a:pPr marL="590550" indent="-533400">
              <a:lnSpc>
                <a:spcPct val="90000"/>
              </a:lnSpc>
              <a:buFontTx/>
              <a:buAutoNum type="arabicPeriod"/>
            </a:pPr>
            <a:r>
              <a:rPr lang="en-IE" altLang="en-US" sz="2800" dirty="0"/>
              <a:t>Put teabag in cup</a:t>
            </a:r>
          </a:p>
          <a:p>
            <a:pPr marL="590550" indent="-533400">
              <a:lnSpc>
                <a:spcPct val="90000"/>
              </a:lnSpc>
              <a:buFontTx/>
              <a:buAutoNum type="arabicPeriod"/>
            </a:pPr>
            <a:r>
              <a:rPr lang="en-IE" altLang="en-US" sz="2800" dirty="0"/>
              <a:t>Put water into kettle</a:t>
            </a:r>
          </a:p>
          <a:p>
            <a:pPr marL="590550" indent="-533400">
              <a:lnSpc>
                <a:spcPct val="90000"/>
              </a:lnSpc>
              <a:buFontTx/>
              <a:buAutoNum type="arabicPeriod"/>
            </a:pPr>
            <a:r>
              <a:rPr lang="en-IE" altLang="en-US" sz="2800" dirty="0"/>
              <a:t>Turn on kettle</a:t>
            </a:r>
          </a:p>
          <a:p>
            <a:pPr marL="590550" indent="-533400">
              <a:lnSpc>
                <a:spcPct val="90000"/>
              </a:lnSpc>
              <a:buFontTx/>
              <a:buAutoNum type="arabicPeriod"/>
            </a:pPr>
            <a:r>
              <a:rPr lang="en-IE" altLang="en-US" sz="2800" dirty="0"/>
              <a:t>Wait for kettle to boil</a:t>
            </a:r>
          </a:p>
          <a:p>
            <a:pPr marL="590550" indent="-533400">
              <a:lnSpc>
                <a:spcPct val="90000"/>
              </a:lnSpc>
              <a:buFontTx/>
              <a:buAutoNum type="arabicPeriod"/>
            </a:pPr>
            <a:r>
              <a:rPr lang="en-IE" altLang="en-US" sz="2800" dirty="0"/>
              <a:t>Add </a:t>
            </a:r>
            <a:r>
              <a:rPr lang="en-IE" altLang="en-US" sz="2800" dirty="0" smtClean="0"/>
              <a:t>boiling water </a:t>
            </a:r>
            <a:r>
              <a:rPr lang="en-IE" altLang="en-US" sz="2800" dirty="0"/>
              <a:t>to cup</a:t>
            </a:r>
          </a:p>
          <a:p>
            <a:pPr marL="590550" indent="-533400">
              <a:lnSpc>
                <a:spcPct val="90000"/>
              </a:lnSpc>
              <a:buFontTx/>
              <a:buAutoNum type="arabicPeriod"/>
            </a:pPr>
            <a:r>
              <a:rPr lang="en-IE" altLang="en-US" sz="2800" dirty="0"/>
              <a:t>Remove teabag with spoon/fork</a:t>
            </a:r>
          </a:p>
          <a:p>
            <a:pPr marL="590550" indent="-533400">
              <a:lnSpc>
                <a:spcPct val="90000"/>
              </a:lnSpc>
              <a:buFontTx/>
              <a:buAutoNum type="arabicPeriod"/>
            </a:pPr>
            <a:r>
              <a:rPr lang="en-IE" altLang="en-US" sz="2800" dirty="0"/>
              <a:t>Add milk and/or sugar</a:t>
            </a:r>
          </a:p>
          <a:p>
            <a:pPr marL="590550" indent="-533400">
              <a:lnSpc>
                <a:spcPct val="90000"/>
              </a:lnSpc>
              <a:buFontTx/>
              <a:buAutoNum type="arabicPeriod"/>
            </a:pPr>
            <a:r>
              <a:rPr lang="en-IE" altLang="en-US" sz="2800" dirty="0"/>
              <a:t>Serve</a:t>
            </a:r>
          </a:p>
          <a:p>
            <a:pPr marL="990600" lvl="1" indent="-533400">
              <a:lnSpc>
                <a:spcPct val="90000"/>
              </a:lnSpc>
            </a:pPr>
            <a:endParaRPr lang="en-GB" altLang="en-US" sz="2000" dirty="0"/>
          </a:p>
        </p:txBody>
      </p:sp>
      <p:sp>
        <p:nvSpPr>
          <p:cNvPr id="2" name="Rectangle 1"/>
          <p:cNvSpPr/>
          <p:nvPr/>
        </p:nvSpPr>
        <p:spPr>
          <a:xfrm>
            <a:off x="527313" y="2060848"/>
            <a:ext cx="8927830" cy="42484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4"/>
          <p:cNvSpPr/>
          <p:nvPr/>
        </p:nvSpPr>
        <p:spPr>
          <a:xfrm>
            <a:off x="0"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4020788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IE" altLang="en-US">
                <a:latin typeface="+mn-lt"/>
              </a:rPr>
              <a:t>Example</a:t>
            </a:r>
            <a:endParaRPr lang="en-GB" altLang="en-US">
              <a:latin typeface="+mn-lt"/>
            </a:endParaRPr>
          </a:p>
        </p:txBody>
      </p:sp>
      <p:sp>
        <p:nvSpPr>
          <p:cNvPr id="44035" name="Rectangle 3"/>
          <p:cNvSpPr>
            <a:spLocks noGrp="1" noChangeArrowheads="1"/>
          </p:cNvSpPr>
          <p:nvPr>
            <p:ph type="body" idx="1"/>
          </p:nvPr>
        </p:nvSpPr>
        <p:spPr/>
        <p:txBody>
          <a:bodyPr>
            <a:normAutofit lnSpcReduction="10000"/>
          </a:bodyPr>
          <a:lstStyle/>
          <a:p>
            <a:pPr marL="590550" indent="-533400">
              <a:lnSpc>
                <a:spcPct val="90000"/>
              </a:lnSpc>
              <a:buFontTx/>
              <a:buAutoNum type="arabicPeriod"/>
            </a:pPr>
            <a:r>
              <a:rPr lang="en-IE" altLang="en-US" sz="2800" dirty="0" smtClean="0"/>
              <a:t>Organise </a:t>
            </a:r>
            <a:r>
              <a:rPr lang="en-IE" altLang="en-US" sz="2800" dirty="0"/>
              <a:t>everything together</a:t>
            </a:r>
          </a:p>
          <a:p>
            <a:pPr marL="590550" indent="-533400">
              <a:lnSpc>
                <a:spcPct val="90000"/>
              </a:lnSpc>
              <a:buFontTx/>
              <a:buAutoNum type="arabicPeriod"/>
            </a:pPr>
            <a:r>
              <a:rPr lang="en-IE" altLang="en-US" sz="2800" dirty="0"/>
              <a:t>Plug in kettle</a:t>
            </a:r>
          </a:p>
          <a:p>
            <a:pPr marL="590550" indent="-533400">
              <a:lnSpc>
                <a:spcPct val="90000"/>
              </a:lnSpc>
              <a:buFontTx/>
              <a:buAutoNum type="arabicPeriod"/>
            </a:pPr>
            <a:r>
              <a:rPr lang="en-IE" altLang="en-US" sz="2800" dirty="0"/>
              <a:t>Put teabag in cup</a:t>
            </a:r>
          </a:p>
          <a:p>
            <a:pPr marL="590550" indent="-533400">
              <a:lnSpc>
                <a:spcPct val="90000"/>
              </a:lnSpc>
              <a:buFontTx/>
              <a:buAutoNum type="arabicPeriod"/>
            </a:pPr>
            <a:r>
              <a:rPr lang="en-IE" altLang="en-US" sz="2800" dirty="0"/>
              <a:t>Put water into kettle</a:t>
            </a:r>
          </a:p>
          <a:p>
            <a:pPr marL="590550" indent="-533400">
              <a:lnSpc>
                <a:spcPct val="90000"/>
              </a:lnSpc>
              <a:buFontTx/>
              <a:buAutoNum type="arabicPeriod"/>
            </a:pPr>
            <a:r>
              <a:rPr lang="en-IE" altLang="en-US" sz="2800" dirty="0"/>
              <a:t>Turn on kettle</a:t>
            </a:r>
          </a:p>
          <a:p>
            <a:pPr marL="590550" indent="-533400">
              <a:lnSpc>
                <a:spcPct val="90000"/>
              </a:lnSpc>
              <a:buFontTx/>
              <a:buAutoNum type="arabicPeriod"/>
            </a:pPr>
            <a:r>
              <a:rPr lang="en-IE" altLang="en-US" sz="2800" dirty="0"/>
              <a:t>Wait for kettle to boil</a:t>
            </a:r>
          </a:p>
          <a:p>
            <a:pPr marL="590550" indent="-533400">
              <a:lnSpc>
                <a:spcPct val="90000"/>
              </a:lnSpc>
              <a:buFontTx/>
              <a:buAutoNum type="arabicPeriod"/>
            </a:pPr>
            <a:r>
              <a:rPr lang="en-IE" altLang="en-US" sz="2800" dirty="0"/>
              <a:t>Add </a:t>
            </a:r>
            <a:r>
              <a:rPr lang="en-IE" altLang="en-US" sz="2800" dirty="0" smtClean="0"/>
              <a:t>boiling water </a:t>
            </a:r>
            <a:r>
              <a:rPr lang="en-IE" altLang="en-US" sz="2800" dirty="0"/>
              <a:t>to cup</a:t>
            </a:r>
          </a:p>
          <a:p>
            <a:pPr marL="590550" indent="-533400">
              <a:lnSpc>
                <a:spcPct val="90000"/>
              </a:lnSpc>
              <a:buFontTx/>
              <a:buAutoNum type="arabicPeriod"/>
            </a:pPr>
            <a:r>
              <a:rPr lang="en-IE" altLang="en-US" sz="2800" dirty="0"/>
              <a:t>Remove teabag with spoon/fork</a:t>
            </a:r>
          </a:p>
          <a:p>
            <a:pPr marL="590550" indent="-533400">
              <a:lnSpc>
                <a:spcPct val="90000"/>
              </a:lnSpc>
              <a:buFontTx/>
              <a:buAutoNum type="arabicPeriod"/>
            </a:pPr>
            <a:r>
              <a:rPr lang="en-IE" altLang="en-US" sz="2800" dirty="0"/>
              <a:t>Add milk and/or sugar</a:t>
            </a:r>
          </a:p>
          <a:p>
            <a:pPr marL="590550" indent="-533400">
              <a:lnSpc>
                <a:spcPct val="90000"/>
              </a:lnSpc>
              <a:buFontTx/>
              <a:buAutoNum type="arabicPeriod"/>
            </a:pPr>
            <a:r>
              <a:rPr lang="en-IE" altLang="en-US" sz="2800" dirty="0"/>
              <a:t>Serve</a:t>
            </a:r>
          </a:p>
          <a:p>
            <a:pPr marL="990600" lvl="1" indent="-533400">
              <a:lnSpc>
                <a:spcPct val="90000"/>
              </a:lnSpc>
            </a:pPr>
            <a:endParaRPr lang="en-GB" altLang="en-US" sz="2000" dirty="0"/>
          </a:p>
        </p:txBody>
      </p:sp>
      <p:sp>
        <p:nvSpPr>
          <p:cNvPr id="2" name="Rectangle 1"/>
          <p:cNvSpPr/>
          <p:nvPr/>
        </p:nvSpPr>
        <p:spPr>
          <a:xfrm>
            <a:off x="527313" y="2420888"/>
            <a:ext cx="8927830" cy="38884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4"/>
          <p:cNvSpPr/>
          <p:nvPr/>
        </p:nvSpPr>
        <p:spPr>
          <a:xfrm>
            <a:off x="0"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482996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IE" altLang="en-US">
                <a:latin typeface="+mn-lt"/>
              </a:rPr>
              <a:t>Example</a:t>
            </a:r>
            <a:endParaRPr lang="en-GB" altLang="en-US">
              <a:latin typeface="+mn-lt"/>
            </a:endParaRPr>
          </a:p>
        </p:txBody>
      </p:sp>
      <p:sp>
        <p:nvSpPr>
          <p:cNvPr id="44035" name="Rectangle 3"/>
          <p:cNvSpPr>
            <a:spLocks noGrp="1" noChangeArrowheads="1"/>
          </p:cNvSpPr>
          <p:nvPr>
            <p:ph type="body" idx="1"/>
          </p:nvPr>
        </p:nvSpPr>
        <p:spPr/>
        <p:txBody>
          <a:bodyPr>
            <a:normAutofit lnSpcReduction="10000"/>
          </a:bodyPr>
          <a:lstStyle/>
          <a:p>
            <a:pPr marL="590550" indent="-533400">
              <a:lnSpc>
                <a:spcPct val="90000"/>
              </a:lnSpc>
              <a:buFontTx/>
              <a:buAutoNum type="arabicPeriod"/>
            </a:pPr>
            <a:r>
              <a:rPr lang="en-IE" altLang="en-US" sz="2800" dirty="0" smtClean="0"/>
              <a:t>Organise </a:t>
            </a:r>
            <a:r>
              <a:rPr lang="en-IE" altLang="en-US" sz="2800" dirty="0"/>
              <a:t>everything together</a:t>
            </a:r>
          </a:p>
          <a:p>
            <a:pPr marL="590550" indent="-533400">
              <a:lnSpc>
                <a:spcPct val="90000"/>
              </a:lnSpc>
              <a:buFontTx/>
              <a:buAutoNum type="arabicPeriod"/>
            </a:pPr>
            <a:r>
              <a:rPr lang="en-IE" altLang="en-US" sz="2800" dirty="0"/>
              <a:t>Plug in kettle</a:t>
            </a:r>
          </a:p>
          <a:p>
            <a:pPr marL="590550" indent="-533400">
              <a:lnSpc>
                <a:spcPct val="90000"/>
              </a:lnSpc>
              <a:buFontTx/>
              <a:buAutoNum type="arabicPeriod"/>
            </a:pPr>
            <a:r>
              <a:rPr lang="en-IE" altLang="en-US" sz="2800" dirty="0"/>
              <a:t>Put teabag in cup</a:t>
            </a:r>
          </a:p>
          <a:p>
            <a:pPr marL="590550" indent="-533400">
              <a:lnSpc>
                <a:spcPct val="90000"/>
              </a:lnSpc>
              <a:buFontTx/>
              <a:buAutoNum type="arabicPeriod"/>
            </a:pPr>
            <a:r>
              <a:rPr lang="en-IE" altLang="en-US" sz="2800" dirty="0"/>
              <a:t>Put water into kettle</a:t>
            </a:r>
          </a:p>
          <a:p>
            <a:pPr marL="590550" indent="-533400">
              <a:lnSpc>
                <a:spcPct val="90000"/>
              </a:lnSpc>
              <a:buFontTx/>
              <a:buAutoNum type="arabicPeriod"/>
            </a:pPr>
            <a:r>
              <a:rPr lang="en-IE" altLang="en-US" sz="2800" dirty="0"/>
              <a:t>Turn on kettle</a:t>
            </a:r>
          </a:p>
          <a:p>
            <a:pPr marL="590550" indent="-533400">
              <a:lnSpc>
                <a:spcPct val="90000"/>
              </a:lnSpc>
              <a:buFontTx/>
              <a:buAutoNum type="arabicPeriod"/>
            </a:pPr>
            <a:r>
              <a:rPr lang="en-IE" altLang="en-US" sz="2800" dirty="0"/>
              <a:t>Wait for kettle to boil</a:t>
            </a:r>
          </a:p>
          <a:p>
            <a:pPr marL="590550" indent="-533400">
              <a:lnSpc>
                <a:spcPct val="90000"/>
              </a:lnSpc>
              <a:buFontTx/>
              <a:buAutoNum type="arabicPeriod"/>
            </a:pPr>
            <a:r>
              <a:rPr lang="en-IE" altLang="en-US" sz="2800" dirty="0"/>
              <a:t>Add </a:t>
            </a:r>
            <a:r>
              <a:rPr lang="en-IE" altLang="en-US" sz="2800" dirty="0" smtClean="0"/>
              <a:t>boiling water </a:t>
            </a:r>
            <a:r>
              <a:rPr lang="en-IE" altLang="en-US" sz="2800" dirty="0"/>
              <a:t>to cup</a:t>
            </a:r>
          </a:p>
          <a:p>
            <a:pPr marL="590550" indent="-533400">
              <a:lnSpc>
                <a:spcPct val="90000"/>
              </a:lnSpc>
              <a:buFontTx/>
              <a:buAutoNum type="arabicPeriod"/>
            </a:pPr>
            <a:r>
              <a:rPr lang="en-IE" altLang="en-US" sz="2800" dirty="0"/>
              <a:t>Remove teabag with spoon/fork</a:t>
            </a:r>
          </a:p>
          <a:p>
            <a:pPr marL="590550" indent="-533400">
              <a:lnSpc>
                <a:spcPct val="90000"/>
              </a:lnSpc>
              <a:buFontTx/>
              <a:buAutoNum type="arabicPeriod"/>
            </a:pPr>
            <a:r>
              <a:rPr lang="en-IE" altLang="en-US" sz="2800" dirty="0"/>
              <a:t>Add milk and/or sugar</a:t>
            </a:r>
          </a:p>
          <a:p>
            <a:pPr marL="590550" indent="-533400">
              <a:lnSpc>
                <a:spcPct val="90000"/>
              </a:lnSpc>
              <a:buFontTx/>
              <a:buAutoNum type="arabicPeriod"/>
            </a:pPr>
            <a:r>
              <a:rPr lang="en-IE" altLang="en-US" sz="2800" dirty="0"/>
              <a:t>Serve</a:t>
            </a:r>
          </a:p>
          <a:p>
            <a:pPr marL="990600" lvl="1" indent="-533400">
              <a:lnSpc>
                <a:spcPct val="90000"/>
              </a:lnSpc>
            </a:pPr>
            <a:endParaRPr lang="en-GB" altLang="en-US" sz="2000" dirty="0"/>
          </a:p>
        </p:txBody>
      </p:sp>
      <p:sp>
        <p:nvSpPr>
          <p:cNvPr id="2" name="Rectangle 1"/>
          <p:cNvSpPr/>
          <p:nvPr/>
        </p:nvSpPr>
        <p:spPr>
          <a:xfrm>
            <a:off x="527313" y="2924944"/>
            <a:ext cx="8927830" cy="33843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4"/>
          <p:cNvSpPr/>
          <p:nvPr/>
        </p:nvSpPr>
        <p:spPr>
          <a:xfrm>
            <a:off x="0"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294180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IE" altLang="en-US">
                <a:latin typeface="+mn-lt"/>
              </a:rPr>
              <a:t>Example</a:t>
            </a:r>
            <a:endParaRPr lang="en-GB" altLang="en-US">
              <a:latin typeface="+mn-lt"/>
            </a:endParaRPr>
          </a:p>
        </p:txBody>
      </p:sp>
      <p:sp>
        <p:nvSpPr>
          <p:cNvPr id="44035" name="Rectangle 3"/>
          <p:cNvSpPr>
            <a:spLocks noGrp="1" noChangeArrowheads="1"/>
          </p:cNvSpPr>
          <p:nvPr>
            <p:ph type="body" idx="1"/>
          </p:nvPr>
        </p:nvSpPr>
        <p:spPr/>
        <p:txBody>
          <a:bodyPr>
            <a:normAutofit lnSpcReduction="10000"/>
          </a:bodyPr>
          <a:lstStyle/>
          <a:p>
            <a:pPr marL="590550" indent="-533400">
              <a:lnSpc>
                <a:spcPct val="90000"/>
              </a:lnSpc>
              <a:buFontTx/>
              <a:buAutoNum type="arabicPeriod"/>
            </a:pPr>
            <a:r>
              <a:rPr lang="en-IE" altLang="en-US" sz="2800" dirty="0" smtClean="0"/>
              <a:t>Organise </a:t>
            </a:r>
            <a:r>
              <a:rPr lang="en-IE" altLang="en-US" sz="2800" dirty="0"/>
              <a:t>everything together</a:t>
            </a:r>
          </a:p>
          <a:p>
            <a:pPr marL="590550" indent="-533400">
              <a:lnSpc>
                <a:spcPct val="90000"/>
              </a:lnSpc>
              <a:buFontTx/>
              <a:buAutoNum type="arabicPeriod"/>
            </a:pPr>
            <a:r>
              <a:rPr lang="en-IE" altLang="en-US" sz="2800" dirty="0"/>
              <a:t>Plug in kettle</a:t>
            </a:r>
          </a:p>
          <a:p>
            <a:pPr marL="590550" indent="-533400">
              <a:lnSpc>
                <a:spcPct val="90000"/>
              </a:lnSpc>
              <a:buFontTx/>
              <a:buAutoNum type="arabicPeriod"/>
            </a:pPr>
            <a:r>
              <a:rPr lang="en-IE" altLang="en-US" sz="2800" dirty="0"/>
              <a:t>Put teabag in cup</a:t>
            </a:r>
          </a:p>
          <a:p>
            <a:pPr marL="590550" indent="-533400">
              <a:lnSpc>
                <a:spcPct val="90000"/>
              </a:lnSpc>
              <a:buFontTx/>
              <a:buAutoNum type="arabicPeriod"/>
            </a:pPr>
            <a:r>
              <a:rPr lang="en-IE" altLang="en-US" sz="2800" dirty="0"/>
              <a:t>Put water into kettle</a:t>
            </a:r>
          </a:p>
          <a:p>
            <a:pPr marL="590550" indent="-533400">
              <a:lnSpc>
                <a:spcPct val="90000"/>
              </a:lnSpc>
              <a:buFontTx/>
              <a:buAutoNum type="arabicPeriod"/>
            </a:pPr>
            <a:r>
              <a:rPr lang="en-IE" altLang="en-US" sz="2800" dirty="0"/>
              <a:t>Turn on kettle</a:t>
            </a:r>
          </a:p>
          <a:p>
            <a:pPr marL="590550" indent="-533400">
              <a:lnSpc>
                <a:spcPct val="90000"/>
              </a:lnSpc>
              <a:buFontTx/>
              <a:buAutoNum type="arabicPeriod"/>
            </a:pPr>
            <a:r>
              <a:rPr lang="en-IE" altLang="en-US" sz="2800" dirty="0"/>
              <a:t>Wait for kettle to boil</a:t>
            </a:r>
          </a:p>
          <a:p>
            <a:pPr marL="590550" indent="-533400">
              <a:lnSpc>
                <a:spcPct val="90000"/>
              </a:lnSpc>
              <a:buFontTx/>
              <a:buAutoNum type="arabicPeriod"/>
            </a:pPr>
            <a:r>
              <a:rPr lang="en-IE" altLang="en-US" sz="2800" dirty="0"/>
              <a:t>Add </a:t>
            </a:r>
            <a:r>
              <a:rPr lang="en-IE" altLang="en-US" sz="2800" dirty="0" smtClean="0"/>
              <a:t>boiling water </a:t>
            </a:r>
            <a:r>
              <a:rPr lang="en-IE" altLang="en-US" sz="2800" dirty="0"/>
              <a:t>to cup</a:t>
            </a:r>
          </a:p>
          <a:p>
            <a:pPr marL="590550" indent="-533400">
              <a:lnSpc>
                <a:spcPct val="90000"/>
              </a:lnSpc>
              <a:buFontTx/>
              <a:buAutoNum type="arabicPeriod"/>
            </a:pPr>
            <a:r>
              <a:rPr lang="en-IE" altLang="en-US" sz="2800" dirty="0"/>
              <a:t>Remove teabag with spoon/fork</a:t>
            </a:r>
          </a:p>
          <a:p>
            <a:pPr marL="590550" indent="-533400">
              <a:lnSpc>
                <a:spcPct val="90000"/>
              </a:lnSpc>
              <a:buFontTx/>
              <a:buAutoNum type="arabicPeriod"/>
            </a:pPr>
            <a:r>
              <a:rPr lang="en-IE" altLang="en-US" sz="2800" dirty="0"/>
              <a:t>Add milk and/or sugar</a:t>
            </a:r>
          </a:p>
          <a:p>
            <a:pPr marL="590550" indent="-533400">
              <a:lnSpc>
                <a:spcPct val="90000"/>
              </a:lnSpc>
              <a:buFontTx/>
              <a:buAutoNum type="arabicPeriod"/>
            </a:pPr>
            <a:r>
              <a:rPr lang="en-IE" altLang="en-US" sz="2800" dirty="0"/>
              <a:t>Serve</a:t>
            </a:r>
          </a:p>
          <a:p>
            <a:pPr marL="990600" lvl="1" indent="-533400">
              <a:lnSpc>
                <a:spcPct val="90000"/>
              </a:lnSpc>
            </a:pPr>
            <a:endParaRPr lang="en-GB" altLang="en-US" sz="2000" dirty="0"/>
          </a:p>
        </p:txBody>
      </p:sp>
      <p:sp>
        <p:nvSpPr>
          <p:cNvPr id="2" name="Rectangle 1"/>
          <p:cNvSpPr/>
          <p:nvPr/>
        </p:nvSpPr>
        <p:spPr>
          <a:xfrm>
            <a:off x="527313" y="3356992"/>
            <a:ext cx="8927830" cy="29523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4"/>
          <p:cNvSpPr/>
          <p:nvPr/>
        </p:nvSpPr>
        <p:spPr>
          <a:xfrm>
            <a:off x="0"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940200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IE" altLang="en-US">
                <a:latin typeface="+mn-lt"/>
              </a:rPr>
              <a:t>Example</a:t>
            </a:r>
            <a:endParaRPr lang="en-GB" altLang="en-US">
              <a:latin typeface="+mn-lt"/>
            </a:endParaRPr>
          </a:p>
        </p:txBody>
      </p:sp>
      <p:sp>
        <p:nvSpPr>
          <p:cNvPr id="44035" name="Rectangle 3"/>
          <p:cNvSpPr>
            <a:spLocks noGrp="1" noChangeArrowheads="1"/>
          </p:cNvSpPr>
          <p:nvPr>
            <p:ph type="body" idx="1"/>
          </p:nvPr>
        </p:nvSpPr>
        <p:spPr/>
        <p:txBody>
          <a:bodyPr>
            <a:normAutofit lnSpcReduction="10000"/>
          </a:bodyPr>
          <a:lstStyle/>
          <a:p>
            <a:pPr marL="590550" indent="-533400">
              <a:lnSpc>
                <a:spcPct val="90000"/>
              </a:lnSpc>
              <a:buFontTx/>
              <a:buAutoNum type="arabicPeriod"/>
            </a:pPr>
            <a:r>
              <a:rPr lang="en-IE" altLang="en-US" sz="2800" dirty="0" smtClean="0"/>
              <a:t>Organise </a:t>
            </a:r>
            <a:r>
              <a:rPr lang="en-IE" altLang="en-US" sz="2800" dirty="0"/>
              <a:t>everything together</a:t>
            </a:r>
          </a:p>
          <a:p>
            <a:pPr marL="590550" indent="-533400">
              <a:lnSpc>
                <a:spcPct val="90000"/>
              </a:lnSpc>
              <a:buFontTx/>
              <a:buAutoNum type="arabicPeriod"/>
            </a:pPr>
            <a:r>
              <a:rPr lang="en-IE" altLang="en-US" sz="2800" dirty="0"/>
              <a:t>Plug in kettle</a:t>
            </a:r>
          </a:p>
          <a:p>
            <a:pPr marL="590550" indent="-533400">
              <a:lnSpc>
                <a:spcPct val="90000"/>
              </a:lnSpc>
              <a:buFontTx/>
              <a:buAutoNum type="arabicPeriod"/>
            </a:pPr>
            <a:r>
              <a:rPr lang="en-IE" altLang="en-US" sz="2800" dirty="0"/>
              <a:t>Put teabag in cup</a:t>
            </a:r>
          </a:p>
          <a:p>
            <a:pPr marL="590550" indent="-533400">
              <a:lnSpc>
                <a:spcPct val="90000"/>
              </a:lnSpc>
              <a:buFontTx/>
              <a:buAutoNum type="arabicPeriod"/>
            </a:pPr>
            <a:r>
              <a:rPr lang="en-IE" altLang="en-US" sz="2800" dirty="0"/>
              <a:t>Put water into kettle</a:t>
            </a:r>
          </a:p>
          <a:p>
            <a:pPr marL="590550" indent="-533400">
              <a:lnSpc>
                <a:spcPct val="90000"/>
              </a:lnSpc>
              <a:buFontTx/>
              <a:buAutoNum type="arabicPeriod"/>
            </a:pPr>
            <a:r>
              <a:rPr lang="en-IE" altLang="en-US" sz="2800" dirty="0"/>
              <a:t>Turn on kettle</a:t>
            </a:r>
          </a:p>
          <a:p>
            <a:pPr marL="590550" indent="-533400">
              <a:lnSpc>
                <a:spcPct val="90000"/>
              </a:lnSpc>
              <a:buFontTx/>
              <a:buAutoNum type="arabicPeriod"/>
            </a:pPr>
            <a:r>
              <a:rPr lang="en-IE" altLang="en-US" sz="2800" dirty="0"/>
              <a:t>Wait for kettle to boil</a:t>
            </a:r>
          </a:p>
          <a:p>
            <a:pPr marL="590550" indent="-533400">
              <a:lnSpc>
                <a:spcPct val="90000"/>
              </a:lnSpc>
              <a:buFontTx/>
              <a:buAutoNum type="arabicPeriod"/>
            </a:pPr>
            <a:r>
              <a:rPr lang="en-IE" altLang="en-US" sz="2800" dirty="0"/>
              <a:t>Add </a:t>
            </a:r>
            <a:r>
              <a:rPr lang="en-IE" altLang="en-US" sz="2800" dirty="0" smtClean="0"/>
              <a:t>boiling water </a:t>
            </a:r>
            <a:r>
              <a:rPr lang="en-IE" altLang="en-US" sz="2800" dirty="0"/>
              <a:t>to cup</a:t>
            </a:r>
          </a:p>
          <a:p>
            <a:pPr marL="590550" indent="-533400">
              <a:lnSpc>
                <a:spcPct val="90000"/>
              </a:lnSpc>
              <a:buFontTx/>
              <a:buAutoNum type="arabicPeriod"/>
            </a:pPr>
            <a:r>
              <a:rPr lang="en-IE" altLang="en-US" sz="2800" dirty="0"/>
              <a:t>Remove teabag with spoon/fork</a:t>
            </a:r>
          </a:p>
          <a:p>
            <a:pPr marL="590550" indent="-533400">
              <a:lnSpc>
                <a:spcPct val="90000"/>
              </a:lnSpc>
              <a:buFontTx/>
              <a:buAutoNum type="arabicPeriod"/>
            </a:pPr>
            <a:r>
              <a:rPr lang="en-IE" altLang="en-US" sz="2800" dirty="0"/>
              <a:t>Add milk and/or sugar</a:t>
            </a:r>
          </a:p>
          <a:p>
            <a:pPr marL="590550" indent="-533400">
              <a:lnSpc>
                <a:spcPct val="90000"/>
              </a:lnSpc>
              <a:buFontTx/>
              <a:buAutoNum type="arabicPeriod"/>
            </a:pPr>
            <a:r>
              <a:rPr lang="en-IE" altLang="en-US" sz="2800" dirty="0"/>
              <a:t>Serve</a:t>
            </a:r>
          </a:p>
          <a:p>
            <a:pPr marL="990600" lvl="1" indent="-533400">
              <a:lnSpc>
                <a:spcPct val="90000"/>
              </a:lnSpc>
            </a:pPr>
            <a:endParaRPr lang="en-GB" altLang="en-US" sz="2000" dirty="0"/>
          </a:p>
        </p:txBody>
      </p:sp>
      <p:sp>
        <p:nvSpPr>
          <p:cNvPr id="2" name="Rectangle 1"/>
          <p:cNvSpPr/>
          <p:nvPr/>
        </p:nvSpPr>
        <p:spPr>
          <a:xfrm>
            <a:off x="527313" y="3717032"/>
            <a:ext cx="8927830" cy="2592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4"/>
          <p:cNvSpPr/>
          <p:nvPr/>
        </p:nvSpPr>
        <p:spPr>
          <a:xfrm>
            <a:off x="0"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01686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IE" altLang="en-US">
                <a:latin typeface="+mn-lt"/>
              </a:rPr>
              <a:t>Example</a:t>
            </a:r>
            <a:endParaRPr lang="en-GB" altLang="en-US">
              <a:latin typeface="+mn-lt"/>
            </a:endParaRPr>
          </a:p>
        </p:txBody>
      </p:sp>
      <p:sp>
        <p:nvSpPr>
          <p:cNvPr id="44035" name="Rectangle 3"/>
          <p:cNvSpPr>
            <a:spLocks noGrp="1" noChangeArrowheads="1"/>
          </p:cNvSpPr>
          <p:nvPr>
            <p:ph type="body" idx="1"/>
          </p:nvPr>
        </p:nvSpPr>
        <p:spPr/>
        <p:txBody>
          <a:bodyPr>
            <a:normAutofit lnSpcReduction="10000"/>
          </a:bodyPr>
          <a:lstStyle/>
          <a:p>
            <a:pPr marL="590550" indent="-533400">
              <a:lnSpc>
                <a:spcPct val="90000"/>
              </a:lnSpc>
              <a:buFontTx/>
              <a:buAutoNum type="arabicPeriod"/>
            </a:pPr>
            <a:r>
              <a:rPr lang="en-IE" altLang="en-US" sz="2800" dirty="0" smtClean="0"/>
              <a:t>Organise </a:t>
            </a:r>
            <a:r>
              <a:rPr lang="en-IE" altLang="en-US" sz="2800" dirty="0"/>
              <a:t>everything together</a:t>
            </a:r>
          </a:p>
          <a:p>
            <a:pPr marL="590550" indent="-533400">
              <a:lnSpc>
                <a:spcPct val="90000"/>
              </a:lnSpc>
              <a:buFontTx/>
              <a:buAutoNum type="arabicPeriod"/>
            </a:pPr>
            <a:r>
              <a:rPr lang="en-IE" altLang="en-US" sz="2800" dirty="0"/>
              <a:t>Plug in kettle</a:t>
            </a:r>
          </a:p>
          <a:p>
            <a:pPr marL="590550" indent="-533400">
              <a:lnSpc>
                <a:spcPct val="90000"/>
              </a:lnSpc>
              <a:buFontTx/>
              <a:buAutoNum type="arabicPeriod"/>
            </a:pPr>
            <a:r>
              <a:rPr lang="en-IE" altLang="en-US" sz="2800" dirty="0"/>
              <a:t>Put teabag in cup</a:t>
            </a:r>
          </a:p>
          <a:p>
            <a:pPr marL="590550" indent="-533400">
              <a:lnSpc>
                <a:spcPct val="90000"/>
              </a:lnSpc>
              <a:buFontTx/>
              <a:buAutoNum type="arabicPeriod"/>
            </a:pPr>
            <a:r>
              <a:rPr lang="en-IE" altLang="en-US" sz="2800" dirty="0"/>
              <a:t>Put water into kettle</a:t>
            </a:r>
          </a:p>
          <a:p>
            <a:pPr marL="590550" indent="-533400">
              <a:lnSpc>
                <a:spcPct val="90000"/>
              </a:lnSpc>
              <a:buFontTx/>
              <a:buAutoNum type="arabicPeriod"/>
            </a:pPr>
            <a:r>
              <a:rPr lang="en-IE" altLang="en-US" sz="2800" dirty="0"/>
              <a:t>Turn on kettle</a:t>
            </a:r>
          </a:p>
          <a:p>
            <a:pPr marL="590550" indent="-533400">
              <a:lnSpc>
                <a:spcPct val="90000"/>
              </a:lnSpc>
              <a:buFontTx/>
              <a:buAutoNum type="arabicPeriod"/>
            </a:pPr>
            <a:r>
              <a:rPr lang="en-IE" altLang="en-US" sz="2800" dirty="0"/>
              <a:t>Wait for kettle to boil</a:t>
            </a:r>
          </a:p>
          <a:p>
            <a:pPr marL="590550" indent="-533400">
              <a:lnSpc>
                <a:spcPct val="90000"/>
              </a:lnSpc>
              <a:buFontTx/>
              <a:buAutoNum type="arabicPeriod"/>
            </a:pPr>
            <a:r>
              <a:rPr lang="en-IE" altLang="en-US" sz="2800" dirty="0"/>
              <a:t>Add </a:t>
            </a:r>
            <a:r>
              <a:rPr lang="en-IE" altLang="en-US" sz="2800" dirty="0" smtClean="0"/>
              <a:t>boiling water </a:t>
            </a:r>
            <a:r>
              <a:rPr lang="en-IE" altLang="en-US" sz="2800" dirty="0"/>
              <a:t>to cup</a:t>
            </a:r>
          </a:p>
          <a:p>
            <a:pPr marL="590550" indent="-533400">
              <a:lnSpc>
                <a:spcPct val="90000"/>
              </a:lnSpc>
              <a:buFontTx/>
              <a:buAutoNum type="arabicPeriod"/>
            </a:pPr>
            <a:r>
              <a:rPr lang="en-IE" altLang="en-US" sz="2800" dirty="0"/>
              <a:t>Remove teabag with spoon/fork</a:t>
            </a:r>
          </a:p>
          <a:p>
            <a:pPr marL="590550" indent="-533400">
              <a:lnSpc>
                <a:spcPct val="90000"/>
              </a:lnSpc>
              <a:buFontTx/>
              <a:buAutoNum type="arabicPeriod"/>
            </a:pPr>
            <a:r>
              <a:rPr lang="en-IE" altLang="en-US" sz="2800" dirty="0"/>
              <a:t>Add milk and/or sugar</a:t>
            </a:r>
          </a:p>
          <a:p>
            <a:pPr marL="590550" indent="-533400">
              <a:lnSpc>
                <a:spcPct val="90000"/>
              </a:lnSpc>
              <a:buFontTx/>
              <a:buAutoNum type="arabicPeriod"/>
            </a:pPr>
            <a:r>
              <a:rPr lang="en-IE" altLang="en-US" sz="2800" dirty="0"/>
              <a:t>Serve</a:t>
            </a:r>
          </a:p>
          <a:p>
            <a:pPr marL="990600" lvl="1" indent="-533400">
              <a:lnSpc>
                <a:spcPct val="90000"/>
              </a:lnSpc>
            </a:pPr>
            <a:endParaRPr lang="en-GB" altLang="en-US" sz="2000" dirty="0"/>
          </a:p>
        </p:txBody>
      </p:sp>
      <p:sp>
        <p:nvSpPr>
          <p:cNvPr id="2" name="Rectangle 1"/>
          <p:cNvSpPr/>
          <p:nvPr/>
        </p:nvSpPr>
        <p:spPr>
          <a:xfrm>
            <a:off x="527313" y="4149080"/>
            <a:ext cx="8927830" cy="21602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4"/>
          <p:cNvSpPr/>
          <p:nvPr/>
        </p:nvSpPr>
        <p:spPr>
          <a:xfrm>
            <a:off x="0"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490649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solidFill>
                  <a:schemeClr val="bg1"/>
                </a:solidFill>
              </a:rPr>
              <a:t>The Python Programming Language</a:t>
            </a:r>
            <a:endParaRPr lang="en-IE" dirty="0">
              <a:solidFill>
                <a:schemeClr val="bg1"/>
              </a:solidFill>
            </a:endParaRPr>
          </a:p>
        </p:txBody>
      </p:sp>
      <p:sp>
        <p:nvSpPr>
          <p:cNvPr id="4" name="Content Placeholder 3"/>
          <p:cNvSpPr>
            <a:spLocks noGrp="1"/>
          </p:cNvSpPr>
          <p:nvPr>
            <p:ph idx="1"/>
          </p:nvPr>
        </p:nvSpPr>
        <p:spPr>
          <a:xfrm>
            <a:off x="609521" y="1600202"/>
            <a:ext cx="5485686" cy="4525963"/>
          </a:xfrm>
        </p:spPr>
        <p:txBody>
          <a:bodyPr>
            <a:normAutofit fontScale="92500" lnSpcReduction="20000"/>
          </a:bodyPr>
          <a:lstStyle/>
          <a:p>
            <a:r>
              <a:rPr lang="en-IE" dirty="0">
                <a:solidFill>
                  <a:schemeClr val="bg1"/>
                </a:solidFill>
              </a:rPr>
              <a:t>Python was </a:t>
            </a:r>
            <a:r>
              <a:rPr lang="en-IE" dirty="0" smtClean="0">
                <a:solidFill>
                  <a:schemeClr val="bg1"/>
                </a:solidFill>
              </a:rPr>
              <a:t>developed by </a:t>
            </a:r>
            <a:r>
              <a:rPr lang="en-IE" dirty="0">
                <a:solidFill>
                  <a:schemeClr val="bg1"/>
                </a:solidFill>
              </a:rPr>
              <a:t>Guido van Rossum </a:t>
            </a:r>
            <a:r>
              <a:rPr lang="en-IE" dirty="0" smtClean="0">
                <a:solidFill>
                  <a:schemeClr val="bg1"/>
                </a:solidFill>
              </a:rPr>
              <a:t>in </a:t>
            </a:r>
            <a:r>
              <a:rPr lang="en-IE" dirty="0">
                <a:solidFill>
                  <a:schemeClr val="bg1"/>
                </a:solidFill>
              </a:rPr>
              <a:t>the </a:t>
            </a:r>
            <a:r>
              <a:rPr lang="en-IE" dirty="0" smtClean="0">
                <a:solidFill>
                  <a:schemeClr val="bg1"/>
                </a:solidFill>
              </a:rPr>
              <a:t>Netherlands in 1989.</a:t>
            </a:r>
          </a:p>
          <a:p>
            <a:r>
              <a:rPr lang="en-IE" dirty="0" smtClean="0">
                <a:solidFill>
                  <a:schemeClr val="bg1"/>
                </a:solidFill>
              </a:rPr>
              <a:t>Van </a:t>
            </a:r>
            <a:r>
              <a:rPr lang="en-IE" dirty="0">
                <a:solidFill>
                  <a:schemeClr val="bg1"/>
                </a:solidFill>
              </a:rPr>
              <a:t>Rossum is Python's principal author, and his continuing central role in deciding the direction of Python is reflected in the title given to him by the Python </a:t>
            </a:r>
            <a:r>
              <a:rPr lang="en-IE" dirty="0" smtClean="0">
                <a:solidFill>
                  <a:schemeClr val="bg1"/>
                </a:solidFill>
              </a:rPr>
              <a:t>community</a:t>
            </a:r>
            <a:r>
              <a:rPr lang="en-IE" dirty="0">
                <a:solidFill>
                  <a:schemeClr val="bg1"/>
                </a:solidFill>
              </a:rPr>
              <a:t>, </a:t>
            </a:r>
            <a:r>
              <a:rPr lang="en-IE" i="1" dirty="0">
                <a:solidFill>
                  <a:schemeClr val="bg1"/>
                </a:solidFill>
              </a:rPr>
              <a:t>B</a:t>
            </a:r>
            <a:r>
              <a:rPr lang="en-IE" i="1" dirty="0" smtClean="0">
                <a:solidFill>
                  <a:schemeClr val="bg1"/>
                </a:solidFill>
              </a:rPr>
              <a:t>enevolent Dictator </a:t>
            </a:r>
            <a:r>
              <a:rPr lang="en-IE" i="1" dirty="0">
                <a:solidFill>
                  <a:schemeClr val="bg1"/>
                </a:solidFill>
              </a:rPr>
              <a:t>for </a:t>
            </a:r>
            <a:r>
              <a:rPr lang="en-IE" i="1" dirty="0" smtClean="0">
                <a:solidFill>
                  <a:schemeClr val="bg1"/>
                </a:solidFill>
              </a:rPr>
              <a:t>Life </a:t>
            </a:r>
            <a:r>
              <a:rPr lang="en-IE" dirty="0">
                <a:solidFill>
                  <a:schemeClr val="bg1"/>
                </a:solidFill>
              </a:rPr>
              <a:t>(BDFL).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3873" y="1844824"/>
            <a:ext cx="4791894" cy="3600000"/>
          </a:xfrm>
          <a:prstGeom prst="rect">
            <a:avLst/>
          </a:prstGeom>
        </p:spPr>
      </p:pic>
    </p:spTree>
    <p:extLst>
      <p:ext uri="{BB962C8B-B14F-4D97-AF65-F5344CB8AC3E}">
        <p14:creationId xmlns:p14="http://schemas.microsoft.com/office/powerpoint/2010/main" val="42569351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IE" altLang="en-US">
                <a:latin typeface="+mn-lt"/>
              </a:rPr>
              <a:t>Example</a:t>
            </a:r>
            <a:endParaRPr lang="en-GB" altLang="en-US">
              <a:latin typeface="+mn-lt"/>
            </a:endParaRPr>
          </a:p>
        </p:txBody>
      </p:sp>
      <p:sp>
        <p:nvSpPr>
          <p:cNvPr id="44035" name="Rectangle 3"/>
          <p:cNvSpPr>
            <a:spLocks noGrp="1" noChangeArrowheads="1"/>
          </p:cNvSpPr>
          <p:nvPr>
            <p:ph type="body" idx="1"/>
          </p:nvPr>
        </p:nvSpPr>
        <p:spPr/>
        <p:txBody>
          <a:bodyPr>
            <a:normAutofit lnSpcReduction="10000"/>
          </a:bodyPr>
          <a:lstStyle/>
          <a:p>
            <a:pPr marL="590550" indent="-533400">
              <a:lnSpc>
                <a:spcPct val="90000"/>
              </a:lnSpc>
              <a:buFontTx/>
              <a:buAutoNum type="arabicPeriod"/>
            </a:pPr>
            <a:r>
              <a:rPr lang="en-IE" altLang="en-US" sz="2800" dirty="0" smtClean="0"/>
              <a:t>Organise </a:t>
            </a:r>
            <a:r>
              <a:rPr lang="en-IE" altLang="en-US" sz="2800" dirty="0"/>
              <a:t>everything together</a:t>
            </a:r>
          </a:p>
          <a:p>
            <a:pPr marL="590550" indent="-533400">
              <a:lnSpc>
                <a:spcPct val="90000"/>
              </a:lnSpc>
              <a:buFontTx/>
              <a:buAutoNum type="arabicPeriod"/>
            </a:pPr>
            <a:r>
              <a:rPr lang="en-IE" altLang="en-US" sz="2800" dirty="0"/>
              <a:t>Plug in kettle</a:t>
            </a:r>
          </a:p>
          <a:p>
            <a:pPr marL="590550" indent="-533400">
              <a:lnSpc>
                <a:spcPct val="90000"/>
              </a:lnSpc>
              <a:buFontTx/>
              <a:buAutoNum type="arabicPeriod"/>
            </a:pPr>
            <a:r>
              <a:rPr lang="en-IE" altLang="en-US" sz="2800" dirty="0"/>
              <a:t>Put teabag in cup</a:t>
            </a:r>
          </a:p>
          <a:p>
            <a:pPr marL="590550" indent="-533400">
              <a:lnSpc>
                <a:spcPct val="90000"/>
              </a:lnSpc>
              <a:buFontTx/>
              <a:buAutoNum type="arabicPeriod"/>
            </a:pPr>
            <a:r>
              <a:rPr lang="en-IE" altLang="en-US" sz="2800" dirty="0"/>
              <a:t>Put water into kettle</a:t>
            </a:r>
          </a:p>
          <a:p>
            <a:pPr marL="590550" indent="-533400">
              <a:lnSpc>
                <a:spcPct val="90000"/>
              </a:lnSpc>
              <a:buFontTx/>
              <a:buAutoNum type="arabicPeriod"/>
            </a:pPr>
            <a:r>
              <a:rPr lang="en-IE" altLang="en-US" sz="2800" dirty="0"/>
              <a:t>Turn on kettle</a:t>
            </a:r>
          </a:p>
          <a:p>
            <a:pPr marL="590550" indent="-533400">
              <a:lnSpc>
                <a:spcPct val="90000"/>
              </a:lnSpc>
              <a:buFontTx/>
              <a:buAutoNum type="arabicPeriod"/>
            </a:pPr>
            <a:r>
              <a:rPr lang="en-IE" altLang="en-US" sz="2800" dirty="0"/>
              <a:t>Wait for kettle to boil</a:t>
            </a:r>
          </a:p>
          <a:p>
            <a:pPr marL="590550" indent="-533400">
              <a:lnSpc>
                <a:spcPct val="90000"/>
              </a:lnSpc>
              <a:buFontTx/>
              <a:buAutoNum type="arabicPeriod"/>
            </a:pPr>
            <a:r>
              <a:rPr lang="en-IE" altLang="en-US" sz="2800" dirty="0"/>
              <a:t>Add </a:t>
            </a:r>
            <a:r>
              <a:rPr lang="en-IE" altLang="en-US" sz="2800" dirty="0" smtClean="0"/>
              <a:t>boiling water </a:t>
            </a:r>
            <a:r>
              <a:rPr lang="en-IE" altLang="en-US" sz="2800" dirty="0"/>
              <a:t>to cup</a:t>
            </a:r>
          </a:p>
          <a:p>
            <a:pPr marL="590550" indent="-533400">
              <a:lnSpc>
                <a:spcPct val="90000"/>
              </a:lnSpc>
              <a:buFontTx/>
              <a:buAutoNum type="arabicPeriod"/>
            </a:pPr>
            <a:r>
              <a:rPr lang="en-IE" altLang="en-US" sz="2800" dirty="0"/>
              <a:t>Remove teabag with spoon/fork</a:t>
            </a:r>
          </a:p>
          <a:p>
            <a:pPr marL="590550" indent="-533400">
              <a:lnSpc>
                <a:spcPct val="90000"/>
              </a:lnSpc>
              <a:buFontTx/>
              <a:buAutoNum type="arabicPeriod"/>
            </a:pPr>
            <a:r>
              <a:rPr lang="en-IE" altLang="en-US" sz="2800" dirty="0"/>
              <a:t>Add milk and/or sugar</a:t>
            </a:r>
          </a:p>
          <a:p>
            <a:pPr marL="590550" indent="-533400">
              <a:lnSpc>
                <a:spcPct val="90000"/>
              </a:lnSpc>
              <a:buFontTx/>
              <a:buAutoNum type="arabicPeriod"/>
            </a:pPr>
            <a:r>
              <a:rPr lang="en-IE" altLang="en-US" sz="2800" dirty="0"/>
              <a:t>Serve</a:t>
            </a:r>
          </a:p>
          <a:p>
            <a:pPr marL="990600" lvl="1" indent="-533400">
              <a:lnSpc>
                <a:spcPct val="90000"/>
              </a:lnSpc>
            </a:pPr>
            <a:endParaRPr lang="en-GB" altLang="en-US" sz="2000" dirty="0"/>
          </a:p>
        </p:txBody>
      </p:sp>
      <p:sp>
        <p:nvSpPr>
          <p:cNvPr id="2" name="Rectangle 1"/>
          <p:cNvSpPr/>
          <p:nvPr/>
        </p:nvSpPr>
        <p:spPr>
          <a:xfrm>
            <a:off x="527313" y="4581128"/>
            <a:ext cx="8927830" cy="17281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4"/>
          <p:cNvSpPr/>
          <p:nvPr/>
        </p:nvSpPr>
        <p:spPr>
          <a:xfrm>
            <a:off x="0"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611004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IE" altLang="en-US">
                <a:latin typeface="+mn-lt"/>
              </a:rPr>
              <a:t>Example</a:t>
            </a:r>
            <a:endParaRPr lang="en-GB" altLang="en-US">
              <a:latin typeface="+mn-lt"/>
            </a:endParaRPr>
          </a:p>
        </p:txBody>
      </p:sp>
      <p:sp>
        <p:nvSpPr>
          <p:cNvPr id="44035" name="Rectangle 3"/>
          <p:cNvSpPr>
            <a:spLocks noGrp="1" noChangeArrowheads="1"/>
          </p:cNvSpPr>
          <p:nvPr>
            <p:ph type="body" idx="1"/>
          </p:nvPr>
        </p:nvSpPr>
        <p:spPr/>
        <p:txBody>
          <a:bodyPr>
            <a:normAutofit lnSpcReduction="10000"/>
          </a:bodyPr>
          <a:lstStyle/>
          <a:p>
            <a:pPr marL="590550" indent="-533400">
              <a:lnSpc>
                <a:spcPct val="90000"/>
              </a:lnSpc>
              <a:buFontTx/>
              <a:buAutoNum type="arabicPeriod"/>
            </a:pPr>
            <a:r>
              <a:rPr lang="en-IE" altLang="en-US" sz="2800" dirty="0" smtClean="0"/>
              <a:t>Organise </a:t>
            </a:r>
            <a:r>
              <a:rPr lang="en-IE" altLang="en-US" sz="2800" dirty="0"/>
              <a:t>everything together</a:t>
            </a:r>
          </a:p>
          <a:p>
            <a:pPr marL="590550" indent="-533400">
              <a:lnSpc>
                <a:spcPct val="90000"/>
              </a:lnSpc>
              <a:buFontTx/>
              <a:buAutoNum type="arabicPeriod"/>
            </a:pPr>
            <a:r>
              <a:rPr lang="en-IE" altLang="en-US" sz="2800" dirty="0"/>
              <a:t>Plug in kettle</a:t>
            </a:r>
          </a:p>
          <a:p>
            <a:pPr marL="590550" indent="-533400">
              <a:lnSpc>
                <a:spcPct val="90000"/>
              </a:lnSpc>
              <a:buFontTx/>
              <a:buAutoNum type="arabicPeriod"/>
            </a:pPr>
            <a:r>
              <a:rPr lang="en-IE" altLang="en-US" sz="2800" dirty="0"/>
              <a:t>Put teabag in cup</a:t>
            </a:r>
          </a:p>
          <a:p>
            <a:pPr marL="590550" indent="-533400">
              <a:lnSpc>
                <a:spcPct val="90000"/>
              </a:lnSpc>
              <a:buFontTx/>
              <a:buAutoNum type="arabicPeriod"/>
            </a:pPr>
            <a:r>
              <a:rPr lang="en-IE" altLang="en-US" sz="2800" dirty="0"/>
              <a:t>Put water into kettle</a:t>
            </a:r>
          </a:p>
          <a:p>
            <a:pPr marL="590550" indent="-533400">
              <a:lnSpc>
                <a:spcPct val="90000"/>
              </a:lnSpc>
              <a:buFontTx/>
              <a:buAutoNum type="arabicPeriod"/>
            </a:pPr>
            <a:r>
              <a:rPr lang="en-IE" altLang="en-US" sz="2800" dirty="0"/>
              <a:t>Turn on kettle</a:t>
            </a:r>
          </a:p>
          <a:p>
            <a:pPr marL="590550" indent="-533400">
              <a:lnSpc>
                <a:spcPct val="90000"/>
              </a:lnSpc>
              <a:buFontTx/>
              <a:buAutoNum type="arabicPeriod"/>
            </a:pPr>
            <a:r>
              <a:rPr lang="en-IE" altLang="en-US" sz="2800" dirty="0"/>
              <a:t>Wait for kettle to boil</a:t>
            </a:r>
          </a:p>
          <a:p>
            <a:pPr marL="590550" indent="-533400">
              <a:lnSpc>
                <a:spcPct val="90000"/>
              </a:lnSpc>
              <a:buFontTx/>
              <a:buAutoNum type="arabicPeriod"/>
            </a:pPr>
            <a:r>
              <a:rPr lang="en-IE" altLang="en-US" sz="2800" dirty="0"/>
              <a:t>Add </a:t>
            </a:r>
            <a:r>
              <a:rPr lang="en-IE" altLang="en-US" sz="2800" dirty="0" smtClean="0"/>
              <a:t>boiling water </a:t>
            </a:r>
            <a:r>
              <a:rPr lang="en-IE" altLang="en-US" sz="2800" dirty="0"/>
              <a:t>to cup</a:t>
            </a:r>
          </a:p>
          <a:p>
            <a:pPr marL="590550" indent="-533400">
              <a:lnSpc>
                <a:spcPct val="90000"/>
              </a:lnSpc>
              <a:buFontTx/>
              <a:buAutoNum type="arabicPeriod"/>
            </a:pPr>
            <a:r>
              <a:rPr lang="en-IE" altLang="en-US" sz="2800" dirty="0"/>
              <a:t>Remove teabag with spoon/fork</a:t>
            </a:r>
          </a:p>
          <a:p>
            <a:pPr marL="590550" indent="-533400">
              <a:lnSpc>
                <a:spcPct val="90000"/>
              </a:lnSpc>
              <a:buFontTx/>
              <a:buAutoNum type="arabicPeriod"/>
            </a:pPr>
            <a:r>
              <a:rPr lang="en-IE" altLang="en-US" sz="2800" dirty="0"/>
              <a:t>Add milk and/or sugar</a:t>
            </a:r>
          </a:p>
          <a:p>
            <a:pPr marL="590550" indent="-533400">
              <a:lnSpc>
                <a:spcPct val="90000"/>
              </a:lnSpc>
              <a:buFontTx/>
              <a:buAutoNum type="arabicPeriod"/>
            </a:pPr>
            <a:r>
              <a:rPr lang="en-IE" altLang="en-US" sz="2800" dirty="0"/>
              <a:t>Serve</a:t>
            </a:r>
          </a:p>
          <a:p>
            <a:pPr marL="990600" lvl="1" indent="-533400">
              <a:lnSpc>
                <a:spcPct val="90000"/>
              </a:lnSpc>
            </a:pPr>
            <a:endParaRPr lang="en-GB" altLang="en-US" sz="2000" dirty="0"/>
          </a:p>
        </p:txBody>
      </p:sp>
      <p:sp>
        <p:nvSpPr>
          <p:cNvPr id="2" name="Rectangle 1"/>
          <p:cNvSpPr/>
          <p:nvPr/>
        </p:nvSpPr>
        <p:spPr>
          <a:xfrm>
            <a:off x="527313" y="5013176"/>
            <a:ext cx="8927830" cy="12961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4"/>
          <p:cNvSpPr/>
          <p:nvPr/>
        </p:nvSpPr>
        <p:spPr>
          <a:xfrm>
            <a:off x="0"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922551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IE" altLang="en-US">
                <a:latin typeface="+mn-lt"/>
              </a:rPr>
              <a:t>Example</a:t>
            </a:r>
            <a:endParaRPr lang="en-GB" altLang="en-US">
              <a:latin typeface="+mn-lt"/>
            </a:endParaRPr>
          </a:p>
        </p:txBody>
      </p:sp>
      <p:sp>
        <p:nvSpPr>
          <p:cNvPr id="44035" name="Rectangle 3"/>
          <p:cNvSpPr>
            <a:spLocks noGrp="1" noChangeArrowheads="1"/>
          </p:cNvSpPr>
          <p:nvPr>
            <p:ph type="body" idx="1"/>
          </p:nvPr>
        </p:nvSpPr>
        <p:spPr/>
        <p:txBody>
          <a:bodyPr>
            <a:normAutofit lnSpcReduction="10000"/>
          </a:bodyPr>
          <a:lstStyle/>
          <a:p>
            <a:pPr marL="590550" indent="-533400">
              <a:lnSpc>
                <a:spcPct val="90000"/>
              </a:lnSpc>
              <a:buFontTx/>
              <a:buAutoNum type="arabicPeriod"/>
            </a:pPr>
            <a:r>
              <a:rPr lang="en-IE" altLang="en-US" sz="2800" dirty="0" smtClean="0"/>
              <a:t>Organise </a:t>
            </a:r>
            <a:r>
              <a:rPr lang="en-IE" altLang="en-US" sz="2800" dirty="0"/>
              <a:t>everything together</a:t>
            </a:r>
          </a:p>
          <a:p>
            <a:pPr marL="590550" indent="-533400">
              <a:lnSpc>
                <a:spcPct val="90000"/>
              </a:lnSpc>
              <a:buFontTx/>
              <a:buAutoNum type="arabicPeriod"/>
            </a:pPr>
            <a:r>
              <a:rPr lang="en-IE" altLang="en-US" sz="2800" dirty="0"/>
              <a:t>Plug in kettle</a:t>
            </a:r>
          </a:p>
          <a:p>
            <a:pPr marL="590550" indent="-533400">
              <a:lnSpc>
                <a:spcPct val="90000"/>
              </a:lnSpc>
              <a:buFontTx/>
              <a:buAutoNum type="arabicPeriod"/>
            </a:pPr>
            <a:r>
              <a:rPr lang="en-IE" altLang="en-US" sz="2800" dirty="0"/>
              <a:t>Put teabag in cup</a:t>
            </a:r>
          </a:p>
          <a:p>
            <a:pPr marL="590550" indent="-533400">
              <a:lnSpc>
                <a:spcPct val="90000"/>
              </a:lnSpc>
              <a:buFontTx/>
              <a:buAutoNum type="arabicPeriod"/>
            </a:pPr>
            <a:r>
              <a:rPr lang="en-IE" altLang="en-US" sz="2800" dirty="0"/>
              <a:t>Put water into kettle</a:t>
            </a:r>
          </a:p>
          <a:p>
            <a:pPr marL="590550" indent="-533400">
              <a:lnSpc>
                <a:spcPct val="90000"/>
              </a:lnSpc>
              <a:buFontTx/>
              <a:buAutoNum type="arabicPeriod"/>
            </a:pPr>
            <a:r>
              <a:rPr lang="en-IE" altLang="en-US" sz="2800" dirty="0"/>
              <a:t>Turn on kettle</a:t>
            </a:r>
          </a:p>
          <a:p>
            <a:pPr marL="590550" indent="-533400">
              <a:lnSpc>
                <a:spcPct val="90000"/>
              </a:lnSpc>
              <a:buFontTx/>
              <a:buAutoNum type="arabicPeriod"/>
            </a:pPr>
            <a:r>
              <a:rPr lang="en-IE" altLang="en-US" sz="2800" dirty="0"/>
              <a:t>Wait for kettle to boil</a:t>
            </a:r>
          </a:p>
          <a:p>
            <a:pPr marL="590550" indent="-533400">
              <a:lnSpc>
                <a:spcPct val="90000"/>
              </a:lnSpc>
              <a:buFontTx/>
              <a:buAutoNum type="arabicPeriod"/>
            </a:pPr>
            <a:r>
              <a:rPr lang="en-IE" altLang="en-US" sz="2800" dirty="0"/>
              <a:t>Add </a:t>
            </a:r>
            <a:r>
              <a:rPr lang="en-IE" altLang="en-US" sz="2800" dirty="0" smtClean="0"/>
              <a:t>boiling water </a:t>
            </a:r>
            <a:r>
              <a:rPr lang="en-IE" altLang="en-US" sz="2800" dirty="0"/>
              <a:t>to cup</a:t>
            </a:r>
          </a:p>
          <a:p>
            <a:pPr marL="590550" indent="-533400">
              <a:lnSpc>
                <a:spcPct val="90000"/>
              </a:lnSpc>
              <a:buFontTx/>
              <a:buAutoNum type="arabicPeriod"/>
            </a:pPr>
            <a:r>
              <a:rPr lang="en-IE" altLang="en-US" sz="2800" dirty="0"/>
              <a:t>Remove teabag with spoon/fork</a:t>
            </a:r>
          </a:p>
          <a:p>
            <a:pPr marL="590550" indent="-533400">
              <a:lnSpc>
                <a:spcPct val="90000"/>
              </a:lnSpc>
              <a:buFontTx/>
              <a:buAutoNum type="arabicPeriod"/>
            </a:pPr>
            <a:r>
              <a:rPr lang="en-IE" altLang="en-US" sz="2800" dirty="0"/>
              <a:t>Add milk and/or sugar</a:t>
            </a:r>
          </a:p>
          <a:p>
            <a:pPr marL="590550" indent="-533400">
              <a:lnSpc>
                <a:spcPct val="90000"/>
              </a:lnSpc>
              <a:buFontTx/>
              <a:buAutoNum type="arabicPeriod"/>
            </a:pPr>
            <a:r>
              <a:rPr lang="en-IE" altLang="en-US" sz="2800" dirty="0"/>
              <a:t>Serve</a:t>
            </a:r>
          </a:p>
          <a:p>
            <a:pPr marL="990600" lvl="1" indent="-533400">
              <a:lnSpc>
                <a:spcPct val="90000"/>
              </a:lnSpc>
            </a:pPr>
            <a:endParaRPr lang="en-GB" altLang="en-US" sz="2000" dirty="0"/>
          </a:p>
        </p:txBody>
      </p:sp>
      <p:sp>
        <p:nvSpPr>
          <p:cNvPr id="2" name="Rectangle 1"/>
          <p:cNvSpPr/>
          <p:nvPr/>
        </p:nvSpPr>
        <p:spPr>
          <a:xfrm>
            <a:off x="527313" y="5445224"/>
            <a:ext cx="8927830" cy="864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4"/>
          <p:cNvSpPr/>
          <p:nvPr/>
        </p:nvSpPr>
        <p:spPr>
          <a:xfrm>
            <a:off x="0"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736368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IE" altLang="en-US">
                <a:latin typeface="+mn-lt"/>
              </a:rPr>
              <a:t>Example</a:t>
            </a:r>
            <a:endParaRPr lang="en-GB" altLang="en-US">
              <a:latin typeface="+mn-lt"/>
            </a:endParaRPr>
          </a:p>
        </p:txBody>
      </p:sp>
      <p:sp>
        <p:nvSpPr>
          <p:cNvPr id="44035" name="Rectangle 3"/>
          <p:cNvSpPr>
            <a:spLocks noGrp="1" noChangeArrowheads="1"/>
          </p:cNvSpPr>
          <p:nvPr>
            <p:ph type="body" idx="1"/>
          </p:nvPr>
        </p:nvSpPr>
        <p:spPr/>
        <p:txBody>
          <a:bodyPr>
            <a:normAutofit lnSpcReduction="10000"/>
          </a:bodyPr>
          <a:lstStyle/>
          <a:p>
            <a:pPr marL="590550" indent="-533400">
              <a:lnSpc>
                <a:spcPct val="90000"/>
              </a:lnSpc>
              <a:buFontTx/>
              <a:buAutoNum type="arabicPeriod"/>
            </a:pPr>
            <a:r>
              <a:rPr lang="en-IE" altLang="en-US" sz="2800" dirty="0" smtClean="0"/>
              <a:t>Organise </a:t>
            </a:r>
            <a:r>
              <a:rPr lang="en-IE" altLang="en-US" sz="2800" dirty="0"/>
              <a:t>everything together</a:t>
            </a:r>
          </a:p>
          <a:p>
            <a:pPr marL="590550" indent="-533400">
              <a:lnSpc>
                <a:spcPct val="90000"/>
              </a:lnSpc>
              <a:buFontTx/>
              <a:buAutoNum type="arabicPeriod"/>
            </a:pPr>
            <a:r>
              <a:rPr lang="en-IE" altLang="en-US" sz="2800" dirty="0"/>
              <a:t>Plug in kettle</a:t>
            </a:r>
          </a:p>
          <a:p>
            <a:pPr marL="590550" indent="-533400">
              <a:lnSpc>
                <a:spcPct val="90000"/>
              </a:lnSpc>
              <a:buFontTx/>
              <a:buAutoNum type="arabicPeriod"/>
            </a:pPr>
            <a:r>
              <a:rPr lang="en-IE" altLang="en-US" sz="2800" dirty="0"/>
              <a:t>Put teabag in cup</a:t>
            </a:r>
          </a:p>
          <a:p>
            <a:pPr marL="590550" indent="-533400">
              <a:lnSpc>
                <a:spcPct val="90000"/>
              </a:lnSpc>
              <a:buFontTx/>
              <a:buAutoNum type="arabicPeriod"/>
            </a:pPr>
            <a:r>
              <a:rPr lang="en-IE" altLang="en-US" sz="2800" dirty="0"/>
              <a:t>Put water into kettle</a:t>
            </a:r>
          </a:p>
          <a:p>
            <a:pPr marL="590550" indent="-533400">
              <a:lnSpc>
                <a:spcPct val="90000"/>
              </a:lnSpc>
              <a:buFontTx/>
              <a:buAutoNum type="arabicPeriod"/>
            </a:pPr>
            <a:r>
              <a:rPr lang="en-IE" altLang="en-US" sz="2800" dirty="0"/>
              <a:t>Turn on kettle</a:t>
            </a:r>
          </a:p>
          <a:p>
            <a:pPr marL="590550" indent="-533400">
              <a:lnSpc>
                <a:spcPct val="90000"/>
              </a:lnSpc>
              <a:buFontTx/>
              <a:buAutoNum type="arabicPeriod"/>
            </a:pPr>
            <a:r>
              <a:rPr lang="en-IE" altLang="en-US" sz="2800" dirty="0"/>
              <a:t>Wait for kettle to boil</a:t>
            </a:r>
          </a:p>
          <a:p>
            <a:pPr marL="590550" indent="-533400">
              <a:lnSpc>
                <a:spcPct val="90000"/>
              </a:lnSpc>
              <a:buFontTx/>
              <a:buAutoNum type="arabicPeriod"/>
            </a:pPr>
            <a:r>
              <a:rPr lang="en-IE" altLang="en-US" sz="2800" dirty="0"/>
              <a:t>Add </a:t>
            </a:r>
            <a:r>
              <a:rPr lang="en-IE" altLang="en-US" sz="2800" dirty="0" smtClean="0"/>
              <a:t>boiling water </a:t>
            </a:r>
            <a:r>
              <a:rPr lang="en-IE" altLang="en-US" sz="2800" dirty="0"/>
              <a:t>to cup</a:t>
            </a:r>
          </a:p>
          <a:p>
            <a:pPr marL="590550" indent="-533400">
              <a:lnSpc>
                <a:spcPct val="90000"/>
              </a:lnSpc>
              <a:buFontTx/>
              <a:buAutoNum type="arabicPeriod"/>
            </a:pPr>
            <a:r>
              <a:rPr lang="en-IE" altLang="en-US" sz="2800" dirty="0"/>
              <a:t>Remove teabag with spoon/fork</a:t>
            </a:r>
          </a:p>
          <a:p>
            <a:pPr marL="590550" indent="-533400">
              <a:lnSpc>
                <a:spcPct val="90000"/>
              </a:lnSpc>
              <a:buFontTx/>
              <a:buAutoNum type="arabicPeriod"/>
            </a:pPr>
            <a:r>
              <a:rPr lang="en-IE" altLang="en-US" sz="2800" dirty="0"/>
              <a:t>Add milk and/or sugar</a:t>
            </a:r>
          </a:p>
          <a:p>
            <a:pPr marL="590550" indent="-533400">
              <a:lnSpc>
                <a:spcPct val="90000"/>
              </a:lnSpc>
              <a:buFontTx/>
              <a:buAutoNum type="arabicPeriod"/>
            </a:pPr>
            <a:r>
              <a:rPr lang="en-IE" altLang="en-US" sz="2800" dirty="0" smtClean="0"/>
              <a:t>Serve</a:t>
            </a:r>
          </a:p>
          <a:p>
            <a:pPr marL="990600" lvl="1" indent="-533400">
              <a:lnSpc>
                <a:spcPct val="90000"/>
              </a:lnSpc>
            </a:pPr>
            <a:endParaRPr lang="en-GB" altLang="en-US" sz="2000" dirty="0"/>
          </a:p>
        </p:txBody>
      </p:sp>
      <p:sp>
        <p:nvSpPr>
          <p:cNvPr id="4" name="Rectangle 3"/>
          <p:cNvSpPr/>
          <p:nvPr/>
        </p:nvSpPr>
        <p:spPr>
          <a:xfrm>
            <a:off x="0"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649517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a:bodyPr>
          <a:lstStyle/>
          <a:p>
            <a:r>
              <a:rPr lang="en-IE" altLang="en-US">
                <a:latin typeface="+mn-lt"/>
              </a:rPr>
              <a:t>Example : Step-wise Refinement </a:t>
            </a:r>
            <a:endParaRPr lang="en-GB" altLang="en-US">
              <a:latin typeface="+mn-lt"/>
            </a:endParaRPr>
          </a:p>
        </p:txBody>
      </p:sp>
      <p:sp>
        <p:nvSpPr>
          <p:cNvPr id="45059" name="Rectangle 3"/>
          <p:cNvSpPr>
            <a:spLocks noGrp="1" noChangeArrowheads="1"/>
          </p:cNvSpPr>
          <p:nvPr>
            <p:ph type="body" idx="1"/>
          </p:nvPr>
        </p:nvSpPr>
        <p:spPr/>
        <p:txBody>
          <a:bodyPr/>
          <a:lstStyle/>
          <a:p>
            <a:pPr marL="0" indent="0">
              <a:buNone/>
            </a:pPr>
            <a:r>
              <a:rPr lang="en-IE" altLang="en-US" dirty="0"/>
              <a:t>Step-wise refinement of step 1 (Organise everything together)</a:t>
            </a:r>
          </a:p>
          <a:p>
            <a:pPr marL="457200" lvl="1" indent="0">
              <a:buNone/>
            </a:pPr>
            <a:r>
              <a:rPr lang="en-IE" altLang="en-US" dirty="0"/>
              <a:t>1</a:t>
            </a:r>
            <a:r>
              <a:rPr lang="en-IE" altLang="en-US" dirty="0" smtClean="0"/>
              <a:t>.1 Get a cup</a:t>
            </a:r>
          </a:p>
          <a:p>
            <a:pPr marL="457200" lvl="1" indent="0">
              <a:buNone/>
            </a:pPr>
            <a:r>
              <a:rPr lang="en-IE" altLang="en-US" dirty="0" smtClean="0"/>
              <a:t>1.2 </a:t>
            </a:r>
            <a:r>
              <a:rPr lang="en-IE" altLang="en-US" dirty="0"/>
              <a:t>Get </a:t>
            </a:r>
            <a:r>
              <a:rPr lang="en-IE" altLang="en-US" dirty="0" smtClean="0"/>
              <a:t>tea bags</a:t>
            </a:r>
          </a:p>
          <a:p>
            <a:pPr marL="457200" lvl="1" indent="0">
              <a:buNone/>
            </a:pPr>
            <a:r>
              <a:rPr lang="en-IE" altLang="en-US" dirty="0" smtClean="0"/>
              <a:t>1.3 Get sugar</a:t>
            </a:r>
          </a:p>
          <a:p>
            <a:pPr marL="457200" lvl="1" indent="0">
              <a:buNone/>
            </a:pPr>
            <a:r>
              <a:rPr lang="en-IE" altLang="en-US" dirty="0" smtClean="0"/>
              <a:t>1.4 </a:t>
            </a:r>
            <a:r>
              <a:rPr lang="en-IE" altLang="en-US" dirty="0"/>
              <a:t>Get </a:t>
            </a:r>
            <a:r>
              <a:rPr lang="en-IE" altLang="en-US" dirty="0" smtClean="0"/>
              <a:t>milk</a:t>
            </a:r>
          </a:p>
          <a:p>
            <a:pPr marL="457200" lvl="1" indent="0">
              <a:buNone/>
            </a:pPr>
            <a:r>
              <a:rPr lang="en-IE" altLang="en-US" dirty="0" smtClean="0"/>
              <a:t>1.5 </a:t>
            </a:r>
            <a:r>
              <a:rPr lang="en-IE" altLang="en-US" dirty="0"/>
              <a:t>Get </a:t>
            </a:r>
            <a:r>
              <a:rPr lang="en-IE" altLang="en-US" dirty="0" smtClean="0"/>
              <a:t>spoon/fork</a:t>
            </a:r>
            <a:r>
              <a:rPr lang="en-IE" altLang="en-US" dirty="0"/>
              <a:t>.</a:t>
            </a:r>
          </a:p>
        </p:txBody>
      </p:sp>
      <p:sp>
        <p:nvSpPr>
          <p:cNvPr id="4" name="Rectangle 3"/>
          <p:cNvSpPr/>
          <p:nvPr/>
        </p:nvSpPr>
        <p:spPr>
          <a:xfrm>
            <a:off x="0"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821205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a:bodyPr>
          <a:lstStyle/>
          <a:p>
            <a:r>
              <a:rPr lang="en-IE" altLang="en-US">
                <a:latin typeface="+mn-lt"/>
              </a:rPr>
              <a:t>Example : Step-wise Refinement </a:t>
            </a:r>
            <a:endParaRPr lang="en-GB" altLang="en-US">
              <a:latin typeface="+mn-lt"/>
            </a:endParaRPr>
          </a:p>
        </p:txBody>
      </p:sp>
      <p:sp>
        <p:nvSpPr>
          <p:cNvPr id="45059" name="Rectangle 3"/>
          <p:cNvSpPr>
            <a:spLocks noGrp="1" noChangeArrowheads="1"/>
          </p:cNvSpPr>
          <p:nvPr>
            <p:ph type="body" idx="1"/>
          </p:nvPr>
        </p:nvSpPr>
        <p:spPr/>
        <p:txBody>
          <a:bodyPr/>
          <a:lstStyle/>
          <a:p>
            <a:pPr marL="0" indent="0">
              <a:buNone/>
            </a:pPr>
            <a:r>
              <a:rPr lang="en-IE" altLang="en-US" dirty="0"/>
              <a:t>Step-wise refinement of step 2</a:t>
            </a:r>
            <a:r>
              <a:rPr lang="en-IE" altLang="en-US" dirty="0" smtClean="0"/>
              <a:t> (Plug in kettle)</a:t>
            </a:r>
            <a:endParaRPr lang="en-IE" altLang="en-US" dirty="0"/>
          </a:p>
          <a:p>
            <a:pPr marL="971550" lvl="1" indent="-457200">
              <a:buFontTx/>
              <a:buNone/>
            </a:pPr>
            <a:r>
              <a:rPr lang="en-IE" altLang="en-US" dirty="0"/>
              <a:t>2</a:t>
            </a:r>
            <a:r>
              <a:rPr lang="en-IE" altLang="en-US" dirty="0" smtClean="0"/>
              <a:t>.1 Locate plug of kettle</a:t>
            </a:r>
            <a:endParaRPr lang="en-IE" altLang="en-US" dirty="0"/>
          </a:p>
          <a:p>
            <a:pPr marL="971550" lvl="1" indent="-457200">
              <a:buFontTx/>
              <a:buNone/>
            </a:pPr>
            <a:r>
              <a:rPr lang="en-IE" altLang="en-US" dirty="0" smtClean="0"/>
              <a:t>2.2 Insert plug into </a:t>
            </a:r>
            <a:r>
              <a:rPr lang="en-IE" altLang="en-US" dirty="0"/>
              <a:t>electrical outlet</a:t>
            </a:r>
          </a:p>
        </p:txBody>
      </p:sp>
      <p:sp>
        <p:nvSpPr>
          <p:cNvPr id="4" name="Rectangle 3"/>
          <p:cNvSpPr/>
          <p:nvPr/>
        </p:nvSpPr>
        <p:spPr>
          <a:xfrm>
            <a:off x="0"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533264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a:bodyPr>
          <a:lstStyle/>
          <a:p>
            <a:r>
              <a:rPr lang="en-IE" altLang="en-US">
                <a:latin typeface="+mn-lt"/>
              </a:rPr>
              <a:t>Example : Step-wise Refinement </a:t>
            </a:r>
            <a:endParaRPr lang="en-GB" altLang="en-US">
              <a:latin typeface="+mn-lt"/>
            </a:endParaRPr>
          </a:p>
        </p:txBody>
      </p:sp>
      <p:sp>
        <p:nvSpPr>
          <p:cNvPr id="45059" name="Rectangle 3"/>
          <p:cNvSpPr>
            <a:spLocks noGrp="1" noChangeArrowheads="1"/>
          </p:cNvSpPr>
          <p:nvPr>
            <p:ph type="body" idx="1"/>
          </p:nvPr>
        </p:nvSpPr>
        <p:spPr/>
        <p:txBody>
          <a:bodyPr/>
          <a:lstStyle/>
          <a:p>
            <a:pPr marL="0" indent="0">
              <a:buNone/>
            </a:pPr>
            <a:r>
              <a:rPr lang="en-IE" altLang="en-US" dirty="0"/>
              <a:t>Step-wise refinement of step 3 (Put teabag in cup)</a:t>
            </a:r>
          </a:p>
          <a:p>
            <a:pPr marL="971550" lvl="1" indent="-457200">
              <a:buFontTx/>
              <a:buNone/>
            </a:pPr>
            <a:r>
              <a:rPr lang="en-IE" altLang="en-US" dirty="0"/>
              <a:t>3</a:t>
            </a:r>
            <a:r>
              <a:rPr lang="en-IE" altLang="en-US" dirty="0" smtClean="0"/>
              <a:t>.1 Take teabag from box</a:t>
            </a:r>
            <a:endParaRPr lang="en-IE" altLang="en-US" dirty="0"/>
          </a:p>
          <a:p>
            <a:pPr marL="971550" lvl="1" indent="-457200">
              <a:buFontTx/>
              <a:buNone/>
            </a:pPr>
            <a:r>
              <a:rPr lang="en-IE" altLang="en-US" dirty="0"/>
              <a:t>3</a:t>
            </a:r>
            <a:r>
              <a:rPr lang="en-IE" altLang="en-US" dirty="0" smtClean="0"/>
              <a:t>.2 </a:t>
            </a:r>
            <a:r>
              <a:rPr lang="en-IE" altLang="en-US" dirty="0"/>
              <a:t>Put </a:t>
            </a:r>
            <a:r>
              <a:rPr lang="en-IE" altLang="en-US" dirty="0" smtClean="0"/>
              <a:t>it into cup</a:t>
            </a:r>
            <a:endParaRPr lang="en-IE" altLang="en-US" dirty="0"/>
          </a:p>
        </p:txBody>
      </p:sp>
      <p:sp>
        <p:nvSpPr>
          <p:cNvPr id="4" name="Rectangle 3"/>
          <p:cNvSpPr/>
          <p:nvPr/>
        </p:nvSpPr>
        <p:spPr>
          <a:xfrm>
            <a:off x="0"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974291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a:bodyPr>
          <a:lstStyle/>
          <a:p>
            <a:r>
              <a:rPr lang="en-IE" altLang="en-US">
                <a:latin typeface="+mn-lt"/>
              </a:rPr>
              <a:t>Example : Step-wise Refinement </a:t>
            </a:r>
            <a:endParaRPr lang="en-GB" altLang="en-US">
              <a:latin typeface="+mn-lt"/>
            </a:endParaRPr>
          </a:p>
        </p:txBody>
      </p:sp>
      <p:sp>
        <p:nvSpPr>
          <p:cNvPr id="45059" name="Rectangle 3"/>
          <p:cNvSpPr>
            <a:spLocks noGrp="1" noChangeArrowheads="1"/>
          </p:cNvSpPr>
          <p:nvPr>
            <p:ph type="body" idx="1"/>
          </p:nvPr>
        </p:nvSpPr>
        <p:spPr/>
        <p:txBody>
          <a:bodyPr/>
          <a:lstStyle/>
          <a:p>
            <a:pPr marL="0" indent="0">
              <a:buNone/>
            </a:pPr>
            <a:r>
              <a:rPr lang="en-IE" altLang="en-US" dirty="0"/>
              <a:t>Step-wise refinement of step 4 (Put water into kettle)</a:t>
            </a:r>
          </a:p>
          <a:p>
            <a:pPr marL="971550" lvl="1" indent="-457200">
              <a:buFontTx/>
              <a:buNone/>
            </a:pPr>
            <a:r>
              <a:rPr lang="en-IE" altLang="en-US" dirty="0"/>
              <a:t>4.1 Bring kettle to tap</a:t>
            </a:r>
          </a:p>
          <a:p>
            <a:pPr marL="971550" lvl="1" indent="-457200">
              <a:buFontTx/>
              <a:buNone/>
            </a:pPr>
            <a:r>
              <a:rPr lang="en-IE" altLang="en-US" dirty="0"/>
              <a:t>4.2 Put kettle under water</a:t>
            </a:r>
          </a:p>
          <a:p>
            <a:pPr marL="971550" lvl="1" indent="-457200">
              <a:buFontTx/>
              <a:buNone/>
            </a:pPr>
            <a:r>
              <a:rPr lang="en-IE" altLang="en-US" dirty="0"/>
              <a:t>4.3 Turn on tap</a:t>
            </a:r>
          </a:p>
          <a:p>
            <a:pPr marL="971550" lvl="1" indent="-457200">
              <a:buFontTx/>
              <a:buNone/>
            </a:pPr>
            <a:r>
              <a:rPr lang="en-IE" altLang="en-US" dirty="0"/>
              <a:t>4.4 Wait for kettle to be full</a:t>
            </a:r>
          </a:p>
          <a:p>
            <a:pPr marL="971550" lvl="1" indent="-457200">
              <a:buFontTx/>
              <a:buNone/>
            </a:pPr>
            <a:r>
              <a:rPr lang="en-IE" altLang="en-US" dirty="0"/>
              <a:t>4.5 Turn off tap</a:t>
            </a:r>
            <a:endParaRPr lang="en-GB" altLang="en-US" dirty="0"/>
          </a:p>
        </p:txBody>
      </p:sp>
      <p:sp>
        <p:nvSpPr>
          <p:cNvPr id="4" name="Rectangle 3"/>
          <p:cNvSpPr/>
          <p:nvPr/>
        </p:nvSpPr>
        <p:spPr>
          <a:xfrm>
            <a:off x="0"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734848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a:bodyPr>
          <a:lstStyle/>
          <a:p>
            <a:r>
              <a:rPr lang="en-IE" altLang="en-US">
                <a:latin typeface="+mn-lt"/>
              </a:rPr>
              <a:t>Example : Step-wise Refinement </a:t>
            </a:r>
            <a:endParaRPr lang="en-GB" altLang="en-US">
              <a:latin typeface="+mn-lt"/>
            </a:endParaRPr>
          </a:p>
        </p:txBody>
      </p:sp>
      <p:sp>
        <p:nvSpPr>
          <p:cNvPr id="45059" name="Rectangle 3"/>
          <p:cNvSpPr>
            <a:spLocks noGrp="1" noChangeArrowheads="1"/>
          </p:cNvSpPr>
          <p:nvPr>
            <p:ph type="body" idx="1"/>
          </p:nvPr>
        </p:nvSpPr>
        <p:spPr/>
        <p:txBody>
          <a:bodyPr/>
          <a:lstStyle/>
          <a:p>
            <a:pPr marL="0" indent="0">
              <a:buNone/>
            </a:pPr>
            <a:r>
              <a:rPr lang="en-IE" altLang="en-US" dirty="0"/>
              <a:t>Step-wise refinement of step </a:t>
            </a:r>
            <a:r>
              <a:rPr lang="en-IE" altLang="en-US" dirty="0" smtClean="0"/>
              <a:t>5 (Turn on </a:t>
            </a:r>
            <a:r>
              <a:rPr lang="en-IE" altLang="en-US" dirty="0"/>
              <a:t>kettle)</a:t>
            </a:r>
          </a:p>
          <a:p>
            <a:pPr marL="971550" lvl="1" indent="-457200">
              <a:buFontTx/>
              <a:buNone/>
            </a:pPr>
            <a:r>
              <a:rPr lang="en-IE" altLang="en-US" dirty="0"/>
              <a:t>5</a:t>
            </a:r>
            <a:r>
              <a:rPr lang="en-IE" altLang="en-US" dirty="0" smtClean="0"/>
              <a:t>.1 Depress switch on kettle</a:t>
            </a:r>
            <a:endParaRPr lang="en-GB" altLang="en-US" dirty="0"/>
          </a:p>
        </p:txBody>
      </p:sp>
      <p:sp>
        <p:nvSpPr>
          <p:cNvPr id="4" name="Rectangle 3"/>
          <p:cNvSpPr/>
          <p:nvPr/>
        </p:nvSpPr>
        <p:spPr>
          <a:xfrm>
            <a:off x="0"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80555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p:txBody>
          <a:bodyPr>
            <a:normAutofit/>
          </a:bodyPr>
          <a:lstStyle/>
          <a:p>
            <a:r>
              <a:rPr lang="en-IE" altLang="en-US" sz="6600" smtClean="0"/>
              <a:t>Over to you…</a:t>
            </a:r>
            <a:endParaRPr lang="en-GB" altLang="en-US" sz="6600" dirty="0"/>
          </a:p>
        </p:txBody>
      </p:sp>
      <p:sp>
        <p:nvSpPr>
          <p:cNvPr id="39939" name="Rectangle 3"/>
          <p:cNvSpPr>
            <a:spLocks noGrp="1" noChangeArrowheads="1"/>
          </p:cNvSpPr>
          <p:nvPr>
            <p:ph type="subTitle" idx="1"/>
          </p:nvPr>
        </p:nvSpPr>
        <p:spPr/>
        <p:txBody>
          <a:bodyPr/>
          <a:lstStyle/>
          <a:p>
            <a:r>
              <a:rPr lang="en-IE" altLang="en-US">
                <a:latin typeface="+mj-lt"/>
              </a:rPr>
              <a:t> </a:t>
            </a:r>
          </a:p>
          <a:p>
            <a:endParaRPr lang="en-GB" altLang="en-US">
              <a:latin typeface="+mj-lt"/>
            </a:endParaRPr>
          </a:p>
        </p:txBody>
      </p:sp>
      <p:sp>
        <p:nvSpPr>
          <p:cNvPr id="4" name="Rectangle 3"/>
          <p:cNvSpPr/>
          <p:nvPr/>
        </p:nvSpPr>
        <p:spPr>
          <a:xfrm>
            <a:off x="0"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754071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a:solidFill>
                  <a:schemeClr val="bg1"/>
                </a:solidFill>
              </a:rPr>
              <a:t>The Python Programming Language</a:t>
            </a:r>
          </a:p>
        </p:txBody>
      </p:sp>
      <p:sp>
        <p:nvSpPr>
          <p:cNvPr id="4" name="Content Placeholder 3"/>
          <p:cNvSpPr>
            <a:spLocks noGrp="1"/>
          </p:cNvSpPr>
          <p:nvPr>
            <p:ph idx="1"/>
          </p:nvPr>
        </p:nvSpPr>
        <p:spPr>
          <a:xfrm>
            <a:off x="609521" y="1600202"/>
            <a:ext cx="5485686" cy="4525963"/>
          </a:xfrm>
        </p:spPr>
        <p:txBody>
          <a:bodyPr>
            <a:normAutofit/>
          </a:bodyPr>
          <a:lstStyle/>
          <a:p>
            <a:r>
              <a:rPr lang="en-IE" dirty="0">
                <a:solidFill>
                  <a:schemeClr val="bg1"/>
                </a:solidFill>
              </a:rPr>
              <a:t>Python </a:t>
            </a:r>
            <a:r>
              <a:rPr lang="en-IE" dirty="0" smtClean="0">
                <a:solidFill>
                  <a:schemeClr val="bg1"/>
                </a:solidFill>
              </a:rPr>
              <a:t>is named for the </a:t>
            </a:r>
            <a:r>
              <a:rPr lang="en-IE" dirty="0">
                <a:solidFill>
                  <a:schemeClr val="bg1"/>
                </a:solidFill>
              </a:rPr>
              <a:t>British </a:t>
            </a:r>
            <a:r>
              <a:rPr lang="en-IE" dirty="0" smtClean="0">
                <a:solidFill>
                  <a:schemeClr val="bg1"/>
                </a:solidFill>
              </a:rPr>
              <a:t>comedy </a:t>
            </a:r>
            <a:r>
              <a:rPr lang="en-IE" dirty="0">
                <a:solidFill>
                  <a:schemeClr val="bg1"/>
                </a:solidFill>
              </a:rPr>
              <a:t>group </a:t>
            </a:r>
            <a:r>
              <a:rPr lang="en-IE" i="1" dirty="0">
                <a:solidFill>
                  <a:schemeClr val="bg1"/>
                </a:solidFill>
              </a:rPr>
              <a:t>Monty </a:t>
            </a:r>
            <a:r>
              <a:rPr lang="en-IE" i="1" dirty="0" smtClean="0">
                <a:solidFill>
                  <a:schemeClr val="bg1"/>
                </a:solidFill>
              </a:rPr>
              <a:t>Python</a:t>
            </a:r>
            <a:r>
              <a:rPr lang="en-IE" dirty="0" smtClean="0">
                <a:solidFill>
                  <a:schemeClr val="bg1"/>
                </a:solidFill>
              </a:rPr>
              <a:t>.</a:t>
            </a:r>
          </a:p>
          <a:p>
            <a:r>
              <a:rPr lang="en-IE" dirty="0" smtClean="0">
                <a:solidFill>
                  <a:schemeClr val="bg1"/>
                </a:solidFill>
              </a:rPr>
              <a:t>The main members of the group are </a:t>
            </a:r>
            <a:r>
              <a:rPr lang="en-IE" dirty="0">
                <a:solidFill>
                  <a:schemeClr val="bg1"/>
                </a:solidFill>
              </a:rPr>
              <a:t>Eric Idle, Terry </a:t>
            </a:r>
            <a:r>
              <a:rPr lang="en-IE" dirty="0" smtClean="0">
                <a:solidFill>
                  <a:schemeClr val="bg1"/>
                </a:solidFill>
              </a:rPr>
              <a:t>Jones, </a:t>
            </a:r>
            <a:r>
              <a:rPr lang="en-IE" dirty="0">
                <a:solidFill>
                  <a:schemeClr val="bg1"/>
                </a:solidFill>
              </a:rPr>
              <a:t>John Cleese, Michael </a:t>
            </a:r>
            <a:r>
              <a:rPr lang="en-IE" dirty="0" smtClean="0">
                <a:solidFill>
                  <a:schemeClr val="bg1"/>
                </a:solidFill>
              </a:rPr>
              <a:t>Palin, Graham Chapman, and Terry Gilliam.</a:t>
            </a:r>
            <a:endParaRPr lang="en-IE"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9221" y="1701208"/>
            <a:ext cx="5278993" cy="3600000"/>
          </a:xfrm>
          <a:prstGeom prst="rect">
            <a:avLst/>
          </a:prstGeom>
        </p:spPr>
      </p:pic>
    </p:spTree>
    <p:extLst>
      <p:ext uri="{BB962C8B-B14F-4D97-AF65-F5344CB8AC3E}">
        <p14:creationId xmlns:p14="http://schemas.microsoft.com/office/powerpoint/2010/main" val="160075762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p:txBody>
          <a:bodyPr>
            <a:normAutofit/>
          </a:bodyPr>
          <a:lstStyle/>
          <a:p>
            <a:r>
              <a:rPr lang="en-IE" altLang="en-US" sz="6600" dirty="0" smtClean="0"/>
              <a:t>etc.</a:t>
            </a:r>
            <a:endParaRPr lang="en-GB" altLang="en-US" sz="6600" dirty="0"/>
          </a:p>
        </p:txBody>
      </p:sp>
      <p:sp>
        <p:nvSpPr>
          <p:cNvPr id="39939" name="Rectangle 3"/>
          <p:cNvSpPr>
            <a:spLocks noGrp="1" noChangeArrowheads="1"/>
          </p:cNvSpPr>
          <p:nvPr>
            <p:ph type="subTitle" idx="1"/>
          </p:nvPr>
        </p:nvSpPr>
        <p:spPr/>
        <p:txBody>
          <a:bodyPr/>
          <a:lstStyle/>
          <a:p>
            <a:r>
              <a:rPr lang="en-IE" altLang="en-US">
                <a:latin typeface="+mj-lt"/>
              </a:rPr>
              <a:t> </a:t>
            </a:r>
          </a:p>
          <a:p>
            <a:endParaRPr lang="en-GB" altLang="en-US">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0412" cy="6858000"/>
          </a:xfrm>
          <a:prstGeom prst="rect">
            <a:avLst/>
          </a:prstGeom>
        </p:spPr>
      </p:pic>
      <p:sp>
        <p:nvSpPr>
          <p:cNvPr id="5" name="Rectangle 4"/>
          <p:cNvSpPr/>
          <p:nvPr/>
        </p:nvSpPr>
        <p:spPr>
          <a:xfrm>
            <a:off x="0"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598375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E" sz="6600" dirty="0" smtClean="0"/>
              <a:t>Variables</a:t>
            </a:r>
            <a:endParaRPr lang="en-IE" sz="6600" dirty="0"/>
          </a:p>
        </p:txBody>
      </p:sp>
      <p:sp>
        <p:nvSpPr>
          <p:cNvPr id="3" name="Subtitle 2"/>
          <p:cNvSpPr>
            <a:spLocks noGrp="1"/>
          </p:cNvSpPr>
          <p:nvPr>
            <p:ph type="subTitle" idx="1"/>
          </p:nvPr>
        </p:nvSpPr>
        <p:spPr/>
        <p:txBody>
          <a:bodyPr/>
          <a:lstStyle/>
          <a:p>
            <a:r>
              <a:rPr lang="en-IE" dirty="0" smtClean="0"/>
              <a:t>Damian Gordon</a:t>
            </a:r>
            <a:endParaRPr lang="en-IE" dirty="0"/>
          </a:p>
        </p:txBody>
      </p:sp>
    </p:spTree>
    <p:extLst>
      <p:ext uri="{BB962C8B-B14F-4D97-AF65-F5344CB8AC3E}">
        <p14:creationId xmlns:p14="http://schemas.microsoft.com/office/powerpoint/2010/main" val="357171469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Variables</a:t>
            </a:r>
            <a:endParaRPr lang="en-IE" dirty="0"/>
          </a:p>
        </p:txBody>
      </p:sp>
      <p:sp>
        <p:nvSpPr>
          <p:cNvPr id="3" name="Content Placeholder 2"/>
          <p:cNvSpPr>
            <a:spLocks noGrp="1"/>
          </p:cNvSpPr>
          <p:nvPr>
            <p:ph idx="1"/>
          </p:nvPr>
        </p:nvSpPr>
        <p:spPr/>
        <p:txBody>
          <a:bodyPr/>
          <a:lstStyle/>
          <a:p>
            <a:r>
              <a:rPr lang="en-IE" dirty="0" smtClean="0"/>
              <a:t>We know what a variable is from maths.</a:t>
            </a:r>
          </a:p>
          <a:p>
            <a:r>
              <a:rPr lang="en-IE" dirty="0" smtClean="0"/>
              <a:t>We’ve all seen this sort of thing in algebra:</a:t>
            </a:r>
          </a:p>
          <a:p>
            <a:endParaRPr lang="en-IE" dirty="0" smtClean="0"/>
          </a:p>
          <a:p>
            <a:pPr marL="0" indent="0" algn="ctr">
              <a:buNone/>
            </a:pPr>
            <a:r>
              <a:rPr lang="en-IE" sz="3600" dirty="0" smtClean="0"/>
              <a:t>2x – 10 = 0</a:t>
            </a:r>
          </a:p>
          <a:p>
            <a:pPr marL="0" indent="0" algn="ctr">
              <a:buNone/>
            </a:pPr>
            <a:r>
              <a:rPr lang="en-IE" sz="3600" dirty="0" smtClean="0"/>
              <a:t>2x = 10</a:t>
            </a:r>
          </a:p>
          <a:p>
            <a:pPr marL="0" indent="0" algn="ctr">
              <a:buNone/>
            </a:pPr>
            <a:r>
              <a:rPr lang="en-IE" sz="3600" dirty="0" smtClean="0"/>
              <a:t>X = 5</a:t>
            </a:r>
          </a:p>
        </p:txBody>
      </p:sp>
      <p:sp>
        <p:nvSpPr>
          <p:cNvPr id="4" name="Rectangle 3"/>
          <p:cNvSpPr/>
          <p:nvPr/>
        </p:nvSpPr>
        <p:spPr>
          <a:xfrm>
            <a:off x="623311" y="2132856"/>
            <a:ext cx="10559799" cy="38884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3852743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Variables</a:t>
            </a:r>
            <a:endParaRPr lang="en-IE" dirty="0"/>
          </a:p>
        </p:txBody>
      </p:sp>
      <p:sp>
        <p:nvSpPr>
          <p:cNvPr id="3" name="Content Placeholder 2"/>
          <p:cNvSpPr>
            <a:spLocks noGrp="1"/>
          </p:cNvSpPr>
          <p:nvPr>
            <p:ph idx="1"/>
          </p:nvPr>
        </p:nvSpPr>
        <p:spPr/>
        <p:txBody>
          <a:bodyPr/>
          <a:lstStyle/>
          <a:p>
            <a:r>
              <a:rPr lang="en-IE" dirty="0" smtClean="0"/>
              <a:t>We know what a variable is from maths.</a:t>
            </a:r>
          </a:p>
          <a:p>
            <a:r>
              <a:rPr lang="en-IE" dirty="0" smtClean="0"/>
              <a:t>We’ve all seen this sort of thing in algebra:</a:t>
            </a:r>
          </a:p>
          <a:p>
            <a:endParaRPr lang="en-IE" dirty="0" smtClean="0"/>
          </a:p>
          <a:p>
            <a:pPr marL="0" indent="0" algn="ctr">
              <a:buNone/>
            </a:pPr>
            <a:r>
              <a:rPr lang="en-IE" sz="3600" dirty="0" smtClean="0"/>
              <a:t>2x – 10 = 0</a:t>
            </a:r>
          </a:p>
          <a:p>
            <a:pPr marL="0" indent="0" algn="ctr">
              <a:buNone/>
            </a:pPr>
            <a:r>
              <a:rPr lang="en-IE" sz="3600" dirty="0" smtClean="0"/>
              <a:t>2x = 10</a:t>
            </a:r>
          </a:p>
          <a:p>
            <a:pPr marL="0" indent="0" algn="ctr">
              <a:buNone/>
            </a:pPr>
            <a:r>
              <a:rPr lang="en-IE" sz="3600" dirty="0" smtClean="0"/>
              <a:t>X = 5</a:t>
            </a:r>
          </a:p>
        </p:txBody>
      </p:sp>
      <p:sp>
        <p:nvSpPr>
          <p:cNvPr id="4" name="Rectangle 3"/>
          <p:cNvSpPr/>
          <p:nvPr/>
        </p:nvSpPr>
        <p:spPr>
          <a:xfrm>
            <a:off x="911305" y="3212976"/>
            <a:ext cx="10271804" cy="2808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7553573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Variables</a:t>
            </a:r>
            <a:endParaRPr lang="en-IE" dirty="0"/>
          </a:p>
        </p:txBody>
      </p:sp>
      <p:sp>
        <p:nvSpPr>
          <p:cNvPr id="3" name="Content Placeholder 2"/>
          <p:cNvSpPr>
            <a:spLocks noGrp="1"/>
          </p:cNvSpPr>
          <p:nvPr>
            <p:ph idx="1"/>
          </p:nvPr>
        </p:nvSpPr>
        <p:spPr/>
        <p:txBody>
          <a:bodyPr/>
          <a:lstStyle/>
          <a:p>
            <a:r>
              <a:rPr lang="en-IE" dirty="0" smtClean="0"/>
              <a:t>We know what a variable is from maths.</a:t>
            </a:r>
          </a:p>
          <a:p>
            <a:r>
              <a:rPr lang="en-IE" dirty="0" smtClean="0"/>
              <a:t>We’ve all seen this sort of thing in algebra:</a:t>
            </a:r>
          </a:p>
          <a:p>
            <a:endParaRPr lang="en-IE" dirty="0" smtClean="0"/>
          </a:p>
          <a:p>
            <a:pPr marL="0" indent="0" algn="ctr">
              <a:buNone/>
            </a:pPr>
            <a:r>
              <a:rPr lang="en-IE" sz="3600" dirty="0" smtClean="0"/>
              <a:t>2x – 10 = 0</a:t>
            </a:r>
          </a:p>
          <a:p>
            <a:pPr marL="0" indent="0" algn="ctr">
              <a:buNone/>
            </a:pPr>
            <a:r>
              <a:rPr lang="en-IE" sz="3600" dirty="0" smtClean="0"/>
              <a:t>2x = 10</a:t>
            </a:r>
          </a:p>
          <a:p>
            <a:pPr marL="0" indent="0" algn="ctr">
              <a:buNone/>
            </a:pPr>
            <a:r>
              <a:rPr lang="en-IE" sz="3600" dirty="0" smtClean="0"/>
              <a:t>X = 5</a:t>
            </a:r>
          </a:p>
        </p:txBody>
      </p:sp>
      <p:sp>
        <p:nvSpPr>
          <p:cNvPr id="4" name="Rectangle 3"/>
          <p:cNvSpPr/>
          <p:nvPr/>
        </p:nvSpPr>
        <p:spPr>
          <a:xfrm>
            <a:off x="911305" y="4149080"/>
            <a:ext cx="10271804" cy="18722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3518923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Variables</a:t>
            </a:r>
            <a:endParaRPr lang="en-IE" dirty="0"/>
          </a:p>
        </p:txBody>
      </p:sp>
      <p:sp>
        <p:nvSpPr>
          <p:cNvPr id="3" name="Content Placeholder 2"/>
          <p:cNvSpPr>
            <a:spLocks noGrp="1"/>
          </p:cNvSpPr>
          <p:nvPr>
            <p:ph idx="1"/>
          </p:nvPr>
        </p:nvSpPr>
        <p:spPr/>
        <p:txBody>
          <a:bodyPr/>
          <a:lstStyle/>
          <a:p>
            <a:r>
              <a:rPr lang="en-IE" dirty="0" smtClean="0"/>
              <a:t>We know what a variable is from maths.</a:t>
            </a:r>
          </a:p>
          <a:p>
            <a:r>
              <a:rPr lang="en-IE" dirty="0" smtClean="0"/>
              <a:t>We’ve all seen this sort of thing in algebra:</a:t>
            </a:r>
          </a:p>
          <a:p>
            <a:endParaRPr lang="en-IE" dirty="0" smtClean="0"/>
          </a:p>
          <a:p>
            <a:pPr marL="0" indent="0" algn="ctr">
              <a:buNone/>
            </a:pPr>
            <a:r>
              <a:rPr lang="en-IE" sz="3600" dirty="0" smtClean="0"/>
              <a:t>2x – 10 = 0</a:t>
            </a:r>
          </a:p>
          <a:p>
            <a:pPr marL="0" indent="0" algn="ctr">
              <a:buNone/>
            </a:pPr>
            <a:r>
              <a:rPr lang="en-IE" sz="3600" dirty="0" smtClean="0"/>
              <a:t>2x = 10</a:t>
            </a:r>
          </a:p>
          <a:p>
            <a:pPr marL="0" indent="0" algn="ctr">
              <a:buNone/>
            </a:pPr>
            <a:r>
              <a:rPr lang="en-IE" sz="3600" dirty="0" smtClean="0"/>
              <a:t>X = 5</a:t>
            </a:r>
          </a:p>
        </p:txBody>
      </p:sp>
      <p:sp>
        <p:nvSpPr>
          <p:cNvPr id="4" name="Rectangle 3"/>
          <p:cNvSpPr/>
          <p:nvPr/>
        </p:nvSpPr>
        <p:spPr>
          <a:xfrm>
            <a:off x="911305" y="4797152"/>
            <a:ext cx="10271804" cy="12241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5783356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Variables</a:t>
            </a:r>
            <a:endParaRPr lang="en-IE" dirty="0"/>
          </a:p>
        </p:txBody>
      </p:sp>
      <p:sp>
        <p:nvSpPr>
          <p:cNvPr id="3" name="Content Placeholder 2"/>
          <p:cNvSpPr>
            <a:spLocks noGrp="1"/>
          </p:cNvSpPr>
          <p:nvPr>
            <p:ph idx="1"/>
          </p:nvPr>
        </p:nvSpPr>
        <p:spPr/>
        <p:txBody>
          <a:bodyPr/>
          <a:lstStyle/>
          <a:p>
            <a:r>
              <a:rPr lang="en-IE" dirty="0" smtClean="0"/>
              <a:t>We know what a variable is from maths.</a:t>
            </a:r>
          </a:p>
          <a:p>
            <a:r>
              <a:rPr lang="en-IE" dirty="0" smtClean="0"/>
              <a:t>We’ve all seen this sort of thing in algebra:</a:t>
            </a:r>
          </a:p>
          <a:p>
            <a:endParaRPr lang="en-IE" dirty="0" smtClean="0"/>
          </a:p>
          <a:p>
            <a:pPr marL="0" indent="0" algn="ctr">
              <a:buNone/>
            </a:pPr>
            <a:r>
              <a:rPr lang="en-IE" sz="3600" dirty="0" smtClean="0"/>
              <a:t>2x – 10 = 0</a:t>
            </a:r>
          </a:p>
          <a:p>
            <a:pPr marL="0" indent="0" algn="ctr">
              <a:buNone/>
            </a:pPr>
            <a:r>
              <a:rPr lang="en-IE" sz="3600" dirty="0" smtClean="0"/>
              <a:t>2x = 10</a:t>
            </a:r>
          </a:p>
          <a:p>
            <a:pPr marL="0" indent="0" algn="ctr">
              <a:buNone/>
            </a:pPr>
            <a:r>
              <a:rPr lang="en-IE" sz="3600" dirty="0" smtClean="0"/>
              <a:t>X = 5</a:t>
            </a:r>
          </a:p>
        </p:txBody>
      </p:sp>
    </p:spTree>
    <p:extLst>
      <p:ext uri="{BB962C8B-B14F-4D97-AF65-F5344CB8AC3E}">
        <p14:creationId xmlns:p14="http://schemas.microsoft.com/office/powerpoint/2010/main" val="2486161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Variables</a:t>
            </a:r>
            <a:endParaRPr lang="en-IE" dirty="0"/>
          </a:p>
        </p:txBody>
      </p:sp>
      <p:sp>
        <p:nvSpPr>
          <p:cNvPr id="3" name="Content Placeholder 2"/>
          <p:cNvSpPr>
            <a:spLocks noGrp="1"/>
          </p:cNvSpPr>
          <p:nvPr>
            <p:ph idx="1"/>
          </p:nvPr>
        </p:nvSpPr>
        <p:spPr/>
        <p:txBody>
          <a:bodyPr/>
          <a:lstStyle/>
          <a:p>
            <a:r>
              <a:rPr lang="en-IE" dirty="0" smtClean="0"/>
              <a:t>…and in another problem we might have:</a:t>
            </a:r>
          </a:p>
          <a:p>
            <a:endParaRPr lang="en-IE" dirty="0"/>
          </a:p>
          <a:p>
            <a:pPr marL="0" indent="0" algn="ctr">
              <a:buNone/>
            </a:pPr>
            <a:r>
              <a:rPr lang="en-IE" sz="3600" dirty="0" smtClean="0"/>
              <a:t>3x + 12 = 0</a:t>
            </a:r>
            <a:endParaRPr lang="en-IE" sz="3600" dirty="0"/>
          </a:p>
          <a:p>
            <a:pPr marL="0" indent="0" algn="ctr">
              <a:buNone/>
            </a:pPr>
            <a:r>
              <a:rPr lang="en-IE" sz="3600" dirty="0" smtClean="0"/>
              <a:t>3x = -12</a:t>
            </a:r>
            <a:endParaRPr lang="en-IE" sz="3600" dirty="0"/>
          </a:p>
          <a:p>
            <a:pPr marL="0" indent="0" algn="ctr">
              <a:buNone/>
            </a:pPr>
            <a:r>
              <a:rPr lang="en-IE" sz="3600" dirty="0" smtClean="0"/>
              <a:t>X = -4 </a:t>
            </a:r>
            <a:endParaRPr lang="en-IE" sz="4000" dirty="0" smtClean="0"/>
          </a:p>
        </p:txBody>
      </p:sp>
    </p:spTree>
    <p:extLst>
      <p:ext uri="{BB962C8B-B14F-4D97-AF65-F5344CB8AC3E}">
        <p14:creationId xmlns:p14="http://schemas.microsoft.com/office/powerpoint/2010/main" val="31197550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Variables</a:t>
            </a:r>
            <a:endParaRPr lang="en-IE" dirty="0"/>
          </a:p>
        </p:txBody>
      </p:sp>
      <p:sp>
        <p:nvSpPr>
          <p:cNvPr id="3" name="Content Placeholder 2"/>
          <p:cNvSpPr>
            <a:spLocks noGrp="1"/>
          </p:cNvSpPr>
          <p:nvPr>
            <p:ph idx="1"/>
          </p:nvPr>
        </p:nvSpPr>
        <p:spPr/>
        <p:txBody>
          <a:bodyPr/>
          <a:lstStyle/>
          <a:p>
            <a:r>
              <a:rPr lang="en-IE" dirty="0" smtClean="0"/>
              <a:t>So a variable contains a value, and that value changes over time.</a:t>
            </a:r>
            <a:endParaRPr lang="en-IE" sz="4000" dirty="0" smtClean="0"/>
          </a:p>
        </p:txBody>
      </p:sp>
    </p:spTree>
    <p:extLst>
      <p:ext uri="{BB962C8B-B14F-4D97-AF65-F5344CB8AC3E}">
        <p14:creationId xmlns:p14="http://schemas.microsoft.com/office/powerpoint/2010/main" val="32728056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Variables</a:t>
            </a:r>
            <a:endParaRPr lang="en-IE" dirty="0"/>
          </a:p>
        </p:txBody>
      </p:sp>
      <p:sp>
        <p:nvSpPr>
          <p:cNvPr id="3" name="Content Placeholder 2"/>
          <p:cNvSpPr>
            <a:spLocks noGrp="1"/>
          </p:cNvSpPr>
          <p:nvPr>
            <p:ph idx="1"/>
          </p:nvPr>
        </p:nvSpPr>
        <p:spPr/>
        <p:txBody>
          <a:bodyPr/>
          <a:lstStyle/>
          <a:p>
            <a:r>
              <a:rPr lang="en-IE" dirty="0" smtClean="0"/>
              <a:t>…like your bank balance!</a:t>
            </a:r>
            <a:endParaRPr lang="en-IE" sz="4000" dirty="0" smtClean="0"/>
          </a:p>
        </p:txBody>
      </p:sp>
    </p:spTree>
    <p:extLst>
      <p:ext uri="{BB962C8B-B14F-4D97-AF65-F5344CB8AC3E}">
        <p14:creationId xmlns:p14="http://schemas.microsoft.com/office/powerpoint/2010/main" val="1942487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a:solidFill>
                  <a:schemeClr val="bg1"/>
                </a:solidFill>
              </a:rPr>
              <a:t>The Python Programming Language</a:t>
            </a:r>
          </a:p>
        </p:txBody>
      </p:sp>
      <p:sp>
        <p:nvSpPr>
          <p:cNvPr id="4" name="Content Placeholder 3"/>
          <p:cNvSpPr>
            <a:spLocks noGrp="1"/>
          </p:cNvSpPr>
          <p:nvPr>
            <p:ph idx="1"/>
          </p:nvPr>
        </p:nvSpPr>
        <p:spPr>
          <a:xfrm>
            <a:off x="609521" y="1600202"/>
            <a:ext cx="5485686" cy="4525963"/>
          </a:xfrm>
        </p:spPr>
        <p:txBody>
          <a:bodyPr>
            <a:normAutofit/>
          </a:bodyPr>
          <a:lstStyle/>
          <a:p>
            <a:r>
              <a:rPr lang="en-IE" dirty="0">
                <a:solidFill>
                  <a:schemeClr val="bg1"/>
                </a:solidFill>
              </a:rPr>
              <a:t>Python </a:t>
            </a:r>
            <a:r>
              <a:rPr lang="en-IE" dirty="0" smtClean="0">
                <a:solidFill>
                  <a:schemeClr val="bg1"/>
                </a:solidFill>
              </a:rPr>
              <a:t>is named for the </a:t>
            </a:r>
            <a:r>
              <a:rPr lang="en-IE" dirty="0">
                <a:solidFill>
                  <a:schemeClr val="bg1"/>
                </a:solidFill>
              </a:rPr>
              <a:t>British </a:t>
            </a:r>
            <a:r>
              <a:rPr lang="en-IE" dirty="0" smtClean="0">
                <a:solidFill>
                  <a:schemeClr val="bg1"/>
                </a:solidFill>
              </a:rPr>
              <a:t>comedy </a:t>
            </a:r>
            <a:r>
              <a:rPr lang="en-IE" dirty="0">
                <a:solidFill>
                  <a:schemeClr val="bg1"/>
                </a:solidFill>
              </a:rPr>
              <a:t>group </a:t>
            </a:r>
            <a:r>
              <a:rPr lang="en-IE" i="1" dirty="0">
                <a:solidFill>
                  <a:schemeClr val="bg1"/>
                </a:solidFill>
              </a:rPr>
              <a:t>Monty </a:t>
            </a:r>
            <a:r>
              <a:rPr lang="en-IE" i="1" dirty="0" smtClean="0">
                <a:solidFill>
                  <a:schemeClr val="bg1"/>
                </a:solidFill>
              </a:rPr>
              <a:t>Python</a:t>
            </a:r>
            <a:r>
              <a:rPr lang="en-IE" dirty="0" smtClean="0">
                <a:solidFill>
                  <a:schemeClr val="bg1"/>
                </a:solidFill>
              </a:rPr>
              <a:t>.</a:t>
            </a:r>
          </a:p>
          <a:p>
            <a:r>
              <a:rPr lang="en-IE" dirty="0" smtClean="0">
                <a:solidFill>
                  <a:schemeClr val="bg1"/>
                </a:solidFill>
              </a:rPr>
              <a:t>The main members of the group are </a:t>
            </a:r>
            <a:r>
              <a:rPr lang="en-IE" dirty="0">
                <a:solidFill>
                  <a:schemeClr val="bg1"/>
                </a:solidFill>
              </a:rPr>
              <a:t>Eric Idle, Terry </a:t>
            </a:r>
            <a:r>
              <a:rPr lang="en-IE" dirty="0" smtClean="0">
                <a:solidFill>
                  <a:schemeClr val="bg1"/>
                </a:solidFill>
              </a:rPr>
              <a:t>Jones, </a:t>
            </a:r>
            <a:r>
              <a:rPr lang="en-IE" dirty="0">
                <a:solidFill>
                  <a:schemeClr val="bg1"/>
                </a:solidFill>
              </a:rPr>
              <a:t>John Cleese, Michael </a:t>
            </a:r>
            <a:r>
              <a:rPr lang="en-IE" dirty="0" smtClean="0">
                <a:solidFill>
                  <a:schemeClr val="bg1"/>
                </a:solidFill>
              </a:rPr>
              <a:t>Palin, Graham Chapman, and Terry Gilliam.</a:t>
            </a:r>
            <a:endParaRPr lang="en-IE"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9221" y="1701208"/>
            <a:ext cx="5278993" cy="3600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590" y="-315416"/>
            <a:ext cx="12630484" cy="7222095"/>
          </a:xfrm>
          <a:prstGeom prst="rect">
            <a:avLst/>
          </a:prstGeom>
        </p:spPr>
      </p:pic>
    </p:spTree>
    <p:extLst>
      <p:ext uri="{BB962C8B-B14F-4D97-AF65-F5344CB8AC3E}">
        <p14:creationId xmlns:p14="http://schemas.microsoft.com/office/powerpoint/2010/main" val="327973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ppt_x"/>
                                          </p:val>
                                        </p:tav>
                                        <p:tav tm="100000">
                                          <p:val>
                                            <p:strVal val="#ppt_x"/>
                                          </p:val>
                                        </p:tav>
                                      </p:tavLst>
                                    </p:anim>
                                    <p:anim calcmode="lin" valueType="num">
                                      <p:cBhvr additive="base">
                                        <p:cTn id="8" dur="25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Variables</a:t>
            </a:r>
            <a:endParaRPr lang="en-IE" dirty="0"/>
          </a:p>
        </p:txBody>
      </p:sp>
      <p:sp>
        <p:nvSpPr>
          <p:cNvPr id="3" name="Content Placeholder 2"/>
          <p:cNvSpPr>
            <a:spLocks noGrp="1"/>
          </p:cNvSpPr>
          <p:nvPr>
            <p:ph idx="1"/>
          </p:nvPr>
        </p:nvSpPr>
        <p:spPr/>
        <p:txBody>
          <a:bodyPr/>
          <a:lstStyle/>
          <a:p>
            <a:r>
              <a:rPr lang="en-IE" dirty="0" smtClean="0"/>
              <a:t>In programming, we tell the computer the value of a variable</a:t>
            </a:r>
          </a:p>
          <a:p>
            <a:r>
              <a:rPr lang="en-IE" dirty="0" smtClean="0"/>
              <a:t>So, for example, </a:t>
            </a:r>
            <a:endParaRPr lang="en-IE" dirty="0"/>
          </a:p>
          <a:p>
            <a:pPr marL="0" indent="0" algn="ctr">
              <a:buNone/>
            </a:pPr>
            <a:r>
              <a:rPr lang="en-IE" sz="3600" dirty="0" smtClean="0"/>
              <a:t>x &lt;- 5</a:t>
            </a:r>
          </a:p>
          <a:p>
            <a:pPr marL="0" indent="0" algn="ctr">
              <a:buNone/>
            </a:pPr>
            <a:endParaRPr lang="en-IE" sz="3600" dirty="0" smtClean="0"/>
          </a:p>
          <a:p>
            <a:pPr marL="0" indent="0">
              <a:buNone/>
            </a:pPr>
            <a:r>
              <a:rPr lang="en-IE" dirty="0"/>
              <a:t>m</a:t>
            </a:r>
            <a:r>
              <a:rPr lang="en-IE" dirty="0" smtClean="0"/>
              <a:t>eans “</a:t>
            </a:r>
            <a:r>
              <a:rPr lang="en-IE" i="1" dirty="0" smtClean="0"/>
              <a:t>X gets the value 5</a:t>
            </a:r>
            <a:r>
              <a:rPr lang="en-IE" dirty="0" smtClean="0"/>
              <a:t>” </a:t>
            </a:r>
          </a:p>
          <a:p>
            <a:pPr marL="0" indent="0">
              <a:buNone/>
            </a:pPr>
            <a:r>
              <a:rPr lang="en-IE" dirty="0"/>
              <a:t> </a:t>
            </a:r>
            <a:r>
              <a:rPr lang="en-IE" dirty="0" smtClean="0"/>
              <a:t>       or “</a:t>
            </a:r>
            <a:r>
              <a:rPr lang="en-IE" i="1" dirty="0" smtClean="0"/>
              <a:t>X is assigned 5</a:t>
            </a:r>
            <a:r>
              <a:rPr lang="en-IE" dirty="0" smtClean="0"/>
              <a:t>”</a:t>
            </a:r>
          </a:p>
        </p:txBody>
      </p:sp>
      <p:sp>
        <p:nvSpPr>
          <p:cNvPr id="4" name="Rectangle 3"/>
          <p:cNvSpPr/>
          <p:nvPr/>
        </p:nvSpPr>
        <p:spPr>
          <a:xfrm>
            <a:off x="527313" y="2780928"/>
            <a:ext cx="11135788" cy="37444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3228899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Variables</a:t>
            </a:r>
            <a:endParaRPr lang="en-IE" dirty="0"/>
          </a:p>
        </p:txBody>
      </p:sp>
      <p:sp>
        <p:nvSpPr>
          <p:cNvPr id="3" name="Content Placeholder 2"/>
          <p:cNvSpPr>
            <a:spLocks noGrp="1"/>
          </p:cNvSpPr>
          <p:nvPr>
            <p:ph idx="1"/>
          </p:nvPr>
        </p:nvSpPr>
        <p:spPr/>
        <p:txBody>
          <a:bodyPr/>
          <a:lstStyle/>
          <a:p>
            <a:r>
              <a:rPr lang="en-IE" dirty="0" smtClean="0"/>
              <a:t>In programming, we tell the computer the value of a variable</a:t>
            </a:r>
          </a:p>
          <a:p>
            <a:r>
              <a:rPr lang="en-IE" dirty="0" smtClean="0"/>
              <a:t>So, for example, </a:t>
            </a:r>
            <a:endParaRPr lang="en-IE" dirty="0"/>
          </a:p>
          <a:p>
            <a:pPr marL="0" indent="0" algn="ctr">
              <a:buNone/>
            </a:pPr>
            <a:r>
              <a:rPr lang="en-IE" sz="3600" dirty="0" smtClean="0">
                <a:latin typeface="Courier New" panose="02070309020205020404" pitchFamily="49" charset="0"/>
                <a:cs typeface="Courier New" panose="02070309020205020404" pitchFamily="49" charset="0"/>
              </a:rPr>
              <a:t>x = 5</a:t>
            </a:r>
          </a:p>
          <a:p>
            <a:pPr marL="0" indent="0" algn="ctr">
              <a:buNone/>
            </a:pPr>
            <a:endParaRPr lang="en-IE" sz="3600" dirty="0" smtClean="0"/>
          </a:p>
          <a:p>
            <a:pPr marL="0" indent="0">
              <a:buNone/>
            </a:pPr>
            <a:r>
              <a:rPr lang="en-IE" dirty="0"/>
              <a:t>m</a:t>
            </a:r>
            <a:r>
              <a:rPr lang="en-IE" dirty="0" smtClean="0"/>
              <a:t>eans “X gets the value 5” </a:t>
            </a:r>
          </a:p>
          <a:p>
            <a:pPr marL="0" indent="0">
              <a:buNone/>
            </a:pPr>
            <a:r>
              <a:rPr lang="en-IE" dirty="0"/>
              <a:t> </a:t>
            </a:r>
            <a:r>
              <a:rPr lang="en-IE" dirty="0" smtClean="0"/>
              <a:t>       or “</a:t>
            </a:r>
            <a:r>
              <a:rPr lang="en-IE" i="1" dirty="0" smtClean="0"/>
              <a:t>X is assigned 5</a:t>
            </a:r>
            <a:r>
              <a:rPr lang="en-IE" dirty="0" smtClean="0"/>
              <a:t>”</a:t>
            </a:r>
          </a:p>
        </p:txBody>
      </p:sp>
      <p:sp>
        <p:nvSpPr>
          <p:cNvPr id="4" name="Rectangle 3"/>
          <p:cNvSpPr/>
          <p:nvPr/>
        </p:nvSpPr>
        <p:spPr>
          <a:xfrm>
            <a:off x="527313" y="4653136"/>
            <a:ext cx="11135788" cy="16561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2936376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Variables</a:t>
            </a:r>
            <a:endParaRPr lang="en-IE" dirty="0"/>
          </a:p>
        </p:txBody>
      </p:sp>
      <p:sp>
        <p:nvSpPr>
          <p:cNvPr id="3" name="Content Placeholder 2"/>
          <p:cNvSpPr>
            <a:spLocks noGrp="1"/>
          </p:cNvSpPr>
          <p:nvPr>
            <p:ph idx="1"/>
          </p:nvPr>
        </p:nvSpPr>
        <p:spPr/>
        <p:txBody>
          <a:bodyPr/>
          <a:lstStyle/>
          <a:p>
            <a:r>
              <a:rPr lang="en-IE" dirty="0" smtClean="0"/>
              <a:t>In programming, we tell the computer the value of a variable</a:t>
            </a:r>
          </a:p>
          <a:p>
            <a:r>
              <a:rPr lang="en-IE" dirty="0" smtClean="0"/>
              <a:t>So, for example, </a:t>
            </a:r>
            <a:endParaRPr lang="en-IE" dirty="0"/>
          </a:p>
          <a:p>
            <a:pPr marL="0" indent="0" algn="ctr">
              <a:buNone/>
            </a:pPr>
            <a:r>
              <a:rPr lang="en-IE" sz="3600" dirty="0" smtClean="0">
                <a:latin typeface="Courier New" panose="02070309020205020404" pitchFamily="49" charset="0"/>
                <a:cs typeface="Courier New" panose="02070309020205020404" pitchFamily="49" charset="0"/>
              </a:rPr>
              <a:t>x </a:t>
            </a:r>
            <a:r>
              <a:rPr lang="en-IE" sz="3600" dirty="0">
                <a:latin typeface="Courier New" panose="02070309020205020404" pitchFamily="49" charset="0"/>
                <a:cs typeface="Courier New" panose="02070309020205020404" pitchFamily="49" charset="0"/>
              </a:rPr>
              <a:t>=</a:t>
            </a:r>
            <a:r>
              <a:rPr lang="en-IE" sz="3600" dirty="0" smtClean="0">
                <a:latin typeface="Courier New" panose="02070309020205020404" pitchFamily="49" charset="0"/>
                <a:cs typeface="Courier New" panose="02070309020205020404" pitchFamily="49" charset="0"/>
              </a:rPr>
              <a:t> 5</a:t>
            </a:r>
          </a:p>
          <a:p>
            <a:pPr marL="0" indent="0" algn="ctr">
              <a:buNone/>
            </a:pPr>
            <a:endParaRPr lang="en-IE" sz="3600" dirty="0" smtClean="0"/>
          </a:p>
          <a:p>
            <a:pPr marL="0" indent="0">
              <a:buNone/>
            </a:pPr>
            <a:r>
              <a:rPr lang="en-IE" dirty="0"/>
              <a:t>m</a:t>
            </a:r>
            <a:r>
              <a:rPr lang="en-IE" dirty="0" smtClean="0"/>
              <a:t>eans “X gets the value 5” </a:t>
            </a:r>
          </a:p>
          <a:p>
            <a:pPr marL="0" indent="0">
              <a:buNone/>
            </a:pPr>
            <a:r>
              <a:rPr lang="en-IE" dirty="0"/>
              <a:t> </a:t>
            </a:r>
            <a:r>
              <a:rPr lang="en-IE" dirty="0" smtClean="0"/>
              <a:t>       or “X is assigned 5”</a:t>
            </a:r>
          </a:p>
        </p:txBody>
      </p:sp>
      <p:sp>
        <p:nvSpPr>
          <p:cNvPr id="4" name="Flowchart: Magnetic Disk 3"/>
          <p:cNvSpPr/>
          <p:nvPr/>
        </p:nvSpPr>
        <p:spPr>
          <a:xfrm>
            <a:off x="8015170" y="4509120"/>
            <a:ext cx="1247976" cy="1224136"/>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dirty="0" smtClean="0">
                <a:solidFill>
                  <a:schemeClr val="tx1"/>
                </a:solidFill>
              </a:rPr>
              <a:t>X</a:t>
            </a:r>
            <a:endParaRPr lang="en-IE" sz="4000" dirty="0">
              <a:solidFill>
                <a:schemeClr val="tx1"/>
              </a:solidFill>
            </a:endParaRPr>
          </a:p>
        </p:txBody>
      </p:sp>
    </p:spTree>
    <p:extLst>
      <p:ext uri="{BB962C8B-B14F-4D97-AF65-F5344CB8AC3E}">
        <p14:creationId xmlns:p14="http://schemas.microsoft.com/office/powerpoint/2010/main" val="28244703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Variables</a:t>
            </a:r>
            <a:endParaRPr lang="en-IE" dirty="0"/>
          </a:p>
        </p:txBody>
      </p:sp>
      <p:sp>
        <p:nvSpPr>
          <p:cNvPr id="3" name="Content Placeholder 2"/>
          <p:cNvSpPr>
            <a:spLocks noGrp="1"/>
          </p:cNvSpPr>
          <p:nvPr>
            <p:ph idx="1"/>
          </p:nvPr>
        </p:nvSpPr>
        <p:spPr/>
        <p:txBody>
          <a:bodyPr/>
          <a:lstStyle/>
          <a:p>
            <a:r>
              <a:rPr lang="en-IE" dirty="0" smtClean="0"/>
              <a:t>In programming, we tell the computer the value of a variable</a:t>
            </a:r>
          </a:p>
          <a:p>
            <a:r>
              <a:rPr lang="en-IE" dirty="0" smtClean="0"/>
              <a:t>So, for example, </a:t>
            </a:r>
            <a:endParaRPr lang="en-IE" dirty="0"/>
          </a:p>
          <a:p>
            <a:pPr marL="0" indent="0" algn="ctr">
              <a:buNone/>
            </a:pPr>
            <a:r>
              <a:rPr lang="en-IE" sz="3600" dirty="0" smtClean="0">
                <a:latin typeface="Courier New" panose="02070309020205020404" pitchFamily="49" charset="0"/>
                <a:cs typeface="Courier New" panose="02070309020205020404" pitchFamily="49" charset="0"/>
              </a:rPr>
              <a:t>x </a:t>
            </a:r>
            <a:r>
              <a:rPr lang="en-IE" sz="3600" dirty="0">
                <a:latin typeface="Courier New" panose="02070309020205020404" pitchFamily="49" charset="0"/>
                <a:cs typeface="Courier New" panose="02070309020205020404" pitchFamily="49" charset="0"/>
              </a:rPr>
              <a:t>=</a:t>
            </a:r>
            <a:r>
              <a:rPr lang="en-IE" sz="3600" dirty="0" smtClean="0">
                <a:latin typeface="Courier New" panose="02070309020205020404" pitchFamily="49" charset="0"/>
                <a:cs typeface="Courier New" panose="02070309020205020404" pitchFamily="49" charset="0"/>
              </a:rPr>
              <a:t> 5</a:t>
            </a:r>
          </a:p>
          <a:p>
            <a:pPr marL="0" indent="0" algn="ctr">
              <a:buNone/>
            </a:pPr>
            <a:endParaRPr lang="en-IE" sz="3600" dirty="0" smtClean="0"/>
          </a:p>
          <a:p>
            <a:pPr marL="0" indent="0">
              <a:buNone/>
            </a:pPr>
            <a:r>
              <a:rPr lang="en-IE" dirty="0"/>
              <a:t>m</a:t>
            </a:r>
            <a:r>
              <a:rPr lang="en-IE" dirty="0" smtClean="0"/>
              <a:t>eans “X gets the value 5” </a:t>
            </a:r>
          </a:p>
          <a:p>
            <a:pPr marL="0" indent="0">
              <a:buNone/>
            </a:pPr>
            <a:r>
              <a:rPr lang="en-IE" dirty="0"/>
              <a:t> </a:t>
            </a:r>
            <a:r>
              <a:rPr lang="en-IE" dirty="0" smtClean="0"/>
              <a:t>       or “X is assigned 5”</a:t>
            </a:r>
          </a:p>
        </p:txBody>
      </p:sp>
      <p:sp>
        <p:nvSpPr>
          <p:cNvPr id="4" name="Flowchart: Magnetic Disk 3"/>
          <p:cNvSpPr/>
          <p:nvPr/>
        </p:nvSpPr>
        <p:spPr>
          <a:xfrm>
            <a:off x="8015170" y="4509120"/>
            <a:ext cx="1247976" cy="1224136"/>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dirty="0" smtClean="0">
                <a:solidFill>
                  <a:schemeClr val="tx1"/>
                </a:solidFill>
              </a:rPr>
              <a:t>X</a:t>
            </a:r>
            <a:endParaRPr lang="en-IE" sz="4000" dirty="0">
              <a:solidFill>
                <a:schemeClr val="tx1"/>
              </a:solidFill>
            </a:endParaRPr>
          </a:p>
        </p:txBody>
      </p:sp>
      <p:sp>
        <p:nvSpPr>
          <p:cNvPr id="5" name="Flowchart: Magnetic Disk 4"/>
          <p:cNvSpPr/>
          <p:nvPr/>
        </p:nvSpPr>
        <p:spPr>
          <a:xfrm>
            <a:off x="9839135" y="3429000"/>
            <a:ext cx="1247976" cy="1224136"/>
          </a:xfrm>
          <a:prstGeom prst="flowChartMagneticDis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dirty="0" smtClean="0">
                <a:solidFill>
                  <a:schemeClr val="tx1"/>
                </a:solidFill>
              </a:rPr>
              <a:t>5</a:t>
            </a:r>
            <a:endParaRPr lang="en-IE" sz="4000" dirty="0">
              <a:solidFill>
                <a:schemeClr val="tx1"/>
              </a:solidFill>
            </a:endParaRPr>
          </a:p>
        </p:txBody>
      </p:sp>
      <p:sp>
        <p:nvSpPr>
          <p:cNvPr id="6" name="Bent Arrow 5"/>
          <p:cNvSpPr/>
          <p:nvPr/>
        </p:nvSpPr>
        <p:spPr>
          <a:xfrm rot="5400000" flipV="1">
            <a:off x="8879107" y="3597128"/>
            <a:ext cx="720080" cy="1679968"/>
          </a:xfrm>
          <a:prstGeom prst="ben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Tree>
    <p:extLst>
      <p:ext uri="{BB962C8B-B14F-4D97-AF65-F5344CB8AC3E}">
        <p14:creationId xmlns:p14="http://schemas.microsoft.com/office/powerpoint/2010/main" val="37523362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Variables</a:t>
            </a:r>
            <a:endParaRPr lang="en-IE" dirty="0"/>
          </a:p>
        </p:txBody>
      </p:sp>
      <p:sp>
        <p:nvSpPr>
          <p:cNvPr id="3" name="Content Placeholder 2"/>
          <p:cNvSpPr>
            <a:spLocks noGrp="1"/>
          </p:cNvSpPr>
          <p:nvPr>
            <p:ph idx="1"/>
          </p:nvPr>
        </p:nvSpPr>
        <p:spPr/>
        <p:txBody>
          <a:bodyPr/>
          <a:lstStyle/>
          <a:p>
            <a:r>
              <a:rPr lang="en-IE" dirty="0" smtClean="0"/>
              <a:t>And later we can say something like:</a:t>
            </a:r>
          </a:p>
          <a:p>
            <a:endParaRPr lang="en-IE" dirty="0"/>
          </a:p>
          <a:p>
            <a:pPr marL="0" indent="0" algn="ctr">
              <a:buNone/>
            </a:pPr>
            <a:r>
              <a:rPr lang="en-IE" sz="3600" dirty="0" smtClean="0">
                <a:latin typeface="Courier New" panose="02070309020205020404" pitchFamily="49" charset="0"/>
                <a:cs typeface="Courier New" panose="02070309020205020404" pitchFamily="49" charset="0"/>
              </a:rPr>
              <a:t>x </a:t>
            </a:r>
            <a:r>
              <a:rPr lang="en-IE" sz="3600" dirty="0">
                <a:latin typeface="Courier New" panose="02070309020205020404" pitchFamily="49" charset="0"/>
                <a:cs typeface="Courier New" panose="02070309020205020404" pitchFamily="49" charset="0"/>
              </a:rPr>
              <a:t>=</a:t>
            </a:r>
            <a:r>
              <a:rPr lang="en-IE" sz="3600" dirty="0" smtClean="0">
                <a:latin typeface="Courier New" panose="02070309020205020404" pitchFamily="49" charset="0"/>
                <a:cs typeface="Courier New" panose="02070309020205020404" pitchFamily="49" charset="0"/>
              </a:rPr>
              <a:t> 8</a:t>
            </a:r>
          </a:p>
          <a:p>
            <a:pPr marL="0" indent="0" algn="ctr">
              <a:buNone/>
            </a:pPr>
            <a:endParaRPr lang="en-IE" sz="3600" dirty="0" smtClean="0"/>
          </a:p>
          <a:p>
            <a:pPr marL="0" indent="0">
              <a:buNone/>
            </a:pPr>
            <a:r>
              <a:rPr lang="en-IE" dirty="0"/>
              <a:t>m</a:t>
            </a:r>
            <a:r>
              <a:rPr lang="en-IE" dirty="0" smtClean="0"/>
              <a:t>eans “X gets the value 8” </a:t>
            </a:r>
          </a:p>
          <a:p>
            <a:pPr marL="0" indent="0">
              <a:buNone/>
            </a:pPr>
            <a:r>
              <a:rPr lang="en-IE" dirty="0"/>
              <a:t> </a:t>
            </a:r>
            <a:r>
              <a:rPr lang="en-IE" dirty="0" smtClean="0"/>
              <a:t>       or “X is assigned 8”</a:t>
            </a:r>
          </a:p>
        </p:txBody>
      </p:sp>
    </p:spTree>
    <p:extLst>
      <p:ext uri="{BB962C8B-B14F-4D97-AF65-F5344CB8AC3E}">
        <p14:creationId xmlns:p14="http://schemas.microsoft.com/office/powerpoint/2010/main" val="29016202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Variables</a:t>
            </a:r>
            <a:endParaRPr lang="en-IE" dirty="0"/>
          </a:p>
        </p:txBody>
      </p:sp>
      <p:sp>
        <p:nvSpPr>
          <p:cNvPr id="3" name="Content Placeholder 2"/>
          <p:cNvSpPr>
            <a:spLocks noGrp="1"/>
          </p:cNvSpPr>
          <p:nvPr>
            <p:ph idx="1"/>
          </p:nvPr>
        </p:nvSpPr>
        <p:spPr/>
        <p:txBody>
          <a:bodyPr/>
          <a:lstStyle/>
          <a:p>
            <a:r>
              <a:rPr lang="en-IE" dirty="0" smtClean="0"/>
              <a:t>If we want to add one to a variable:</a:t>
            </a:r>
          </a:p>
          <a:p>
            <a:endParaRPr lang="en-IE" dirty="0"/>
          </a:p>
          <a:p>
            <a:pPr marL="0" indent="0" algn="ctr">
              <a:buNone/>
            </a:pPr>
            <a:r>
              <a:rPr lang="en-IE" sz="3600" dirty="0" smtClean="0">
                <a:latin typeface="Courier New" panose="02070309020205020404" pitchFamily="49" charset="0"/>
                <a:cs typeface="Courier New" panose="02070309020205020404" pitchFamily="49" charset="0"/>
              </a:rPr>
              <a:t>x </a:t>
            </a:r>
            <a:r>
              <a:rPr lang="en-IE" sz="3600" dirty="0">
                <a:latin typeface="Courier New" panose="02070309020205020404" pitchFamily="49" charset="0"/>
                <a:cs typeface="Courier New" panose="02070309020205020404" pitchFamily="49" charset="0"/>
              </a:rPr>
              <a:t>=</a:t>
            </a:r>
            <a:r>
              <a:rPr lang="en-IE" sz="3600" dirty="0" smtClean="0">
                <a:latin typeface="Courier New" panose="02070309020205020404" pitchFamily="49" charset="0"/>
                <a:cs typeface="Courier New" panose="02070309020205020404" pitchFamily="49" charset="0"/>
              </a:rPr>
              <a:t> x + 1</a:t>
            </a:r>
          </a:p>
          <a:p>
            <a:pPr marL="0" indent="0" algn="ctr">
              <a:buNone/>
            </a:pPr>
            <a:endParaRPr lang="en-IE" sz="3600" dirty="0" smtClean="0"/>
          </a:p>
          <a:p>
            <a:pPr marL="0" indent="0">
              <a:buNone/>
            </a:pPr>
            <a:r>
              <a:rPr lang="en-IE" dirty="0"/>
              <a:t>m</a:t>
            </a:r>
            <a:r>
              <a:rPr lang="en-IE" dirty="0" smtClean="0"/>
              <a:t>eans “increment X” </a:t>
            </a:r>
          </a:p>
          <a:p>
            <a:pPr marL="0" indent="0">
              <a:buNone/>
            </a:pPr>
            <a:r>
              <a:rPr lang="en-IE" dirty="0"/>
              <a:t> </a:t>
            </a:r>
            <a:r>
              <a:rPr lang="en-IE" dirty="0" smtClean="0"/>
              <a:t>       or “X is incremented by 1”</a:t>
            </a:r>
          </a:p>
        </p:txBody>
      </p:sp>
      <p:sp>
        <p:nvSpPr>
          <p:cNvPr id="4" name="Flowchart: Magnetic Disk 3"/>
          <p:cNvSpPr/>
          <p:nvPr/>
        </p:nvSpPr>
        <p:spPr>
          <a:xfrm>
            <a:off x="10655397" y="5229200"/>
            <a:ext cx="1247976" cy="1224136"/>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dirty="0" smtClean="0">
                <a:solidFill>
                  <a:schemeClr val="tx1"/>
                </a:solidFill>
              </a:rPr>
              <a:t>X</a:t>
            </a:r>
            <a:r>
              <a:rPr lang="en-IE" sz="1400" dirty="0" smtClean="0">
                <a:solidFill>
                  <a:schemeClr val="tx1"/>
                </a:solidFill>
              </a:rPr>
              <a:t>(new)</a:t>
            </a:r>
            <a:endParaRPr lang="en-IE" sz="1400" dirty="0">
              <a:solidFill>
                <a:schemeClr val="tx1"/>
              </a:solidFill>
            </a:endParaRPr>
          </a:p>
        </p:txBody>
      </p:sp>
      <p:sp>
        <p:nvSpPr>
          <p:cNvPr id="5" name="Rectangle 4"/>
          <p:cNvSpPr/>
          <p:nvPr/>
        </p:nvSpPr>
        <p:spPr>
          <a:xfrm>
            <a:off x="10871532" y="5013176"/>
            <a:ext cx="767985"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Flowchart: Magnetic Disk 5"/>
          <p:cNvSpPr/>
          <p:nvPr/>
        </p:nvSpPr>
        <p:spPr>
          <a:xfrm>
            <a:off x="10655397" y="4437112"/>
            <a:ext cx="1247976" cy="1224136"/>
          </a:xfrm>
          <a:prstGeom prst="flowChartMagneticDis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dirty="0" smtClean="0">
                <a:solidFill>
                  <a:schemeClr val="tx1"/>
                </a:solidFill>
              </a:rPr>
              <a:t>5</a:t>
            </a:r>
            <a:endParaRPr lang="en-IE" sz="4000" dirty="0">
              <a:solidFill>
                <a:schemeClr val="tx1"/>
              </a:solidFill>
            </a:endParaRPr>
          </a:p>
        </p:txBody>
      </p:sp>
      <p:sp>
        <p:nvSpPr>
          <p:cNvPr id="7" name="Flowchart: Magnetic Disk 6"/>
          <p:cNvSpPr/>
          <p:nvPr/>
        </p:nvSpPr>
        <p:spPr>
          <a:xfrm>
            <a:off x="8687157" y="3789040"/>
            <a:ext cx="1247976" cy="1224136"/>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dirty="0">
                <a:solidFill>
                  <a:schemeClr val="tx1"/>
                </a:solidFill>
              </a:rPr>
              <a:t>X</a:t>
            </a:r>
            <a:r>
              <a:rPr lang="en-IE" sz="1600" dirty="0" smtClean="0">
                <a:solidFill>
                  <a:schemeClr val="tx1"/>
                </a:solidFill>
              </a:rPr>
              <a:t>(old)</a:t>
            </a:r>
            <a:endParaRPr lang="en-IE" sz="3600" dirty="0">
              <a:solidFill>
                <a:schemeClr val="tx1"/>
              </a:solidFill>
            </a:endParaRPr>
          </a:p>
        </p:txBody>
      </p:sp>
      <p:sp>
        <p:nvSpPr>
          <p:cNvPr id="8" name="Rectangle 7"/>
          <p:cNvSpPr/>
          <p:nvPr/>
        </p:nvSpPr>
        <p:spPr>
          <a:xfrm>
            <a:off x="8903292" y="3573016"/>
            <a:ext cx="767985"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Flowchart: Magnetic Disk 8"/>
          <p:cNvSpPr/>
          <p:nvPr/>
        </p:nvSpPr>
        <p:spPr>
          <a:xfrm>
            <a:off x="8687157" y="3068960"/>
            <a:ext cx="1247976" cy="1224136"/>
          </a:xfrm>
          <a:prstGeom prst="flowChartMagneticDis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dirty="0" smtClean="0">
                <a:solidFill>
                  <a:schemeClr val="tx1"/>
                </a:solidFill>
              </a:rPr>
              <a:t>4</a:t>
            </a:r>
            <a:endParaRPr lang="en-IE" sz="4000" dirty="0">
              <a:solidFill>
                <a:schemeClr val="tx1"/>
              </a:solidFill>
            </a:endParaRPr>
          </a:p>
        </p:txBody>
      </p:sp>
      <p:sp>
        <p:nvSpPr>
          <p:cNvPr id="10" name="Bent Arrow 9"/>
          <p:cNvSpPr/>
          <p:nvPr/>
        </p:nvSpPr>
        <p:spPr>
          <a:xfrm rot="5400000">
            <a:off x="10175350" y="3885132"/>
            <a:ext cx="864096" cy="1247976"/>
          </a:xfrm>
          <a:prstGeom prst="ben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12" name="Rounded Rectangle 11"/>
          <p:cNvSpPr/>
          <p:nvPr/>
        </p:nvSpPr>
        <p:spPr>
          <a:xfrm>
            <a:off x="10871532" y="4077072"/>
            <a:ext cx="767985" cy="43204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smtClean="0">
                <a:solidFill>
                  <a:schemeClr val="tx1"/>
                </a:solidFill>
              </a:rPr>
              <a:t>+1</a:t>
            </a:r>
            <a:endParaRPr lang="en-IE" b="1" dirty="0">
              <a:solidFill>
                <a:schemeClr val="tx1"/>
              </a:solidFill>
            </a:endParaRPr>
          </a:p>
        </p:txBody>
      </p:sp>
    </p:spTree>
    <p:extLst>
      <p:ext uri="{BB962C8B-B14F-4D97-AF65-F5344CB8AC3E}">
        <p14:creationId xmlns:p14="http://schemas.microsoft.com/office/powerpoint/2010/main" val="23561149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Variables</a:t>
            </a:r>
            <a:endParaRPr lang="en-IE" dirty="0"/>
          </a:p>
        </p:txBody>
      </p:sp>
      <p:sp>
        <p:nvSpPr>
          <p:cNvPr id="3" name="Content Placeholder 2"/>
          <p:cNvSpPr>
            <a:spLocks noGrp="1"/>
          </p:cNvSpPr>
          <p:nvPr>
            <p:ph idx="1"/>
          </p:nvPr>
        </p:nvSpPr>
        <p:spPr/>
        <p:txBody>
          <a:bodyPr/>
          <a:lstStyle/>
          <a:p>
            <a:r>
              <a:rPr lang="en-IE" dirty="0" smtClean="0"/>
              <a:t>We can create a new variable Y</a:t>
            </a:r>
          </a:p>
          <a:p>
            <a:endParaRPr lang="en-IE" dirty="0"/>
          </a:p>
          <a:p>
            <a:pPr marL="0" indent="0" algn="ctr">
              <a:buNone/>
            </a:pPr>
            <a:r>
              <a:rPr lang="en-IE" sz="3600" dirty="0">
                <a:latin typeface="Courier New" panose="02070309020205020404" pitchFamily="49" charset="0"/>
                <a:cs typeface="Courier New" panose="02070309020205020404" pitchFamily="49" charset="0"/>
              </a:rPr>
              <a:t>y</a:t>
            </a:r>
            <a:r>
              <a:rPr lang="en-IE" sz="3600" dirty="0" smtClean="0">
                <a:latin typeface="Courier New" panose="02070309020205020404" pitchFamily="49" charset="0"/>
                <a:cs typeface="Courier New" panose="02070309020205020404" pitchFamily="49" charset="0"/>
              </a:rPr>
              <a:t> </a:t>
            </a:r>
            <a:r>
              <a:rPr lang="en-IE" sz="3600" dirty="0">
                <a:latin typeface="Courier New" panose="02070309020205020404" pitchFamily="49" charset="0"/>
                <a:cs typeface="Courier New" panose="02070309020205020404" pitchFamily="49" charset="0"/>
              </a:rPr>
              <a:t>=</a:t>
            </a:r>
            <a:r>
              <a:rPr lang="en-IE" sz="3600" dirty="0" smtClean="0">
                <a:latin typeface="Courier New" panose="02070309020205020404" pitchFamily="49" charset="0"/>
                <a:cs typeface="Courier New" panose="02070309020205020404" pitchFamily="49" charset="0"/>
              </a:rPr>
              <a:t> x</a:t>
            </a:r>
          </a:p>
          <a:p>
            <a:pPr marL="0" indent="0" algn="ctr">
              <a:buNone/>
            </a:pPr>
            <a:endParaRPr lang="en-IE" sz="3600" dirty="0" smtClean="0"/>
          </a:p>
          <a:p>
            <a:pPr marL="0" indent="0">
              <a:buNone/>
            </a:pPr>
            <a:r>
              <a:rPr lang="en-IE" dirty="0"/>
              <a:t>m</a:t>
            </a:r>
            <a:r>
              <a:rPr lang="en-IE" dirty="0" smtClean="0"/>
              <a:t>eans “</a:t>
            </a:r>
            <a:r>
              <a:rPr lang="en-IE" i="1" dirty="0" smtClean="0"/>
              <a:t>Y</a:t>
            </a:r>
            <a:r>
              <a:rPr lang="en-IE" dirty="0" smtClean="0"/>
              <a:t> gets the value of </a:t>
            </a:r>
            <a:r>
              <a:rPr lang="en-IE" i="1" dirty="0" smtClean="0"/>
              <a:t>X</a:t>
            </a:r>
            <a:r>
              <a:rPr lang="en-IE" dirty="0" smtClean="0"/>
              <a:t>” </a:t>
            </a:r>
          </a:p>
          <a:p>
            <a:pPr marL="0" indent="0">
              <a:buNone/>
            </a:pPr>
            <a:r>
              <a:rPr lang="en-IE" dirty="0"/>
              <a:t> </a:t>
            </a:r>
            <a:r>
              <a:rPr lang="en-IE" dirty="0" smtClean="0"/>
              <a:t>       or “</a:t>
            </a:r>
            <a:r>
              <a:rPr lang="en-IE" i="1" dirty="0" smtClean="0"/>
              <a:t>Y</a:t>
            </a:r>
            <a:r>
              <a:rPr lang="en-IE" dirty="0" smtClean="0"/>
              <a:t> is assigned the value of </a:t>
            </a:r>
            <a:r>
              <a:rPr lang="en-IE" i="1" dirty="0" smtClean="0"/>
              <a:t>X</a:t>
            </a:r>
            <a:r>
              <a:rPr lang="en-IE" dirty="0" smtClean="0"/>
              <a:t>”</a:t>
            </a:r>
          </a:p>
        </p:txBody>
      </p:sp>
      <p:sp>
        <p:nvSpPr>
          <p:cNvPr id="12" name="Flowchart: Magnetic Disk 11"/>
          <p:cNvSpPr/>
          <p:nvPr/>
        </p:nvSpPr>
        <p:spPr>
          <a:xfrm>
            <a:off x="8015170" y="2996952"/>
            <a:ext cx="1439973" cy="1224136"/>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dirty="0" smtClean="0">
                <a:solidFill>
                  <a:schemeClr val="tx1"/>
                </a:solidFill>
              </a:rPr>
              <a:t>Y</a:t>
            </a:r>
            <a:endParaRPr lang="en-IE" sz="4000" dirty="0">
              <a:solidFill>
                <a:schemeClr val="tx1"/>
              </a:solidFill>
            </a:endParaRPr>
          </a:p>
        </p:txBody>
      </p:sp>
      <p:sp>
        <p:nvSpPr>
          <p:cNvPr id="13" name="Bent Arrow 12"/>
          <p:cNvSpPr/>
          <p:nvPr/>
        </p:nvSpPr>
        <p:spPr>
          <a:xfrm rot="5400000" flipV="1">
            <a:off x="8975086" y="2036924"/>
            <a:ext cx="1008112" cy="1199977"/>
          </a:xfrm>
          <a:prstGeom prst="ben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14" name="Flowchart: Magnetic Disk 13"/>
          <p:cNvSpPr/>
          <p:nvPr/>
        </p:nvSpPr>
        <p:spPr>
          <a:xfrm>
            <a:off x="10127130" y="1844824"/>
            <a:ext cx="1247976" cy="1224136"/>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dirty="0" smtClean="0">
                <a:solidFill>
                  <a:schemeClr val="tx1"/>
                </a:solidFill>
              </a:rPr>
              <a:t>X</a:t>
            </a:r>
            <a:endParaRPr lang="en-IE" sz="4000" dirty="0">
              <a:solidFill>
                <a:schemeClr val="tx1"/>
              </a:solidFill>
            </a:endParaRPr>
          </a:p>
        </p:txBody>
      </p:sp>
      <p:sp>
        <p:nvSpPr>
          <p:cNvPr id="15" name="Rectangle 14"/>
          <p:cNvSpPr/>
          <p:nvPr/>
        </p:nvSpPr>
        <p:spPr>
          <a:xfrm>
            <a:off x="10343264" y="1628800"/>
            <a:ext cx="767985"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Flowchart: Magnetic Disk 15"/>
          <p:cNvSpPr/>
          <p:nvPr/>
        </p:nvSpPr>
        <p:spPr>
          <a:xfrm>
            <a:off x="10127130" y="1124744"/>
            <a:ext cx="1247976" cy="1224136"/>
          </a:xfrm>
          <a:prstGeom prst="flowChartMagneticDis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dirty="0">
                <a:solidFill>
                  <a:schemeClr val="tx1"/>
                </a:solidFill>
              </a:rPr>
              <a:t>6</a:t>
            </a:r>
          </a:p>
        </p:txBody>
      </p:sp>
      <p:sp>
        <p:nvSpPr>
          <p:cNvPr id="17" name="Rectangle 16"/>
          <p:cNvSpPr/>
          <p:nvPr/>
        </p:nvSpPr>
        <p:spPr>
          <a:xfrm>
            <a:off x="8111168" y="2636912"/>
            <a:ext cx="767985"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Flowchart: Magnetic Disk 17"/>
          <p:cNvSpPr/>
          <p:nvPr/>
        </p:nvSpPr>
        <p:spPr>
          <a:xfrm>
            <a:off x="7919172" y="2348880"/>
            <a:ext cx="1247976" cy="1224136"/>
          </a:xfrm>
          <a:prstGeom prst="flowChartMagneticDis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dirty="0">
                <a:solidFill>
                  <a:schemeClr val="tx1"/>
                </a:solidFill>
              </a:rPr>
              <a:t>6</a:t>
            </a:r>
          </a:p>
        </p:txBody>
      </p:sp>
    </p:spTree>
    <p:extLst>
      <p:ext uri="{BB962C8B-B14F-4D97-AF65-F5344CB8AC3E}">
        <p14:creationId xmlns:p14="http://schemas.microsoft.com/office/powerpoint/2010/main" val="12426932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Variables</a:t>
            </a:r>
            <a:endParaRPr lang="en-IE" dirty="0"/>
          </a:p>
        </p:txBody>
      </p:sp>
      <p:sp>
        <p:nvSpPr>
          <p:cNvPr id="3" name="Content Placeholder 2"/>
          <p:cNvSpPr>
            <a:spLocks noGrp="1"/>
          </p:cNvSpPr>
          <p:nvPr>
            <p:ph idx="1"/>
          </p:nvPr>
        </p:nvSpPr>
        <p:spPr/>
        <p:txBody>
          <a:bodyPr/>
          <a:lstStyle/>
          <a:p>
            <a:r>
              <a:rPr lang="en-IE" dirty="0" smtClean="0"/>
              <a:t>We can also say:</a:t>
            </a:r>
          </a:p>
          <a:p>
            <a:endParaRPr lang="en-IE" dirty="0"/>
          </a:p>
          <a:p>
            <a:pPr marL="0" indent="0" algn="ctr">
              <a:buNone/>
            </a:pPr>
            <a:r>
              <a:rPr lang="en-IE" sz="3600" dirty="0">
                <a:latin typeface="Courier New" panose="02070309020205020404" pitchFamily="49" charset="0"/>
                <a:cs typeface="Courier New" panose="02070309020205020404" pitchFamily="49" charset="0"/>
              </a:rPr>
              <a:t>y</a:t>
            </a:r>
            <a:r>
              <a:rPr lang="en-IE" sz="3600" dirty="0" smtClean="0">
                <a:latin typeface="Courier New" panose="02070309020205020404" pitchFamily="49" charset="0"/>
                <a:cs typeface="Courier New" panose="02070309020205020404" pitchFamily="49" charset="0"/>
              </a:rPr>
              <a:t> </a:t>
            </a:r>
            <a:r>
              <a:rPr lang="en-IE" sz="3600" dirty="0">
                <a:latin typeface="Courier New" panose="02070309020205020404" pitchFamily="49" charset="0"/>
                <a:cs typeface="Courier New" panose="02070309020205020404" pitchFamily="49" charset="0"/>
              </a:rPr>
              <a:t>=</a:t>
            </a:r>
            <a:r>
              <a:rPr lang="en-IE" sz="3600" dirty="0" smtClean="0">
                <a:latin typeface="Courier New" panose="02070309020205020404" pitchFamily="49" charset="0"/>
                <a:cs typeface="Courier New" panose="02070309020205020404" pitchFamily="49" charset="0"/>
              </a:rPr>
              <a:t> x + 1</a:t>
            </a:r>
          </a:p>
          <a:p>
            <a:pPr marL="0" indent="0" algn="ctr">
              <a:buNone/>
            </a:pPr>
            <a:endParaRPr lang="en-IE" sz="3600" dirty="0" smtClean="0"/>
          </a:p>
          <a:p>
            <a:pPr marL="0" indent="0">
              <a:buNone/>
            </a:pPr>
            <a:r>
              <a:rPr lang="en-IE" dirty="0"/>
              <a:t>m</a:t>
            </a:r>
            <a:r>
              <a:rPr lang="en-IE" dirty="0" smtClean="0"/>
              <a:t>eans “</a:t>
            </a:r>
            <a:r>
              <a:rPr lang="en-IE" i="1" dirty="0" smtClean="0"/>
              <a:t>Y</a:t>
            </a:r>
            <a:r>
              <a:rPr lang="en-IE" dirty="0" smtClean="0"/>
              <a:t> gets the value of </a:t>
            </a:r>
            <a:r>
              <a:rPr lang="en-IE" i="1" dirty="0" smtClean="0"/>
              <a:t>x plus 1</a:t>
            </a:r>
            <a:r>
              <a:rPr lang="en-IE" dirty="0" smtClean="0"/>
              <a:t>” </a:t>
            </a:r>
          </a:p>
          <a:p>
            <a:pPr marL="0" indent="0">
              <a:buNone/>
            </a:pPr>
            <a:r>
              <a:rPr lang="en-IE" dirty="0"/>
              <a:t> </a:t>
            </a:r>
            <a:r>
              <a:rPr lang="en-IE" dirty="0" smtClean="0"/>
              <a:t>       or “</a:t>
            </a:r>
            <a:r>
              <a:rPr lang="en-IE" i="1" dirty="0" smtClean="0"/>
              <a:t>Y </a:t>
            </a:r>
            <a:r>
              <a:rPr lang="en-IE" dirty="0" smtClean="0"/>
              <a:t>is assigned the value of</a:t>
            </a:r>
            <a:r>
              <a:rPr lang="en-IE" i="1" dirty="0" smtClean="0"/>
              <a:t> x plus 1</a:t>
            </a:r>
            <a:r>
              <a:rPr lang="en-IE" dirty="0" smtClean="0"/>
              <a:t>”</a:t>
            </a:r>
          </a:p>
        </p:txBody>
      </p:sp>
      <p:sp>
        <p:nvSpPr>
          <p:cNvPr id="12" name="Flowchart: Magnetic Disk 11"/>
          <p:cNvSpPr/>
          <p:nvPr/>
        </p:nvSpPr>
        <p:spPr>
          <a:xfrm>
            <a:off x="8495160" y="1556792"/>
            <a:ext cx="1439973" cy="1224136"/>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dirty="0" smtClean="0">
                <a:solidFill>
                  <a:schemeClr val="tx1"/>
                </a:solidFill>
              </a:rPr>
              <a:t>Y</a:t>
            </a:r>
            <a:endParaRPr lang="en-IE" sz="4000" dirty="0">
              <a:solidFill>
                <a:schemeClr val="tx1"/>
              </a:solidFill>
            </a:endParaRPr>
          </a:p>
        </p:txBody>
      </p:sp>
      <p:sp>
        <p:nvSpPr>
          <p:cNvPr id="13" name="Bent Arrow 12"/>
          <p:cNvSpPr/>
          <p:nvPr/>
        </p:nvSpPr>
        <p:spPr>
          <a:xfrm rot="5400000" flipV="1">
            <a:off x="9455077" y="596764"/>
            <a:ext cx="1008112" cy="1199977"/>
          </a:xfrm>
          <a:prstGeom prst="ben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14" name="Flowchart: Magnetic Disk 13"/>
          <p:cNvSpPr/>
          <p:nvPr/>
        </p:nvSpPr>
        <p:spPr>
          <a:xfrm>
            <a:off x="10607121" y="404664"/>
            <a:ext cx="1247976" cy="1224136"/>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dirty="0" smtClean="0">
                <a:solidFill>
                  <a:schemeClr val="tx1"/>
                </a:solidFill>
              </a:rPr>
              <a:t>X</a:t>
            </a:r>
            <a:endParaRPr lang="en-IE" sz="4000" dirty="0">
              <a:solidFill>
                <a:schemeClr val="tx1"/>
              </a:solidFill>
            </a:endParaRPr>
          </a:p>
        </p:txBody>
      </p:sp>
      <p:sp>
        <p:nvSpPr>
          <p:cNvPr id="15" name="Rectangle 14"/>
          <p:cNvSpPr/>
          <p:nvPr/>
        </p:nvSpPr>
        <p:spPr>
          <a:xfrm>
            <a:off x="10823255" y="188640"/>
            <a:ext cx="767985"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Flowchart: Magnetic Disk 15"/>
          <p:cNvSpPr/>
          <p:nvPr/>
        </p:nvSpPr>
        <p:spPr>
          <a:xfrm>
            <a:off x="10607121" y="-99392"/>
            <a:ext cx="1247976" cy="936104"/>
          </a:xfrm>
          <a:prstGeom prst="flowChartMagneticDis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dirty="0">
                <a:solidFill>
                  <a:schemeClr val="tx1"/>
                </a:solidFill>
              </a:rPr>
              <a:t>6</a:t>
            </a:r>
          </a:p>
        </p:txBody>
      </p:sp>
      <p:sp>
        <p:nvSpPr>
          <p:cNvPr id="17" name="Rectangle 16"/>
          <p:cNvSpPr/>
          <p:nvPr/>
        </p:nvSpPr>
        <p:spPr>
          <a:xfrm>
            <a:off x="8591159" y="1196752"/>
            <a:ext cx="767985"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Flowchart: Magnetic Disk 17"/>
          <p:cNvSpPr/>
          <p:nvPr/>
        </p:nvSpPr>
        <p:spPr>
          <a:xfrm>
            <a:off x="8399163" y="908720"/>
            <a:ext cx="1247976" cy="1224136"/>
          </a:xfrm>
          <a:prstGeom prst="flowChartMagneticDis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dirty="0" smtClean="0">
                <a:solidFill>
                  <a:schemeClr val="tx1"/>
                </a:solidFill>
              </a:rPr>
              <a:t>7</a:t>
            </a:r>
            <a:endParaRPr lang="en-IE" sz="4000" dirty="0">
              <a:solidFill>
                <a:schemeClr val="tx1"/>
              </a:solidFill>
            </a:endParaRPr>
          </a:p>
        </p:txBody>
      </p:sp>
      <p:sp>
        <p:nvSpPr>
          <p:cNvPr id="11" name="Rounded Rectangle 10"/>
          <p:cNvSpPr/>
          <p:nvPr/>
        </p:nvSpPr>
        <p:spPr>
          <a:xfrm>
            <a:off x="8975152" y="620688"/>
            <a:ext cx="767985" cy="43204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smtClean="0">
                <a:solidFill>
                  <a:schemeClr val="tx1"/>
                </a:solidFill>
              </a:rPr>
              <a:t>+1</a:t>
            </a:r>
            <a:endParaRPr lang="en-IE" b="1" dirty="0">
              <a:solidFill>
                <a:schemeClr val="tx1"/>
              </a:solidFill>
            </a:endParaRPr>
          </a:p>
        </p:txBody>
      </p:sp>
    </p:spTree>
    <p:extLst>
      <p:ext uri="{BB962C8B-B14F-4D97-AF65-F5344CB8AC3E}">
        <p14:creationId xmlns:p14="http://schemas.microsoft.com/office/powerpoint/2010/main" val="397951032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Variables</a:t>
            </a:r>
            <a:endParaRPr lang="en-IE" dirty="0"/>
          </a:p>
        </p:txBody>
      </p:sp>
      <p:sp>
        <p:nvSpPr>
          <p:cNvPr id="3" name="Content Placeholder 2"/>
          <p:cNvSpPr>
            <a:spLocks noGrp="1"/>
          </p:cNvSpPr>
          <p:nvPr>
            <p:ph idx="1"/>
          </p:nvPr>
        </p:nvSpPr>
        <p:spPr/>
        <p:txBody>
          <a:bodyPr>
            <a:normAutofit/>
          </a:bodyPr>
          <a:lstStyle/>
          <a:p>
            <a:r>
              <a:rPr lang="en-IE" dirty="0" smtClean="0"/>
              <a:t>All of these variables are integers</a:t>
            </a:r>
          </a:p>
          <a:p>
            <a:r>
              <a:rPr lang="en-IE" dirty="0" smtClean="0"/>
              <a:t>They are all whole numbers</a:t>
            </a:r>
          </a:p>
          <a:p>
            <a:endParaRPr lang="en-IE" dirty="0" smtClean="0"/>
          </a:p>
        </p:txBody>
      </p:sp>
    </p:spTree>
    <p:extLst>
      <p:ext uri="{BB962C8B-B14F-4D97-AF65-F5344CB8AC3E}">
        <p14:creationId xmlns:p14="http://schemas.microsoft.com/office/powerpoint/2010/main" val="410197421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Variables</a:t>
            </a:r>
            <a:endParaRPr lang="en-IE" dirty="0"/>
          </a:p>
        </p:txBody>
      </p:sp>
      <p:sp>
        <p:nvSpPr>
          <p:cNvPr id="3" name="Content Placeholder 2"/>
          <p:cNvSpPr>
            <a:spLocks noGrp="1"/>
          </p:cNvSpPr>
          <p:nvPr>
            <p:ph idx="1"/>
          </p:nvPr>
        </p:nvSpPr>
        <p:spPr/>
        <p:txBody>
          <a:bodyPr/>
          <a:lstStyle/>
          <a:p>
            <a:r>
              <a:rPr lang="en-IE" dirty="0" smtClean="0"/>
              <a:t>Let’s look at numbers with decimal points:</a:t>
            </a:r>
          </a:p>
          <a:p>
            <a:endParaRPr lang="en-IE" dirty="0"/>
          </a:p>
          <a:p>
            <a:pPr marL="0" indent="0" algn="ctr">
              <a:buNone/>
            </a:pPr>
            <a:r>
              <a:rPr lang="en-IE" sz="3600" dirty="0" smtClean="0">
                <a:latin typeface="Courier New" panose="02070309020205020404" pitchFamily="49" charset="0"/>
                <a:cs typeface="Courier New" panose="02070309020205020404" pitchFamily="49" charset="0"/>
              </a:rPr>
              <a:t>P </a:t>
            </a:r>
            <a:r>
              <a:rPr lang="en-IE" sz="3600" dirty="0">
                <a:latin typeface="Courier New" panose="02070309020205020404" pitchFamily="49" charset="0"/>
                <a:cs typeface="Courier New" panose="02070309020205020404" pitchFamily="49" charset="0"/>
              </a:rPr>
              <a:t>=</a:t>
            </a:r>
            <a:r>
              <a:rPr lang="en-IE" sz="3600" dirty="0" smtClean="0">
                <a:latin typeface="Courier New" panose="02070309020205020404" pitchFamily="49" charset="0"/>
                <a:cs typeface="Courier New" panose="02070309020205020404" pitchFamily="49" charset="0"/>
              </a:rPr>
              <a:t> 3.14159</a:t>
            </a:r>
          </a:p>
          <a:p>
            <a:pPr marL="0" indent="0" algn="ctr">
              <a:buNone/>
            </a:pPr>
            <a:endParaRPr lang="en-IE" sz="3600" dirty="0" smtClean="0"/>
          </a:p>
          <a:p>
            <a:pPr marL="0" indent="0">
              <a:buNone/>
            </a:pPr>
            <a:r>
              <a:rPr lang="en-IE" dirty="0"/>
              <a:t>m</a:t>
            </a:r>
            <a:r>
              <a:rPr lang="en-IE" dirty="0" smtClean="0"/>
              <a:t>eans “</a:t>
            </a:r>
            <a:r>
              <a:rPr lang="en-IE" i="1" dirty="0" smtClean="0"/>
              <a:t>p</a:t>
            </a:r>
            <a:r>
              <a:rPr lang="en-IE" dirty="0" smtClean="0"/>
              <a:t> gets the value of </a:t>
            </a:r>
            <a:r>
              <a:rPr lang="en-IE" i="1" dirty="0" smtClean="0"/>
              <a:t>3.14159</a:t>
            </a:r>
            <a:r>
              <a:rPr lang="en-IE" dirty="0" smtClean="0"/>
              <a:t>” </a:t>
            </a:r>
          </a:p>
          <a:p>
            <a:pPr marL="0" indent="0">
              <a:buNone/>
            </a:pPr>
            <a:r>
              <a:rPr lang="en-IE" dirty="0"/>
              <a:t> </a:t>
            </a:r>
            <a:r>
              <a:rPr lang="en-IE" dirty="0" smtClean="0"/>
              <a:t>       or “</a:t>
            </a:r>
            <a:r>
              <a:rPr lang="en-IE" i="1" dirty="0" smtClean="0"/>
              <a:t>p</a:t>
            </a:r>
            <a:r>
              <a:rPr lang="en-IE" dirty="0" smtClean="0"/>
              <a:t> is assigned the value of </a:t>
            </a:r>
            <a:r>
              <a:rPr lang="en-IE" i="1" dirty="0"/>
              <a:t>3.14159</a:t>
            </a:r>
            <a:r>
              <a:rPr lang="en-IE" dirty="0"/>
              <a:t>”</a:t>
            </a:r>
            <a:endParaRPr lang="en-IE" dirty="0" smtClean="0"/>
          </a:p>
        </p:txBody>
      </p:sp>
    </p:spTree>
    <p:extLst>
      <p:ext uri="{BB962C8B-B14F-4D97-AF65-F5344CB8AC3E}">
        <p14:creationId xmlns:p14="http://schemas.microsoft.com/office/powerpoint/2010/main" val="1197841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0" name="Rectangle 49"/>
          <p:cNvSpPr/>
          <p:nvPr/>
        </p:nvSpPr>
        <p:spPr>
          <a:xfrm>
            <a:off x="838621" y="1844824"/>
            <a:ext cx="10153128" cy="35283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itle 2"/>
          <p:cNvSpPr>
            <a:spLocks noGrp="1"/>
          </p:cNvSpPr>
          <p:nvPr>
            <p:ph type="title"/>
          </p:nvPr>
        </p:nvSpPr>
        <p:spPr/>
        <p:txBody>
          <a:bodyPr/>
          <a:lstStyle/>
          <a:p>
            <a:r>
              <a:rPr lang="en-IE" dirty="0">
                <a:solidFill>
                  <a:schemeClr val="bg1"/>
                </a:solidFill>
              </a:rPr>
              <a:t>The Python Programming Language</a:t>
            </a:r>
          </a:p>
        </p:txBody>
      </p:sp>
      <p:sp>
        <p:nvSpPr>
          <p:cNvPr id="7" name="Flowchart: Alternate Process 6"/>
          <p:cNvSpPr/>
          <p:nvPr/>
        </p:nvSpPr>
        <p:spPr>
          <a:xfrm>
            <a:off x="3196895" y="3266561"/>
            <a:ext cx="5850639" cy="360040"/>
          </a:xfrm>
          <a:prstGeom prst="flowChartAlternateProces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Oval 10"/>
          <p:cNvSpPr/>
          <p:nvPr/>
        </p:nvSpPr>
        <p:spPr>
          <a:xfrm>
            <a:off x="3106894" y="3338569"/>
            <a:ext cx="180000" cy="18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Oval 13"/>
          <p:cNvSpPr/>
          <p:nvPr/>
        </p:nvSpPr>
        <p:spPr>
          <a:xfrm>
            <a:off x="5627176" y="3338569"/>
            <a:ext cx="180000" cy="18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Oval 16"/>
          <p:cNvSpPr/>
          <p:nvPr/>
        </p:nvSpPr>
        <p:spPr>
          <a:xfrm>
            <a:off x="7787415" y="3338569"/>
            <a:ext cx="180000" cy="18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 name="Flowchart: Alternate Process 23"/>
          <p:cNvSpPr/>
          <p:nvPr/>
        </p:nvSpPr>
        <p:spPr>
          <a:xfrm>
            <a:off x="5231112" y="3770618"/>
            <a:ext cx="972128" cy="504056"/>
          </a:xfrm>
          <a:prstGeom prst="flowChartAlternate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u="sng" dirty="0" smtClean="0">
                <a:solidFill>
                  <a:schemeClr val="tx1"/>
                </a:solidFill>
              </a:rPr>
              <a:t>2000</a:t>
            </a:r>
            <a:endParaRPr lang="en-IE" sz="1600" u="sng" dirty="0">
              <a:solidFill>
                <a:schemeClr val="tx1"/>
              </a:solidFill>
            </a:endParaRPr>
          </a:p>
          <a:p>
            <a:pPr algn="ctr"/>
            <a:r>
              <a:rPr lang="en-IE" sz="1600" dirty="0" err="1" smtClean="0">
                <a:solidFill>
                  <a:schemeClr val="tx1"/>
                </a:solidFill>
              </a:rPr>
              <a:t>Ver</a:t>
            </a:r>
            <a:r>
              <a:rPr lang="en-IE" sz="1600" dirty="0" smtClean="0">
                <a:solidFill>
                  <a:schemeClr val="tx1"/>
                </a:solidFill>
              </a:rPr>
              <a:t> 2</a:t>
            </a:r>
            <a:endParaRPr lang="en-IE" sz="1600" dirty="0">
              <a:solidFill>
                <a:schemeClr val="tx1"/>
              </a:solidFill>
            </a:endParaRPr>
          </a:p>
        </p:txBody>
      </p:sp>
      <p:sp>
        <p:nvSpPr>
          <p:cNvPr id="25" name="Flowchart: Alternate Process 24"/>
          <p:cNvSpPr/>
          <p:nvPr/>
        </p:nvSpPr>
        <p:spPr>
          <a:xfrm>
            <a:off x="7319343" y="2546481"/>
            <a:ext cx="972128" cy="504056"/>
          </a:xfrm>
          <a:prstGeom prst="flowChartAlternate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u="sng" dirty="0" smtClean="0">
                <a:solidFill>
                  <a:schemeClr val="tx1"/>
                </a:solidFill>
              </a:rPr>
              <a:t>2008</a:t>
            </a:r>
            <a:endParaRPr lang="en-IE" sz="1600" u="sng" dirty="0">
              <a:solidFill>
                <a:schemeClr val="tx1"/>
              </a:solidFill>
            </a:endParaRPr>
          </a:p>
          <a:p>
            <a:pPr algn="ctr"/>
            <a:r>
              <a:rPr lang="en-IE" sz="1600" dirty="0" err="1" smtClean="0">
                <a:solidFill>
                  <a:schemeClr val="tx1"/>
                </a:solidFill>
              </a:rPr>
              <a:t>Ver</a:t>
            </a:r>
            <a:r>
              <a:rPr lang="en-IE" sz="1600" dirty="0" smtClean="0">
                <a:solidFill>
                  <a:schemeClr val="tx1"/>
                </a:solidFill>
              </a:rPr>
              <a:t> 3</a:t>
            </a:r>
            <a:endParaRPr lang="en-IE" sz="1600" dirty="0">
              <a:solidFill>
                <a:schemeClr val="tx1"/>
              </a:solidFill>
            </a:endParaRPr>
          </a:p>
        </p:txBody>
      </p:sp>
      <p:sp>
        <p:nvSpPr>
          <p:cNvPr id="29" name="Flowchart: Alternate Process 28"/>
          <p:cNvSpPr/>
          <p:nvPr/>
        </p:nvSpPr>
        <p:spPr>
          <a:xfrm>
            <a:off x="2710830" y="2574191"/>
            <a:ext cx="972128" cy="504056"/>
          </a:xfrm>
          <a:prstGeom prst="flowChartAlternate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u="sng" dirty="0" smtClean="0">
                <a:solidFill>
                  <a:schemeClr val="tx1"/>
                </a:solidFill>
              </a:rPr>
              <a:t>1989</a:t>
            </a:r>
            <a:endParaRPr lang="en-IE" sz="1600" u="sng" dirty="0">
              <a:solidFill>
                <a:schemeClr val="tx1"/>
              </a:solidFill>
            </a:endParaRPr>
          </a:p>
          <a:p>
            <a:pPr algn="ctr"/>
            <a:r>
              <a:rPr lang="en-IE" sz="1600" dirty="0" err="1" smtClean="0">
                <a:solidFill>
                  <a:schemeClr val="tx1"/>
                </a:solidFill>
              </a:rPr>
              <a:t>Ver</a:t>
            </a:r>
            <a:r>
              <a:rPr lang="en-IE" sz="1600" dirty="0" smtClean="0">
                <a:solidFill>
                  <a:schemeClr val="tx1"/>
                </a:solidFill>
              </a:rPr>
              <a:t> 1</a:t>
            </a:r>
            <a:endParaRPr lang="en-IE" sz="1600" dirty="0">
              <a:solidFill>
                <a:schemeClr val="tx1"/>
              </a:solidFill>
            </a:endParaRPr>
          </a:p>
        </p:txBody>
      </p:sp>
      <p:cxnSp>
        <p:nvCxnSpPr>
          <p:cNvPr id="37" name="Straight Connector 36"/>
          <p:cNvCxnSpPr/>
          <p:nvPr/>
        </p:nvCxnSpPr>
        <p:spPr>
          <a:xfrm>
            <a:off x="5735166" y="3518570"/>
            <a:ext cx="0" cy="2520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214886" y="3050537"/>
            <a:ext cx="0" cy="2520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7867696" y="3064392"/>
            <a:ext cx="0" cy="2520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353377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Variables</a:t>
            </a:r>
            <a:endParaRPr lang="en-IE" dirty="0"/>
          </a:p>
        </p:txBody>
      </p:sp>
      <p:sp>
        <p:nvSpPr>
          <p:cNvPr id="3" name="Content Placeholder 2"/>
          <p:cNvSpPr>
            <a:spLocks noGrp="1"/>
          </p:cNvSpPr>
          <p:nvPr>
            <p:ph idx="1"/>
          </p:nvPr>
        </p:nvSpPr>
        <p:spPr/>
        <p:txBody>
          <a:bodyPr/>
          <a:lstStyle/>
          <a:p>
            <a:r>
              <a:rPr lang="en-IE" dirty="0" smtClean="0"/>
              <a:t>We should really give this a better name:</a:t>
            </a:r>
          </a:p>
          <a:p>
            <a:endParaRPr lang="en-IE" dirty="0"/>
          </a:p>
          <a:p>
            <a:pPr marL="0" indent="0" algn="ctr">
              <a:buNone/>
            </a:pPr>
            <a:r>
              <a:rPr lang="en-IE" sz="3600" dirty="0" smtClean="0">
                <a:latin typeface="Courier New" panose="02070309020205020404" pitchFamily="49" charset="0"/>
                <a:cs typeface="Courier New" panose="02070309020205020404" pitchFamily="49" charset="0"/>
              </a:rPr>
              <a:t>Pi </a:t>
            </a:r>
            <a:r>
              <a:rPr lang="en-IE" sz="3600" dirty="0">
                <a:latin typeface="Courier New" panose="02070309020205020404" pitchFamily="49" charset="0"/>
                <a:cs typeface="Courier New" panose="02070309020205020404" pitchFamily="49" charset="0"/>
              </a:rPr>
              <a:t>=</a:t>
            </a:r>
            <a:r>
              <a:rPr lang="en-IE" sz="3600" dirty="0" smtClean="0">
                <a:latin typeface="Courier New" panose="02070309020205020404" pitchFamily="49" charset="0"/>
                <a:cs typeface="Courier New" panose="02070309020205020404" pitchFamily="49" charset="0"/>
              </a:rPr>
              <a:t> 3.14159</a:t>
            </a:r>
          </a:p>
          <a:p>
            <a:pPr marL="0" indent="0" algn="ctr">
              <a:buNone/>
            </a:pPr>
            <a:endParaRPr lang="en-IE" sz="3600" dirty="0" smtClean="0"/>
          </a:p>
          <a:p>
            <a:pPr marL="0" indent="0">
              <a:buNone/>
            </a:pPr>
            <a:r>
              <a:rPr lang="en-IE" dirty="0"/>
              <a:t>m</a:t>
            </a:r>
            <a:r>
              <a:rPr lang="en-IE" dirty="0" smtClean="0"/>
              <a:t>eans “</a:t>
            </a:r>
            <a:r>
              <a:rPr lang="en-IE" i="1" dirty="0" smtClean="0"/>
              <a:t>Pi</a:t>
            </a:r>
            <a:r>
              <a:rPr lang="en-IE" dirty="0" smtClean="0"/>
              <a:t> gets the value of </a:t>
            </a:r>
            <a:r>
              <a:rPr lang="en-IE" i="1" dirty="0" smtClean="0"/>
              <a:t>3.14159</a:t>
            </a:r>
            <a:r>
              <a:rPr lang="en-IE" dirty="0" smtClean="0"/>
              <a:t>” </a:t>
            </a:r>
          </a:p>
          <a:p>
            <a:pPr marL="0" indent="0">
              <a:buNone/>
            </a:pPr>
            <a:r>
              <a:rPr lang="en-IE" dirty="0"/>
              <a:t> </a:t>
            </a:r>
            <a:r>
              <a:rPr lang="en-IE" dirty="0" smtClean="0"/>
              <a:t>       or “</a:t>
            </a:r>
            <a:r>
              <a:rPr lang="en-IE" i="1" dirty="0" smtClean="0"/>
              <a:t>Pi</a:t>
            </a:r>
            <a:r>
              <a:rPr lang="en-IE" dirty="0" smtClean="0"/>
              <a:t> is assigned the value of </a:t>
            </a:r>
            <a:r>
              <a:rPr lang="en-IE" i="1" dirty="0"/>
              <a:t>3.14159</a:t>
            </a:r>
            <a:r>
              <a:rPr lang="en-IE" dirty="0"/>
              <a:t>”</a:t>
            </a:r>
            <a:endParaRPr lang="en-IE" dirty="0" smtClean="0"/>
          </a:p>
        </p:txBody>
      </p:sp>
    </p:spTree>
    <p:extLst>
      <p:ext uri="{BB962C8B-B14F-4D97-AF65-F5344CB8AC3E}">
        <p14:creationId xmlns:p14="http://schemas.microsoft.com/office/powerpoint/2010/main" val="185408844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Variables</a:t>
            </a:r>
            <a:endParaRPr lang="en-IE" dirty="0"/>
          </a:p>
        </p:txBody>
      </p:sp>
      <p:sp>
        <p:nvSpPr>
          <p:cNvPr id="3" name="Content Placeholder 2"/>
          <p:cNvSpPr>
            <a:spLocks noGrp="1"/>
          </p:cNvSpPr>
          <p:nvPr>
            <p:ph idx="1"/>
          </p:nvPr>
        </p:nvSpPr>
        <p:spPr/>
        <p:txBody>
          <a:bodyPr/>
          <a:lstStyle/>
          <a:p>
            <a:r>
              <a:rPr lang="en-IE" dirty="0" smtClean="0"/>
              <a:t>We can also have single character variables:</a:t>
            </a:r>
          </a:p>
          <a:p>
            <a:endParaRPr lang="en-IE" dirty="0"/>
          </a:p>
          <a:p>
            <a:pPr marL="0" indent="0" algn="ctr">
              <a:buNone/>
            </a:pPr>
            <a:r>
              <a:rPr lang="en-IE" sz="3600" dirty="0" smtClean="0">
                <a:latin typeface="Courier New" panose="02070309020205020404" pitchFamily="49" charset="0"/>
                <a:cs typeface="Courier New" panose="02070309020205020404" pitchFamily="49" charset="0"/>
              </a:rPr>
              <a:t>Vitamin </a:t>
            </a:r>
            <a:r>
              <a:rPr lang="en-IE" sz="3600" dirty="0">
                <a:latin typeface="Courier New" panose="02070309020205020404" pitchFamily="49" charset="0"/>
                <a:cs typeface="Courier New" panose="02070309020205020404" pitchFamily="49" charset="0"/>
              </a:rPr>
              <a:t>=</a:t>
            </a:r>
            <a:r>
              <a:rPr lang="en-IE" sz="3600" dirty="0" smtClean="0">
                <a:latin typeface="Courier New" panose="02070309020205020404" pitchFamily="49" charset="0"/>
                <a:cs typeface="Courier New" panose="02070309020205020404" pitchFamily="49" charset="0"/>
              </a:rPr>
              <a:t> ‘B’</a:t>
            </a:r>
          </a:p>
          <a:p>
            <a:pPr marL="0" indent="0" algn="ctr">
              <a:buNone/>
            </a:pPr>
            <a:endParaRPr lang="en-IE" sz="3600" dirty="0" smtClean="0"/>
          </a:p>
          <a:p>
            <a:pPr marL="0" indent="0">
              <a:buNone/>
            </a:pPr>
            <a:r>
              <a:rPr lang="en-IE" dirty="0"/>
              <a:t>m</a:t>
            </a:r>
            <a:r>
              <a:rPr lang="en-IE" dirty="0" smtClean="0"/>
              <a:t>eans “</a:t>
            </a:r>
            <a:r>
              <a:rPr lang="en-IE" i="1" dirty="0" smtClean="0"/>
              <a:t>Vitamin</a:t>
            </a:r>
            <a:r>
              <a:rPr lang="en-IE" dirty="0" smtClean="0"/>
              <a:t> gets the value of </a:t>
            </a:r>
            <a:r>
              <a:rPr lang="en-IE" i="1" dirty="0" smtClean="0"/>
              <a:t>B</a:t>
            </a:r>
            <a:r>
              <a:rPr lang="en-IE" dirty="0" smtClean="0"/>
              <a:t>” </a:t>
            </a:r>
          </a:p>
          <a:p>
            <a:pPr marL="0" indent="0">
              <a:buNone/>
            </a:pPr>
            <a:r>
              <a:rPr lang="en-IE" dirty="0"/>
              <a:t> </a:t>
            </a:r>
            <a:r>
              <a:rPr lang="en-IE" dirty="0" smtClean="0"/>
              <a:t>       or “</a:t>
            </a:r>
            <a:r>
              <a:rPr lang="en-IE" i="1" dirty="0"/>
              <a:t>Vitamin</a:t>
            </a:r>
            <a:r>
              <a:rPr lang="en-IE" dirty="0" smtClean="0"/>
              <a:t> is assigned the value of </a:t>
            </a:r>
            <a:r>
              <a:rPr lang="en-IE" i="1" dirty="0"/>
              <a:t>B</a:t>
            </a:r>
            <a:r>
              <a:rPr lang="en-IE" dirty="0" smtClean="0"/>
              <a:t>”</a:t>
            </a:r>
          </a:p>
        </p:txBody>
      </p:sp>
    </p:spTree>
    <p:extLst>
      <p:ext uri="{BB962C8B-B14F-4D97-AF65-F5344CB8AC3E}">
        <p14:creationId xmlns:p14="http://schemas.microsoft.com/office/powerpoint/2010/main" val="230410216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Variables</a:t>
            </a:r>
            <a:endParaRPr lang="en-IE" dirty="0"/>
          </a:p>
        </p:txBody>
      </p:sp>
      <p:sp>
        <p:nvSpPr>
          <p:cNvPr id="3" name="Content Placeholder 2"/>
          <p:cNvSpPr>
            <a:spLocks noGrp="1"/>
          </p:cNvSpPr>
          <p:nvPr>
            <p:ph idx="1"/>
          </p:nvPr>
        </p:nvSpPr>
        <p:spPr/>
        <p:txBody>
          <a:bodyPr/>
          <a:lstStyle/>
          <a:p>
            <a:r>
              <a:rPr lang="en-IE" dirty="0" smtClean="0"/>
              <a:t>We can also have single character variables:</a:t>
            </a:r>
          </a:p>
          <a:p>
            <a:endParaRPr lang="en-IE" dirty="0"/>
          </a:p>
          <a:p>
            <a:pPr marL="0" indent="0" algn="ctr">
              <a:buNone/>
            </a:pPr>
            <a:r>
              <a:rPr lang="en-IE" sz="3600" dirty="0" err="1" smtClean="0">
                <a:latin typeface="Courier New" panose="02070309020205020404" pitchFamily="49" charset="0"/>
                <a:cs typeface="Courier New" panose="02070309020205020404" pitchFamily="49" charset="0"/>
              </a:rPr>
              <a:t>RoomNumber</a:t>
            </a:r>
            <a:r>
              <a:rPr lang="en-IE" sz="3600" dirty="0" smtClean="0">
                <a:latin typeface="Courier New" panose="02070309020205020404" pitchFamily="49" charset="0"/>
                <a:cs typeface="Courier New" panose="02070309020205020404" pitchFamily="49" charset="0"/>
              </a:rPr>
              <a:t> </a:t>
            </a:r>
            <a:r>
              <a:rPr lang="en-IE" sz="3600" dirty="0">
                <a:latin typeface="Courier New" panose="02070309020205020404" pitchFamily="49" charset="0"/>
                <a:cs typeface="Courier New" panose="02070309020205020404" pitchFamily="49" charset="0"/>
              </a:rPr>
              <a:t>=</a:t>
            </a:r>
            <a:r>
              <a:rPr lang="en-IE" sz="3600" dirty="0" smtClean="0">
                <a:latin typeface="Courier New" panose="02070309020205020404" pitchFamily="49" charset="0"/>
                <a:cs typeface="Courier New" panose="02070309020205020404" pitchFamily="49" charset="0"/>
              </a:rPr>
              <a:t> ‘2’</a:t>
            </a:r>
          </a:p>
          <a:p>
            <a:pPr marL="0" indent="0" algn="ctr">
              <a:buNone/>
            </a:pPr>
            <a:endParaRPr lang="en-IE" sz="3600" dirty="0" smtClean="0"/>
          </a:p>
          <a:p>
            <a:pPr marL="0" indent="0">
              <a:buNone/>
            </a:pPr>
            <a:r>
              <a:rPr lang="en-IE" dirty="0"/>
              <a:t>m</a:t>
            </a:r>
            <a:r>
              <a:rPr lang="en-IE" dirty="0" smtClean="0"/>
              <a:t>eans “</a:t>
            </a:r>
            <a:r>
              <a:rPr lang="en-IE" i="1" dirty="0" err="1" smtClean="0"/>
              <a:t>RoomNumber</a:t>
            </a:r>
            <a:r>
              <a:rPr lang="en-IE" dirty="0" smtClean="0"/>
              <a:t> gets the value of </a:t>
            </a:r>
            <a:r>
              <a:rPr lang="en-IE" i="1" dirty="0"/>
              <a:t>2</a:t>
            </a:r>
            <a:r>
              <a:rPr lang="en-IE" dirty="0" smtClean="0"/>
              <a:t>” </a:t>
            </a:r>
          </a:p>
          <a:p>
            <a:pPr marL="0" indent="0">
              <a:buNone/>
            </a:pPr>
            <a:r>
              <a:rPr lang="en-IE" dirty="0"/>
              <a:t> </a:t>
            </a:r>
            <a:r>
              <a:rPr lang="en-IE" dirty="0" smtClean="0"/>
              <a:t>       or “</a:t>
            </a:r>
            <a:r>
              <a:rPr lang="en-IE" i="1" dirty="0" err="1" smtClean="0"/>
              <a:t>RoomNumber</a:t>
            </a:r>
            <a:r>
              <a:rPr lang="en-IE" i="1" dirty="0" smtClean="0"/>
              <a:t> </a:t>
            </a:r>
            <a:r>
              <a:rPr lang="en-IE" dirty="0" smtClean="0"/>
              <a:t>is assigned the value of </a:t>
            </a:r>
            <a:r>
              <a:rPr lang="en-IE" i="1" dirty="0"/>
              <a:t>2</a:t>
            </a:r>
            <a:r>
              <a:rPr lang="en-IE" dirty="0" smtClean="0"/>
              <a:t>”</a:t>
            </a:r>
          </a:p>
        </p:txBody>
      </p:sp>
    </p:spTree>
    <p:extLst>
      <p:ext uri="{BB962C8B-B14F-4D97-AF65-F5344CB8AC3E}">
        <p14:creationId xmlns:p14="http://schemas.microsoft.com/office/powerpoint/2010/main" val="325106520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Variables</a:t>
            </a:r>
            <a:endParaRPr lang="en-IE" dirty="0"/>
          </a:p>
        </p:txBody>
      </p:sp>
      <p:sp>
        <p:nvSpPr>
          <p:cNvPr id="3" name="Content Placeholder 2"/>
          <p:cNvSpPr>
            <a:spLocks noGrp="1"/>
          </p:cNvSpPr>
          <p:nvPr>
            <p:ph idx="1"/>
          </p:nvPr>
        </p:nvSpPr>
        <p:spPr/>
        <p:txBody>
          <a:bodyPr/>
          <a:lstStyle/>
          <a:p>
            <a:r>
              <a:rPr lang="en-IE" dirty="0" smtClean="0"/>
              <a:t>We can also have a string of characters:</a:t>
            </a:r>
          </a:p>
          <a:p>
            <a:endParaRPr lang="en-IE" dirty="0"/>
          </a:p>
          <a:p>
            <a:pPr marL="0" indent="0" algn="ctr">
              <a:buNone/>
            </a:pPr>
            <a:r>
              <a:rPr lang="en-IE" sz="3600" dirty="0" smtClean="0">
                <a:latin typeface="Courier New" panose="02070309020205020404" pitchFamily="49" charset="0"/>
                <a:cs typeface="Courier New" panose="02070309020205020404" pitchFamily="49" charset="0"/>
              </a:rPr>
              <a:t>Pet </a:t>
            </a:r>
            <a:r>
              <a:rPr lang="en-IE" sz="3600" dirty="0">
                <a:latin typeface="Courier New" panose="02070309020205020404" pitchFamily="49" charset="0"/>
                <a:cs typeface="Courier New" panose="02070309020205020404" pitchFamily="49" charset="0"/>
              </a:rPr>
              <a:t>=</a:t>
            </a:r>
            <a:r>
              <a:rPr lang="en-IE" sz="3600" dirty="0" smtClean="0">
                <a:latin typeface="Courier New" panose="02070309020205020404" pitchFamily="49" charset="0"/>
                <a:cs typeface="Courier New" panose="02070309020205020404" pitchFamily="49" charset="0"/>
              </a:rPr>
              <a:t> “Dog”</a:t>
            </a:r>
          </a:p>
          <a:p>
            <a:pPr marL="0" indent="0" algn="ctr">
              <a:buNone/>
            </a:pPr>
            <a:endParaRPr lang="en-IE" sz="3600" dirty="0" smtClean="0"/>
          </a:p>
          <a:p>
            <a:pPr marL="0" indent="0">
              <a:buNone/>
            </a:pPr>
            <a:r>
              <a:rPr lang="en-IE" dirty="0"/>
              <a:t>m</a:t>
            </a:r>
            <a:r>
              <a:rPr lang="en-IE" dirty="0" smtClean="0"/>
              <a:t>eans “</a:t>
            </a:r>
            <a:r>
              <a:rPr lang="en-IE" i="1" dirty="0" smtClean="0"/>
              <a:t>Pet</a:t>
            </a:r>
            <a:r>
              <a:rPr lang="en-IE" dirty="0" smtClean="0"/>
              <a:t> gets the value of </a:t>
            </a:r>
            <a:r>
              <a:rPr lang="en-IE" i="1" dirty="0"/>
              <a:t>Dog</a:t>
            </a:r>
            <a:r>
              <a:rPr lang="en-IE" dirty="0" smtClean="0"/>
              <a:t>” </a:t>
            </a:r>
          </a:p>
          <a:p>
            <a:pPr marL="0" indent="0">
              <a:buNone/>
            </a:pPr>
            <a:r>
              <a:rPr lang="en-IE" dirty="0"/>
              <a:t> </a:t>
            </a:r>
            <a:r>
              <a:rPr lang="en-IE" dirty="0" smtClean="0"/>
              <a:t>       or “</a:t>
            </a:r>
            <a:r>
              <a:rPr lang="en-IE" i="1" dirty="0"/>
              <a:t>Pet</a:t>
            </a:r>
            <a:r>
              <a:rPr lang="en-IE" dirty="0" smtClean="0"/>
              <a:t> is assigned the value of </a:t>
            </a:r>
            <a:r>
              <a:rPr lang="en-IE" i="1" dirty="0" smtClean="0"/>
              <a:t>Dog</a:t>
            </a:r>
            <a:r>
              <a:rPr lang="en-IE" dirty="0" smtClean="0"/>
              <a:t>”</a:t>
            </a:r>
          </a:p>
        </p:txBody>
      </p:sp>
    </p:spTree>
    <p:extLst>
      <p:ext uri="{BB962C8B-B14F-4D97-AF65-F5344CB8AC3E}">
        <p14:creationId xmlns:p14="http://schemas.microsoft.com/office/powerpoint/2010/main" val="64046047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Variables</a:t>
            </a:r>
            <a:endParaRPr lang="en-IE" dirty="0"/>
          </a:p>
        </p:txBody>
      </p:sp>
      <p:sp>
        <p:nvSpPr>
          <p:cNvPr id="3" name="Content Placeholder 2"/>
          <p:cNvSpPr>
            <a:spLocks noGrp="1"/>
          </p:cNvSpPr>
          <p:nvPr>
            <p:ph idx="1"/>
          </p:nvPr>
        </p:nvSpPr>
        <p:spPr/>
        <p:txBody>
          <a:bodyPr>
            <a:normAutofit/>
          </a:bodyPr>
          <a:lstStyle/>
          <a:p>
            <a:r>
              <a:rPr lang="en-IE" dirty="0" smtClean="0"/>
              <a:t>We also have a special type, called BOOLEAN</a:t>
            </a:r>
          </a:p>
          <a:p>
            <a:r>
              <a:rPr lang="en-IE" dirty="0" smtClean="0"/>
              <a:t>It has only two values, TRUE or FALSE</a:t>
            </a:r>
          </a:p>
          <a:p>
            <a:endParaRPr lang="en-IE" dirty="0"/>
          </a:p>
          <a:p>
            <a:pPr marL="0" indent="0" algn="ctr">
              <a:buNone/>
            </a:pPr>
            <a:r>
              <a:rPr lang="en-IE" sz="3600" dirty="0" err="1" smtClean="0">
                <a:latin typeface="Courier New" panose="02070309020205020404" pitchFamily="49" charset="0"/>
                <a:cs typeface="Courier New" panose="02070309020205020404" pitchFamily="49" charset="0"/>
              </a:rPr>
              <a:t>IsWeekend</a:t>
            </a:r>
            <a:r>
              <a:rPr lang="en-IE" sz="3600" dirty="0" smtClean="0">
                <a:latin typeface="Courier New" panose="02070309020205020404" pitchFamily="49" charset="0"/>
                <a:cs typeface="Courier New" panose="02070309020205020404" pitchFamily="49" charset="0"/>
              </a:rPr>
              <a:t> </a:t>
            </a:r>
            <a:r>
              <a:rPr lang="en-IE" sz="3600" dirty="0">
                <a:latin typeface="Courier New" panose="02070309020205020404" pitchFamily="49" charset="0"/>
                <a:cs typeface="Courier New" panose="02070309020205020404" pitchFamily="49" charset="0"/>
              </a:rPr>
              <a:t>=</a:t>
            </a:r>
            <a:r>
              <a:rPr lang="en-IE" sz="3600" dirty="0" smtClean="0">
                <a:latin typeface="Courier New" panose="02070309020205020404" pitchFamily="49" charset="0"/>
                <a:cs typeface="Courier New" panose="02070309020205020404" pitchFamily="49" charset="0"/>
              </a:rPr>
              <a:t> False</a:t>
            </a:r>
          </a:p>
          <a:p>
            <a:pPr marL="0" indent="0" algn="ctr">
              <a:buNone/>
            </a:pPr>
            <a:endParaRPr lang="en-IE" sz="3600" dirty="0" smtClean="0"/>
          </a:p>
          <a:p>
            <a:pPr marL="0" indent="0">
              <a:buNone/>
            </a:pPr>
            <a:r>
              <a:rPr lang="en-IE" sz="2800" dirty="0"/>
              <a:t>m</a:t>
            </a:r>
            <a:r>
              <a:rPr lang="en-IE" sz="2800" dirty="0" smtClean="0"/>
              <a:t>eans “</a:t>
            </a:r>
            <a:r>
              <a:rPr lang="en-IE" sz="2800" i="1" dirty="0" err="1" smtClean="0"/>
              <a:t>IsWeekend</a:t>
            </a:r>
            <a:r>
              <a:rPr lang="en-IE" sz="2800" dirty="0" smtClean="0"/>
              <a:t> gets the value of </a:t>
            </a:r>
            <a:r>
              <a:rPr lang="en-IE" sz="2800" i="1" dirty="0" smtClean="0"/>
              <a:t>FALSE</a:t>
            </a:r>
            <a:r>
              <a:rPr lang="en-IE" sz="2800" dirty="0" smtClean="0"/>
              <a:t>” </a:t>
            </a:r>
          </a:p>
          <a:p>
            <a:pPr marL="0" indent="0">
              <a:buNone/>
            </a:pPr>
            <a:r>
              <a:rPr lang="en-IE" sz="2800" dirty="0"/>
              <a:t> </a:t>
            </a:r>
            <a:r>
              <a:rPr lang="en-IE" sz="2800" dirty="0" smtClean="0"/>
              <a:t>       or “</a:t>
            </a:r>
            <a:r>
              <a:rPr lang="en-IE" sz="2800" i="1" dirty="0" err="1"/>
              <a:t>IsWeekend</a:t>
            </a:r>
            <a:r>
              <a:rPr lang="en-IE" sz="2800" dirty="0" smtClean="0"/>
              <a:t> is assigned the value of </a:t>
            </a:r>
            <a:r>
              <a:rPr lang="en-IE" sz="2800" i="1" dirty="0"/>
              <a:t>FALSE</a:t>
            </a:r>
            <a:r>
              <a:rPr lang="en-IE" sz="2800" dirty="0" smtClean="0"/>
              <a:t>”</a:t>
            </a:r>
          </a:p>
        </p:txBody>
      </p:sp>
    </p:spTree>
    <p:extLst>
      <p:ext uri="{BB962C8B-B14F-4D97-AF65-F5344CB8AC3E}">
        <p14:creationId xmlns:p14="http://schemas.microsoft.com/office/powerpoint/2010/main" val="130357053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p:txBody>
          <a:bodyPr>
            <a:normAutofit/>
          </a:bodyPr>
          <a:lstStyle/>
          <a:p>
            <a:r>
              <a:rPr lang="en-IE" altLang="en-US" sz="6600" dirty="0" smtClean="0"/>
              <a:t>etc.</a:t>
            </a:r>
            <a:endParaRPr lang="en-GB" altLang="en-US" sz="6600" dirty="0"/>
          </a:p>
        </p:txBody>
      </p:sp>
      <p:sp>
        <p:nvSpPr>
          <p:cNvPr id="39939" name="Rectangle 3"/>
          <p:cNvSpPr>
            <a:spLocks noGrp="1" noChangeArrowheads="1"/>
          </p:cNvSpPr>
          <p:nvPr>
            <p:ph type="subTitle" idx="1"/>
          </p:nvPr>
        </p:nvSpPr>
        <p:spPr/>
        <p:txBody>
          <a:bodyPr/>
          <a:lstStyle/>
          <a:p>
            <a:r>
              <a:rPr lang="en-IE" altLang="en-US">
                <a:latin typeface="+mj-lt"/>
              </a:rPr>
              <a:t> </a:t>
            </a:r>
          </a:p>
          <a:p>
            <a:endParaRPr lang="en-GB" altLang="en-US">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0412" cy="6858000"/>
          </a:xfrm>
          <a:prstGeom prst="rect">
            <a:avLst/>
          </a:prstGeom>
        </p:spPr>
      </p:pic>
    </p:spTree>
    <p:extLst>
      <p:ext uri="{BB962C8B-B14F-4D97-AF65-F5344CB8AC3E}">
        <p14:creationId xmlns:p14="http://schemas.microsoft.com/office/powerpoint/2010/main" val="2546367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E" sz="6600" dirty="0" smtClean="0">
                <a:solidFill>
                  <a:schemeClr val="bg1"/>
                </a:solidFill>
              </a:rPr>
              <a:t>Python: Print</a:t>
            </a:r>
            <a:endParaRPr lang="en-IE" sz="6600" dirty="0">
              <a:solidFill>
                <a:schemeClr val="bg1"/>
              </a:solidFill>
            </a:endParaRPr>
          </a:p>
        </p:txBody>
      </p:sp>
      <p:sp>
        <p:nvSpPr>
          <p:cNvPr id="3" name="Subtitle 2"/>
          <p:cNvSpPr>
            <a:spLocks noGrp="1"/>
          </p:cNvSpPr>
          <p:nvPr>
            <p:ph type="subTitle" idx="1"/>
          </p:nvPr>
        </p:nvSpPr>
        <p:spPr/>
        <p:txBody>
          <a:bodyPr/>
          <a:lstStyle/>
          <a:p>
            <a:r>
              <a:rPr lang="en-IE" dirty="0" smtClean="0">
                <a:solidFill>
                  <a:schemeClr val="bg1"/>
                </a:solidFill>
              </a:rPr>
              <a:t>Damian Gordon</a:t>
            </a:r>
            <a:endParaRPr lang="en-IE" dirty="0">
              <a:solidFill>
                <a:schemeClr val="bg1"/>
              </a:solidFill>
            </a:endParaRPr>
          </a:p>
        </p:txBody>
      </p:sp>
    </p:spTree>
    <p:extLst>
      <p:ext uri="{BB962C8B-B14F-4D97-AF65-F5344CB8AC3E}">
        <p14:creationId xmlns:p14="http://schemas.microsoft.com/office/powerpoint/2010/main" val="329336612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solidFill>
                  <a:schemeClr val="bg1"/>
                </a:solidFill>
              </a:rPr>
              <a:t>Your first Python program</a:t>
            </a:r>
            <a:endParaRPr lang="en-IE" dirty="0">
              <a:solidFill>
                <a:schemeClr val="bg1"/>
              </a:solidFill>
            </a:endParaRPr>
          </a:p>
        </p:txBody>
      </p:sp>
      <p:sp>
        <p:nvSpPr>
          <p:cNvPr id="4" name="Content Placeholder 3"/>
          <p:cNvSpPr>
            <a:spLocks noGrp="1"/>
          </p:cNvSpPr>
          <p:nvPr>
            <p:ph idx="1"/>
          </p:nvPr>
        </p:nvSpPr>
        <p:spPr/>
        <p:txBody>
          <a:bodyPr/>
          <a:lstStyle/>
          <a:p>
            <a:r>
              <a:rPr lang="en-IE" dirty="0" smtClean="0">
                <a:solidFill>
                  <a:schemeClr val="bg1"/>
                </a:solidFill>
              </a:rPr>
              <a:t>When learning a new computer programming language, the first thing typically taught is how to write a message to the screen saying “Hello, World”.</a:t>
            </a:r>
          </a:p>
          <a:p>
            <a:endParaRPr lang="en-IE" dirty="0">
              <a:solidFill>
                <a:schemeClr val="bg1"/>
              </a:solidFill>
            </a:endParaRPr>
          </a:p>
          <a:p>
            <a:r>
              <a:rPr lang="en-IE" dirty="0" smtClean="0">
                <a:solidFill>
                  <a:schemeClr val="bg1"/>
                </a:solidFill>
              </a:rPr>
              <a:t>Let’s see how to do that:</a:t>
            </a:r>
            <a:endParaRPr lang="en-IE" dirty="0">
              <a:solidFill>
                <a:schemeClr val="bg1"/>
              </a:solidFill>
            </a:endParaRPr>
          </a:p>
        </p:txBody>
      </p:sp>
    </p:spTree>
    <p:extLst>
      <p:ext uri="{BB962C8B-B14F-4D97-AF65-F5344CB8AC3E}">
        <p14:creationId xmlns:p14="http://schemas.microsoft.com/office/powerpoint/2010/main" val="29702000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521" y="260648"/>
            <a:ext cx="10971372" cy="5865517"/>
          </a:xfrm>
        </p:spPr>
        <p:txBody>
          <a:bodyPr>
            <a:normAutofit/>
          </a:bodyPr>
          <a:lstStyle/>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endParaRPr lang="en-IE" dirty="0">
              <a:solidFill>
                <a:schemeClr val="bg1"/>
              </a:solidFill>
              <a:latin typeface="Courier New" panose="02070309020205020404" pitchFamily="49" charset="0"/>
              <a:cs typeface="Courier New" panose="02070309020205020404" pitchFamily="49" charset="0"/>
            </a:endParaRPr>
          </a:p>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endParaRPr lang="en-IE" dirty="0">
              <a:solidFill>
                <a:schemeClr val="bg1"/>
              </a:solidFill>
              <a:latin typeface="Courier New" panose="02070309020205020404" pitchFamily="49" charset="0"/>
              <a:cs typeface="Courier New" panose="02070309020205020404" pitchFamily="49" charset="0"/>
            </a:endParaRPr>
          </a:p>
          <a:p>
            <a:pPr marL="0" indent="0">
              <a:buNone/>
            </a:pPr>
            <a:r>
              <a:rPr lang="en-IE" dirty="0" smtClean="0">
                <a:solidFill>
                  <a:schemeClr val="bg1"/>
                </a:solidFill>
                <a:latin typeface="Courier New" panose="02070309020205020404" pitchFamily="49" charset="0"/>
                <a:cs typeface="Courier New" panose="02070309020205020404" pitchFamily="49" charset="0"/>
              </a:rPr>
              <a:t>print(“Hello, World”)</a:t>
            </a:r>
          </a:p>
        </p:txBody>
      </p:sp>
    </p:spTree>
    <p:extLst>
      <p:ext uri="{BB962C8B-B14F-4D97-AF65-F5344CB8AC3E}">
        <p14:creationId xmlns:p14="http://schemas.microsoft.com/office/powerpoint/2010/main" val="194090699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521" y="260648"/>
            <a:ext cx="10971372" cy="5865517"/>
          </a:xfrm>
        </p:spPr>
        <p:txBody>
          <a:bodyPr>
            <a:normAutofit/>
          </a:bodyPr>
          <a:lstStyle/>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endParaRPr lang="en-IE" dirty="0">
              <a:solidFill>
                <a:schemeClr val="bg1"/>
              </a:solidFill>
              <a:latin typeface="Courier New" panose="02070309020205020404" pitchFamily="49" charset="0"/>
              <a:cs typeface="Courier New" panose="02070309020205020404" pitchFamily="49" charset="0"/>
            </a:endParaRPr>
          </a:p>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r>
              <a:rPr lang="en-IE" dirty="0" smtClean="0">
                <a:solidFill>
                  <a:schemeClr val="bg1"/>
                </a:solidFill>
                <a:latin typeface="Courier New" panose="02070309020205020404" pitchFamily="49" charset="0"/>
                <a:cs typeface="Courier New" panose="02070309020205020404" pitchFamily="49" charset="0"/>
              </a:rPr>
              <a:t># PROGRAM </a:t>
            </a:r>
            <a:r>
              <a:rPr lang="en-IE" dirty="0" err="1" smtClean="0">
                <a:solidFill>
                  <a:schemeClr val="bg1"/>
                </a:solidFill>
                <a:latin typeface="Courier New" panose="02070309020205020404" pitchFamily="49" charset="0"/>
                <a:cs typeface="Courier New" panose="02070309020205020404" pitchFamily="49" charset="0"/>
              </a:rPr>
              <a:t>HelloWorldProgram</a:t>
            </a:r>
            <a:r>
              <a:rPr lang="en-IE" dirty="0" smtClean="0">
                <a:solidFill>
                  <a:schemeClr val="bg1"/>
                </a:solidFill>
                <a:latin typeface="Courier New" panose="02070309020205020404" pitchFamily="49" charset="0"/>
                <a:cs typeface="Courier New" panose="02070309020205020404" pitchFamily="49" charset="0"/>
              </a:rPr>
              <a:t>:</a:t>
            </a:r>
          </a:p>
          <a:p>
            <a:pPr marL="0" indent="0">
              <a:buNone/>
            </a:pPr>
            <a:r>
              <a:rPr lang="en-IE" dirty="0" smtClean="0">
                <a:solidFill>
                  <a:schemeClr val="bg1"/>
                </a:solidFill>
                <a:latin typeface="Courier New" panose="02070309020205020404" pitchFamily="49" charset="0"/>
                <a:cs typeface="Courier New" panose="02070309020205020404" pitchFamily="49" charset="0"/>
              </a:rPr>
              <a:t>print(“Hello, World”)</a:t>
            </a:r>
            <a:endParaRPr lang="en-IE" dirty="0">
              <a:solidFill>
                <a:schemeClr val="bg1"/>
              </a:solidFill>
              <a:latin typeface="Courier New" panose="02070309020205020404" pitchFamily="49" charset="0"/>
              <a:cs typeface="Courier New" panose="02070309020205020404" pitchFamily="49" charset="0"/>
            </a:endParaRPr>
          </a:p>
          <a:p>
            <a:pPr marL="0" indent="0">
              <a:buNone/>
            </a:pPr>
            <a:r>
              <a:rPr lang="en-IE" dirty="0" smtClean="0">
                <a:solidFill>
                  <a:schemeClr val="bg1"/>
                </a:solidFill>
                <a:latin typeface="Courier New" panose="02070309020205020404" pitchFamily="49" charset="0"/>
                <a:cs typeface="Courier New" panose="02070309020205020404" pitchFamily="49" charset="0"/>
              </a:rPr>
              <a:t># END.</a:t>
            </a:r>
            <a:endParaRPr lang="en-IE" dirty="0">
              <a:solidFill>
                <a:schemeClr val="bg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3537496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solidFill>
                  <a:schemeClr val="bg1"/>
                </a:solidFill>
              </a:rPr>
              <a:t>The Python Programming Language</a:t>
            </a:r>
            <a:endParaRPr lang="en-IE" dirty="0"/>
          </a:p>
        </p:txBody>
      </p:sp>
      <p:sp>
        <p:nvSpPr>
          <p:cNvPr id="3" name="Content Placeholder 2"/>
          <p:cNvSpPr>
            <a:spLocks noGrp="1"/>
          </p:cNvSpPr>
          <p:nvPr>
            <p:ph idx="1"/>
          </p:nvPr>
        </p:nvSpPr>
        <p:spPr/>
        <p:txBody>
          <a:bodyPr>
            <a:normAutofit/>
          </a:bodyPr>
          <a:lstStyle/>
          <a:p>
            <a:r>
              <a:rPr lang="en-IE" dirty="0">
                <a:solidFill>
                  <a:schemeClr val="bg1"/>
                </a:solidFill>
              </a:rPr>
              <a:t>Python is a multi-paradigm programming language: </a:t>
            </a:r>
            <a:endParaRPr lang="en-IE" dirty="0" smtClean="0">
              <a:solidFill>
                <a:schemeClr val="bg1"/>
              </a:solidFill>
            </a:endParaRPr>
          </a:p>
          <a:p>
            <a:pPr lvl="1"/>
            <a:r>
              <a:rPr lang="en-IE" dirty="0">
                <a:solidFill>
                  <a:schemeClr val="bg1"/>
                </a:solidFill>
              </a:rPr>
              <a:t>structured </a:t>
            </a:r>
            <a:r>
              <a:rPr lang="en-IE" dirty="0" smtClean="0">
                <a:solidFill>
                  <a:schemeClr val="bg1"/>
                </a:solidFill>
              </a:rPr>
              <a:t>programming</a:t>
            </a:r>
          </a:p>
          <a:p>
            <a:pPr lvl="1"/>
            <a:r>
              <a:rPr lang="en-IE" dirty="0" smtClean="0">
                <a:solidFill>
                  <a:schemeClr val="bg1"/>
                </a:solidFill>
              </a:rPr>
              <a:t>object-oriented programming</a:t>
            </a:r>
          </a:p>
          <a:p>
            <a:pPr lvl="1"/>
            <a:r>
              <a:rPr lang="en-IE" dirty="0" smtClean="0">
                <a:solidFill>
                  <a:schemeClr val="bg1"/>
                </a:solidFill>
              </a:rPr>
              <a:t>functional programming</a:t>
            </a:r>
          </a:p>
          <a:p>
            <a:pPr lvl="1"/>
            <a:r>
              <a:rPr lang="en-IE" dirty="0" smtClean="0">
                <a:solidFill>
                  <a:schemeClr val="bg1"/>
                </a:solidFill>
              </a:rPr>
              <a:t> </a:t>
            </a:r>
            <a:r>
              <a:rPr lang="en-IE" dirty="0">
                <a:solidFill>
                  <a:schemeClr val="bg1"/>
                </a:solidFill>
              </a:rPr>
              <a:t>aspect-oriented </a:t>
            </a:r>
            <a:r>
              <a:rPr lang="en-IE" dirty="0" smtClean="0">
                <a:solidFill>
                  <a:schemeClr val="bg1"/>
                </a:solidFill>
              </a:rPr>
              <a:t>programming</a:t>
            </a:r>
          </a:p>
          <a:p>
            <a:pPr lvl="1"/>
            <a:r>
              <a:rPr lang="en-IE" dirty="0" smtClean="0">
                <a:solidFill>
                  <a:schemeClr val="bg1"/>
                </a:solidFill>
              </a:rPr>
              <a:t>design </a:t>
            </a:r>
            <a:r>
              <a:rPr lang="en-IE" dirty="0">
                <a:solidFill>
                  <a:schemeClr val="bg1"/>
                </a:solidFill>
              </a:rPr>
              <a:t>by </a:t>
            </a:r>
            <a:r>
              <a:rPr lang="en-IE" dirty="0" smtClean="0">
                <a:solidFill>
                  <a:schemeClr val="bg1"/>
                </a:solidFill>
              </a:rPr>
              <a:t>contract</a:t>
            </a:r>
          </a:p>
          <a:p>
            <a:pPr lvl="1"/>
            <a:r>
              <a:rPr lang="en-IE" dirty="0" smtClean="0">
                <a:solidFill>
                  <a:schemeClr val="bg1"/>
                </a:solidFill>
              </a:rPr>
              <a:t>logic programming</a:t>
            </a:r>
            <a:endParaRPr lang="en-IE" dirty="0">
              <a:solidFill>
                <a:schemeClr val="bg1"/>
              </a:solidFill>
            </a:endParaRPr>
          </a:p>
        </p:txBody>
      </p:sp>
    </p:spTree>
    <p:extLst>
      <p:ext uri="{BB962C8B-B14F-4D97-AF65-F5344CB8AC3E}">
        <p14:creationId xmlns:p14="http://schemas.microsoft.com/office/powerpoint/2010/main" val="380347371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521" y="260648"/>
            <a:ext cx="10971372" cy="5865517"/>
          </a:xfrm>
        </p:spPr>
        <p:txBody>
          <a:bodyPr>
            <a:normAutofit/>
          </a:bodyPr>
          <a:lstStyle/>
          <a:p>
            <a:pPr marL="0" indent="0">
              <a:buNone/>
            </a:pPr>
            <a:r>
              <a:rPr lang="en-IE" dirty="0" smtClean="0">
                <a:solidFill>
                  <a:schemeClr val="bg1"/>
                </a:solidFill>
                <a:latin typeface="Courier New" panose="02070309020205020404" pitchFamily="49" charset="0"/>
                <a:cs typeface="Courier New" panose="02070309020205020404" pitchFamily="49" charset="0"/>
              </a:rPr>
              <a:t># </a:t>
            </a:r>
            <a:r>
              <a:rPr lang="en-IE" dirty="0" err="1" smtClean="0">
                <a:solidFill>
                  <a:schemeClr val="bg1"/>
                </a:solidFill>
                <a:latin typeface="Courier New" panose="02070309020205020404" pitchFamily="49" charset="0"/>
                <a:cs typeface="Courier New" panose="02070309020205020404" pitchFamily="49" charset="0"/>
              </a:rPr>
              <a:t>HelloWorldProgram</a:t>
            </a:r>
            <a:r>
              <a:rPr lang="en-IE" dirty="0" smtClean="0">
                <a:solidFill>
                  <a:schemeClr val="bg1"/>
                </a:solidFill>
                <a:latin typeface="Courier New" panose="02070309020205020404" pitchFamily="49" charset="0"/>
                <a:cs typeface="Courier New" panose="02070309020205020404" pitchFamily="49" charset="0"/>
              </a:rPr>
              <a:t> – Version 1</a:t>
            </a:r>
          </a:p>
          <a:p>
            <a:pPr marL="0" indent="0">
              <a:buNone/>
            </a:pPr>
            <a:r>
              <a:rPr lang="en-IE" dirty="0" smtClean="0">
                <a:solidFill>
                  <a:schemeClr val="bg1"/>
                </a:solidFill>
                <a:latin typeface="Courier New" panose="02070309020205020404" pitchFamily="49" charset="0"/>
                <a:cs typeface="Courier New" panose="02070309020205020404" pitchFamily="49" charset="0"/>
              </a:rPr>
              <a:t># A program to print out “Hello, World”</a:t>
            </a:r>
          </a:p>
          <a:p>
            <a:pPr marL="0" indent="0">
              <a:buNone/>
            </a:pPr>
            <a:r>
              <a:rPr lang="en-IE" dirty="0" smtClean="0">
                <a:solidFill>
                  <a:schemeClr val="bg1"/>
                </a:solidFill>
                <a:latin typeface="Courier New" panose="02070309020205020404" pitchFamily="49" charset="0"/>
                <a:cs typeface="Courier New" panose="02070309020205020404" pitchFamily="49" charset="0"/>
              </a:rPr>
              <a:t># Written </a:t>
            </a:r>
            <a:r>
              <a:rPr lang="en-IE" dirty="0">
                <a:solidFill>
                  <a:schemeClr val="bg1"/>
                </a:solidFill>
                <a:latin typeface="Courier New" panose="02070309020205020404" pitchFamily="49" charset="0"/>
                <a:cs typeface="Courier New" panose="02070309020205020404" pitchFamily="49" charset="0"/>
              </a:rPr>
              <a:t>by: Damian Gordon</a:t>
            </a:r>
          </a:p>
          <a:p>
            <a:pPr marL="0" indent="0">
              <a:buNone/>
            </a:pPr>
            <a:r>
              <a:rPr lang="en-IE" dirty="0">
                <a:solidFill>
                  <a:schemeClr val="bg1"/>
                </a:solidFill>
                <a:latin typeface="Courier New" panose="02070309020205020404" pitchFamily="49" charset="0"/>
                <a:cs typeface="Courier New" panose="02070309020205020404" pitchFamily="49" charset="0"/>
              </a:rPr>
              <a:t># Date: 10/09/2015</a:t>
            </a:r>
          </a:p>
          <a:p>
            <a:pPr marL="0" indent="0">
              <a:buNone/>
            </a:pPr>
            <a:r>
              <a:rPr lang="en-IE" dirty="0">
                <a:solidFill>
                  <a:schemeClr val="bg1"/>
                </a:solidFill>
                <a:latin typeface="Courier New" panose="02070309020205020404" pitchFamily="49" charset="0"/>
                <a:cs typeface="Courier New" panose="02070309020205020404" pitchFamily="49" charset="0"/>
              </a:rPr>
              <a:t> </a:t>
            </a:r>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r>
              <a:rPr lang="en-IE" dirty="0" smtClean="0">
                <a:solidFill>
                  <a:schemeClr val="bg1"/>
                </a:solidFill>
                <a:latin typeface="Courier New" panose="02070309020205020404" pitchFamily="49" charset="0"/>
                <a:cs typeface="Courier New" panose="02070309020205020404" pitchFamily="49" charset="0"/>
              </a:rPr>
              <a:t># PROGRAM </a:t>
            </a:r>
            <a:r>
              <a:rPr lang="en-IE" dirty="0" err="1" smtClean="0">
                <a:solidFill>
                  <a:schemeClr val="bg1"/>
                </a:solidFill>
                <a:latin typeface="Courier New" panose="02070309020205020404" pitchFamily="49" charset="0"/>
                <a:cs typeface="Courier New" panose="02070309020205020404" pitchFamily="49" charset="0"/>
              </a:rPr>
              <a:t>HelloWorldProgram</a:t>
            </a:r>
            <a:r>
              <a:rPr lang="en-IE" dirty="0" smtClean="0">
                <a:solidFill>
                  <a:schemeClr val="bg1"/>
                </a:solidFill>
                <a:latin typeface="Courier New" panose="02070309020205020404" pitchFamily="49" charset="0"/>
                <a:cs typeface="Courier New" panose="02070309020205020404" pitchFamily="49" charset="0"/>
              </a:rPr>
              <a:t>:</a:t>
            </a:r>
          </a:p>
          <a:p>
            <a:pPr marL="0" indent="0">
              <a:buNone/>
            </a:pPr>
            <a:r>
              <a:rPr lang="en-IE" dirty="0" smtClean="0">
                <a:solidFill>
                  <a:schemeClr val="bg1"/>
                </a:solidFill>
                <a:latin typeface="Courier New" panose="02070309020205020404" pitchFamily="49" charset="0"/>
                <a:cs typeface="Courier New" panose="02070309020205020404" pitchFamily="49" charset="0"/>
              </a:rPr>
              <a:t>print(“Hello, World”)</a:t>
            </a:r>
            <a:endParaRPr lang="en-IE" dirty="0">
              <a:solidFill>
                <a:schemeClr val="bg1"/>
              </a:solidFill>
              <a:latin typeface="Courier New" panose="02070309020205020404" pitchFamily="49" charset="0"/>
              <a:cs typeface="Courier New" panose="02070309020205020404" pitchFamily="49" charset="0"/>
            </a:endParaRPr>
          </a:p>
          <a:p>
            <a:pPr marL="0" indent="0">
              <a:buNone/>
            </a:pPr>
            <a:r>
              <a:rPr lang="en-IE" dirty="0" smtClean="0">
                <a:solidFill>
                  <a:schemeClr val="bg1"/>
                </a:solidFill>
                <a:latin typeface="Courier New" panose="02070309020205020404" pitchFamily="49" charset="0"/>
                <a:cs typeface="Courier New" panose="02070309020205020404" pitchFamily="49" charset="0"/>
              </a:rPr>
              <a:t># END.</a:t>
            </a:r>
            <a:endParaRPr lang="en-IE" dirty="0">
              <a:solidFill>
                <a:schemeClr val="bg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51301606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solidFill>
                  <a:schemeClr val="bg1"/>
                </a:solidFill>
              </a:rPr>
              <a:t>The PRINT statement</a:t>
            </a:r>
            <a:endParaRPr lang="en-IE" dirty="0">
              <a:solidFill>
                <a:schemeClr val="bg1"/>
              </a:solidFill>
            </a:endParaRPr>
          </a:p>
        </p:txBody>
      </p:sp>
      <p:sp>
        <p:nvSpPr>
          <p:cNvPr id="4" name="Content Placeholder 3"/>
          <p:cNvSpPr>
            <a:spLocks noGrp="1"/>
          </p:cNvSpPr>
          <p:nvPr>
            <p:ph idx="1"/>
          </p:nvPr>
        </p:nvSpPr>
        <p:spPr/>
        <p:txBody>
          <a:bodyPr/>
          <a:lstStyle/>
          <a:p>
            <a:r>
              <a:rPr lang="en-IE" dirty="0" smtClean="0">
                <a:solidFill>
                  <a:schemeClr val="bg1"/>
                </a:solidFill>
              </a:rPr>
              <a:t>If we want to add a blank line after our print statement: </a:t>
            </a:r>
            <a:endParaRPr lang="en-IE" dirty="0">
              <a:solidFill>
                <a:schemeClr val="bg1"/>
              </a:solidFill>
            </a:endParaRPr>
          </a:p>
        </p:txBody>
      </p:sp>
    </p:spTree>
    <p:extLst>
      <p:ext uri="{BB962C8B-B14F-4D97-AF65-F5344CB8AC3E}">
        <p14:creationId xmlns:p14="http://schemas.microsoft.com/office/powerpoint/2010/main" val="216670734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521" y="260648"/>
            <a:ext cx="10971372" cy="5865517"/>
          </a:xfrm>
        </p:spPr>
        <p:txBody>
          <a:bodyPr>
            <a:normAutofit/>
          </a:bodyPr>
          <a:lstStyle/>
          <a:p>
            <a:pPr marL="0" indent="0">
              <a:buNone/>
            </a:pPr>
            <a:r>
              <a:rPr lang="en-IE" dirty="0" smtClean="0">
                <a:solidFill>
                  <a:schemeClr val="bg1"/>
                </a:solidFill>
                <a:latin typeface="Courier New" panose="02070309020205020404" pitchFamily="49" charset="0"/>
                <a:cs typeface="Courier New" panose="02070309020205020404" pitchFamily="49" charset="0"/>
              </a:rPr>
              <a:t># PROGRAM </a:t>
            </a:r>
            <a:r>
              <a:rPr lang="en-IE" dirty="0" err="1" smtClean="0">
                <a:solidFill>
                  <a:schemeClr val="bg1"/>
                </a:solidFill>
                <a:latin typeface="Courier New" panose="02070309020205020404" pitchFamily="49" charset="0"/>
                <a:cs typeface="Courier New" panose="02070309020205020404" pitchFamily="49" charset="0"/>
              </a:rPr>
              <a:t>HelloWorldProgram</a:t>
            </a:r>
            <a:r>
              <a:rPr lang="en-IE" dirty="0" smtClean="0">
                <a:solidFill>
                  <a:schemeClr val="bg1"/>
                </a:solidFill>
                <a:latin typeface="Courier New" panose="02070309020205020404" pitchFamily="49" charset="0"/>
                <a:cs typeface="Courier New" panose="02070309020205020404" pitchFamily="49" charset="0"/>
              </a:rPr>
              <a:t>:</a:t>
            </a:r>
          </a:p>
          <a:p>
            <a:pPr marL="0" indent="0">
              <a:buNone/>
            </a:pPr>
            <a:r>
              <a:rPr lang="en-IE" dirty="0" smtClean="0">
                <a:solidFill>
                  <a:schemeClr val="bg1"/>
                </a:solidFill>
                <a:latin typeface="Courier New" panose="02070309020205020404" pitchFamily="49" charset="0"/>
                <a:cs typeface="Courier New" panose="02070309020205020404" pitchFamily="49" charset="0"/>
              </a:rPr>
              <a:t>print(“Hello, World”)</a:t>
            </a:r>
            <a:endParaRPr lang="en-IE" dirty="0">
              <a:solidFill>
                <a:schemeClr val="bg1"/>
              </a:solidFill>
              <a:latin typeface="Courier New" panose="02070309020205020404" pitchFamily="49" charset="0"/>
              <a:cs typeface="Courier New" panose="02070309020205020404" pitchFamily="49" charset="0"/>
            </a:endParaRPr>
          </a:p>
          <a:p>
            <a:pPr marL="0" indent="0">
              <a:buNone/>
            </a:pPr>
            <a:r>
              <a:rPr lang="en-IE" dirty="0" smtClean="0">
                <a:solidFill>
                  <a:schemeClr val="bg1"/>
                </a:solidFill>
                <a:latin typeface="Courier New" panose="02070309020205020404" pitchFamily="49" charset="0"/>
                <a:cs typeface="Courier New" panose="02070309020205020404" pitchFamily="49" charset="0"/>
              </a:rPr>
              <a:t># END.</a:t>
            </a:r>
            <a:endParaRPr lang="en-IE" dirty="0">
              <a:solidFill>
                <a:schemeClr val="bg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75439846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521" y="260648"/>
            <a:ext cx="10971372" cy="5865517"/>
          </a:xfrm>
        </p:spPr>
        <p:txBody>
          <a:bodyPr>
            <a:normAutofit/>
          </a:bodyPr>
          <a:lstStyle/>
          <a:p>
            <a:pPr marL="0" indent="0">
              <a:buNone/>
            </a:pPr>
            <a:r>
              <a:rPr lang="en-IE" dirty="0">
                <a:solidFill>
                  <a:schemeClr val="bg1"/>
                </a:solidFill>
                <a:latin typeface="Courier New" panose="02070309020205020404" pitchFamily="49" charset="0"/>
                <a:cs typeface="Courier New" panose="02070309020205020404" pitchFamily="49" charset="0"/>
              </a:rPr>
              <a:t># PROGRAM </a:t>
            </a:r>
            <a:r>
              <a:rPr lang="en-IE" dirty="0" err="1" smtClean="0">
                <a:solidFill>
                  <a:schemeClr val="bg1"/>
                </a:solidFill>
                <a:latin typeface="Courier New" panose="02070309020205020404" pitchFamily="49" charset="0"/>
                <a:cs typeface="Courier New" panose="02070309020205020404" pitchFamily="49" charset="0"/>
              </a:rPr>
              <a:t>HelloWorldProgram</a:t>
            </a:r>
            <a:r>
              <a:rPr lang="en-IE" dirty="0" smtClean="0">
                <a:solidFill>
                  <a:schemeClr val="bg1"/>
                </a:solidFill>
                <a:latin typeface="Courier New" panose="02070309020205020404" pitchFamily="49" charset="0"/>
                <a:cs typeface="Courier New" panose="02070309020205020404" pitchFamily="49" charset="0"/>
              </a:rPr>
              <a:t>:</a:t>
            </a:r>
            <a:endParaRPr lang="en-IE" dirty="0">
              <a:solidFill>
                <a:schemeClr val="bg1"/>
              </a:solidFill>
              <a:latin typeface="Courier New" panose="02070309020205020404" pitchFamily="49" charset="0"/>
              <a:cs typeface="Courier New" panose="02070309020205020404" pitchFamily="49" charset="0"/>
            </a:endParaRPr>
          </a:p>
          <a:p>
            <a:pPr marL="0" indent="0">
              <a:buNone/>
            </a:pPr>
            <a:r>
              <a:rPr lang="en-IE" dirty="0">
                <a:solidFill>
                  <a:schemeClr val="bg1"/>
                </a:solidFill>
                <a:latin typeface="Courier New" panose="02070309020205020404" pitchFamily="49" charset="0"/>
                <a:cs typeface="Courier New" panose="02070309020205020404" pitchFamily="49" charset="0"/>
              </a:rPr>
              <a:t>print(“Hello, World”)</a:t>
            </a:r>
          </a:p>
          <a:p>
            <a:pPr marL="0" indent="0">
              <a:buNone/>
            </a:pPr>
            <a:r>
              <a:rPr lang="en-IE" dirty="0">
                <a:solidFill>
                  <a:schemeClr val="bg1"/>
                </a:solidFill>
                <a:latin typeface="Courier New" panose="02070309020205020404" pitchFamily="49" charset="0"/>
                <a:cs typeface="Courier New" panose="02070309020205020404" pitchFamily="49" charset="0"/>
              </a:rPr>
              <a:t># END</a:t>
            </a:r>
            <a:r>
              <a:rPr lang="en-IE" dirty="0" smtClean="0">
                <a:solidFill>
                  <a:schemeClr val="bg1"/>
                </a:solidFill>
                <a:latin typeface="Courier New" panose="02070309020205020404" pitchFamily="49" charset="0"/>
                <a:cs typeface="Courier New" panose="02070309020205020404" pitchFamily="49" charset="0"/>
              </a:rPr>
              <a:t>.</a:t>
            </a:r>
          </a:p>
          <a:p>
            <a:pPr marL="0" indent="0">
              <a:buNone/>
            </a:pPr>
            <a:endParaRPr lang="en-IE" dirty="0">
              <a:solidFill>
                <a:schemeClr val="bg1"/>
              </a:solidFill>
              <a:latin typeface="Courier New" panose="02070309020205020404" pitchFamily="49" charset="0"/>
              <a:cs typeface="Courier New" panose="02070309020205020404" pitchFamily="49" charset="0"/>
            </a:endParaRPr>
          </a:p>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r>
              <a:rPr lang="en-IE" dirty="0">
                <a:solidFill>
                  <a:schemeClr val="bg1"/>
                </a:solidFill>
                <a:latin typeface="Courier New" panose="02070309020205020404" pitchFamily="49" charset="0"/>
                <a:cs typeface="Courier New" panose="02070309020205020404" pitchFamily="49" charset="0"/>
              </a:rPr>
              <a:t># PROGRAM </a:t>
            </a:r>
            <a:r>
              <a:rPr lang="en-IE" dirty="0" err="1" smtClean="0">
                <a:solidFill>
                  <a:schemeClr val="bg1"/>
                </a:solidFill>
                <a:latin typeface="Courier New" panose="02070309020205020404" pitchFamily="49" charset="0"/>
                <a:cs typeface="Courier New" panose="02070309020205020404" pitchFamily="49" charset="0"/>
              </a:rPr>
              <a:t>HelloWorldProgramNewLine</a:t>
            </a:r>
            <a:r>
              <a:rPr lang="en-IE" dirty="0" smtClean="0">
                <a:solidFill>
                  <a:schemeClr val="bg1"/>
                </a:solidFill>
                <a:latin typeface="Courier New" panose="02070309020205020404" pitchFamily="49" charset="0"/>
                <a:cs typeface="Courier New" panose="02070309020205020404" pitchFamily="49" charset="0"/>
              </a:rPr>
              <a:t>:</a:t>
            </a:r>
            <a:endParaRPr lang="en-IE" dirty="0">
              <a:solidFill>
                <a:schemeClr val="bg1"/>
              </a:solidFill>
              <a:latin typeface="Courier New" panose="02070309020205020404" pitchFamily="49" charset="0"/>
              <a:cs typeface="Courier New" panose="02070309020205020404" pitchFamily="49" charset="0"/>
            </a:endParaRPr>
          </a:p>
          <a:p>
            <a:pPr marL="0" indent="0">
              <a:buNone/>
            </a:pPr>
            <a:r>
              <a:rPr lang="en-IE" dirty="0">
                <a:solidFill>
                  <a:schemeClr val="bg1"/>
                </a:solidFill>
                <a:latin typeface="Courier New" panose="02070309020205020404" pitchFamily="49" charset="0"/>
                <a:cs typeface="Courier New" panose="02070309020205020404" pitchFamily="49" charset="0"/>
              </a:rPr>
              <a:t>print(“Hello, </a:t>
            </a:r>
            <a:r>
              <a:rPr lang="en-IE" dirty="0" smtClean="0">
                <a:solidFill>
                  <a:schemeClr val="bg1"/>
                </a:solidFill>
                <a:latin typeface="Courier New" panose="02070309020205020404" pitchFamily="49" charset="0"/>
                <a:cs typeface="Courier New" panose="02070309020205020404" pitchFamily="49" charset="0"/>
              </a:rPr>
              <a:t>World\n”)</a:t>
            </a:r>
            <a:endParaRPr lang="en-IE" dirty="0">
              <a:solidFill>
                <a:schemeClr val="bg1"/>
              </a:solidFill>
              <a:latin typeface="Courier New" panose="02070309020205020404" pitchFamily="49" charset="0"/>
              <a:cs typeface="Courier New" panose="02070309020205020404" pitchFamily="49" charset="0"/>
            </a:endParaRPr>
          </a:p>
          <a:p>
            <a:pPr marL="0" indent="0">
              <a:buNone/>
            </a:pPr>
            <a:r>
              <a:rPr lang="en-IE" dirty="0">
                <a:solidFill>
                  <a:schemeClr val="bg1"/>
                </a:solidFill>
                <a:latin typeface="Courier New" panose="02070309020205020404" pitchFamily="49" charset="0"/>
                <a:cs typeface="Courier New" panose="02070309020205020404" pitchFamily="49" charset="0"/>
              </a:rPr>
              <a:t># END.</a:t>
            </a:r>
          </a:p>
          <a:p>
            <a:pPr marL="0" indent="0">
              <a:buNone/>
            </a:pPr>
            <a:endParaRPr lang="en-IE" dirty="0">
              <a:solidFill>
                <a:schemeClr val="bg1"/>
              </a:solidFill>
              <a:latin typeface="Courier New" panose="02070309020205020404" pitchFamily="49" charset="0"/>
              <a:cs typeface="Courier New" panose="02070309020205020404" pitchFamily="49" charset="0"/>
            </a:endParaRPr>
          </a:p>
        </p:txBody>
      </p:sp>
      <p:sp>
        <p:nvSpPr>
          <p:cNvPr id="2" name="Down Arrow 1"/>
          <p:cNvSpPr/>
          <p:nvPr/>
        </p:nvSpPr>
        <p:spPr>
          <a:xfrm>
            <a:off x="3646934" y="1700808"/>
            <a:ext cx="1080120" cy="122413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418075595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a:solidFill>
                  <a:schemeClr val="bg1"/>
                </a:solidFill>
              </a:rPr>
              <a:t>The PRINT statement</a:t>
            </a:r>
          </a:p>
        </p:txBody>
      </p:sp>
      <p:sp>
        <p:nvSpPr>
          <p:cNvPr id="4" name="Content Placeholder 3"/>
          <p:cNvSpPr>
            <a:spLocks noGrp="1"/>
          </p:cNvSpPr>
          <p:nvPr>
            <p:ph idx="1"/>
          </p:nvPr>
        </p:nvSpPr>
        <p:spPr/>
        <p:txBody>
          <a:bodyPr/>
          <a:lstStyle/>
          <a:p>
            <a:r>
              <a:rPr lang="en-IE" dirty="0" smtClean="0">
                <a:solidFill>
                  <a:schemeClr val="bg1"/>
                </a:solidFill>
              </a:rPr>
              <a:t>To print out two lines of text we do:</a:t>
            </a:r>
            <a:endParaRPr lang="en-IE" dirty="0">
              <a:solidFill>
                <a:schemeClr val="bg1"/>
              </a:solidFill>
            </a:endParaRPr>
          </a:p>
        </p:txBody>
      </p:sp>
    </p:spTree>
    <p:extLst>
      <p:ext uri="{BB962C8B-B14F-4D97-AF65-F5344CB8AC3E}">
        <p14:creationId xmlns:p14="http://schemas.microsoft.com/office/powerpoint/2010/main" val="75905716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521" y="260648"/>
            <a:ext cx="10971372" cy="5865517"/>
          </a:xfrm>
        </p:spPr>
        <p:txBody>
          <a:bodyPr>
            <a:normAutofit/>
          </a:bodyPr>
          <a:lstStyle/>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endParaRPr lang="en-IE" dirty="0">
              <a:solidFill>
                <a:schemeClr val="bg1"/>
              </a:solidFill>
              <a:latin typeface="Courier New" panose="02070309020205020404" pitchFamily="49" charset="0"/>
              <a:cs typeface="Courier New" panose="02070309020205020404" pitchFamily="49" charset="0"/>
            </a:endParaRPr>
          </a:p>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r>
              <a:rPr lang="en-IE" dirty="0" smtClean="0">
                <a:solidFill>
                  <a:schemeClr val="bg1"/>
                </a:solidFill>
                <a:latin typeface="Courier New" panose="02070309020205020404" pitchFamily="49" charset="0"/>
                <a:cs typeface="Courier New" panose="02070309020205020404" pitchFamily="49" charset="0"/>
              </a:rPr>
              <a:t># PROGRAM </a:t>
            </a:r>
            <a:r>
              <a:rPr lang="en-IE" dirty="0" err="1" smtClean="0">
                <a:solidFill>
                  <a:schemeClr val="bg1"/>
                </a:solidFill>
                <a:latin typeface="Courier New" panose="02070309020205020404" pitchFamily="49" charset="0"/>
                <a:cs typeface="Courier New" panose="02070309020205020404" pitchFamily="49" charset="0"/>
              </a:rPr>
              <a:t>HelloWorldProgramTwoLines</a:t>
            </a:r>
            <a:r>
              <a:rPr lang="en-IE" dirty="0" smtClean="0">
                <a:solidFill>
                  <a:schemeClr val="bg1"/>
                </a:solidFill>
                <a:latin typeface="Courier New" panose="02070309020205020404" pitchFamily="49" charset="0"/>
                <a:cs typeface="Courier New" panose="02070309020205020404" pitchFamily="49" charset="0"/>
              </a:rPr>
              <a:t>:</a:t>
            </a:r>
          </a:p>
          <a:p>
            <a:pPr marL="0" indent="0">
              <a:buNone/>
            </a:pPr>
            <a:r>
              <a:rPr lang="en-IE" dirty="0" smtClean="0">
                <a:solidFill>
                  <a:schemeClr val="bg1"/>
                </a:solidFill>
                <a:latin typeface="Courier New" panose="02070309020205020404" pitchFamily="49" charset="0"/>
                <a:cs typeface="Courier New" panose="02070309020205020404" pitchFamily="49" charset="0"/>
              </a:rPr>
              <a:t>print(“Hello, World”)</a:t>
            </a:r>
          </a:p>
          <a:p>
            <a:pPr marL="0" indent="0">
              <a:buNone/>
            </a:pPr>
            <a:r>
              <a:rPr lang="en-IE" dirty="0">
                <a:solidFill>
                  <a:schemeClr val="bg1"/>
                </a:solidFill>
                <a:latin typeface="Courier New" panose="02070309020205020404" pitchFamily="49" charset="0"/>
                <a:cs typeface="Courier New" panose="02070309020205020404" pitchFamily="49" charset="0"/>
              </a:rPr>
              <a:t>print</a:t>
            </a:r>
            <a:r>
              <a:rPr lang="en-IE" dirty="0" smtClean="0">
                <a:solidFill>
                  <a:schemeClr val="bg1"/>
                </a:solidFill>
                <a:latin typeface="Courier New" panose="02070309020205020404" pitchFamily="49" charset="0"/>
                <a:cs typeface="Courier New" panose="02070309020205020404" pitchFamily="49" charset="0"/>
              </a:rPr>
              <a:t>(“I’m here”)</a:t>
            </a:r>
            <a:endParaRPr lang="en-IE" dirty="0">
              <a:solidFill>
                <a:schemeClr val="bg1"/>
              </a:solidFill>
              <a:latin typeface="Courier New" panose="02070309020205020404" pitchFamily="49" charset="0"/>
              <a:cs typeface="Courier New" panose="02070309020205020404" pitchFamily="49" charset="0"/>
            </a:endParaRPr>
          </a:p>
          <a:p>
            <a:pPr marL="0" indent="0">
              <a:buNone/>
            </a:pPr>
            <a:r>
              <a:rPr lang="en-IE" dirty="0" smtClean="0">
                <a:solidFill>
                  <a:schemeClr val="bg1"/>
                </a:solidFill>
                <a:latin typeface="Courier New" panose="02070309020205020404" pitchFamily="49" charset="0"/>
                <a:cs typeface="Courier New" panose="02070309020205020404" pitchFamily="49" charset="0"/>
              </a:rPr>
              <a:t># END.</a:t>
            </a:r>
            <a:endParaRPr lang="en-IE" dirty="0">
              <a:solidFill>
                <a:schemeClr val="bg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8191915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a:solidFill>
                  <a:schemeClr val="bg1"/>
                </a:solidFill>
              </a:rPr>
              <a:t>The PRINT statement</a:t>
            </a:r>
          </a:p>
        </p:txBody>
      </p:sp>
      <p:sp>
        <p:nvSpPr>
          <p:cNvPr id="4" name="Content Placeholder 3"/>
          <p:cNvSpPr>
            <a:spLocks noGrp="1"/>
          </p:cNvSpPr>
          <p:nvPr>
            <p:ph idx="1"/>
          </p:nvPr>
        </p:nvSpPr>
        <p:spPr/>
        <p:txBody>
          <a:bodyPr/>
          <a:lstStyle/>
          <a:p>
            <a:r>
              <a:rPr lang="en-IE" dirty="0" smtClean="0">
                <a:solidFill>
                  <a:schemeClr val="bg1"/>
                </a:solidFill>
              </a:rPr>
              <a:t>To join two strings together:</a:t>
            </a:r>
            <a:endParaRPr lang="en-IE" dirty="0">
              <a:solidFill>
                <a:schemeClr val="bg1"/>
              </a:solidFill>
            </a:endParaRPr>
          </a:p>
        </p:txBody>
      </p:sp>
    </p:spTree>
    <p:extLst>
      <p:ext uri="{BB962C8B-B14F-4D97-AF65-F5344CB8AC3E}">
        <p14:creationId xmlns:p14="http://schemas.microsoft.com/office/powerpoint/2010/main" val="320425584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521" y="260648"/>
            <a:ext cx="10971372" cy="5865517"/>
          </a:xfrm>
        </p:spPr>
        <p:txBody>
          <a:bodyPr>
            <a:normAutofit/>
          </a:bodyPr>
          <a:lstStyle/>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endParaRPr lang="en-IE" dirty="0">
              <a:solidFill>
                <a:schemeClr val="bg1"/>
              </a:solidFill>
              <a:latin typeface="Courier New" panose="02070309020205020404" pitchFamily="49" charset="0"/>
              <a:cs typeface="Courier New" panose="02070309020205020404" pitchFamily="49" charset="0"/>
            </a:endParaRPr>
          </a:p>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r>
              <a:rPr lang="en-IE" dirty="0" smtClean="0">
                <a:solidFill>
                  <a:schemeClr val="bg1"/>
                </a:solidFill>
                <a:latin typeface="Courier New" panose="02070309020205020404" pitchFamily="49" charset="0"/>
                <a:cs typeface="Courier New" panose="02070309020205020404" pitchFamily="49" charset="0"/>
              </a:rPr>
              <a:t># PROGRAM </a:t>
            </a:r>
            <a:r>
              <a:rPr lang="en-IE" dirty="0" err="1" smtClean="0">
                <a:solidFill>
                  <a:schemeClr val="bg1"/>
                </a:solidFill>
                <a:latin typeface="Courier New" panose="02070309020205020404" pitchFamily="49" charset="0"/>
                <a:cs typeface="Courier New" panose="02070309020205020404" pitchFamily="49" charset="0"/>
              </a:rPr>
              <a:t>HelloWorldProgramJoined</a:t>
            </a:r>
            <a:r>
              <a:rPr lang="en-IE" dirty="0" smtClean="0">
                <a:solidFill>
                  <a:schemeClr val="bg1"/>
                </a:solidFill>
                <a:latin typeface="Courier New" panose="02070309020205020404" pitchFamily="49" charset="0"/>
                <a:cs typeface="Courier New" panose="02070309020205020404" pitchFamily="49" charset="0"/>
              </a:rPr>
              <a:t>:</a:t>
            </a:r>
          </a:p>
          <a:p>
            <a:pPr marL="0" indent="0">
              <a:buNone/>
            </a:pPr>
            <a:r>
              <a:rPr lang="en-IE" dirty="0" smtClean="0">
                <a:solidFill>
                  <a:schemeClr val="bg1"/>
                </a:solidFill>
                <a:latin typeface="Courier New" panose="02070309020205020404" pitchFamily="49" charset="0"/>
                <a:cs typeface="Courier New" panose="02070309020205020404" pitchFamily="49" charset="0"/>
              </a:rPr>
              <a:t>print(“Hello, World” + “ I’m here”)</a:t>
            </a:r>
            <a:endParaRPr lang="en-IE" dirty="0">
              <a:solidFill>
                <a:schemeClr val="bg1"/>
              </a:solidFill>
              <a:latin typeface="Courier New" panose="02070309020205020404" pitchFamily="49" charset="0"/>
              <a:cs typeface="Courier New" panose="02070309020205020404" pitchFamily="49" charset="0"/>
            </a:endParaRPr>
          </a:p>
          <a:p>
            <a:pPr marL="0" indent="0">
              <a:buNone/>
            </a:pPr>
            <a:r>
              <a:rPr lang="en-IE" dirty="0" smtClean="0">
                <a:solidFill>
                  <a:schemeClr val="bg1"/>
                </a:solidFill>
                <a:latin typeface="Courier New" panose="02070309020205020404" pitchFamily="49" charset="0"/>
                <a:cs typeface="Courier New" panose="02070309020205020404" pitchFamily="49" charset="0"/>
              </a:rPr>
              <a:t># END.</a:t>
            </a:r>
            <a:endParaRPr lang="en-IE" dirty="0">
              <a:solidFill>
                <a:schemeClr val="bg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78004151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a:solidFill>
                  <a:schemeClr val="bg1"/>
                </a:solidFill>
              </a:rPr>
              <a:t>The PRINT statement</a:t>
            </a:r>
          </a:p>
        </p:txBody>
      </p:sp>
      <p:sp>
        <p:nvSpPr>
          <p:cNvPr id="4" name="Content Placeholder 3"/>
          <p:cNvSpPr>
            <a:spLocks noGrp="1"/>
          </p:cNvSpPr>
          <p:nvPr>
            <p:ph idx="1"/>
          </p:nvPr>
        </p:nvSpPr>
        <p:spPr/>
        <p:txBody>
          <a:bodyPr/>
          <a:lstStyle/>
          <a:p>
            <a:r>
              <a:rPr lang="en-IE" dirty="0" smtClean="0">
                <a:solidFill>
                  <a:schemeClr val="bg1"/>
                </a:solidFill>
              </a:rPr>
              <a:t>To print out the same message 10 times:</a:t>
            </a:r>
            <a:endParaRPr lang="en-IE" dirty="0">
              <a:solidFill>
                <a:schemeClr val="bg1"/>
              </a:solidFill>
            </a:endParaRPr>
          </a:p>
        </p:txBody>
      </p:sp>
    </p:spTree>
    <p:extLst>
      <p:ext uri="{BB962C8B-B14F-4D97-AF65-F5344CB8AC3E}">
        <p14:creationId xmlns:p14="http://schemas.microsoft.com/office/powerpoint/2010/main" val="347308754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521" y="260648"/>
            <a:ext cx="10971372" cy="5865517"/>
          </a:xfrm>
        </p:spPr>
        <p:txBody>
          <a:bodyPr>
            <a:normAutofit/>
          </a:bodyPr>
          <a:lstStyle/>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endParaRPr lang="en-IE" dirty="0">
              <a:solidFill>
                <a:schemeClr val="bg1"/>
              </a:solidFill>
              <a:latin typeface="Courier New" panose="02070309020205020404" pitchFamily="49" charset="0"/>
              <a:cs typeface="Courier New" panose="02070309020205020404" pitchFamily="49" charset="0"/>
            </a:endParaRPr>
          </a:p>
          <a:p>
            <a:pPr marL="0" indent="0">
              <a:buNone/>
            </a:pPr>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r>
              <a:rPr lang="en-IE" dirty="0" smtClean="0">
                <a:solidFill>
                  <a:schemeClr val="bg1"/>
                </a:solidFill>
                <a:latin typeface="Courier New" panose="02070309020205020404" pitchFamily="49" charset="0"/>
                <a:cs typeface="Courier New" panose="02070309020205020404" pitchFamily="49" charset="0"/>
              </a:rPr>
              <a:t># PROGRAM HelloWorldProgram10Times:</a:t>
            </a:r>
          </a:p>
          <a:p>
            <a:pPr marL="0" indent="0">
              <a:buNone/>
            </a:pPr>
            <a:r>
              <a:rPr lang="en-IE" dirty="0" smtClean="0">
                <a:solidFill>
                  <a:schemeClr val="bg1"/>
                </a:solidFill>
                <a:latin typeface="Courier New" panose="02070309020205020404" pitchFamily="49" charset="0"/>
                <a:cs typeface="Courier New" panose="02070309020205020404" pitchFamily="49" charset="0"/>
              </a:rPr>
              <a:t>print(“Hello, World” * 10)</a:t>
            </a:r>
            <a:endParaRPr lang="en-IE" dirty="0">
              <a:solidFill>
                <a:schemeClr val="bg1"/>
              </a:solidFill>
              <a:latin typeface="Courier New" panose="02070309020205020404" pitchFamily="49" charset="0"/>
              <a:cs typeface="Courier New" panose="02070309020205020404" pitchFamily="49" charset="0"/>
            </a:endParaRPr>
          </a:p>
          <a:p>
            <a:pPr marL="0" indent="0">
              <a:buNone/>
            </a:pPr>
            <a:r>
              <a:rPr lang="en-IE" dirty="0" smtClean="0">
                <a:solidFill>
                  <a:schemeClr val="bg1"/>
                </a:solidFill>
                <a:latin typeface="Courier New" panose="02070309020205020404" pitchFamily="49" charset="0"/>
                <a:cs typeface="Courier New" panose="02070309020205020404" pitchFamily="49" charset="0"/>
              </a:rPr>
              <a:t># END.</a:t>
            </a:r>
            <a:endParaRPr lang="en-IE" dirty="0">
              <a:solidFill>
                <a:schemeClr val="bg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8138598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TotalTime>
  <Words>7904</Words>
  <Application>Microsoft Office PowerPoint</Application>
  <PresentationFormat>Custom</PresentationFormat>
  <Paragraphs>1767</Paragraphs>
  <Slides>267</Slides>
  <Notes>84</Notes>
  <HiddenSlides>0</HiddenSlides>
  <MMClips>0</MMClips>
  <ScaleCrop>false</ScaleCrop>
  <HeadingPairs>
    <vt:vector size="4" baseType="variant">
      <vt:variant>
        <vt:lpstr>Theme</vt:lpstr>
      </vt:variant>
      <vt:variant>
        <vt:i4>1</vt:i4>
      </vt:variant>
      <vt:variant>
        <vt:lpstr>Slide Titles</vt:lpstr>
      </vt:variant>
      <vt:variant>
        <vt:i4>267</vt:i4>
      </vt:variant>
    </vt:vector>
  </HeadingPairs>
  <TitlesOfParts>
    <vt:vector size="268" baseType="lpstr">
      <vt:lpstr>Office Theme</vt:lpstr>
      <vt:lpstr>Introduction to Python</vt:lpstr>
      <vt:lpstr>Introduction</vt:lpstr>
      <vt:lpstr>Your Speaker is…</vt:lpstr>
      <vt:lpstr>http://www.damiantgordon.com/python/</vt:lpstr>
      <vt:lpstr>The Python Programming Language</vt:lpstr>
      <vt:lpstr>The Python Programming Language</vt:lpstr>
      <vt:lpstr>The Python Programming Language</vt:lpstr>
      <vt:lpstr>The Python Programming Language</vt:lpstr>
      <vt:lpstr>The Python Programming Language</vt:lpstr>
      <vt:lpstr>The Python Programming Language</vt:lpstr>
      <vt:lpstr>The Python Programming Language</vt:lpstr>
      <vt:lpstr>The Python Programming Language</vt:lpstr>
      <vt:lpstr>What does Python look like?</vt:lpstr>
      <vt:lpstr>PowerPoint Presentation</vt:lpstr>
      <vt:lpstr>PowerPoint Presentation</vt:lpstr>
      <vt:lpstr>PowerPoint Presentation</vt:lpstr>
      <vt:lpstr>The Python Programming Language</vt:lpstr>
      <vt:lpstr>IDLE</vt:lpstr>
      <vt:lpstr>etc.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Top-Down Design</vt:lpstr>
      <vt:lpstr>Top-Down Design</vt:lpstr>
      <vt:lpstr>Example</vt:lpstr>
      <vt:lpstr>Example</vt:lpstr>
      <vt:lpstr>Example</vt:lpstr>
      <vt:lpstr>Example</vt:lpstr>
      <vt:lpstr>Example</vt:lpstr>
      <vt:lpstr>Example</vt:lpstr>
      <vt:lpstr>Example</vt:lpstr>
      <vt:lpstr>Example</vt:lpstr>
      <vt:lpstr>Example</vt:lpstr>
      <vt:lpstr>Example</vt:lpstr>
      <vt:lpstr>Example</vt:lpstr>
      <vt:lpstr>Example : Step-wise Refinement </vt:lpstr>
      <vt:lpstr>Example : Step-wise Refinement </vt:lpstr>
      <vt:lpstr>Example : Step-wise Refinement </vt:lpstr>
      <vt:lpstr>Example : Step-wise Refinement </vt:lpstr>
      <vt:lpstr>Example : Step-wise Refinement </vt:lpstr>
      <vt:lpstr>Over to you…</vt:lpstr>
      <vt:lpstr>etc.</vt:lpstr>
      <vt:lpstr>Variables</vt:lpstr>
      <vt:lpstr>Variables</vt:lpstr>
      <vt:lpstr>Variables</vt:lpstr>
      <vt:lpstr>Variables</vt:lpstr>
      <vt:lpstr>Variables</vt:lpstr>
      <vt:lpstr>Variables</vt:lpstr>
      <vt:lpstr>Variables</vt:lpstr>
      <vt:lpstr>Variables</vt:lpstr>
      <vt:lpstr>Variables</vt:lpstr>
      <vt:lpstr>Variables</vt:lpstr>
      <vt:lpstr>Variables</vt:lpstr>
      <vt:lpstr>Variables</vt:lpstr>
      <vt:lpstr>Variables</vt:lpstr>
      <vt:lpstr>Variables</vt:lpstr>
      <vt:lpstr>Variables</vt:lpstr>
      <vt:lpstr>Variables</vt:lpstr>
      <vt:lpstr>Variables</vt:lpstr>
      <vt:lpstr>Variables</vt:lpstr>
      <vt:lpstr>Variables</vt:lpstr>
      <vt:lpstr>Variables</vt:lpstr>
      <vt:lpstr>Variables</vt:lpstr>
      <vt:lpstr>Variables</vt:lpstr>
      <vt:lpstr>Variables</vt:lpstr>
      <vt:lpstr>Variables</vt:lpstr>
      <vt:lpstr>etc.</vt:lpstr>
      <vt:lpstr>Python: Print</vt:lpstr>
      <vt:lpstr>Your first Python program</vt:lpstr>
      <vt:lpstr>PowerPoint Presentation</vt:lpstr>
      <vt:lpstr>PowerPoint Presentation</vt:lpstr>
      <vt:lpstr>PowerPoint Presentation</vt:lpstr>
      <vt:lpstr>The PRINT statement</vt:lpstr>
      <vt:lpstr>PowerPoint Presentation</vt:lpstr>
      <vt:lpstr>PowerPoint Presentation</vt:lpstr>
      <vt:lpstr>The PRINT statement</vt:lpstr>
      <vt:lpstr>PowerPoint Presentation</vt:lpstr>
      <vt:lpstr>The PRINT statement</vt:lpstr>
      <vt:lpstr>PowerPoint Presentation</vt:lpstr>
      <vt:lpstr>The PRINT statement</vt:lpstr>
      <vt:lpstr>PowerPoint Presentation</vt:lpstr>
      <vt:lpstr>The PRINT statement</vt:lpstr>
      <vt:lpstr>PowerPoint Presentation</vt:lpstr>
      <vt:lpstr>PowerPoint Presentation</vt:lpstr>
      <vt:lpstr>Python: Maths</vt:lpstr>
      <vt:lpstr>Some Simple Maths</vt:lpstr>
      <vt:lpstr>PowerPoint Presentation</vt:lpstr>
      <vt:lpstr>Some Simple Maths</vt:lpstr>
      <vt:lpstr>PowerPoint Presentation</vt:lpstr>
      <vt:lpstr>Some Simple Maths</vt:lpstr>
      <vt:lpstr>PowerPoint Presentation</vt:lpstr>
      <vt:lpstr>Some Simple Maths</vt:lpstr>
      <vt:lpstr>PowerPoint Presentation</vt:lpstr>
      <vt:lpstr>Some Simple Maths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Some Simple Maths</vt:lpstr>
      <vt:lpstr>PowerPoint Presentation</vt:lpstr>
      <vt:lpstr>Python: Variables</vt:lpstr>
      <vt:lpstr>Using Variables</vt:lpstr>
      <vt:lpstr>PowerPoint Presentation</vt:lpstr>
      <vt:lpstr>Using Variables</vt:lpstr>
      <vt:lpstr>PowerPoint Presentation</vt:lpstr>
      <vt:lpstr>Using Variables</vt:lpstr>
      <vt:lpstr>PowerPoint Presentation</vt:lpstr>
      <vt:lpstr>Using Variables</vt:lpstr>
      <vt:lpstr>PowerPoint Presentation</vt:lpstr>
      <vt:lpstr>Using Variables</vt:lpstr>
      <vt:lpstr>PowerPoint Presentation</vt:lpstr>
      <vt:lpstr>PowerPoint Presentation</vt:lpstr>
      <vt:lpstr>Using Variables</vt:lpstr>
      <vt:lpstr>PowerPoint Presentation</vt:lpstr>
      <vt:lpstr>PowerPoint Presentation</vt:lpstr>
      <vt:lpstr>Using Variables</vt:lpstr>
      <vt:lpstr>PowerPoint Presentation</vt:lpstr>
      <vt:lpstr>Using Variables</vt:lpstr>
      <vt:lpstr>PowerPoint Presentation</vt:lpstr>
      <vt:lpstr>Using Variables</vt:lpstr>
      <vt:lpstr>PowerPoint Presentation</vt:lpstr>
      <vt:lpstr>Using Variables</vt:lpstr>
      <vt:lpstr>PowerPoint Presentation</vt:lpstr>
      <vt:lpstr>PowerPoint Presentation</vt:lpstr>
      <vt:lpstr>Using Variables</vt:lpstr>
      <vt:lpstr>A Special Note On Boolean Variables</vt:lpstr>
      <vt:lpstr>Boolean Variables</vt:lpstr>
      <vt:lpstr>Boolean Variables</vt:lpstr>
      <vt:lpstr>PowerPoint Presentation</vt:lpstr>
      <vt:lpstr>PowerPoint Presentation</vt:lpstr>
      <vt:lpstr>etc.</vt:lpstr>
      <vt:lpstr>Selection: IF Statement</vt:lpstr>
      <vt:lpstr>PowerPoint Presentation</vt:lpstr>
      <vt:lpstr>PowerPoint Presentation</vt:lpstr>
      <vt:lpstr>PowerPoint Presentation</vt:lpstr>
      <vt:lpstr>Selection</vt:lpstr>
      <vt:lpstr>Selection</vt:lpstr>
      <vt:lpstr>IF Statement</vt:lpstr>
      <vt:lpstr>IF Statement</vt:lpstr>
      <vt:lpstr>IF Statement</vt:lpstr>
      <vt:lpstr>etc.</vt:lpstr>
      <vt:lpstr>Boolean Logic</vt:lpstr>
      <vt:lpstr>Boolean Logic</vt:lpstr>
      <vt:lpstr>Boolean Logic</vt:lpstr>
      <vt:lpstr>Boolean Logic</vt:lpstr>
      <vt:lpstr>Boolean Logic</vt:lpstr>
      <vt:lpstr>Boolean Logic</vt:lpstr>
      <vt:lpstr>etc.</vt:lpstr>
      <vt:lpstr>Python: Selection</vt:lpstr>
      <vt:lpstr>Python: Selection</vt:lpstr>
      <vt:lpstr>Python: IF statement</vt:lpstr>
      <vt:lpstr>Python: IF statement</vt:lpstr>
      <vt:lpstr>Python: IF statement</vt:lpstr>
      <vt:lpstr>PowerPoint Presentation</vt:lpstr>
      <vt:lpstr>Python: IF statement</vt:lpstr>
      <vt:lpstr>PowerPoint Presentation</vt:lpstr>
      <vt:lpstr>Python: IF statement</vt:lpstr>
      <vt:lpstr>PowerPoint Presentation</vt:lpstr>
      <vt:lpstr>Python: IF statement</vt:lpstr>
      <vt:lpstr>PowerPoint Presentation</vt:lpstr>
      <vt:lpstr>Python: IF statement</vt:lpstr>
      <vt:lpstr>PowerPoint Presentation</vt:lpstr>
      <vt:lpstr>PowerPoint Presentation</vt:lpstr>
      <vt:lpstr>Python: IF statement</vt:lpstr>
      <vt:lpstr>PowerPoint Presentation</vt:lpstr>
      <vt:lpstr>Python: ELIF statement</vt:lpstr>
      <vt:lpstr>PowerPoint Presentation</vt:lpstr>
      <vt:lpstr>PowerPoint Presentation</vt:lpstr>
      <vt:lpstr>PowerPoint Presentation</vt:lpstr>
      <vt:lpstr>Python: IF-ELIF statement</vt:lpstr>
      <vt:lpstr>Python: IF-ELIF statement</vt:lpstr>
      <vt:lpstr>Python: IF-ELIF statement</vt:lpstr>
      <vt:lpstr>PowerPoint Presentation</vt:lpstr>
      <vt:lpstr>Python: IF-ELIF statement</vt:lpstr>
      <vt:lpstr>PowerPoint Presentation</vt:lpstr>
      <vt:lpstr>etc.</vt:lpstr>
      <vt:lpstr>Iteration: WHILE Loop</vt:lpstr>
      <vt:lpstr>WHILE Loop</vt:lpstr>
      <vt:lpstr>WHILE Loop</vt:lpstr>
      <vt:lpstr>WHILE Loop</vt:lpstr>
      <vt:lpstr>WHILE Loop</vt:lpstr>
      <vt:lpstr>WHILE Loop</vt:lpstr>
      <vt:lpstr>etc.</vt:lpstr>
      <vt:lpstr>Python: Iteration</vt:lpstr>
      <vt:lpstr>Python: Iteration</vt:lpstr>
      <vt:lpstr>Python: WHILE loop</vt:lpstr>
      <vt:lpstr>Python: WHILE loop</vt:lpstr>
      <vt:lpstr>Python: WHILE loop</vt:lpstr>
      <vt:lpstr>Python: WHILE loop</vt:lpstr>
      <vt:lpstr>PowerPoint Presentation</vt:lpstr>
      <vt:lpstr>Python: WHILE loop</vt:lpstr>
      <vt:lpstr>PowerPoint Presentation</vt:lpstr>
      <vt:lpstr>Python: WHILE loop</vt:lpstr>
      <vt:lpstr>Python: WHILE loop</vt:lpstr>
      <vt:lpstr>PowerPoint Presentation</vt:lpstr>
      <vt:lpstr>Python: FOR loop</vt:lpstr>
      <vt:lpstr>Python: WHILE loop</vt:lpstr>
      <vt:lpstr>Python: WHILE loop</vt:lpstr>
      <vt:lpstr>Python: FOR loop</vt:lpstr>
      <vt:lpstr>PowerPoint Presentation</vt:lpstr>
      <vt:lpstr>Python: FOR loop</vt:lpstr>
      <vt:lpstr>PowerPoint Presentation</vt:lpstr>
      <vt:lpstr>etc.</vt:lpstr>
      <vt:lpstr>Prime Numbers</vt:lpstr>
      <vt:lpstr>Prime Numbers</vt:lpstr>
      <vt:lpstr>Prime Numbers</vt:lpstr>
      <vt:lpstr>Prime Numbers</vt:lpstr>
      <vt:lpstr>Prime Numbers</vt:lpstr>
      <vt:lpstr>Prime Numbers</vt:lpstr>
      <vt:lpstr>Prime Numbers</vt:lpstr>
      <vt:lpstr>Prime Numbers</vt:lpstr>
      <vt:lpstr>etc.</vt:lpstr>
      <vt:lpstr>Fibonacci Numbers</vt:lpstr>
      <vt:lpstr>PowerPoint Presentation</vt:lpstr>
      <vt:lpstr>Fibonacci Numbers</vt:lpstr>
      <vt:lpstr>Fibonacci Numbers</vt:lpstr>
      <vt:lpstr>Fibonacci Numbers</vt:lpstr>
      <vt:lpstr>Leonardo Bonacci (aka Fibonacci)</vt:lpstr>
      <vt:lpstr>etc.</vt:lpstr>
      <vt:lpstr>Python: Algorithms</vt:lpstr>
      <vt:lpstr>Prime Numbers</vt:lpstr>
      <vt:lpstr>Prime Numbers</vt:lpstr>
      <vt:lpstr>Prime Numbers</vt:lpstr>
      <vt:lpstr>PowerPoint Presentation</vt:lpstr>
      <vt:lpstr>Fibonacci Numbers</vt:lpstr>
      <vt:lpstr>PowerPoint Presentation</vt:lpstr>
      <vt:lpstr>etc.</vt:lpstr>
      <vt:lpstr>Modularisation</vt:lpstr>
      <vt:lpstr>Modularisation</vt:lpstr>
      <vt:lpstr>Modularisation</vt:lpstr>
      <vt:lpstr>Modularisation</vt:lpstr>
      <vt:lpstr>Modularisation</vt:lpstr>
      <vt:lpstr>Modularisation</vt:lpstr>
      <vt:lpstr>Modularisation</vt:lpstr>
      <vt:lpstr>Modularisation</vt:lpstr>
      <vt:lpstr>etc.</vt:lpstr>
      <vt:lpstr>Python: Modularisation</vt:lpstr>
      <vt:lpstr>Modularisation</vt:lpstr>
      <vt:lpstr>PowerPoint Presentation</vt:lpstr>
      <vt:lpstr>PowerPoint Presentation</vt:lpstr>
      <vt:lpstr>Modularisation</vt:lpstr>
      <vt:lpstr>PowerPoint Presentation</vt:lpstr>
      <vt:lpstr>PowerPoint Presentation</vt:lpstr>
      <vt:lpstr>PowerPoint Presentation</vt:lpstr>
      <vt:lpstr>Introduction to Python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PseudoCode (reprise)</dc:title>
  <dc:creator>dgordon</dc:creator>
  <cp:lastModifiedBy>DIT</cp:lastModifiedBy>
  <cp:revision>31</cp:revision>
  <dcterms:created xsi:type="dcterms:W3CDTF">2011-11-22T13:33:19Z</dcterms:created>
  <dcterms:modified xsi:type="dcterms:W3CDTF">2015-10-23T21:02:55Z</dcterms:modified>
</cp:coreProperties>
</file>