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484" r:id="rId3"/>
    <p:sldId id="486" r:id="rId4"/>
    <p:sldId id="487" r:id="rId5"/>
    <p:sldId id="488" r:id="rId6"/>
    <p:sldId id="489" r:id="rId7"/>
    <p:sldId id="490" r:id="rId8"/>
    <p:sldId id="483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44" y="22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29/07/2015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29/07/2015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Algorithmic Complexity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When we are processing an array, we have seen the searching using sequential search is much slower than binary search.</a:t>
            </a:r>
          </a:p>
        </p:txBody>
      </p:sp>
    </p:spTree>
    <p:extLst>
      <p:ext uri="{BB962C8B-B14F-4D97-AF65-F5344CB8AC3E}">
        <p14:creationId xmlns:p14="http://schemas.microsoft.com/office/powerpoint/2010/main" val="1143469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 Sequential search:</a:t>
            </a:r>
          </a:p>
          <a:p>
            <a:endParaRPr lang="en-IE" dirty="0"/>
          </a:p>
          <a:p>
            <a:r>
              <a:rPr lang="en-IE" dirty="0" smtClean="0"/>
              <a:t>If </a:t>
            </a:r>
            <a:r>
              <a:rPr lang="en-IE" dirty="0" smtClean="0"/>
              <a:t>the Array is of length N, then the program will do N comparisons, </a:t>
            </a:r>
            <a:r>
              <a:rPr lang="en-IE" dirty="0" smtClean="0"/>
              <a:t>therefore </a:t>
            </a:r>
            <a:r>
              <a:rPr lang="en-IE" dirty="0" smtClean="0"/>
              <a:t>we say</a:t>
            </a:r>
            <a:r>
              <a:rPr lang="en-IE" dirty="0" smtClean="0"/>
              <a:t>:</a:t>
            </a:r>
          </a:p>
          <a:p>
            <a:endParaRPr lang="en-IE" dirty="0"/>
          </a:p>
          <a:p>
            <a:r>
              <a:rPr lang="en-IE" dirty="0" smtClean="0"/>
              <a:t>Sequential Search = O(N).</a:t>
            </a:r>
          </a:p>
          <a:p>
            <a:r>
              <a:rPr lang="en-IE" dirty="0" smtClean="0"/>
              <a:t>We can read this as “Sequential search is Order N”.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88641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 Binary search</a:t>
            </a:r>
            <a:r>
              <a:rPr lang="en-IE" dirty="0" smtClean="0"/>
              <a:t>:</a:t>
            </a:r>
          </a:p>
          <a:p>
            <a:endParaRPr lang="en-IE" dirty="0" smtClean="0"/>
          </a:p>
          <a:p>
            <a:r>
              <a:rPr lang="en-IE" dirty="0"/>
              <a:t>I</a:t>
            </a:r>
            <a:r>
              <a:rPr lang="en-IE" dirty="0" smtClean="0"/>
              <a:t>f </a:t>
            </a:r>
            <a:r>
              <a:rPr lang="en-IE" dirty="0" smtClean="0"/>
              <a:t>the Array is of length N, then the program will do </a:t>
            </a:r>
            <a:r>
              <a:rPr lang="en-IE" dirty="0" smtClean="0"/>
              <a:t>log</a:t>
            </a:r>
            <a:r>
              <a:rPr lang="en-IE" baseline="-25000" dirty="0" smtClean="0"/>
              <a:t>2</a:t>
            </a:r>
            <a:r>
              <a:rPr lang="en-IE" dirty="0" smtClean="0"/>
              <a:t>N </a:t>
            </a:r>
            <a:r>
              <a:rPr lang="en-IE" dirty="0" smtClean="0"/>
              <a:t>comparisons, </a:t>
            </a:r>
            <a:r>
              <a:rPr lang="en-IE" dirty="0" smtClean="0"/>
              <a:t>therefore </a:t>
            </a:r>
            <a:r>
              <a:rPr lang="en-IE" dirty="0" smtClean="0"/>
              <a:t>we say</a:t>
            </a:r>
            <a:r>
              <a:rPr lang="en-IE" dirty="0" smtClean="0"/>
              <a:t>:</a:t>
            </a:r>
          </a:p>
          <a:p>
            <a:endParaRPr lang="en-IE" dirty="0"/>
          </a:p>
          <a:p>
            <a:r>
              <a:rPr lang="en-IE" dirty="0" smtClean="0"/>
              <a:t>Binary </a:t>
            </a:r>
            <a:r>
              <a:rPr lang="en-IE" dirty="0"/>
              <a:t>Search = </a:t>
            </a:r>
            <a:r>
              <a:rPr lang="en-IE" dirty="0" smtClean="0"/>
              <a:t>O(</a:t>
            </a:r>
            <a:r>
              <a:rPr lang="en-IE" dirty="0"/>
              <a:t>log</a:t>
            </a:r>
            <a:r>
              <a:rPr lang="en-IE" baseline="-25000" dirty="0"/>
              <a:t>2</a:t>
            </a:r>
            <a:r>
              <a:rPr lang="en-IE" dirty="0"/>
              <a:t>N</a:t>
            </a:r>
            <a:r>
              <a:rPr lang="en-IE" dirty="0" smtClean="0"/>
              <a:t>).</a:t>
            </a:r>
            <a:endParaRPr lang="en-IE" dirty="0"/>
          </a:p>
          <a:p>
            <a:r>
              <a:rPr lang="en-IE" dirty="0"/>
              <a:t>We can read this as </a:t>
            </a:r>
            <a:r>
              <a:rPr lang="en-IE" dirty="0" smtClean="0"/>
              <a:t>“</a:t>
            </a:r>
            <a:r>
              <a:rPr lang="en-IE" dirty="0"/>
              <a:t>Binary</a:t>
            </a:r>
            <a:r>
              <a:rPr lang="en-IE" dirty="0" smtClean="0"/>
              <a:t> </a:t>
            </a:r>
            <a:r>
              <a:rPr lang="en-IE" dirty="0"/>
              <a:t>search is Order </a:t>
            </a:r>
            <a:r>
              <a:rPr lang="en-IE" dirty="0" smtClean="0"/>
              <a:t>log base 2 N”.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5513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 Bubble sort</a:t>
            </a:r>
            <a:r>
              <a:rPr lang="en-IE" dirty="0" smtClean="0"/>
              <a:t>:</a:t>
            </a:r>
          </a:p>
          <a:p>
            <a:endParaRPr lang="en-IE" dirty="0" smtClean="0"/>
          </a:p>
          <a:p>
            <a:r>
              <a:rPr lang="en-IE" dirty="0"/>
              <a:t>I</a:t>
            </a:r>
            <a:r>
              <a:rPr lang="en-IE" dirty="0" smtClean="0"/>
              <a:t>f </a:t>
            </a:r>
            <a:r>
              <a:rPr lang="en-IE" dirty="0" smtClean="0"/>
              <a:t>the Array is of length N, then the program will do </a:t>
            </a:r>
            <a:r>
              <a:rPr lang="en-IE" dirty="0" smtClean="0"/>
              <a:t>N</a:t>
            </a:r>
            <a:r>
              <a:rPr lang="en-IE" baseline="30000" dirty="0" smtClean="0"/>
              <a:t>2</a:t>
            </a:r>
            <a:r>
              <a:rPr lang="en-IE" dirty="0" smtClean="0"/>
              <a:t> comparisons (we have a loop inside a loop) therefore </a:t>
            </a:r>
            <a:r>
              <a:rPr lang="en-IE" dirty="0" smtClean="0"/>
              <a:t>we say</a:t>
            </a:r>
            <a:r>
              <a:rPr lang="en-IE" dirty="0" smtClean="0"/>
              <a:t>: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Bubble sort</a:t>
            </a:r>
            <a:r>
              <a:rPr lang="en-IE" dirty="0" smtClean="0"/>
              <a:t> </a:t>
            </a:r>
            <a:r>
              <a:rPr lang="en-IE" dirty="0"/>
              <a:t>= </a:t>
            </a:r>
            <a:r>
              <a:rPr lang="en-IE" dirty="0" smtClean="0"/>
              <a:t>O(</a:t>
            </a:r>
            <a:r>
              <a:rPr lang="en-IE" dirty="0"/>
              <a:t>N</a:t>
            </a:r>
            <a:r>
              <a:rPr lang="en-IE" baseline="30000" dirty="0"/>
              <a:t>2</a:t>
            </a:r>
            <a:r>
              <a:rPr lang="en-IE" dirty="0" smtClean="0"/>
              <a:t>).</a:t>
            </a:r>
            <a:endParaRPr lang="en-IE" dirty="0"/>
          </a:p>
          <a:p>
            <a:r>
              <a:rPr lang="en-IE" dirty="0"/>
              <a:t>We can read this as </a:t>
            </a:r>
            <a:r>
              <a:rPr lang="en-IE" dirty="0" smtClean="0"/>
              <a:t>“</a:t>
            </a:r>
            <a:r>
              <a:rPr lang="en-IE" dirty="0"/>
              <a:t>Bubble sort</a:t>
            </a:r>
            <a:r>
              <a:rPr lang="en-IE" dirty="0" smtClean="0"/>
              <a:t> </a:t>
            </a:r>
            <a:r>
              <a:rPr lang="en-IE" dirty="0"/>
              <a:t>is Order </a:t>
            </a:r>
            <a:r>
              <a:rPr lang="en-IE" dirty="0" smtClean="0"/>
              <a:t>N squared”.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5081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For Insertion sort</a:t>
            </a:r>
            <a:r>
              <a:rPr lang="en-IE" dirty="0" smtClean="0"/>
              <a:t>:</a:t>
            </a:r>
          </a:p>
          <a:p>
            <a:endParaRPr lang="en-IE" dirty="0" smtClean="0"/>
          </a:p>
          <a:p>
            <a:r>
              <a:rPr lang="en-IE" dirty="0"/>
              <a:t>I</a:t>
            </a:r>
            <a:r>
              <a:rPr lang="en-IE" dirty="0" smtClean="0"/>
              <a:t>f </a:t>
            </a:r>
            <a:r>
              <a:rPr lang="en-IE" dirty="0" smtClean="0"/>
              <a:t>the Array is of length N, then the program will do </a:t>
            </a:r>
            <a:r>
              <a:rPr lang="en-IE" dirty="0" smtClean="0"/>
              <a:t>N</a:t>
            </a:r>
            <a:r>
              <a:rPr lang="en-IE" baseline="30000" dirty="0" smtClean="0"/>
              <a:t>2</a:t>
            </a:r>
            <a:r>
              <a:rPr lang="en-IE" dirty="0" smtClean="0"/>
              <a:t> comparisons (we have a loop inside a loop) therefore </a:t>
            </a:r>
            <a:r>
              <a:rPr lang="en-IE" dirty="0" smtClean="0"/>
              <a:t>we say</a:t>
            </a:r>
            <a:r>
              <a:rPr lang="en-IE" dirty="0" smtClean="0"/>
              <a:t>: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/>
              <a:t>Insertion</a:t>
            </a:r>
            <a:r>
              <a:rPr lang="en-IE" dirty="0" smtClean="0"/>
              <a:t> </a:t>
            </a:r>
            <a:r>
              <a:rPr lang="en-IE" dirty="0"/>
              <a:t>sort</a:t>
            </a:r>
            <a:r>
              <a:rPr lang="en-IE" dirty="0" smtClean="0"/>
              <a:t> </a:t>
            </a:r>
            <a:r>
              <a:rPr lang="en-IE" dirty="0"/>
              <a:t>= </a:t>
            </a:r>
            <a:r>
              <a:rPr lang="en-IE" dirty="0" smtClean="0"/>
              <a:t>O(</a:t>
            </a:r>
            <a:r>
              <a:rPr lang="en-IE" dirty="0"/>
              <a:t>N</a:t>
            </a:r>
            <a:r>
              <a:rPr lang="en-IE" baseline="30000" dirty="0"/>
              <a:t>2</a:t>
            </a:r>
            <a:r>
              <a:rPr lang="en-IE" dirty="0" smtClean="0"/>
              <a:t>).</a:t>
            </a:r>
            <a:endParaRPr lang="en-IE" dirty="0"/>
          </a:p>
          <a:p>
            <a:r>
              <a:rPr lang="en-IE" dirty="0"/>
              <a:t>We can read this as </a:t>
            </a:r>
            <a:r>
              <a:rPr lang="en-IE" dirty="0" smtClean="0"/>
              <a:t>“</a:t>
            </a:r>
            <a:r>
              <a:rPr lang="en-IE" dirty="0"/>
              <a:t>Insertion</a:t>
            </a:r>
            <a:r>
              <a:rPr lang="en-IE" dirty="0" smtClean="0"/>
              <a:t> </a:t>
            </a:r>
            <a:r>
              <a:rPr lang="en-IE" dirty="0"/>
              <a:t>sort</a:t>
            </a:r>
            <a:r>
              <a:rPr lang="en-IE" dirty="0" smtClean="0"/>
              <a:t> </a:t>
            </a:r>
            <a:r>
              <a:rPr lang="en-IE" dirty="0"/>
              <a:t>is Order </a:t>
            </a:r>
            <a:r>
              <a:rPr lang="en-IE" dirty="0" smtClean="0"/>
              <a:t>N squared”.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7079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How Long will an Algorithm take?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This analysis gives us a rough estimate of how long an algorithm will take in the average case.</a:t>
            </a:r>
          </a:p>
          <a:p>
            <a:endParaRPr lang="en-IE" dirty="0"/>
          </a:p>
          <a:p>
            <a:r>
              <a:rPr lang="en-IE" dirty="0" smtClean="0"/>
              <a:t>We can also look at “best case” and “worst case” times for an algorithm.</a:t>
            </a:r>
          </a:p>
          <a:p>
            <a:endParaRPr lang="en-IE" dirty="0" smtClean="0"/>
          </a:p>
          <a:p>
            <a:r>
              <a:rPr lang="en-IE" dirty="0" smtClean="0"/>
              <a:t>And it can help us select the best algorithm in a given situation.</a:t>
            </a:r>
          </a:p>
          <a:p>
            <a:pPr marL="0" indent="0">
              <a:buNone/>
            </a:pPr>
            <a:endParaRPr lang="en-IE" dirty="0"/>
          </a:p>
          <a:p>
            <a:r>
              <a:rPr lang="en-IE" dirty="0" smtClean="0"/>
              <a:t>We called this “complexity”, or sometimes “Big-O notation”.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2757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9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321</Words>
  <Application>Microsoft Office PowerPoint</Application>
  <PresentationFormat>Custom</PresentationFormat>
  <Paragraphs>43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Algorithmic Complexity</vt:lpstr>
      <vt:lpstr>How Long will an Algorithm take?</vt:lpstr>
      <vt:lpstr>How Long will an Algorithm take?</vt:lpstr>
      <vt:lpstr>How Long will an Algorithm take?</vt:lpstr>
      <vt:lpstr>How Long will an Algorithm take?</vt:lpstr>
      <vt:lpstr>How Long will an Algorithm take?</vt:lpstr>
      <vt:lpstr>How Long will an Algorithm take?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80</cp:revision>
  <dcterms:created xsi:type="dcterms:W3CDTF">2011-11-22T13:33:19Z</dcterms:created>
  <dcterms:modified xsi:type="dcterms:W3CDTF">2015-07-29T12:20:40Z</dcterms:modified>
</cp:coreProperties>
</file>