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600" r:id="rId3"/>
    <p:sldId id="637" r:id="rId4"/>
    <p:sldId id="643" r:id="rId5"/>
    <p:sldId id="638" r:id="rId6"/>
    <p:sldId id="644" r:id="rId7"/>
    <p:sldId id="645" r:id="rId8"/>
    <p:sldId id="646" r:id="rId9"/>
    <p:sldId id="647" r:id="rId10"/>
    <p:sldId id="649" r:id="rId11"/>
    <p:sldId id="648" r:id="rId12"/>
    <p:sldId id="650" r:id="rId13"/>
    <p:sldId id="655" r:id="rId14"/>
    <p:sldId id="651" r:id="rId15"/>
    <p:sldId id="653" r:id="rId16"/>
    <p:sldId id="652" r:id="rId17"/>
    <p:sldId id="654" r:id="rId18"/>
    <p:sldId id="656" r:id="rId19"/>
    <p:sldId id="657" r:id="rId20"/>
    <p:sldId id="658" r:id="rId21"/>
    <p:sldId id="659" r:id="rId22"/>
    <p:sldId id="557" r:id="rId23"/>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20" y="-9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17/08/2015</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3</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15</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16</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17</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20</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21</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38BC2457-0B7C-48B9-BDD1-92A4A044B45F}" type="slidenum">
              <a:rPr lang="en-IE" smtClean="0"/>
              <a:t>4</a:t>
            </a:fld>
            <a:endParaRPr lang="en-IE"/>
          </a:p>
        </p:txBody>
      </p:sp>
    </p:spTree>
    <p:extLst>
      <p:ext uri="{BB962C8B-B14F-4D97-AF65-F5344CB8AC3E}">
        <p14:creationId xmlns:p14="http://schemas.microsoft.com/office/powerpoint/2010/main" val="13142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6</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7</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9</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10</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11</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12</a:t>
            </a:fld>
            <a:endParaRPr lang="en-IE"/>
          </a:p>
        </p:txBody>
      </p:sp>
    </p:spTree>
    <p:extLst>
      <p:ext uri="{BB962C8B-B14F-4D97-AF65-F5344CB8AC3E}">
        <p14:creationId xmlns:p14="http://schemas.microsoft.com/office/powerpoint/2010/main" val="280848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6ED8A29D-1E5C-4453-A787-2853283287FD}" type="slidenum">
              <a:rPr lang="en-IE" smtClean="0"/>
              <a:t>14</a:t>
            </a:fld>
            <a:endParaRPr lang="en-IE"/>
          </a:p>
        </p:txBody>
      </p:sp>
    </p:spTree>
    <p:extLst>
      <p:ext uri="{BB962C8B-B14F-4D97-AF65-F5344CB8AC3E}">
        <p14:creationId xmlns:p14="http://schemas.microsoft.com/office/powerpoint/2010/main" val="2808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17/08/2015</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17/08/2015</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Python: </a:t>
            </a:r>
            <a:r>
              <a:rPr lang="en-IE" sz="6600" dirty="0" smtClean="0">
                <a:solidFill>
                  <a:schemeClr val="bg1"/>
                </a:solidFill>
              </a:rPr>
              <a:t>Sorting - </a:t>
            </a:r>
            <a:r>
              <a:rPr lang="en-IE" sz="6600" smtClean="0">
                <a:solidFill>
                  <a:schemeClr val="bg1"/>
                </a:solidFill>
              </a:rPr>
              <a:t>Bubblesort </a:t>
            </a:r>
            <a:endParaRPr lang="en-IE" sz="66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22598" y="1916832"/>
            <a:ext cx="2448272" cy="360040"/>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PROGRAM </a:t>
            </a:r>
            <a:r>
              <a:rPr lang="en-IE" sz="2000" dirty="0" err="1">
                <a:solidFill>
                  <a:schemeClr val="bg1"/>
                </a:solidFill>
                <a:latin typeface="Courier New" panose="02070309020205020404" pitchFamily="49" charset="0"/>
                <a:cs typeface="Courier New" panose="02070309020205020404" pitchFamily="49" charset="0"/>
              </a:rPr>
              <a:t>BetterBubblesortBoolean</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000" dirty="0" err="1">
                <a:solidFill>
                  <a:schemeClr val="bg1"/>
                </a:solidFill>
                <a:latin typeface="Courier New" panose="02070309020205020404" pitchFamily="49" charset="0"/>
                <a:cs typeface="Courier New" panose="02070309020205020404" pitchFamily="49" charset="0"/>
              </a:rPr>
              <a:t>reducingindex</a:t>
            </a: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len</a:t>
            </a:r>
            <a:r>
              <a:rPr lang="en-IE" sz="2000" dirty="0">
                <a:solidFill>
                  <a:schemeClr val="bg1"/>
                </a:solidFill>
                <a:latin typeface="Courier New" panose="02070309020205020404" pitchFamily="49" charset="0"/>
                <a:cs typeface="Courier New" panose="02070309020205020404" pitchFamily="49" charset="0"/>
              </a:rPr>
              <a:t>(Age)-1</a:t>
            </a:r>
          </a:p>
          <a:p>
            <a:pPr marL="0" indent="0">
              <a:buNone/>
            </a:pPr>
            <a:r>
              <a:rPr lang="en-IE" sz="2000" dirty="0" err="1">
                <a:solidFill>
                  <a:schemeClr val="bg1"/>
                </a:solidFill>
                <a:latin typeface="Courier New" panose="02070309020205020404" pitchFamily="49" charset="0"/>
                <a:cs typeface="Courier New" panose="02070309020205020404" pitchFamily="49" charset="0"/>
              </a:rPr>
              <a:t>DidSwap</a:t>
            </a:r>
            <a:r>
              <a:rPr lang="en-IE" sz="2000" dirty="0">
                <a:solidFill>
                  <a:schemeClr val="bg1"/>
                </a:solidFill>
                <a:latin typeface="Courier New" panose="02070309020205020404" pitchFamily="49" charset="0"/>
                <a:cs typeface="Courier New" panose="02070309020205020404" pitchFamily="49" charset="0"/>
              </a:rPr>
              <a:t> = </a:t>
            </a:r>
            <a:r>
              <a:rPr lang="en-IE" sz="2000" dirty="0" smtClean="0">
                <a:solidFill>
                  <a:schemeClr val="bg1"/>
                </a:solidFill>
                <a:latin typeface="Courier New" panose="02070309020205020404" pitchFamily="49" charset="0"/>
                <a:cs typeface="Courier New" panose="02070309020205020404" pitchFamily="49" charset="0"/>
              </a:rPr>
              <a:t>False</a:t>
            </a:r>
            <a:endParaRPr lang="en-IE" sz="2000" dirty="0">
              <a:solidFill>
                <a:schemeClr val="bg1"/>
              </a:solidFill>
              <a:latin typeface="Courier New" panose="02070309020205020404" pitchFamily="49" charset="0"/>
              <a:cs typeface="Courier New" panose="02070309020205020404" pitchFamily="49" charset="0"/>
            </a:endParaRP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2</a:t>
            </a:r>
            <a:endParaRPr lang="en-IE" sz="2400" dirty="0"/>
          </a:p>
        </p:txBody>
      </p:sp>
    </p:spTree>
    <p:extLst>
      <p:ext uri="{BB962C8B-B14F-4D97-AF65-F5344CB8AC3E}">
        <p14:creationId xmlns:p14="http://schemas.microsoft.com/office/powerpoint/2010/main" val="677119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smtClean="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TempValue</a:t>
            </a:r>
            <a:r>
              <a:rPr lang="en-IE" sz="1800" dirty="0">
                <a:solidFill>
                  <a:schemeClr val="bg1"/>
                </a:solidFill>
                <a:latin typeface="Courier New" panose="02070309020205020404" pitchFamily="49" charset="0"/>
                <a:cs typeface="Courier New" panose="02070309020205020404" pitchFamily="49" charset="0"/>
              </a:rPr>
              <a:t> = 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Age[index+1] =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 = </a:t>
            </a:r>
            <a:r>
              <a:rPr lang="en-IE" sz="1800" dirty="0" err="1">
                <a:solidFill>
                  <a:schemeClr val="bg1"/>
                </a:solidFill>
                <a:latin typeface="Courier New" panose="02070309020205020404" pitchFamily="49" charset="0"/>
                <a:cs typeface="Courier New" panose="02070309020205020404" pitchFamily="49" charset="0"/>
              </a:rPr>
              <a:t>TempValue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a:t>
            </a:r>
            <a:r>
              <a:rPr lang="en-IE" sz="2400" dirty="0"/>
              <a:t>2</a:t>
            </a:r>
            <a:r>
              <a:rPr lang="en-IE" sz="2400" dirty="0" smtClean="0"/>
              <a:t> of 2</a:t>
            </a:r>
            <a:endParaRPr lang="en-IE" sz="2400" dirty="0"/>
          </a:p>
        </p:txBody>
      </p:sp>
    </p:spTree>
    <p:extLst>
      <p:ext uri="{BB962C8B-B14F-4D97-AF65-F5344CB8AC3E}">
        <p14:creationId xmlns:p14="http://schemas.microsoft.com/office/powerpoint/2010/main" val="1236252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198662" y="4769442"/>
            <a:ext cx="2808312" cy="675782"/>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6" name="Rounded Rectangle 5"/>
          <p:cNvSpPr/>
          <p:nvPr/>
        </p:nvSpPr>
        <p:spPr>
          <a:xfrm>
            <a:off x="2278782" y="3429000"/>
            <a:ext cx="2088232" cy="337891"/>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smtClean="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TempValue</a:t>
            </a:r>
            <a:r>
              <a:rPr lang="en-IE" sz="1800" dirty="0">
                <a:solidFill>
                  <a:schemeClr val="bg1"/>
                </a:solidFill>
                <a:latin typeface="Courier New" panose="02070309020205020404" pitchFamily="49" charset="0"/>
                <a:cs typeface="Courier New" panose="02070309020205020404" pitchFamily="49" charset="0"/>
              </a:rPr>
              <a:t> = 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Age[index+1] =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 = </a:t>
            </a:r>
            <a:r>
              <a:rPr lang="en-IE" sz="1800" dirty="0" err="1">
                <a:solidFill>
                  <a:schemeClr val="bg1"/>
                </a:solidFill>
                <a:latin typeface="Courier New" panose="02070309020205020404" pitchFamily="49" charset="0"/>
                <a:cs typeface="Courier New" panose="02070309020205020404" pitchFamily="49" charset="0"/>
              </a:rPr>
              <a:t>TempValue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a:t>
            </a:r>
            <a:r>
              <a:rPr lang="en-IE" sz="2400" dirty="0"/>
              <a:t>2</a:t>
            </a:r>
            <a:r>
              <a:rPr lang="en-IE" sz="2400" dirty="0" smtClean="0"/>
              <a:t> of 2</a:t>
            </a:r>
            <a:endParaRPr lang="en-IE" sz="2400" dirty="0"/>
          </a:p>
        </p:txBody>
      </p:sp>
    </p:spTree>
    <p:extLst>
      <p:ext uri="{BB962C8B-B14F-4D97-AF65-F5344CB8AC3E}">
        <p14:creationId xmlns:p14="http://schemas.microsoft.com/office/powerpoint/2010/main" val="8245161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a:solidFill>
                  <a:schemeClr val="bg1"/>
                </a:solidFill>
              </a:rPr>
              <a:t>The Swap function is very useful so we should have that as a </a:t>
            </a:r>
            <a:r>
              <a:rPr lang="en-IE" sz="3600" dirty="0" smtClean="0">
                <a:solidFill>
                  <a:schemeClr val="bg1"/>
                </a:solidFill>
              </a:rPr>
              <a:t>module </a:t>
            </a:r>
            <a:r>
              <a:rPr lang="en-IE" sz="3600" dirty="0">
                <a:solidFill>
                  <a:schemeClr val="bg1"/>
                </a:solidFill>
              </a:rPr>
              <a:t>as follows:</a:t>
            </a:r>
          </a:p>
        </p:txBody>
      </p:sp>
    </p:spTree>
    <p:extLst>
      <p:ext uri="{BB962C8B-B14F-4D97-AF65-F5344CB8AC3E}">
        <p14:creationId xmlns:p14="http://schemas.microsoft.com/office/powerpoint/2010/main" val="41411898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PROGRAM </a:t>
            </a:r>
            <a:r>
              <a:rPr lang="en-IE" sz="2000" dirty="0" err="1">
                <a:solidFill>
                  <a:schemeClr val="bg1"/>
                </a:solidFill>
                <a:latin typeface="Courier New" panose="02070309020205020404" pitchFamily="49" charset="0"/>
                <a:cs typeface="Courier New" panose="02070309020205020404" pitchFamily="49" charset="0"/>
              </a:rPr>
              <a:t>BetterBubblesortBooleanModule</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err="1">
                <a:solidFill>
                  <a:schemeClr val="bg1"/>
                </a:solidFill>
                <a:latin typeface="Courier New" panose="02070309020205020404" pitchFamily="49" charset="0"/>
                <a:cs typeface="Courier New" panose="02070309020205020404" pitchFamily="49" charset="0"/>
              </a:rPr>
              <a:t>def</a:t>
            </a:r>
            <a:r>
              <a:rPr lang="en-IE" sz="2000" dirty="0">
                <a:solidFill>
                  <a:schemeClr val="bg1"/>
                </a:solidFill>
                <a:latin typeface="Courier New" panose="02070309020205020404" pitchFamily="49" charset="0"/>
                <a:cs typeface="Courier New" panose="02070309020205020404" pitchFamily="49" charset="0"/>
              </a:rPr>
              <a:t> Swap(</a:t>
            </a:r>
            <a:r>
              <a:rPr lang="en-IE" sz="2000" dirty="0" err="1">
                <a:solidFill>
                  <a:schemeClr val="bg1"/>
                </a:solidFill>
                <a:latin typeface="Courier New" panose="02070309020205020404" pitchFamily="49" charset="0"/>
                <a:cs typeface="Courier New" panose="02070309020205020404" pitchFamily="49" charset="0"/>
              </a:rPr>
              <a:t>a,b</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err="1">
                <a:solidFill>
                  <a:schemeClr val="bg1"/>
                </a:solidFill>
                <a:latin typeface="Courier New" panose="02070309020205020404" pitchFamily="49" charset="0"/>
                <a:cs typeface="Courier New" panose="02070309020205020404" pitchFamily="49" charset="0"/>
              </a:rPr>
              <a:t>TempValue</a:t>
            </a:r>
            <a:r>
              <a:rPr lang="en-IE" sz="2000" dirty="0">
                <a:solidFill>
                  <a:schemeClr val="bg1"/>
                </a:solidFill>
                <a:latin typeface="Courier New" panose="02070309020205020404" pitchFamily="49" charset="0"/>
                <a:cs typeface="Courier New" panose="02070309020205020404" pitchFamily="49" charset="0"/>
              </a:rPr>
              <a:t> = b</a:t>
            </a:r>
          </a:p>
          <a:p>
            <a:pPr marL="0" indent="0">
              <a:buNone/>
            </a:pPr>
            <a:r>
              <a:rPr lang="en-IE" sz="2000" dirty="0">
                <a:solidFill>
                  <a:schemeClr val="bg1"/>
                </a:solidFill>
                <a:latin typeface="Courier New" panose="02070309020205020404" pitchFamily="49" charset="0"/>
                <a:cs typeface="Courier New" panose="02070309020205020404" pitchFamily="49" charset="0"/>
              </a:rPr>
              <a:t>    b = a</a:t>
            </a:r>
          </a:p>
          <a:p>
            <a:pPr marL="0" indent="0">
              <a:buNone/>
            </a:pPr>
            <a:r>
              <a:rPr lang="en-IE" sz="2000" dirty="0">
                <a:solidFill>
                  <a:schemeClr val="bg1"/>
                </a:solidFill>
                <a:latin typeface="Courier New" panose="02070309020205020404" pitchFamily="49" charset="0"/>
                <a:cs typeface="Courier New" panose="02070309020205020404" pitchFamily="49" charset="0"/>
              </a:rPr>
              <a:t>    a = </a:t>
            </a:r>
            <a:r>
              <a:rPr lang="en-IE" sz="2000" dirty="0" err="1">
                <a:solidFill>
                  <a:schemeClr val="bg1"/>
                </a:solidFill>
                <a:latin typeface="Courier New" panose="02070309020205020404" pitchFamily="49" charset="0"/>
                <a:cs typeface="Courier New" panose="02070309020205020404" pitchFamily="49" charset="0"/>
              </a:rPr>
              <a:t>TempValue</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return a, b</a:t>
            </a:r>
          </a:p>
          <a:p>
            <a:pPr marL="0" indent="0">
              <a:buNone/>
            </a:pPr>
            <a:r>
              <a:rPr lang="en-IE" sz="2000" dirty="0">
                <a:solidFill>
                  <a:schemeClr val="bg1"/>
                </a:solidFill>
                <a:latin typeface="Courier New" panose="02070309020205020404" pitchFamily="49" charset="0"/>
                <a:cs typeface="Courier New" panose="02070309020205020404" pitchFamily="49" charset="0"/>
              </a:rPr>
              <a:t># END Swap</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000" dirty="0" err="1">
                <a:solidFill>
                  <a:schemeClr val="bg1"/>
                </a:solidFill>
                <a:latin typeface="Courier New" panose="02070309020205020404" pitchFamily="49" charset="0"/>
                <a:cs typeface="Courier New" panose="02070309020205020404" pitchFamily="49" charset="0"/>
              </a:rPr>
              <a:t>reducingindex</a:t>
            </a: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len</a:t>
            </a:r>
            <a:r>
              <a:rPr lang="en-IE" sz="2000" dirty="0">
                <a:solidFill>
                  <a:schemeClr val="bg1"/>
                </a:solidFill>
                <a:latin typeface="Courier New" panose="02070309020205020404" pitchFamily="49" charset="0"/>
                <a:cs typeface="Courier New" panose="02070309020205020404" pitchFamily="49" charset="0"/>
              </a:rPr>
              <a:t>(Age)-1</a:t>
            </a:r>
          </a:p>
          <a:p>
            <a:pPr marL="0" indent="0">
              <a:buNone/>
            </a:pPr>
            <a:r>
              <a:rPr lang="en-IE" sz="2000" dirty="0" err="1">
                <a:solidFill>
                  <a:schemeClr val="bg1"/>
                </a:solidFill>
                <a:latin typeface="Courier New" panose="02070309020205020404" pitchFamily="49" charset="0"/>
                <a:cs typeface="Courier New" panose="02070309020205020404" pitchFamily="49" charset="0"/>
              </a:rPr>
              <a:t>DidSwap</a:t>
            </a:r>
            <a:r>
              <a:rPr lang="en-IE" sz="2000" dirty="0">
                <a:solidFill>
                  <a:schemeClr val="bg1"/>
                </a:solidFill>
                <a:latin typeface="Courier New" panose="02070309020205020404" pitchFamily="49" charset="0"/>
                <a:cs typeface="Courier New" panose="02070309020205020404" pitchFamily="49" charset="0"/>
              </a:rPr>
              <a:t> = False</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2</a:t>
            </a:r>
            <a:endParaRPr lang="en-IE" sz="2400" dirty="0"/>
          </a:p>
        </p:txBody>
      </p:sp>
    </p:spTree>
    <p:extLst>
      <p:ext uri="{BB962C8B-B14F-4D97-AF65-F5344CB8AC3E}">
        <p14:creationId xmlns:p14="http://schemas.microsoft.com/office/powerpoint/2010/main" val="2982871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622598" y="1124744"/>
            <a:ext cx="2808312" cy="2376264"/>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PROGRAM </a:t>
            </a:r>
            <a:r>
              <a:rPr lang="en-IE" sz="2000" dirty="0" err="1">
                <a:solidFill>
                  <a:schemeClr val="bg1"/>
                </a:solidFill>
                <a:latin typeface="Courier New" panose="02070309020205020404" pitchFamily="49" charset="0"/>
                <a:cs typeface="Courier New" panose="02070309020205020404" pitchFamily="49" charset="0"/>
              </a:rPr>
              <a:t>BetterBubblesortBooleanModule</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err="1">
                <a:solidFill>
                  <a:schemeClr val="bg1"/>
                </a:solidFill>
                <a:latin typeface="Courier New" panose="02070309020205020404" pitchFamily="49" charset="0"/>
                <a:cs typeface="Courier New" panose="02070309020205020404" pitchFamily="49" charset="0"/>
              </a:rPr>
              <a:t>def</a:t>
            </a:r>
            <a:r>
              <a:rPr lang="en-IE" sz="2000" dirty="0">
                <a:solidFill>
                  <a:schemeClr val="bg1"/>
                </a:solidFill>
                <a:latin typeface="Courier New" panose="02070309020205020404" pitchFamily="49" charset="0"/>
                <a:cs typeface="Courier New" panose="02070309020205020404" pitchFamily="49" charset="0"/>
              </a:rPr>
              <a:t> Swap(</a:t>
            </a:r>
            <a:r>
              <a:rPr lang="en-IE" sz="2000" dirty="0" err="1">
                <a:solidFill>
                  <a:schemeClr val="bg1"/>
                </a:solidFill>
                <a:latin typeface="Courier New" panose="02070309020205020404" pitchFamily="49" charset="0"/>
                <a:cs typeface="Courier New" panose="02070309020205020404" pitchFamily="49" charset="0"/>
              </a:rPr>
              <a:t>a,b</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err="1">
                <a:solidFill>
                  <a:schemeClr val="bg1"/>
                </a:solidFill>
                <a:latin typeface="Courier New" panose="02070309020205020404" pitchFamily="49" charset="0"/>
                <a:cs typeface="Courier New" panose="02070309020205020404" pitchFamily="49" charset="0"/>
              </a:rPr>
              <a:t>TempValue</a:t>
            </a:r>
            <a:r>
              <a:rPr lang="en-IE" sz="2000" dirty="0">
                <a:solidFill>
                  <a:schemeClr val="bg1"/>
                </a:solidFill>
                <a:latin typeface="Courier New" panose="02070309020205020404" pitchFamily="49" charset="0"/>
                <a:cs typeface="Courier New" panose="02070309020205020404" pitchFamily="49" charset="0"/>
              </a:rPr>
              <a:t> = b</a:t>
            </a:r>
          </a:p>
          <a:p>
            <a:pPr marL="0" indent="0">
              <a:buNone/>
            </a:pPr>
            <a:r>
              <a:rPr lang="en-IE" sz="2000" dirty="0">
                <a:solidFill>
                  <a:schemeClr val="bg1"/>
                </a:solidFill>
                <a:latin typeface="Courier New" panose="02070309020205020404" pitchFamily="49" charset="0"/>
                <a:cs typeface="Courier New" panose="02070309020205020404" pitchFamily="49" charset="0"/>
              </a:rPr>
              <a:t>    b = a</a:t>
            </a:r>
          </a:p>
          <a:p>
            <a:pPr marL="0" indent="0">
              <a:buNone/>
            </a:pPr>
            <a:r>
              <a:rPr lang="en-IE" sz="2000" dirty="0">
                <a:solidFill>
                  <a:schemeClr val="bg1"/>
                </a:solidFill>
                <a:latin typeface="Courier New" panose="02070309020205020404" pitchFamily="49" charset="0"/>
                <a:cs typeface="Courier New" panose="02070309020205020404" pitchFamily="49" charset="0"/>
              </a:rPr>
              <a:t>    a = </a:t>
            </a:r>
            <a:r>
              <a:rPr lang="en-IE" sz="2000" dirty="0" err="1">
                <a:solidFill>
                  <a:schemeClr val="bg1"/>
                </a:solidFill>
                <a:latin typeface="Courier New" panose="02070309020205020404" pitchFamily="49" charset="0"/>
                <a:cs typeface="Courier New" panose="02070309020205020404" pitchFamily="49" charset="0"/>
              </a:rPr>
              <a:t>TempValue</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return a, b</a:t>
            </a:r>
          </a:p>
          <a:p>
            <a:pPr marL="0" indent="0">
              <a:buNone/>
            </a:pPr>
            <a:r>
              <a:rPr lang="en-IE" sz="2000" dirty="0">
                <a:solidFill>
                  <a:schemeClr val="bg1"/>
                </a:solidFill>
                <a:latin typeface="Courier New" panose="02070309020205020404" pitchFamily="49" charset="0"/>
                <a:cs typeface="Courier New" panose="02070309020205020404" pitchFamily="49" charset="0"/>
              </a:rPr>
              <a:t># END Swap</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000" dirty="0" err="1">
                <a:solidFill>
                  <a:schemeClr val="bg1"/>
                </a:solidFill>
                <a:latin typeface="Courier New" panose="02070309020205020404" pitchFamily="49" charset="0"/>
                <a:cs typeface="Courier New" panose="02070309020205020404" pitchFamily="49" charset="0"/>
              </a:rPr>
              <a:t>reducingindex</a:t>
            </a: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len</a:t>
            </a:r>
            <a:r>
              <a:rPr lang="en-IE" sz="2000" dirty="0">
                <a:solidFill>
                  <a:schemeClr val="bg1"/>
                </a:solidFill>
                <a:latin typeface="Courier New" panose="02070309020205020404" pitchFamily="49" charset="0"/>
                <a:cs typeface="Courier New" panose="02070309020205020404" pitchFamily="49" charset="0"/>
              </a:rPr>
              <a:t>(Age)-1</a:t>
            </a:r>
          </a:p>
          <a:p>
            <a:pPr marL="0" indent="0">
              <a:buNone/>
            </a:pPr>
            <a:r>
              <a:rPr lang="en-IE" sz="2000" dirty="0" err="1">
                <a:solidFill>
                  <a:schemeClr val="bg1"/>
                </a:solidFill>
                <a:latin typeface="Courier New" panose="02070309020205020404" pitchFamily="49" charset="0"/>
                <a:cs typeface="Courier New" panose="02070309020205020404" pitchFamily="49" charset="0"/>
              </a:rPr>
              <a:t>DidSwap</a:t>
            </a:r>
            <a:r>
              <a:rPr lang="en-IE" sz="2000" dirty="0">
                <a:solidFill>
                  <a:schemeClr val="bg1"/>
                </a:solidFill>
                <a:latin typeface="Courier New" panose="02070309020205020404" pitchFamily="49" charset="0"/>
                <a:cs typeface="Courier New" panose="02070309020205020404" pitchFamily="49" charset="0"/>
              </a:rPr>
              <a:t> = False</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2</a:t>
            </a:r>
            <a:endParaRPr lang="en-IE" sz="2400" dirty="0"/>
          </a:p>
        </p:txBody>
      </p:sp>
    </p:spTree>
    <p:extLst>
      <p:ext uri="{BB962C8B-B14F-4D97-AF65-F5344CB8AC3E}">
        <p14:creationId xmlns:p14="http://schemas.microsoft.com/office/powerpoint/2010/main" val="13077971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Age[index],Age[index+1] = Swap(Age[index],Age[index+1])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a:t>
            </a:r>
            <a:r>
              <a:rPr lang="en-IE" sz="2400" dirty="0"/>
              <a:t>2</a:t>
            </a:r>
            <a:r>
              <a:rPr lang="en-IE" sz="2400" dirty="0" smtClean="0"/>
              <a:t> of 2</a:t>
            </a:r>
            <a:endParaRPr lang="en-IE" sz="2400" dirty="0"/>
          </a:p>
        </p:txBody>
      </p:sp>
    </p:spTree>
    <p:extLst>
      <p:ext uri="{BB962C8B-B14F-4D97-AF65-F5344CB8AC3E}">
        <p14:creationId xmlns:p14="http://schemas.microsoft.com/office/powerpoint/2010/main" val="2692674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918742" y="2384884"/>
            <a:ext cx="8280920" cy="396044"/>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Age[index],Age[index+1] = Swap(Age[index],Age[index+1])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a:t>
            </a:r>
            <a:r>
              <a:rPr lang="en-IE" sz="2400" dirty="0"/>
              <a:t>2</a:t>
            </a:r>
            <a:r>
              <a:rPr lang="en-IE" sz="2400" dirty="0" smtClean="0"/>
              <a:t> of 2</a:t>
            </a:r>
            <a:endParaRPr lang="en-IE" sz="2400" dirty="0"/>
          </a:p>
        </p:txBody>
      </p:sp>
    </p:spTree>
    <p:extLst>
      <p:ext uri="{BB962C8B-B14F-4D97-AF65-F5344CB8AC3E}">
        <p14:creationId xmlns:p14="http://schemas.microsoft.com/office/powerpoint/2010/main" val="38579687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Python is such a neat language it allows a much easier swap, you can say:</a:t>
            </a:r>
          </a:p>
          <a:p>
            <a:endParaRPr lang="en-IE" sz="3600" dirty="0">
              <a:solidFill>
                <a:schemeClr val="bg1"/>
              </a:solidFill>
            </a:endParaRPr>
          </a:p>
          <a:p>
            <a:pPr marL="0" indent="0" algn="ctr">
              <a:buNone/>
            </a:pPr>
            <a:r>
              <a:rPr lang="en-IE" sz="3600" dirty="0" smtClean="0">
                <a:solidFill>
                  <a:schemeClr val="bg1"/>
                </a:solidFill>
                <a:latin typeface="Courier New" panose="02070309020205020404" pitchFamily="49" charset="0"/>
                <a:cs typeface="Courier New" panose="02070309020205020404" pitchFamily="49" charset="0"/>
              </a:rPr>
              <a:t>a, b = b, a</a:t>
            </a:r>
            <a:endParaRPr lang="en-IE" sz="36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40501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smtClean="0">
                <a:solidFill>
                  <a:schemeClr val="bg1"/>
                </a:solidFill>
              </a:rPr>
              <a:t>or:</a:t>
            </a:r>
          </a:p>
          <a:p>
            <a:endParaRPr lang="en-IE" sz="3600" dirty="0">
              <a:solidFill>
                <a:schemeClr val="bg1"/>
              </a:solidFill>
            </a:endParaRPr>
          </a:p>
          <a:p>
            <a:pPr marL="0" indent="0" algn="ctr">
              <a:buNone/>
            </a:pPr>
            <a:r>
              <a:rPr lang="en-IE" sz="2800" dirty="0">
                <a:solidFill>
                  <a:schemeClr val="bg1"/>
                </a:solidFill>
                <a:latin typeface="Courier New" panose="02070309020205020404" pitchFamily="49" charset="0"/>
                <a:cs typeface="Courier New" panose="02070309020205020404" pitchFamily="49" charset="0"/>
              </a:rPr>
              <a:t>Age[index],Age[index+1] = </a:t>
            </a:r>
            <a:r>
              <a:rPr lang="en-IE" sz="2800" dirty="0" smtClean="0">
                <a:solidFill>
                  <a:schemeClr val="bg1"/>
                </a:solidFill>
                <a:latin typeface="Courier New" panose="02070309020205020404" pitchFamily="49" charset="0"/>
                <a:cs typeface="Courier New" panose="02070309020205020404" pitchFamily="49" charset="0"/>
              </a:rPr>
              <a:t>Age[index</a:t>
            </a:r>
            <a:r>
              <a:rPr lang="en-IE" sz="2800" dirty="0">
                <a:solidFill>
                  <a:schemeClr val="bg1"/>
                </a:solidFill>
                <a:latin typeface="Courier New" panose="02070309020205020404" pitchFamily="49" charset="0"/>
                <a:cs typeface="Courier New" panose="02070309020205020404" pitchFamily="49" charset="0"/>
              </a:rPr>
              <a:t>+1</a:t>
            </a:r>
            <a:r>
              <a:rPr lang="en-IE" sz="2800" dirty="0" smtClean="0">
                <a:solidFill>
                  <a:schemeClr val="bg1"/>
                </a:solidFill>
                <a:latin typeface="Courier New" panose="02070309020205020404" pitchFamily="49" charset="0"/>
                <a:cs typeface="Courier New" panose="02070309020205020404" pitchFamily="49" charset="0"/>
              </a:rPr>
              <a:t>],Age[index]</a:t>
            </a:r>
            <a:endParaRPr lang="en-IE" sz="28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444840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Sorting: </a:t>
            </a:r>
            <a:r>
              <a:rPr lang="en-IE" dirty="0" err="1" smtClean="0">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fontScale="92500" lnSpcReduction="20000"/>
          </a:bodyPr>
          <a:lstStyle/>
          <a:p>
            <a:r>
              <a:rPr lang="en-IE" dirty="0">
                <a:solidFill>
                  <a:schemeClr val="bg1"/>
                </a:solidFill>
              </a:rPr>
              <a:t>The simplest algorithm for sort an array is called </a:t>
            </a:r>
            <a:r>
              <a:rPr lang="en-IE" i="1" dirty="0">
                <a:solidFill>
                  <a:schemeClr val="bg1"/>
                </a:solidFill>
              </a:rPr>
              <a:t>BUBBLE SORT</a:t>
            </a:r>
            <a:r>
              <a:rPr lang="en-IE" dirty="0">
                <a:solidFill>
                  <a:schemeClr val="bg1"/>
                </a:solidFill>
              </a:rPr>
              <a:t>.</a:t>
            </a:r>
          </a:p>
          <a:p>
            <a:endParaRPr lang="en-IE" dirty="0">
              <a:solidFill>
                <a:schemeClr val="bg1"/>
              </a:solidFill>
            </a:endParaRPr>
          </a:p>
          <a:p>
            <a:r>
              <a:rPr lang="en-IE" dirty="0">
                <a:solidFill>
                  <a:schemeClr val="bg1"/>
                </a:solidFill>
              </a:rPr>
              <a:t>It works as follows for an array of size N:</a:t>
            </a:r>
          </a:p>
          <a:p>
            <a:pPr lvl="1"/>
            <a:r>
              <a:rPr lang="en-IE" dirty="0">
                <a:solidFill>
                  <a:schemeClr val="bg1"/>
                </a:solidFill>
              </a:rPr>
              <a:t>Look at the first and second element</a:t>
            </a:r>
          </a:p>
          <a:p>
            <a:pPr lvl="2"/>
            <a:r>
              <a:rPr lang="en-IE" dirty="0">
                <a:solidFill>
                  <a:schemeClr val="bg1"/>
                </a:solidFill>
              </a:rPr>
              <a:t>Are they in order?</a:t>
            </a:r>
          </a:p>
          <a:p>
            <a:pPr lvl="2"/>
            <a:r>
              <a:rPr lang="en-IE" dirty="0">
                <a:solidFill>
                  <a:schemeClr val="bg1"/>
                </a:solidFill>
              </a:rPr>
              <a:t>If so, do nothing</a:t>
            </a:r>
          </a:p>
          <a:p>
            <a:pPr lvl="2"/>
            <a:r>
              <a:rPr lang="en-IE" dirty="0">
                <a:solidFill>
                  <a:schemeClr val="bg1"/>
                </a:solidFill>
              </a:rPr>
              <a:t>If not, swap them around</a:t>
            </a:r>
          </a:p>
          <a:p>
            <a:pPr lvl="1"/>
            <a:r>
              <a:rPr lang="en-IE" dirty="0">
                <a:solidFill>
                  <a:schemeClr val="bg1"/>
                </a:solidFill>
              </a:rPr>
              <a:t>Look at the second and third element </a:t>
            </a:r>
          </a:p>
          <a:p>
            <a:pPr lvl="2"/>
            <a:r>
              <a:rPr lang="en-IE" dirty="0">
                <a:solidFill>
                  <a:schemeClr val="bg1"/>
                </a:solidFill>
              </a:rPr>
              <a:t>Do the same</a:t>
            </a:r>
          </a:p>
          <a:p>
            <a:pPr lvl="1"/>
            <a:r>
              <a:rPr lang="en-IE" dirty="0">
                <a:solidFill>
                  <a:schemeClr val="bg1"/>
                </a:solidFill>
              </a:rPr>
              <a:t>Keep doing this until you get to the end of the array</a:t>
            </a:r>
          </a:p>
          <a:p>
            <a:pPr lvl="1"/>
            <a:r>
              <a:rPr lang="en-IE" dirty="0">
                <a:solidFill>
                  <a:schemeClr val="bg1"/>
                </a:solidFill>
              </a:rPr>
              <a:t>Go back to the start again keep doing this whole process for N times.</a:t>
            </a:r>
          </a:p>
        </p:txBody>
      </p:sp>
    </p:spTree>
    <p:extLst>
      <p:ext uri="{BB962C8B-B14F-4D97-AF65-F5344CB8AC3E}">
        <p14:creationId xmlns:p14="http://schemas.microsoft.com/office/powerpoint/2010/main" val="4417591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155771"/>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BetterBubblesortBooleanSwap</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(Age)-1</a:t>
            </a:r>
          </a:p>
          <a:p>
            <a:pPr marL="0" indent="0">
              <a:buNone/>
            </a:pP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False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Age[index],Age[index+1] = Age[index+1],Age[index]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628354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2278782" y="3465004"/>
            <a:ext cx="6840760" cy="396044"/>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155771"/>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BetterBubblesortBooleanSwap</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(Age)-1</a:t>
            </a:r>
          </a:p>
          <a:p>
            <a:pPr marL="0" indent="0">
              <a:buNone/>
            </a:pP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False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Age[index],Age[index+1] = Age[index+1],Age[index]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True</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DidSwap</a:t>
            </a:r>
            <a:r>
              <a:rPr lang="en-IE" sz="1800" dirty="0">
                <a:solidFill>
                  <a:schemeClr val="bg1"/>
                </a:solidFill>
                <a:latin typeface="Courier New" panose="02070309020205020404" pitchFamily="49" charset="0"/>
                <a:cs typeface="Courier New" panose="02070309020205020404" pitchFamily="49" charset="0"/>
              </a:rPr>
              <a:t> == False:</a:t>
            </a:r>
          </a:p>
          <a:p>
            <a:pPr marL="0" indent="0">
              <a:buNone/>
            </a:pPr>
            <a:r>
              <a:rPr lang="en-IE" sz="1800" dirty="0">
                <a:solidFill>
                  <a:schemeClr val="bg1"/>
                </a:solidFill>
                <a:latin typeface="Courier New" panose="02070309020205020404" pitchFamily="49" charset="0"/>
                <a:cs typeface="Courier New" panose="02070309020205020404" pitchFamily="49" charset="0"/>
              </a:rPr>
              <a:t>        break</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21450877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Bubblesort</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Age = [44, 23, 42, 33, 18, 54, 34, 16</a:t>
            </a:r>
            <a:r>
              <a:rPr lang="en-IE" sz="1800"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range(0,len(Age)-1):</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TempValue</a:t>
            </a:r>
            <a:r>
              <a:rPr lang="en-IE" sz="1800" dirty="0">
                <a:solidFill>
                  <a:schemeClr val="bg1"/>
                </a:solidFill>
                <a:latin typeface="Courier New" panose="02070309020205020404" pitchFamily="49" charset="0"/>
                <a:cs typeface="Courier New" panose="02070309020205020404" pitchFamily="49" charset="0"/>
              </a:rPr>
              <a:t> = 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Age[index+1] =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 = </a:t>
            </a:r>
            <a:r>
              <a:rPr lang="en-IE" sz="1800" dirty="0" err="1">
                <a:solidFill>
                  <a:schemeClr val="bg1"/>
                </a:solidFill>
                <a:latin typeface="Courier New" panose="02070309020205020404" pitchFamily="49" charset="0"/>
                <a:cs typeface="Courier New" panose="02070309020205020404" pitchFamily="49" charset="0"/>
              </a:rPr>
              <a:t>TempValue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38713274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5" name="Content Placeholder 4"/>
          <p:cNvSpPr>
            <a:spLocks noGrp="1"/>
          </p:cNvSpPr>
          <p:nvPr>
            <p:ph idx="1"/>
          </p:nvPr>
        </p:nvSpPr>
        <p:spPr/>
        <p:txBody>
          <a:bodyPr>
            <a:normAutofit/>
          </a:bodyPr>
          <a:lstStyle/>
          <a:p>
            <a:r>
              <a:rPr lang="en-IE" dirty="0" smtClean="0">
                <a:solidFill>
                  <a:schemeClr val="bg1"/>
                </a:solidFill>
              </a:rPr>
              <a:t>The bubble sort pushes the largest values up to the top of the array.</a:t>
            </a:r>
          </a:p>
        </p:txBody>
      </p:sp>
      <p:sp>
        <p:nvSpPr>
          <p:cNvPr id="3" name="Rectangle 2"/>
          <p:cNvSpPr/>
          <p:nvPr/>
        </p:nvSpPr>
        <p:spPr>
          <a:xfrm>
            <a:off x="2782838"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 name="Rectangle 5"/>
          <p:cNvSpPr/>
          <p:nvPr/>
        </p:nvSpPr>
        <p:spPr>
          <a:xfrm>
            <a:off x="3574926"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7" name="Rectangle 6"/>
          <p:cNvSpPr/>
          <p:nvPr/>
        </p:nvSpPr>
        <p:spPr>
          <a:xfrm>
            <a:off x="4367014"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8" name="Rectangle 7"/>
          <p:cNvSpPr/>
          <p:nvPr/>
        </p:nvSpPr>
        <p:spPr>
          <a:xfrm>
            <a:off x="5159102"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9" name="Rectangle 8"/>
          <p:cNvSpPr/>
          <p:nvPr/>
        </p:nvSpPr>
        <p:spPr>
          <a:xfrm>
            <a:off x="5951190"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0" name="Rectangle 9"/>
          <p:cNvSpPr/>
          <p:nvPr/>
        </p:nvSpPr>
        <p:spPr>
          <a:xfrm>
            <a:off x="6743278"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1" name="Rectangle 10"/>
          <p:cNvSpPr/>
          <p:nvPr/>
        </p:nvSpPr>
        <p:spPr>
          <a:xfrm>
            <a:off x="7535366" y="234888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2" name="Rectangle 11"/>
          <p:cNvSpPr/>
          <p:nvPr/>
        </p:nvSpPr>
        <p:spPr>
          <a:xfrm>
            <a:off x="8327454" y="234888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3" name="Rectangle 12"/>
          <p:cNvSpPr/>
          <p:nvPr/>
        </p:nvSpPr>
        <p:spPr>
          <a:xfrm>
            <a:off x="2782838"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4" name="Rectangle 13"/>
          <p:cNvSpPr/>
          <p:nvPr/>
        </p:nvSpPr>
        <p:spPr>
          <a:xfrm>
            <a:off x="3574926"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5" name="Rectangle 14"/>
          <p:cNvSpPr/>
          <p:nvPr/>
        </p:nvSpPr>
        <p:spPr>
          <a:xfrm>
            <a:off x="4367014"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6" name="Rectangle 15"/>
          <p:cNvSpPr/>
          <p:nvPr/>
        </p:nvSpPr>
        <p:spPr>
          <a:xfrm>
            <a:off x="5159102"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7" name="Rectangle 16"/>
          <p:cNvSpPr/>
          <p:nvPr/>
        </p:nvSpPr>
        <p:spPr>
          <a:xfrm>
            <a:off x="5951190"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8" name="Rectangle 17"/>
          <p:cNvSpPr/>
          <p:nvPr/>
        </p:nvSpPr>
        <p:spPr>
          <a:xfrm>
            <a:off x="6743278" y="285293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19" name="Rectangle 18"/>
          <p:cNvSpPr/>
          <p:nvPr/>
        </p:nvSpPr>
        <p:spPr>
          <a:xfrm>
            <a:off x="7535366" y="285293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0" name="Rectangle 19"/>
          <p:cNvSpPr/>
          <p:nvPr/>
        </p:nvSpPr>
        <p:spPr>
          <a:xfrm>
            <a:off x="8327454" y="285293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1" name="Rectangle 20"/>
          <p:cNvSpPr/>
          <p:nvPr/>
        </p:nvSpPr>
        <p:spPr>
          <a:xfrm>
            <a:off x="2782838" y="3356992"/>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2" name="Rectangle 21"/>
          <p:cNvSpPr/>
          <p:nvPr/>
        </p:nvSpPr>
        <p:spPr>
          <a:xfrm>
            <a:off x="3574926" y="3356992"/>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3" name="Rectangle 22"/>
          <p:cNvSpPr/>
          <p:nvPr/>
        </p:nvSpPr>
        <p:spPr>
          <a:xfrm>
            <a:off x="4367014" y="3356992"/>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4" name="Rectangle 23"/>
          <p:cNvSpPr/>
          <p:nvPr/>
        </p:nvSpPr>
        <p:spPr>
          <a:xfrm>
            <a:off x="5159102" y="3356992"/>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5" name="Rectangle 24"/>
          <p:cNvSpPr/>
          <p:nvPr/>
        </p:nvSpPr>
        <p:spPr>
          <a:xfrm>
            <a:off x="5951190" y="3356992"/>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6" name="Rectangle 25"/>
          <p:cNvSpPr/>
          <p:nvPr/>
        </p:nvSpPr>
        <p:spPr>
          <a:xfrm>
            <a:off x="6743278" y="335699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7" name="Rectangle 26"/>
          <p:cNvSpPr/>
          <p:nvPr/>
        </p:nvSpPr>
        <p:spPr>
          <a:xfrm>
            <a:off x="7535366" y="335699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8" name="Rectangle 27"/>
          <p:cNvSpPr/>
          <p:nvPr/>
        </p:nvSpPr>
        <p:spPr>
          <a:xfrm>
            <a:off x="8327454" y="335699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29" name="Rectangle 28"/>
          <p:cNvSpPr/>
          <p:nvPr/>
        </p:nvSpPr>
        <p:spPr>
          <a:xfrm>
            <a:off x="2782838" y="3861048"/>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0" name="Rectangle 29"/>
          <p:cNvSpPr/>
          <p:nvPr/>
        </p:nvSpPr>
        <p:spPr>
          <a:xfrm>
            <a:off x="3574926" y="3861048"/>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1" name="Rectangle 30"/>
          <p:cNvSpPr/>
          <p:nvPr/>
        </p:nvSpPr>
        <p:spPr>
          <a:xfrm>
            <a:off x="4367014" y="3861048"/>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2" name="Rectangle 31"/>
          <p:cNvSpPr/>
          <p:nvPr/>
        </p:nvSpPr>
        <p:spPr>
          <a:xfrm>
            <a:off x="5159102" y="3861048"/>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3" name="Rectangle 32"/>
          <p:cNvSpPr/>
          <p:nvPr/>
        </p:nvSpPr>
        <p:spPr>
          <a:xfrm>
            <a:off x="5951190" y="3861048"/>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4" name="Rectangle 33"/>
          <p:cNvSpPr/>
          <p:nvPr/>
        </p:nvSpPr>
        <p:spPr>
          <a:xfrm>
            <a:off x="6743278" y="3861048"/>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5" name="Rectangle 34"/>
          <p:cNvSpPr/>
          <p:nvPr/>
        </p:nvSpPr>
        <p:spPr>
          <a:xfrm>
            <a:off x="7535366" y="3861048"/>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6" name="Rectangle 35"/>
          <p:cNvSpPr/>
          <p:nvPr/>
        </p:nvSpPr>
        <p:spPr>
          <a:xfrm>
            <a:off x="8327454" y="3861048"/>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7" name="Rectangle 36"/>
          <p:cNvSpPr/>
          <p:nvPr/>
        </p:nvSpPr>
        <p:spPr>
          <a:xfrm>
            <a:off x="2782838" y="4365104"/>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8" name="Rectangle 37"/>
          <p:cNvSpPr/>
          <p:nvPr/>
        </p:nvSpPr>
        <p:spPr>
          <a:xfrm>
            <a:off x="3574926" y="4365104"/>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39" name="Rectangle 38"/>
          <p:cNvSpPr/>
          <p:nvPr/>
        </p:nvSpPr>
        <p:spPr>
          <a:xfrm>
            <a:off x="4367014" y="4365104"/>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0" name="Rectangle 39"/>
          <p:cNvSpPr/>
          <p:nvPr/>
        </p:nvSpPr>
        <p:spPr>
          <a:xfrm>
            <a:off x="5159102" y="4365104"/>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1" name="Rectangle 40"/>
          <p:cNvSpPr/>
          <p:nvPr/>
        </p:nvSpPr>
        <p:spPr>
          <a:xfrm>
            <a:off x="5951190" y="4365104"/>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2" name="Rectangle 41"/>
          <p:cNvSpPr/>
          <p:nvPr/>
        </p:nvSpPr>
        <p:spPr>
          <a:xfrm>
            <a:off x="6743278" y="4365104"/>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3" name="Rectangle 42"/>
          <p:cNvSpPr/>
          <p:nvPr/>
        </p:nvSpPr>
        <p:spPr>
          <a:xfrm>
            <a:off x="7535366" y="4365104"/>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4" name="Rectangle 43"/>
          <p:cNvSpPr/>
          <p:nvPr/>
        </p:nvSpPr>
        <p:spPr>
          <a:xfrm>
            <a:off x="8327454" y="4365104"/>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5" name="Rectangle 44"/>
          <p:cNvSpPr/>
          <p:nvPr/>
        </p:nvSpPr>
        <p:spPr>
          <a:xfrm>
            <a:off x="2782838" y="486916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6" name="Rectangle 45"/>
          <p:cNvSpPr/>
          <p:nvPr/>
        </p:nvSpPr>
        <p:spPr>
          <a:xfrm>
            <a:off x="3574926" y="4869160"/>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7" name="Rectangle 46"/>
          <p:cNvSpPr/>
          <p:nvPr/>
        </p:nvSpPr>
        <p:spPr>
          <a:xfrm>
            <a:off x="4367014"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8" name="Rectangle 47"/>
          <p:cNvSpPr/>
          <p:nvPr/>
        </p:nvSpPr>
        <p:spPr>
          <a:xfrm>
            <a:off x="5159102"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49" name="Rectangle 48"/>
          <p:cNvSpPr/>
          <p:nvPr/>
        </p:nvSpPr>
        <p:spPr>
          <a:xfrm>
            <a:off x="5951190"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0" name="Rectangle 49"/>
          <p:cNvSpPr/>
          <p:nvPr/>
        </p:nvSpPr>
        <p:spPr>
          <a:xfrm>
            <a:off x="6743278"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1" name="Rectangle 50"/>
          <p:cNvSpPr/>
          <p:nvPr/>
        </p:nvSpPr>
        <p:spPr>
          <a:xfrm>
            <a:off x="7535366"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2" name="Rectangle 51"/>
          <p:cNvSpPr/>
          <p:nvPr/>
        </p:nvSpPr>
        <p:spPr>
          <a:xfrm>
            <a:off x="8327454" y="4869160"/>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3" name="Rectangle 52"/>
          <p:cNvSpPr/>
          <p:nvPr/>
        </p:nvSpPr>
        <p:spPr>
          <a:xfrm>
            <a:off x="2782838" y="5373216"/>
            <a:ext cx="792088" cy="432048"/>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4" name="Rectangle 53"/>
          <p:cNvSpPr/>
          <p:nvPr/>
        </p:nvSpPr>
        <p:spPr>
          <a:xfrm>
            <a:off x="3574926"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5" name="Rectangle 54"/>
          <p:cNvSpPr/>
          <p:nvPr/>
        </p:nvSpPr>
        <p:spPr>
          <a:xfrm>
            <a:off x="4367014"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6" name="Rectangle 55"/>
          <p:cNvSpPr/>
          <p:nvPr/>
        </p:nvSpPr>
        <p:spPr>
          <a:xfrm>
            <a:off x="5159102"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7" name="Rectangle 56"/>
          <p:cNvSpPr/>
          <p:nvPr/>
        </p:nvSpPr>
        <p:spPr>
          <a:xfrm>
            <a:off x="5951190"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8" name="Rectangle 57"/>
          <p:cNvSpPr/>
          <p:nvPr/>
        </p:nvSpPr>
        <p:spPr>
          <a:xfrm>
            <a:off x="6743278"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59" name="Rectangle 58"/>
          <p:cNvSpPr/>
          <p:nvPr/>
        </p:nvSpPr>
        <p:spPr>
          <a:xfrm>
            <a:off x="7535366"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0" name="Rectangle 59"/>
          <p:cNvSpPr/>
          <p:nvPr/>
        </p:nvSpPr>
        <p:spPr>
          <a:xfrm>
            <a:off x="8327454" y="5373216"/>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1" name="Rectangle 60"/>
          <p:cNvSpPr/>
          <p:nvPr/>
        </p:nvSpPr>
        <p:spPr>
          <a:xfrm>
            <a:off x="2782838"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2" name="Rectangle 61"/>
          <p:cNvSpPr/>
          <p:nvPr/>
        </p:nvSpPr>
        <p:spPr>
          <a:xfrm>
            <a:off x="3574926"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3" name="Rectangle 62"/>
          <p:cNvSpPr/>
          <p:nvPr/>
        </p:nvSpPr>
        <p:spPr>
          <a:xfrm>
            <a:off x="4367014"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4" name="Rectangle 63"/>
          <p:cNvSpPr/>
          <p:nvPr/>
        </p:nvSpPr>
        <p:spPr>
          <a:xfrm>
            <a:off x="5159102"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5" name="Rectangle 64"/>
          <p:cNvSpPr/>
          <p:nvPr/>
        </p:nvSpPr>
        <p:spPr>
          <a:xfrm>
            <a:off x="5951190"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6" name="Rectangle 65"/>
          <p:cNvSpPr/>
          <p:nvPr/>
        </p:nvSpPr>
        <p:spPr>
          <a:xfrm>
            <a:off x="6743278"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7" name="Rectangle 66"/>
          <p:cNvSpPr/>
          <p:nvPr/>
        </p:nvSpPr>
        <p:spPr>
          <a:xfrm>
            <a:off x="7535366"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
        <p:nvSpPr>
          <p:cNvPr id="68" name="Rectangle 67"/>
          <p:cNvSpPr/>
          <p:nvPr/>
        </p:nvSpPr>
        <p:spPr>
          <a:xfrm>
            <a:off x="8327454" y="5877272"/>
            <a:ext cx="792088" cy="432048"/>
          </a:xfrm>
          <a:prstGeom prst="rect">
            <a:avLst/>
          </a:prstGeom>
          <a:solidFill>
            <a:srgbClr val="CCFFC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solidFill>
                <a:schemeClr val="bg1"/>
              </a:solidFill>
            </a:endParaRPr>
          </a:p>
        </p:txBody>
      </p:sp>
    </p:spTree>
    <p:extLst>
      <p:ext uri="{BB962C8B-B14F-4D97-AF65-F5344CB8AC3E}">
        <p14:creationId xmlns:p14="http://schemas.microsoft.com/office/powerpoint/2010/main" val="1995285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a:solidFill>
                  <a:schemeClr val="bg1"/>
                </a:solidFill>
              </a:rPr>
              <a:t>So each time around the loop the amount of the array that is sorted is increased, and we don’t have to check for swaps in the locations that have already been sorted.</a:t>
            </a:r>
          </a:p>
          <a:p>
            <a:endParaRPr lang="en-IE" sz="3600" dirty="0">
              <a:solidFill>
                <a:schemeClr val="bg1"/>
              </a:solidFill>
            </a:endParaRPr>
          </a:p>
          <a:p>
            <a:r>
              <a:rPr lang="en-IE" sz="3600" dirty="0">
                <a:solidFill>
                  <a:schemeClr val="bg1"/>
                </a:solidFill>
              </a:rPr>
              <a:t>So we reduce the checking of swaps by one each time we do a pass of the array.</a:t>
            </a:r>
          </a:p>
        </p:txBody>
      </p:sp>
    </p:spTree>
    <p:extLst>
      <p:ext uri="{BB962C8B-B14F-4D97-AF65-F5344CB8AC3E}">
        <p14:creationId xmlns:p14="http://schemas.microsoft.com/office/powerpoint/2010/main" val="1479517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BetterBubblesort</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(Age)-1</a:t>
            </a:r>
          </a:p>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TempValue</a:t>
            </a:r>
            <a:r>
              <a:rPr lang="en-IE" sz="1800" dirty="0">
                <a:solidFill>
                  <a:schemeClr val="bg1"/>
                </a:solidFill>
                <a:latin typeface="Courier New" panose="02070309020205020404" pitchFamily="49" charset="0"/>
                <a:cs typeface="Courier New" panose="02070309020205020404" pitchFamily="49" charset="0"/>
              </a:rPr>
              <a:t> = 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Age[index+1] =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 = </a:t>
            </a:r>
            <a:r>
              <a:rPr lang="en-IE" sz="1800" dirty="0" err="1">
                <a:solidFill>
                  <a:schemeClr val="bg1"/>
                </a:solidFill>
                <a:latin typeface="Courier New" panose="02070309020205020404" pitchFamily="49" charset="0"/>
                <a:cs typeface="Courier New" panose="02070309020205020404" pitchFamily="49" charset="0"/>
              </a:rPr>
              <a:t>TempValue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8347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p:cNvSpPr/>
          <p:nvPr/>
        </p:nvSpPr>
        <p:spPr>
          <a:xfrm>
            <a:off x="1198662" y="5085184"/>
            <a:ext cx="4608512" cy="360040"/>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5" name="Rounded Rectangle 4"/>
          <p:cNvSpPr/>
          <p:nvPr/>
        </p:nvSpPr>
        <p:spPr>
          <a:xfrm>
            <a:off x="4150990" y="2060848"/>
            <a:ext cx="1800200" cy="360040"/>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3" name="Rounded Rectangle 2"/>
          <p:cNvSpPr/>
          <p:nvPr/>
        </p:nvSpPr>
        <p:spPr>
          <a:xfrm>
            <a:off x="622598" y="1124744"/>
            <a:ext cx="3744416" cy="360040"/>
          </a:xfrm>
          <a:prstGeom prst="roundRect">
            <a:avLst/>
          </a:prstGeom>
          <a:solidFill>
            <a:schemeClr val="accent3">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IE"/>
          </a:p>
        </p:txBody>
      </p:sp>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PROGRAM </a:t>
            </a:r>
            <a:r>
              <a:rPr lang="en-IE" sz="1800" dirty="0" err="1">
                <a:solidFill>
                  <a:schemeClr val="bg1"/>
                </a:solidFill>
                <a:latin typeface="Courier New" panose="02070309020205020404" pitchFamily="49" charset="0"/>
                <a:cs typeface="Courier New" panose="02070309020205020404" pitchFamily="49" charset="0"/>
              </a:rPr>
              <a:t>BetterBubblesort</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(Age)-1</a:t>
            </a:r>
          </a:p>
          <a:p>
            <a:pPr marL="0" indent="0">
              <a:buNone/>
            </a:pPr>
            <a:r>
              <a:rPr lang="en-IE" sz="1800" dirty="0">
                <a:solidFill>
                  <a:schemeClr val="bg1"/>
                </a:solidFill>
                <a:latin typeface="Courier New" panose="02070309020205020404" pitchFamily="49" charset="0"/>
                <a:cs typeface="Courier New" panose="02070309020205020404" pitchFamily="49" charset="0"/>
              </a:rPr>
              <a:t>for </a:t>
            </a:r>
            <a:r>
              <a:rPr lang="en-IE" sz="1800" dirty="0" err="1">
                <a:solidFill>
                  <a:schemeClr val="bg1"/>
                </a:solidFill>
                <a:latin typeface="Courier New" panose="02070309020205020404" pitchFamily="49" charset="0"/>
                <a:cs typeface="Courier New" panose="02070309020205020404" pitchFamily="49" charset="0"/>
              </a:rPr>
              <a:t>outerindex</a:t>
            </a:r>
            <a:r>
              <a:rPr lang="en-IE" sz="1800" dirty="0">
                <a:solidFill>
                  <a:schemeClr val="bg1"/>
                </a:solidFill>
                <a:latin typeface="Courier New" panose="02070309020205020404" pitchFamily="49" charset="0"/>
                <a:cs typeface="Courier New" panose="02070309020205020404" pitchFamily="49" charset="0"/>
              </a:rPr>
              <a:t> in range(0,len(Age)):</a:t>
            </a:r>
          </a:p>
          <a:p>
            <a:pPr marL="0" indent="0">
              <a:buNone/>
            </a:pPr>
            <a:r>
              <a:rPr lang="en-IE" sz="1800" dirty="0">
                <a:solidFill>
                  <a:schemeClr val="bg1"/>
                </a:solidFill>
                <a:latin typeface="Courier New" panose="02070309020205020404" pitchFamily="49" charset="0"/>
                <a:cs typeface="Courier New" panose="02070309020205020404" pitchFamily="49" charset="0"/>
              </a:rPr>
              <a:t># DO</a:t>
            </a:r>
          </a:p>
          <a:p>
            <a:pPr marL="0" indent="0">
              <a:buNone/>
            </a:pPr>
            <a:r>
              <a:rPr lang="en-IE" sz="1800" dirty="0">
                <a:solidFill>
                  <a:schemeClr val="bg1"/>
                </a:solidFill>
                <a:latin typeface="Courier New" panose="02070309020205020404" pitchFamily="49" charset="0"/>
                <a:cs typeface="Courier New" panose="02070309020205020404" pitchFamily="49" charset="0"/>
              </a:rPr>
              <a:t>    for index in range(0,reducingindex):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if Age[index+1] &lt;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TempValue</a:t>
            </a:r>
            <a:r>
              <a:rPr lang="en-IE" sz="1800" dirty="0">
                <a:solidFill>
                  <a:schemeClr val="bg1"/>
                </a:solidFill>
                <a:latin typeface="Courier New" panose="02070309020205020404" pitchFamily="49" charset="0"/>
                <a:cs typeface="Courier New" panose="02070309020205020404" pitchFamily="49" charset="0"/>
              </a:rPr>
              <a:t> = Age[index+1]</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Age[index+1] = Age[index]</a:t>
            </a:r>
          </a:p>
          <a:p>
            <a:pPr marL="0" indent="0">
              <a:buNone/>
            </a:pPr>
            <a:r>
              <a:rPr lang="en-IE" sz="1800" dirty="0">
                <a:solidFill>
                  <a:schemeClr val="bg1"/>
                </a:solidFill>
                <a:latin typeface="Courier New" panose="02070309020205020404" pitchFamily="49" charset="0"/>
                <a:cs typeface="Courier New" panose="02070309020205020404" pitchFamily="49" charset="0"/>
              </a:rPr>
              <a:t>            Age[index] = </a:t>
            </a:r>
            <a:r>
              <a:rPr lang="en-IE" sz="1800" dirty="0" err="1">
                <a:solidFill>
                  <a:schemeClr val="bg1"/>
                </a:solidFill>
                <a:latin typeface="Courier New" panose="02070309020205020404" pitchFamily="49" charset="0"/>
                <a:cs typeface="Courier New" panose="02070309020205020404" pitchFamily="49" charset="0"/>
              </a:rPr>
              <a:t>TempValue</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a:p>
            <a:pPr marL="0" indent="0">
              <a:buNone/>
            </a:pPr>
            <a:r>
              <a:rPr lang="en-IE" sz="1800" dirty="0">
                <a:solidFill>
                  <a:schemeClr val="bg1"/>
                </a:solidFill>
                <a:latin typeface="Courier New" panose="02070309020205020404" pitchFamily="49" charset="0"/>
                <a:cs typeface="Courier New" panose="02070309020205020404" pitchFamily="49" charset="0"/>
              </a:rPr>
              <a:t>    #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reducingindex</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ENDFOR;</a:t>
            </a:r>
          </a:p>
          <a:p>
            <a:pPr marL="0" indent="0">
              <a:buNone/>
            </a:pPr>
            <a:r>
              <a:rPr lang="en-IE" sz="1800" dirty="0">
                <a:solidFill>
                  <a:schemeClr val="bg1"/>
                </a:solidFill>
                <a:latin typeface="Courier New" panose="02070309020205020404" pitchFamily="49" charset="0"/>
                <a:cs typeface="Courier New" panose="02070309020205020404" pitchFamily="49" charset="0"/>
              </a:rPr>
              <a:t>print(Age)</a:t>
            </a:r>
          </a:p>
          <a:p>
            <a:pPr marL="0" indent="0">
              <a:buNone/>
            </a:pPr>
            <a:r>
              <a:rPr lang="en-IE" sz="18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1090619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a:solidFill>
                  <a:schemeClr val="bg1"/>
                </a:solidFill>
              </a:rPr>
              <a:t>Sorting: </a:t>
            </a:r>
            <a:r>
              <a:rPr lang="en-IE" dirty="0" err="1">
                <a:solidFill>
                  <a:schemeClr val="bg1"/>
                </a:solidFill>
              </a:rPr>
              <a:t>Bubblesort</a:t>
            </a:r>
            <a:endParaRPr lang="en-IE" dirty="0">
              <a:solidFill>
                <a:schemeClr val="bg1"/>
              </a:solidFill>
            </a:endParaRPr>
          </a:p>
        </p:txBody>
      </p:sp>
      <p:sp>
        <p:nvSpPr>
          <p:cNvPr id="4" name="Content Placeholder 3"/>
          <p:cNvSpPr>
            <a:spLocks noGrp="1"/>
          </p:cNvSpPr>
          <p:nvPr>
            <p:ph idx="1"/>
          </p:nvPr>
        </p:nvSpPr>
        <p:spPr/>
        <p:txBody>
          <a:bodyPr>
            <a:normAutofit/>
          </a:bodyPr>
          <a:lstStyle/>
          <a:p>
            <a:r>
              <a:rPr lang="en-IE" sz="3600" dirty="0">
                <a:solidFill>
                  <a:schemeClr val="bg1"/>
                </a:solidFill>
              </a:rPr>
              <a:t>Also, what if the data is already sorted?</a:t>
            </a:r>
          </a:p>
          <a:p>
            <a:endParaRPr lang="en-IE" sz="3600" dirty="0">
              <a:solidFill>
                <a:schemeClr val="bg1"/>
              </a:solidFill>
            </a:endParaRPr>
          </a:p>
          <a:p>
            <a:r>
              <a:rPr lang="en-IE" sz="3600" dirty="0">
                <a:solidFill>
                  <a:schemeClr val="bg1"/>
                </a:solidFill>
              </a:rPr>
              <a:t>We should check if the program has done no swaps in one pass, and if t doesn’t that means the data is sorted.</a:t>
            </a:r>
          </a:p>
          <a:p>
            <a:endParaRPr lang="en-IE" sz="3600" dirty="0">
              <a:solidFill>
                <a:schemeClr val="bg1"/>
              </a:solidFill>
            </a:endParaRPr>
          </a:p>
          <a:p>
            <a:r>
              <a:rPr lang="en-IE" sz="3600" dirty="0">
                <a:solidFill>
                  <a:schemeClr val="bg1"/>
                </a:solidFill>
              </a:rPr>
              <a:t>So even if the data started unsorted, as soon as the data gets sorted we want to exit the program</a:t>
            </a:r>
          </a:p>
        </p:txBody>
      </p:sp>
    </p:spTree>
    <p:extLst>
      <p:ext uri="{BB962C8B-B14F-4D97-AF65-F5344CB8AC3E}">
        <p14:creationId xmlns:p14="http://schemas.microsoft.com/office/powerpoint/2010/main" val="28036811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609521" y="443803"/>
            <a:ext cx="10971372" cy="5865517"/>
          </a:xfrm>
        </p:spPr>
        <p:txBody>
          <a:bodyPr>
            <a:no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PROGRAM </a:t>
            </a:r>
            <a:r>
              <a:rPr lang="en-IE" sz="2000" dirty="0" err="1">
                <a:solidFill>
                  <a:schemeClr val="bg1"/>
                </a:solidFill>
                <a:latin typeface="Courier New" panose="02070309020205020404" pitchFamily="49" charset="0"/>
                <a:cs typeface="Courier New" panose="02070309020205020404" pitchFamily="49" charset="0"/>
              </a:rPr>
              <a:t>BetterBubblesortBoolean</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000" dirty="0" err="1">
                <a:solidFill>
                  <a:schemeClr val="bg1"/>
                </a:solidFill>
                <a:latin typeface="Courier New" panose="02070309020205020404" pitchFamily="49" charset="0"/>
                <a:cs typeface="Courier New" panose="02070309020205020404" pitchFamily="49" charset="0"/>
              </a:rPr>
              <a:t>reducingindex</a:t>
            </a:r>
            <a:r>
              <a:rPr lang="en-IE" sz="2000" dirty="0">
                <a:solidFill>
                  <a:schemeClr val="bg1"/>
                </a:solidFill>
                <a:latin typeface="Courier New" panose="02070309020205020404" pitchFamily="49" charset="0"/>
                <a:cs typeface="Courier New" panose="02070309020205020404" pitchFamily="49" charset="0"/>
              </a:rPr>
              <a:t> = </a:t>
            </a:r>
            <a:r>
              <a:rPr lang="en-IE" sz="2000" dirty="0" err="1">
                <a:solidFill>
                  <a:schemeClr val="bg1"/>
                </a:solidFill>
                <a:latin typeface="Courier New" panose="02070309020205020404" pitchFamily="49" charset="0"/>
                <a:cs typeface="Courier New" panose="02070309020205020404" pitchFamily="49" charset="0"/>
              </a:rPr>
              <a:t>len</a:t>
            </a:r>
            <a:r>
              <a:rPr lang="en-IE" sz="2000" dirty="0">
                <a:solidFill>
                  <a:schemeClr val="bg1"/>
                </a:solidFill>
                <a:latin typeface="Courier New" panose="02070309020205020404" pitchFamily="49" charset="0"/>
                <a:cs typeface="Courier New" panose="02070309020205020404" pitchFamily="49" charset="0"/>
              </a:rPr>
              <a:t>(Age)-1</a:t>
            </a:r>
          </a:p>
          <a:p>
            <a:pPr marL="0" indent="0">
              <a:buNone/>
            </a:pPr>
            <a:r>
              <a:rPr lang="en-IE" sz="2000" dirty="0" err="1">
                <a:solidFill>
                  <a:schemeClr val="bg1"/>
                </a:solidFill>
                <a:latin typeface="Courier New" panose="02070309020205020404" pitchFamily="49" charset="0"/>
                <a:cs typeface="Courier New" panose="02070309020205020404" pitchFamily="49" charset="0"/>
              </a:rPr>
              <a:t>DidSwap</a:t>
            </a:r>
            <a:r>
              <a:rPr lang="en-IE" sz="2000" dirty="0">
                <a:solidFill>
                  <a:schemeClr val="bg1"/>
                </a:solidFill>
                <a:latin typeface="Courier New" panose="02070309020205020404" pitchFamily="49" charset="0"/>
                <a:cs typeface="Courier New" panose="02070309020205020404" pitchFamily="49" charset="0"/>
              </a:rPr>
              <a:t> = </a:t>
            </a:r>
            <a:r>
              <a:rPr lang="en-IE" sz="2000" dirty="0" smtClean="0">
                <a:solidFill>
                  <a:schemeClr val="bg1"/>
                </a:solidFill>
                <a:latin typeface="Courier New" panose="02070309020205020404" pitchFamily="49" charset="0"/>
                <a:cs typeface="Courier New" panose="02070309020205020404" pitchFamily="49" charset="0"/>
              </a:rPr>
              <a:t>False</a:t>
            </a:r>
            <a:endParaRPr lang="en-IE" sz="2000" dirty="0">
              <a:solidFill>
                <a:schemeClr val="bg1"/>
              </a:solidFill>
              <a:latin typeface="Courier New" panose="02070309020205020404" pitchFamily="49" charset="0"/>
              <a:cs typeface="Courier New" panose="02070309020205020404" pitchFamily="49" charset="0"/>
            </a:endParaRPr>
          </a:p>
        </p:txBody>
      </p:sp>
      <p:sp>
        <p:nvSpPr>
          <p:cNvPr id="3" name="Rounded Rectangle 2"/>
          <p:cNvSpPr/>
          <p:nvPr/>
        </p:nvSpPr>
        <p:spPr>
          <a:xfrm>
            <a:off x="9839622" y="404664"/>
            <a:ext cx="1800200" cy="1224136"/>
          </a:xfrm>
          <a:prstGeom prst="roundRect">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sz="2400" dirty="0" smtClean="0"/>
              <a:t>Part 1 of 2</a:t>
            </a:r>
            <a:endParaRPr lang="en-IE" sz="2400" dirty="0"/>
          </a:p>
        </p:txBody>
      </p:sp>
    </p:spTree>
    <p:extLst>
      <p:ext uri="{BB962C8B-B14F-4D97-AF65-F5344CB8AC3E}">
        <p14:creationId xmlns:p14="http://schemas.microsoft.com/office/powerpoint/2010/main" val="29217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1160</TotalTime>
  <Words>1267</Words>
  <Application>Microsoft Office PowerPoint</Application>
  <PresentationFormat>Custom</PresentationFormat>
  <Paragraphs>255</Paragraphs>
  <Slides>22</Slides>
  <Notes>14</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Python: Sorting - Bubblesort </vt:lpstr>
      <vt:lpstr>Sorting: Bubblesort</vt:lpstr>
      <vt:lpstr>PowerPoint Presentation</vt:lpstr>
      <vt:lpstr>Sorting: Bubblesort</vt:lpstr>
      <vt:lpstr>Sorting: Bubblesort</vt:lpstr>
      <vt:lpstr>PowerPoint Presentation</vt:lpstr>
      <vt:lpstr>PowerPoint Presentation</vt:lpstr>
      <vt:lpstr>Sorting: Bubblesort</vt:lpstr>
      <vt:lpstr>PowerPoint Presentation</vt:lpstr>
      <vt:lpstr>PowerPoint Presentation</vt:lpstr>
      <vt:lpstr>PowerPoint Presentation</vt:lpstr>
      <vt:lpstr>PowerPoint Presentation</vt:lpstr>
      <vt:lpstr>Sorting: Bubblesort</vt:lpstr>
      <vt:lpstr>PowerPoint Presentation</vt:lpstr>
      <vt:lpstr>PowerPoint Presentation</vt:lpstr>
      <vt:lpstr>PowerPoint Presentation</vt:lpstr>
      <vt:lpstr>PowerPoint Presentation</vt:lpstr>
      <vt:lpstr>Sorting: Bubblesort</vt:lpstr>
      <vt:lpstr>Sorting: Bubblesort</vt:lpstr>
      <vt:lpstr>PowerPoint Presentation</vt:lpstr>
      <vt:lpstr>PowerPoint Presentation</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Damian Gordon</cp:lastModifiedBy>
  <cp:revision>118</cp:revision>
  <dcterms:created xsi:type="dcterms:W3CDTF">2011-10-08T11:06:39Z</dcterms:created>
  <dcterms:modified xsi:type="dcterms:W3CDTF">2015-08-16T23:17:38Z</dcterms:modified>
</cp:coreProperties>
</file>