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429" r:id="rId3"/>
    <p:sldId id="428" r:id="rId4"/>
    <p:sldId id="430" r:id="rId5"/>
    <p:sldId id="436" r:id="rId6"/>
    <p:sldId id="437" r:id="rId7"/>
    <p:sldId id="438" r:id="rId8"/>
    <p:sldId id="439" r:id="rId9"/>
    <p:sldId id="440" r:id="rId10"/>
    <p:sldId id="441" r:id="rId11"/>
    <p:sldId id="442" r:id="rId12"/>
    <p:sldId id="443" r:id="rId13"/>
    <p:sldId id="444" r:id="rId14"/>
    <p:sldId id="445" r:id="rId15"/>
    <p:sldId id="446" r:id="rId16"/>
    <p:sldId id="447" r:id="rId17"/>
    <p:sldId id="448" r:id="rId18"/>
    <p:sldId id="450" r:id="rId19"/>
    <p:sldId id="449" r:id="rId20"/>
    <p:sldId id="451" r:id="rId21"/>
    <p:sldId id="453" r:id="rId22"/>
    <p:sldId id="454" r:id="rId23"/>
    <p:sldId id="455" r:id="rId24"/>
    <p:sldId id="456" r:id="rId25"/>
    <p:sldId id="457" r:id="rId26"/>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ABD7CF-CE8D-43B1-B884-D59884E078C3}" type="datetimeFigureOut">
              <a:rPr lang="en-IE" smtClean="0"/>
              <a:t>20/09/2015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BC2457-0B7C-48B9-BDD1-92A4A044B45F}" type="slidenum">
              <a:rPr lang="en-IE" smtClean="0"/>
              <a:t>‹#›</a:t>
            </a:fld>
            <a:endParaRPr lang="en-IE"/>
          </a:p>
        </p:txBody>
      </p:sp>
    </p:spTree>
    <p:extLst>
      <p:ext uri="{BB962C8B-B14F-4D97-AF65-F5344CB8AC3E}">
        <p14:creationId xmlns:p14="http://schemas.microsoft.com/office/powerpoint/2010/main" val="2754956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BC2457-0B7C-48B9-BDD1-92A4A044B45F}" type="slidenum">
              <a:rPr lang="en-IE" smtClean="0"/>
              <a:t>1</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12</a:t>
            </a:fld>
            <a:endParaRPr lang="en-IE"/>
          </a:p>
        </p:txBody>
      </p:sp>
    </p:spTree>
    <p:extLst>
      <p:ext uri="{BB962C8B-B14F-4D97-AF65-F5344CB8AC3E}">
        <p14:creationId xmlns:p14="http://schemas.microsoft.com/office/powerpoint/2010/main" val="13142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13</a:t>
            </a:fld>
            <a:endParaRPr lang="en-IE"/>
          </a:p>
        </p:txBody>
      </p:sp>
    </p:spTree>
    <p:extLst>
      <p:ext uri="{BB962C8B-B14F-4D97-AF65-F5344CB8AC3E}">
        <p14:creationId xmlns:p14="http://schemas.microsoft.com/office/powerpoint/2010/main" val="13142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
        <p:nvSpPr>
          <p:cNvPr id="7" name="Rectangle 6"/>
          <p:cNvSpPr/>
          <p:nvPr userDrawn="1"/>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B0FEE-2562-4ECA-8249-9192E51E4D92}" type="datetimeFigureOut">
              <a:rPr lang="en-IE" smtClean="0"/>
              <a:pPr/>
              <a:t>20/09/2015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B0FEE-2562-4ECA-8249-9192E51E4D92}" type="datetimeFigureOut">
              <a:rPr lang="en-IE" smtClean="0"/>
              <a:pPr/>
              <a:t>20/09/2015</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26A14-B60D-48C5-98B8-6A8C8E0F7637}" type="slidenum">
              <a:rPr lang="en-IE" smtClean="0"/>
              <a:pPr/>
              <a:t>‹#›</a:t>
            </a:fld>
            <a:endParaRPr lang="en-IE"/>
          </a:p>
        </p:txBody>
      </p:sp>
      <p:sp>
        <p:nvSpPr>
          <p:cNvPr id="7" name="Rectangle 6"/>
          <p:cNvSpPr/>
          <p:nvPr userDrawn="1"/>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sz="6600" dirty="0" smtClean="0"/>
              <a:t>Sorting:</a:t>
            </a:r>
            <a:br>
              <a:rPr lang="en-IE" sz="6600" dirty="0" smtClean="0"/>
            </a:br>
            <a:r>
              <a:rPr lang="en-IE" sz="6600" dirty="0" smtClean="0"/>
              <a:t>Optimising </a:t>
            </a:r>
            <a:r>
              <a:rPr lang="en-IE" sz="6600" dirty="0" err="1" smtClean="0"/>
              <a:t>Bubblesort</a:t>
            </a:r>
            <a:endParaRPr lang="en-IE" sz="6600" dirty="0"/>
          </a:p>
        </p:txBody>
      </p:sp>
      <p:sp>
        <p:nvSpPr>
          <p:cNvPr id="3" name="Subtitle 2"/>
          <p:cNvSpPr>
            <a:spLocks noGrp="1"/>
          </p:cNvSpPr>
          <p:nvPr>
            <p:ph type="subTitle" idx="1"/>
          </p:nvPr>
        </p:nvSpPr>
        <p:spPr/>
        <p:txBody>
          <a:bodyPr/>
          <a:lstStyle/>
          <a:p>
            <a:r>
              <a:rPr lang="en-IE" dirty="0" smtClean="0"/>
              <a:t>Damian Gordon</a:t>
            </a:r>
            <a:endParaRPr lang="en-IE"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278283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p:cNvSpPr/>
          <p:nvPr/>
        </p:nvSpPr>
        <p:spPr>
          <a:xfrm>
            <a:off x="3574926"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4367014"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ectangle 15"/>
          <p:cNvSpPr/>
          <p:nvPr/>
        </p:nvSpPr>
        <p:spPr>
          <a:xfrm>
            <a:off x="5159102"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5951190"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ectangle 17"/>
          <p:cNvSpPr/>
          <p:nvPr/>
        </p:nvSpPr>
        <p:spPr>
          <a:xfrm>
            <a:off x="674327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7535366"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Rectangle 19"/>
          <p:cNvSpPr/>
          <p:nvPr/>
        </p:nvSpPr>
        <p:spPr>
          <a:xfrm>
            <a:off x="8327454"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Rectangle 20"/>
          <p:cNvSpPr/>
          <p:nvPr/>
        </p:nvSpPr>
        <p:spPr>
          <a:xfrm>
            <a:off x="2782838"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p:cNvSpPr/>
          <p:nvPr/>
        </p:nvSpPr>
        <p:spPr>
          <a:xfrm>
            <a:off x="3574926"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22"/>
          <p:cNvSpPr/>
          <p:nvPr/>
        </p:nvSpPr>
        <p:spPr>
          <a:xfrm>
            <a:off x="4367014"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5159102"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5951190"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6743278"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7535366"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8327454"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782838"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3574926"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4367014"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5159102"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5951190"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6743278"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7535366"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8327454"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2782838"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3574926"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367014"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5159102"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951190"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6743278"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7535366"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8327454"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77433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278283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p:cNvSpPr/>
          <p:nvPr/>
        </p:nvSpPr>
        <p:spPr>
          <a:xfrm>
            <a:off x="3574926"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4367014"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ectangle 15"/>
          <p:cNvSpPr/>
          <p:nvPr/>
        </p:nvSpPr>
        <p:spPr>
          <a:xfrm>
            <a:off x="5159102"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5951190"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ectangle 17"/>
          <p:cNvSpPr/>
          <p:nvPr/>
        </p:nvSpPr>
        <p:spPr>
          <a:xfrm>
            <a:off x="674327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7535366"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Rectangle 19"/>
          <p:cNvSpPr/>
          <p:nvPr/>
        </p:nvSpPr>
        <p:spPr>
          <a:xfrm>
            <a:off x="8327454"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Rectangle 20"/>
          <p:cNvSpPr/>
          <p:nvPr/>
        </p:nvSpPr>
        <p:spPr>
          <a:xfrm>
            <a:off x="2782838"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p:cNvSpPr/>
          <p:nvPr/>
        </p:nvSpPr>
        <p:spPr>
          <a:xfrm>
            <a:off x="3574926"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22"/>
          <p:cNvSpPr/>
          <p:nvPr/>
        </p:nvSpPr>
        <p:spPr>
          <a:xfrm>
            <a:off x="4367014"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5159102"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5951190"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6743278"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7535366"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8327454"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782838"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3574926"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4367014"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5159102"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5951190"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6743278"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7535366"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8327454"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2782838"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3574926"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367014"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5159102"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951190"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6743278"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7535366"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8327454"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2782838" y="486916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3574926" y="486916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4367014"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5159102"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5951190"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6743278"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535366"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8327454"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38324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278283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p:cNvSpPr/>
          <p:nvPr/>
        </p:nvSpPr>
        <p:spPr>
          <a:xfrm>
            <a:off x="3574926"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4367014"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ectangle 15"/>
          <p:cNvSpPr/>
          <p:nvPr/>
        </p:nvSpPr>
        <p:spPr>
          <a:xfrm>
            <a:off x="5159102"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5951190"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ectangle 17"/>
          <p:cNvSpPr/>
          <p:nvPr/>
        </p:nvSpPr>
        <p:spPr>
          <a:xfrm>
            <a:off x="674327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7535366"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Rectangle 19"/>
          <p:cNvSpPr/>
          <p:nvPr/>
        </p:nvSpPr>
        <p:spPr>
          <a:xfrm>
            <a:off x="8327454"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Rectangle 20"/>
          <p:cNvSpPr/>
          <p:nvPr/>
        </p:nvSpPr>
        <p:spPr>
          <a:xfrm>
            <a:off x="2782838"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p:cNvSpPr/>
          <p:nvPr/>
        </p:nvSpPr>
        <p:spPr>
          <a:xfrm>
            <a:off x="3574926"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22"/>
          <p:cNvSpPr/>
          <p:nvPr/>
        </p:nvSpPr>
        <p:spPr>
          <a:xfrm>
            <a:off x="4367014"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5159102"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5951190"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6743278"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7535366"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8327454"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782838"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3574926"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4367014"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5159102"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5951190"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6743278"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7535366"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8327454"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2782838"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3574926"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367014"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5159102"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951190"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6743278"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7535366"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8327454"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2782838" y="486916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3574926" y="486916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4367014"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5159102"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5951190"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6743278"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535366"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8327454"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2782838" y="537321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3574926"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4367014"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5159102"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5951190"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6743278"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7535366"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8327454"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946547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278283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p:cNvSpPr/>
          <p:nvPr/>
        </p:nvSpPr>
        <p:spPr>
          <a:xfrm>
            <a:off x="3574926"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4367014"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ectangle 15"/>
          <p:cNvSpPr/>
          <p:nvPr/>
        </p:nvSpPr>
        <p:spPr>
          <a:xfrm>
            <a:off x="5159102"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5951190"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ectangle 17"/>
          <p:cNvSpPr/>
          <p:nvPr/>
        </p:nvSpPr>
        <p:spPr>
          <a:xfrm>
            <a:off x="674327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7535366"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Rectangle 19"/>
          <p:cNvSpPr/>
          <p:nvPr/>
        </p:nvSpPr>
        <p:spPr>
          <a:xfrm>
            <a:off x="8327454"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Rectangle 20"/>
          <p:cNvSpPr/>
          <p:nvPr/>
        </p:nvSpPr>
        <p:spPr>
          <a:xfrm>
            <a:off x="2782838"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p:cNvSpPr/>
          <p:nvPr/>
        </p:nvSpPr>
        <p:spPr>
          <a:xfrm>
            <a:off x="3574926"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22"/>
          <p:cNvSpPr/>
          <p:nvPr/>
        </p:nvSpPr>
        <p:spPr>
          <a:xfrm>
            <a:off x="4367014"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5159102"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5951190"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6743278"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7535366"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8327454"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782838"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3574926"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4367014"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5159102"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5951190"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6743278"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7535366"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8327454"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Rectangle 36"/>
          <p:cNvSpPr/>
          <p:nvPr/>
        </p:nvSpPr>
        <p:spPr>
          <a:xfrm>
            <a:off x="2782838"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Rectangle 37"/>
          <p:cNvSpPr/>
          <p:nvPr/>
        </p:nvSpPr>
        <p:spPr>
          <a:xfrm>
            <a:off x="3574926"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Rectangle 38"/>
          <p:cNvSpPr/>
          <p:nvPr/>
        </p:nvSpPr>
        <p:spPr>
          <a:xfrm>
            <a:off x="4367014" y="4365104"/>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0" name="Rectangle 39"/>
          <p:cNvSpPr/>
          <p:nvPr/>
        </p:nvSpPr>
        <p:spPr>
          <a:xfrm>
            <a:off x="5159102"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p:cNvSpPr/>
          <p:nvPr/>
        </p:nvSpPr>
        <p:spPr>
          <a:xfrm>
            <a:off x="5951190"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p:cNvSpPr/>
          <p:nvPr/>
        </p:nvSpPr>
        <p:spPr>
          <a:xfrm>
            <a:off x="6743278"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p:cNvSpPr/>
          <p:nvPr/>
        </p:nvSpPr>
        <p:spPr>
          <a:xfrm>
            <a:off x="7535366"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p:cNvSpPr/>
          <p:nvPr/>
        </p:nvSpPr>
        <p:spPr>
          <a:xfrm>
            <a:off x="8327454" y="4365104"/>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p:cNvSpPr/>
          <p:nvPr/>
        </p:nvSpPr>
        <p:spPr>
          <a:xfrm>
            <a:off x="2782838" y="486916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6" name="Rectangle 45"/>
          <p:cNvSpPr/>
          <p:nvPr/>
        </p:nvSpPr>
        <p:spPr>
          <a:xfrm>
            <a:off x="3574926" y="486916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7" name="Rectangle 46"/>
          <p:cNvSpPr/>
          <p:nvPr/>
        </p:nvSpPr>
        <p:spPr>
          <a:xfrm>
            <a:off x="4367014"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8" name="Rectangle 47"/>
          <p:cNvSpPr/>
          <p:nvPr/>
        </p:nvSpPr>
        <p:spPr>
          <a:xfrm>
            <a:off x="5159102"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9" name="Rectangle 48"/>
          <p:cNvSpPr/>
          <p:nvPr/>
        </p:nvSpPr>
        <p:spPr>
          <a:xfrm>
            <a:off x="5951190"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0" name="Rectangle 49"/>
          <p:cNvSpPr/>
          <p:nvPr/>
        </p:nvSpPr>
        <p:spPr>
          <a:xfrm>
            <a:off x="6743278"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1" name="Rectangle 50"/>
          <p:cNvSpPr/>
          <p:nvPr/>
        </p:nvSpPr>
        <p:spPr>
          <a:xfrm>
            <a:off x="7535366"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Rectangle 51"/>
          <p:cNvSpPr/>
          <p:nvPr/>
        </p:nvSpPr>
        <p:spPr>
          <a:xfrm>
            <a:off x="8327454" y="486916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3" name="Rectangle 52"/>
          <p:cNvSpPr/>
          <p:nvPr/>
        </p:nvSpPr>
        <p:spPr>
          <a:xfrm>
            <a:off x="2782838" y="537321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4" name="Rectangle 53"/>
          <p:cNvSpPr/>
          <p:nvPr/>
        </p:nvSpPr>
        <p:spPr>
          <a:xfrm>
            <a:off x="3574926"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5" name="Rectangle 54"/>
          <p:cNvSpPr/>
          <p:nvPr/>
        </p:nvSpPr>
        <p:spPr>
          <a:xfrm>
            <a:off x="4367014"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5159102"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Rectangle 56"/>
          <p:cNvSpPr/>
          <p:nvPr/>
        </p:nvSpPr>
        <p:spPr>
          <a:xfrm>
            <a:off x="5951190"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p:cNvSpPr/>
          <p:nvPr/>
        </p:nvSpPr>
        <p:spPr>
          <a:xfrm>
            <a:off x="6743278"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9" name="Rectangle 58"/>
          <p:cNvSpPr/>
          <p:nvPr/>
        </p:nvSpPr>
        <p:spPr>
          <a:xfrm>
            <a:off x="7535366"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0" name="Rectangle 59"/>
          <p:cNvSpPr/>
          <p:nvPr/>
        </p:nvSpPr>
        <p:spPr>
          <a:xfrm>
            <a:off x="8327454" y="537321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Rectangle 60"/>
          <p:cNvSpPr/>
          <p:nvPr/>
        </p:nvSpPr>
        <p:spPr>
          <a:xfrm>
            <a:off x="2782838" y="587727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ectangle 61"/>
          <p:cNvSpPr/>
          <p:nvPr/>
        </p:nvSpPr>
        <p:spPr>
          <a:xfrm>
            <a:off x="3574926" y="587727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4367014" y="587727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4" name="Rectangle 63"/>
          <p:cNvSpPr/>
          <p:nvPr/>
        </p:nvSpPr>
        <p:spPr>
          <a:xfrm>
            <a:off x="5159102" y="587727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5" name="Rectangle 64"/>
          <p:cNvSpPr/>
          <p:nvPr/>
        </p:nvSpPr>
        <p:spPr>
          <a:xfrm>
            <a:off x="5951190" y="587727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Rectangle 65"/>
          <p:cNvSpPr/>
          <p:nvPr/>
        </p:nvSpPr>
        <p:spPr>
          <a:xfrm>
            <a:off x="6743278" y="587727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7" name="Rectangle 66"/>
          <p:cNvSpPr/>
          <p:nvPr/>
        </p:nvSpPr>
        <p:spPr>
          <a:xfrm>
            <a:off x="7535366" y="587727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8" name="Rectangle 67"/>
          <p:cNvSpPr/>
          <p:nvPr/>
        </p:nvSpPr>
        <p:spPr>
          <a:xfrm>
            <a:off x="8327454" y="587727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900094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So each time around the loop the amount of the array that is sorted is increased, and we don’t have to check for swaps in the locations that have already been sorted.</a:t>
            </a:r>
          </a:p>
          <a:p>
            <a:endParaRPr lang="en-IE" dirty="0"/>
          </a:p>
          <a:p>
            <a:r>
              <a:rPr lang="en-IE" dirty="0" smtClean="0"/>
              <a:t>So we reduce the checking of swaps by one each time we do a pass of the array.</a:t>
            </a:r>
          </a:p>
        </p:txBody>
      </p:sp>
    </p:spTree>
    <p:extLst>
      <p:ext uri="{BB962C8B-B14F-4D97-AF65-F5344CB8AC3E}">
        <p14:creationId xmlns:p14="http://schemas.microsoft.com/office/powerpoint/2010/main" val="134329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342678" y="5373216"/>
            <a:ext cx="5760640" cy="43204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5159102" y="2852936"/>
            <a:ext cx="2448272" cy="43204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Rounded Rectangle 3"/>
          <p:cNvSpPr/>
          <p:nvPr/>
        </p:nvSpPr>
        <p:spPr>
          <a:xfrm>
            <a:off x="1414686" y="2132856"/>
            <a:ext cx="3384376" cy="43204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412776"/>
            <a:ext cx="10971372" cy="4525963"/>
          </a:xfrm>
        </p:spPr>
        <p:txBody>
          <a:bodyPr>
            <a:noAutofit/>
          </a:bodyPr>
          <a:lstStyle/>
          <a:p>
            <a:pPr marL="57150" indent="0">
              <a:buNone/>
            </a:pPr>
            <a:r>
              <a:rPr lang="en-IE" sz="2000" b="1" dirty="0" smtClean="0">
                <a:latin typeface="Courier New" panose="02070309020205020404" pitchFamily="49" charset="0"/>
                <a:cs typeface="Courier New" panose="02070309020205020404" pitchFamily="49" charset="0"/>
              </a:rPr>
              <a:t>PROGRAM </a:t>
            </a:r>
            <a:r>
              <a:rPr lang="en-IE" sz="2000" dirty="0" err="1" smtClean="0">
                <a:latin typeface="Courier New" panose="02070309020205020404" pitchFamily="49" charset="0"/>
                <a:cs typeface="Courier New" panose="02070309020205020404" pitchFamily="49" charset="0"/>
              </a:rPr>
              <a:t>BubbleSort</a:t>
            </a:r>
            <a:r>
              <a:rPr lang="en-IE" sz="2000" dirty="0" smtClean="0">
                <a:latin typeface="Courier New" panose="02070309020205020404" pitchFamily="49" charset="0"/>
                <a:cs typeface="Courier New" panose="02070309020205020404" pitchFamily="49" charset="0"/>
              </a:rPr>
              <a:t>:</a:t>
            </a:r>
          </a:p>
          <a:p>
            <a:pPr marL="57150" indent="0">
              <a:buNone/>
            </a:pPr>
            <a:r>
              <a:rPr lang="en-IE" sz="2000" b="1" dirty="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    Integer</a:t>
            </a:r>
            <a:r>
              <a:rPr lang="en-IE" sz="2000" dirty="0" smtClean="0">
                <a:latin typeface="Courier New" panose="02070309020205020404" pitchFamily="49" charset="0"/>
                <a:cs typeface="Courier New" panose="02070309020205020404" pitchFamily="49" charset="0"/>
              </a:rPr>
              <a:t> Age[8] </a:t>
            </a:r>
            <a:r>
              <a:rPr lang="en-IE" sz="2000" dirty="0">
                <a:latin typeface="Courier New" panose="02070309020205020404" pitchFamily="49" charset="0"/>
                <a:cs typeface="Courier New" panose="02070309020205020404" pitchFamily="49" charset="0"/>
              </a:rPr>
              <a:t>&lt;- {44,23,42,33,16,54,34,18};</a:t>
            </a:r>
            <a:endParaRPr lang="en-IE" sz="2000" dirty="0" smtClean="0">
              <a:latin typeface="Courier New" panose="02070309020205020404" pitchFamily="49" charset="0"/>
              <a:cs typeface="Courier New" panose="02070309020205020404" pitchFamily="49" charset="0"/>
            </a:endParaRPr>
          </a:p>
          <a:p>
            <a:pPr marL="857250" lvl="2" indent="0">
              <a:buNone/>
            </a:pPr>
            <a:r>
              <a:rPr lang="en-IE" sz="2000" dirty="0" err="1" smtClean="0">
                <a:latin typeface="Courier New" panose="02070309020205020404" pitchFamily="49" charset="0"/>
                <a:cs typeface="Courier New" panose="02070309020205020404" pitchFamily="49" charset="0"/>
              </a:rPr>
              <a:t>ReducingIndex</a:t>
            </a:r>
            <a:r>
              <a:rPr lang="en-IE" sz="2000" dirty="0" smtClean="0">
                <a:latin typeface="Courier New" panose="02070309020205020404" pitchFamily="49" charset="0"/>
                <a:cs typeface="Courier New" panose="02070309020205020404" pitchFamily="49" charset="0"/>
              </a:rPr>
              <a:t> &lt;- </a:t>
            </a:r>
            <a:r>
              <a:rPr lang="en-IE" sz="2000" dirty="0" smtClean="0">
                <a:latin typeface="Courier New" panose="02070309020205020404" pitchFamily="49" charset="0"/>
                <a:cs typeface="Courier New" panose="02070309020205020404" pitchFamily="49" charset="0"/>
              </a:rPr>
              <a:t>N-2;</a:t>
            </a:r>
            <a:endParaRPr lang="en-IE" sz="2000" dirty="0" smtClean="0">
              <a:latin typeface="Courier New" panose="02070309020205020404" pitchFamily="49" charset="0"/>
              <a:cs typeface="Courier New" panose="02070309020205020404" pitchFamily="49" charset="0"/>
            </a:endParaRPr>
          </a:p>
          <a:p>
            <a:pPr marL="857250" lvl="2" indent="0">
              <a:buNone/>
            </a:pPr>
            <a:r>
              <a:rPr lang="en-IE" sz="2000" b="1" dirty="0" smtClean="0">
                <a:latin typeface="Courier New" panose="02070309020205020404" pitchFamily="49" charset="0"/>
                <a:cs typeface="Courier New" panose="02070309020205020404" pitchFamily="49" charset="0"/>
              </a:rPr>
              <a:t>FOR </a:t>
            </a:r>
            <a:r>
              <a:rPr lang="en-IE" sz="2000" dirty="0" smtClean="0">
                <a:latin typeface="Courier New" panose="02070309020205020404" pitchFamily="49" charset="0"/>
                <a:cs typeface="Courier New" panose="02070309020205020404" pitchFamily="49" charset="0"/>
              </a:rPr>
              <a:t>Outer-Index</a:t>
            </a:r>
            <a:r>
              <a:rPr lang="en-IE" sz="2000" b="1" dirty="0" smtClean="0">
                <a:latin typeface="Courier New" panose="02070309020205020404" pitchFamily="49" charset="0"/>
                <a:cs typeface="Courier New" panose="02070309020205020404" pitchFamily="49" charset="0"/>
              </a:rPr>
              <a:t> </a:t>
            </a:r>
            <a:r>
              <a:rPr lang="en-IE" sz="2000" b="1" dirty="0">
                <a:latin typeface="Courier New" panose="02070309020205020404" pitchFamily="49" charset="0"/>
                <a:cs typeface="Courier New" panose="02070309020205020404" pitchFamily="49" charset="0"/>
              </a:rPr>
              <a:t>IN </a:t>
            </a:r>
            <a:r>
              <a:rPr lang="en-IE" sz="2000" dirty="0">
                <a:latin typeface="Courier New" panose="02070309020205020404" pitchFamily="49" charset="0"/>
                <a:cs typeface="Courier New" panose="02070309020205020404" pitchFamily="49" charset="0"/>
              </a:rPr>
              <a:t>0</a:t>
            </a:r>
            <a:r>
              <a:rPr lang="en-IE" sz="2000" b="1" dirty="0">
                <a:latin typeface="Courier New" panose="02070309020205020404" pitchFamily="49" charset="0"/>
                <a:cs typeface="Courier New" panose="02070309020205020404" pitchFamily="49" charset="0"/>
              </a:rPr>
              <a:t> TO</a:t>
            </a:r>
            <a:r>
              <a:rPr lang="en-IE" sz="2000" dirty="0">
                <a:latin typeface="Courier New" panose="02070309020205020404" pitchFamily="49" charset="0"/>
                <a:cs typeface="Courier New" panose="02070309020205020404" pitchFamily="49" charset="0"/>
              </a:rPr>
              <a:t> </a:t>
            </a:r>
            <a:r>
              <a:rPr lang="en-IE" sz="2000" dirty="0" smtClean="0">
                <a:latin typeface="Courier New" panose="02070309020205020404" pitchFamily="49" charset="0"/>
                <a:cs typeface="Courier New" panose="02070309020205020404" pitchFamily="49" charset="0"/>
              </a:rPr>
              <a:t>N-1</a:t>
            </a:r>
            <a:endParaRPr lang="en-IE" sz="2000" dirty="0">
              <a:latin typeface="Courier New" panose="02070309020205020404" pitchFamily="49" charset="0"/>
              <a:cs typeface="Courier New" panose="02070309020205020404" pitchFamily="49" charset="0"/>
            </a:endParaRPr>
          </a:p>
          <a:p>
            <a:pPr marL="857250" lvl="2" indent="0">
              <a:buNone/>
            </a:pPr>
            <a:r>
              <a:rPr lang="en-IE" sz="2000" b="1" dirty="0" smtClean="0">
                <a:latin typeface="Courier New" panose="02070309020205020404" pitchFamily="49" charset="0"/>
                <a:cs typeface="Courier New" panose="02070309020205020404" pitchFamily="49" charset="0"/>
              </a:rPr>
              <a:t>   DO FOR </a:t>
            </a:r>
            <a:r>
              <a:rPr lang="en-IE" sz="2000" dirty="0" smtClean="0">
                <a:latin typeface="Courier New" panose="02070309020205020404" pitchFamily="49" charset="0"/>
                <a:cs typeface="Courier New" panose="02070309020205020404" pitchFamily="49" charset="0"/>
              </a:rPr>
              <a:t>Index</a:t>
            </a:r>
            <a:r>
              <a:rPr lang="en-IE" sz="2000" b="1" dirty="0" smtClean="0">
                <a:latin typeface="Courier New" panose="02070309020205020404" pitchFamily="49" charset="0"/>
                <a:cs typeface="Courier New" panose="02070309020205020404" pitchFamily="49" charset="0"/>
              </a:rPr>
              <a:t> IN </a:t>
            </a:r>
            <a:r>
              <a:rPr lang="en-IE" sz="2000" dirty="0" smtClean="0">
                <a:latin typeface="Courier New" panose="02070309020205020404" pitchFamily="49" charset="0"/>
                <a:cs typeface="Courier New" panose="02070309020205020404" pitchFamily="49" charset="0"/>
              </a:rPr>
              <a:t>0</a:t>
            </a:r>
            <a:r>
              <a:rPr lang="en-IE" sz="2000" b="1" dirty="0" smtClean="0">
                <a:latin typeface="Courier New" panose="02070309020205020404" pitchFamily="49" charset="0"/>
                <a:cs typeface="Courier New" panose="02070309020205020404" pitchFamily="49" charset="0"/>
              </a:rPr>
              <a:t> TO</a:t>
            </a:r>
            <a:r>
              <a:rPr lang="en-IE" sz="2000" dirty="0" smtClean="0">
                <a:latin typeface="Courier New" panose="02070309020205020404" pitchFamily="49" charset="0"/>
                <a:cs typeface="Courier New" panose="02070309020205020404" pitchFamily="49" charset="0"/>
              </a:rPr>
              <a:t> </a:t>
            </a:r>
            <a:r>
              <a:rPr lang="en-IE" sz="2000" dirty="0" err="1">
                <a:latin typeface="Courier New" panose="02070309020205020404" pitchFamily="49" charset="0"/>
                <a:cs typeface="Courier New" panose="02070309020205020404" pitchFamily="49" charset="0"/>
              </a:rPr>
              <a:t>ReducingIndex</a:t>
            </a:r>
            <a:endParaRPr lang="en-IE" sz="2000" dirty="0" smtClean="0">
              <a:latin typeface="Courier New" panose="02070309020205020404" pitchFamily="49" charset="0"/>
              <a:cs typeface="Courier New" panose="02070309020205020404" pitchFamily="49" charset="0"/>
            </a:endParaRPr>
          </a:p>
          <a:p>
            <a:pPr marL="857250" lvl="2" indent="0">
              <a:buNone/>
            </a:pPr>
            <a:r>
              <a:rPr lang="en-IE" sz="2000" b="1" dirty="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      DO IF</a:t>
            </a:r>
            <a:r>
              <a:rPr lang="en-IE" sz="2000" dirty="0" smtClean="0">
                <a:latin typeface="Courier New" panose="02070309020205020404" pitchFamily="49" charset="0"/>
                <a:cs typeface="Courier New" panose="02070309020205020404" pitchFamily="49" charset="0"/>
              </a:rPr>
              <a:t> (Age[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+1] &lt; 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a:t>
            </a:r>
          </a:p>
          <a:p>
            <a:pPr marL="857250" lvl="2" indent="0">
              <a:buNone/>
            </a:pPr>
            <a:r>
              <a:rPr lang="en-IE" sz="2000" dirty="0" smtClean="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THEN</a:t>
            </a:r>
            <a:r>
              <a:rPr lang="en-IE" sz="2000" dirty="0" smtClean="0">
                <a:latin typeface="Courier New" panose="02070309020205020404" pitchFamily="49" charset="0"/>
                <a:cs typeface="Courier New" panose="02070309020205020404" pitchFamily="49" charset="0"/>
              </a:rPr>
              <a:t> </a:t>
            </a:r>
            <a:r>
              <a:rPr lang="en-IE" sz="2000" dirty="0" err="1" smtClean="0">
                <a:latin typeface="Courier New" panose="02070309020205020404" pitchFamily="49" charset="0"/>
                <a:cs typeface="Courier New" panose="02070309020205020404" pitchFamily="49" charset="0"/>
              </a:rPr>
              <a:t>Temp_Value</a:t>
            </a:r>
            <a:r>
              <a:rPr lang="en-IE" sz="2000" dirty="0" smtClean="0">
                <a:latin typeface="Courier New" panose="02070309020205020404" pitchFamily="49" charset="0"/>
                <a:cs typeface="Courier New" panose="02070309020205020404" pitchFamily="49" charset="0"/>
              </a:rPr>
              <a:t> </a:t>
            </a:r>
            <a:r>
              <a:rPr lang="en-IE" sz="2000" dirty="0">
                <a:latin typeface="Courier New" panose="02070309020205020404" pitchFamily="49" charset="0"/>
                <a:cs typeface="Courier New" panose="02070309020205020404" pitchFamily="49" charset="0"/>
              </a:rPr>
              <a:t>&lt;- </a:t>
            </a:r>
            <a:r>
              <a:rPr lang="en-IE" sz="2000" dirty="0" smtClean="0">
                <a:latin typeface="Courier New" panose="02070309020205020404" pitchFamily="49" charset="0"/>
                <a:cs typeface="Courier New" panose="02070309020205020404" pitchFamily="49" charset="0"/>
              </a:rPr>
              <a:t>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+1];</a:t>
            </a:r>
            <a:endParaRPr lang="en-IE" sz="2000" dirty="0">
              <a:latin typeface="Courier New" panose="02070309020205020404" pitchFamily="49" charset="0"/>
              <a:cs typeface="Courier New" panose="02070309020205020404" pitchFamily="49" charset="0"/>
            </a:endParaRPr>
          </a:p>
          <a:p>
            <a:pPr marL="857250" lvl="2" indent="0">
              <a:buNone/>
            </a:pPr>
            <a:r>
              <a:rPr lang="en-IE" sz="2000" dirty="0" smtClean="0">
                <a:latin typeface="Courier New" panose="02070309020205020404" pitchFamily="49" charset="0"/>
                <a:cs typeface="Courier New" panose="02070309020205020404" pitchFamily="49" charset="0"/>
              </a:rPr>
              <a:t>                  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+1] </a:t>
            </a:r>
            <a:r>
              <a:rPr lang="en-IE" sz="2000" dirty="0">
                <a:latin typeface="Courier New" panose="02070309020205020404" pitchFamily="49" charset="0"/>
                <a:cs typeface="Courier New" panose="02070309020205020404" pitchFamily="49" charset="0"/>
              </a:rPr>
              <a:t>&lt;- </a:t>
            </a:r>
            <a:r>
              <a:rPr lang="en-IE" sz="2000" dirty="0" smtClean="0">
                <a:latin typeface="Courier New" panose="02070309020205020404" pitchFamily="49" charset="0"/>
                <a:cs typeface="Courier New" panose="02070309020205020404" pitchFamily="49" charset="0"/>
              </a:rPr>
              <a:t>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a:t>
            </a:r>
            <a:endParaRPr lang="en-IE" sz="2000" dirty="0">
              <a:latin typeface="Courier New" panose="02070309020205020404" pitchFamily="49" charset="0"/>
              <a:cs typeface="Courier New" panose="02070309020205020404" pitchFamily="49" charset="0"/>
            </a:endParaRPr>
          </a:p>
          <a:p>
            <a:pPr marL="857250" lvl="2" indent="0">
              <a:buNone/>
            </a:pPr>
            <a:r>
              <a:rPr lang="en-IE" sz="2000" dirty="0" smtClean="0">
                <a:latin typeface="Courier New" panose="02070309020205020404" pitchFamily="49" charset="0"/>
                <a:cs typeface="Courier New" panose="02070309020205020404" pitchFamily="49" charset="0"/>
              </a:rPr>
              <a:t>                  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 </a:t>
            </a:r>
            <a:r>
              <a:rPr lang="en-IE" sz="2000" dirty="0">
                <a:latin typeface="Courier New" panose="02070309020205020404" pitchFamily="49" charset="0"/>
                <a:cs typeface="Courier New" panose="02070309020205020404" pitchFamily="49" charset="0"/>
              </a:rPr>
              <a:t>&lt;- </a:t>
            </a:r>
            <a:r>
              <a:rPr lang="en-IE" sz="2000" dirty="0" err="1">
                <a:latin typeface="Courier New" panose="02070309020205020404" pitchFamily="49" charset="0"/>
                <a:cs typeface="Courier New" panose="02070309020205020404" pitchFamily="49" charset="0"/>
              </a:rPr>
              <a:t>Temp_Value</a:t>
            </a:r>
            <a:r>
              <a:rPr lang="en-IE" sz="2000" dirty="0" smtClean="0">
                <a:latin typeface="Courier New" panose="02070309020205020404" pitchFamily="49" charset="0"/>
                <a:cs typeface="Courier New" panose="02070309020205020404" pitchFamily="49" charset="0"/>
              </a:rPr>
              <a:t>;</a:t>
            </a:r>
          </a:p>
          <a:p>
            <a:pPr marL="857250" lvl="2" indent="0">
              <a:buNone/>
            </a:pPr>
            <a:r>
              <a:rPr lang="en-IE" sz="2000" b="1" dirty="0" smtClean="0">
                <a:latin typeface="Courier New" panose="02070309020205020404" pitchFamily="49" charset="0"/>
                <a:cs typeface="Courier New" panose="02070309020205020404" pitchFamily="49" charset="0"/>
              </a:rPr>
              <a:t>          ENDIF;</a:t>
            </a:r>
          </a:p>
          <a:p>
            <a:pPr marL="857250" lvl="2" indent="0">
              <a:buNone/>
            </a:pPr>
            <a:r>
              <a:rPr lang="en-IE" sz="2000" b="1" dirty="0" smtClean="0">
                <a:latin typeface="Courier New" panose="02070309020205020404" pitchFamily="49" charset="0"/>
                <a:cs typeface="Courier New" panose="02070309020205020404" pitchFamily="49" charset="0"/>
              </a:rPr>
              <a:t>   ENDFOR;</a:t>
            </a:r>
          </a:p>
          <a:p>
            <a:pPr marL="857250" lvl="2" indent="0">
              <a:buNone/>
            </a:pPr>
            <a:r>
              <a:rPr lang="en-IE" sz="2000" dirty="0" err="1">
                <a:latin typeface="Courier New" panose="02070309020205020404" pitchFamily="49" charset="0"/>
                <a:cs typeface="Courier New" panose="02070309020205020404" pitchFamily="49" charset="0"/>
              </a:rPr>
              <a:t>ReducingIndex</a:t>
            </a:r>
            <a:r>
              <a:rPr lang="en-IE" sz="2000" dirty="0">
                <a:latin typeface="Courier New" panose="02070309020205020404" pitchFamily="49" charset="0"/>
                <a:cs typeface="Courier New" panose="02070309020205020404" pitchFamily="49" charset="0"/>
              </a:rPr>
              <a:t> &lt;- </a:t>
            </a:r>
            <a:r>
              <a:rPr lang="en-IE" sz="2000" dirty="0" err="1" smtClean="0">
                <a:latin typeface="Courier New" panose="02070309020205020404" pitchFamily="49" charset="0"/>
                <a:cs typeface="Courier New" panose="02070309020205020404" pitchFamily="49" charset="0"/>
              </a:rPr>
              <a:t>ReducingIndex</a:t>
            </a:r>
            <a:r>
              <a:rPr lang="en-IE" sz="2000" dirty="0" smtClean="0">
                <a:latin typeface="Courier New" panose="02070309020205020404" pitchFamily="49" charset="0"/>
                <a:cs typeface="Courier New" panose="02070309020205020404" pitchFamily="49" charset="0"/>
              </a:rPr>
              <a:t> – 1;</a:t>
            </a:r>
            <a:endParaRPr lang="en-IE" sz="2000" b="1" dirty="0">
              <a:latin typeface="Courier New" panose="02070309020205020404" pitchFamily="49" charset="0"/>
              <a:cs typeface="Courier New" panose="02070309020205020404" pitchFamily="49" charset="0"/>
            </a:endParaRPr>
          </a:p>
          <a:p>
            <a:pPr marL="0" lvl="2" indent="0">
              <a:buNone/>
            </a:pPr>
            <a:r>
              <a:rPr lang="en-IE" sz="2000" b="1" dirty="0" smtClean="0">
                <a:latin typeface="Courier New" panose="02070309020205020404" pitchFamily="49" charset="0"/>
                <a:cs typeface="Courier New" panose="02070309020205020404" pitchFamily="49" charset="0"/>
              </a:rPr>
              <a:t>     ENDFOR;</a:t>
            </a:r>
          </a:p>
          <a:p>
            <a:pPr marL="0" lvl="2" indent="0">
              <a:buNone/>
            </a:pPr>
            <a:r>
              <a:rPr lang="en-IE" sz="2000" b="1" dirty="0" smtClean="0">
                <a:latin typeface="Courier New" panose="02070309020205020404" pitchFamily="49" charset="0"/>
                <a:cs typeface="Courier New" panose="02070309020205020404" pitchFamily="49" charset="0"/>
              </a:rPr>
              <a:t>END.</a:t>
            </a:r>
            <a:endParaRPr lang="en-IE" sz="20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662931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12776"/>
            <a:ext cx="10971372" cy="4525963"/>
          </a:xfrm>
        </p:spPr>
        <p:txBody>
          <a:bodyPr>
            <a:noAutofit/>
          </a:bodyPr>
          <a:lstStyle/>
          <a:p>
            <a:pPr marL="57150" indent="0">
              <a:buNone/>
            </a:pPr>
            <a:r>
              <a:rPr lang="en-IE" sz="2000" b="1" dirty="0" smtClean="0">
                <a:latin typeface="Courier New" panose="02070309020205020404" pitchFamily="49" charset="0"/>
                <a:cs typeface="Courier New" panose="02070309020205020404" pitchFamily="49" charset="0"/>
              </a:rPr>
              <a:t>PROGRAM </a:t>
            </a:r>
            <a:r>
              <a:rPr lang="en-IE" sz="2000" dirty="0" err="1" smtClean="0">
                <a:latin typeface="Courier New" panose="02070309020205020404" pitchFamily="49" charset="0"/>
                <a:cs typeface="Courier New" panose="02070309020205020404" pitchFamily="49" charset="0"/>
              </a:rPr>
              <a:t>BubbleSort</a:t>
            </a:r>
            <a:r>
              <a:rPr lang="en-IE" sz="2000" dirty="0" smtClean="0">
                <a:latin typeface="Courier New" panose="02070309020205020404" pitchFamily="49" charset="0"/>
                <a:cs typeface="Courier New" panose="02070309020205020404" pitchFamily="49" charset="0"/>
              </a:rPr>
              <a:t>:</a:t>
            </a:r>
          </a:p>
          <a:p>
            <a:pPr marL="57150" indent="0">
              <a:buNone/>
            </a:pPr>
            <a:r>
              <a:rPr lang="en-IE" sz="2000" b="1" dirty="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    Integer</a:t>
            </a:r>
            <a:r>
              <a:rPr lang="en-IE" sz="2000" dirty="0" smtClean="0">
                <a:latin typeface="Courier New" panose="02070309020205020404" pitchFamily="49" charset="0"/>
                <a:cs typeface="Courier New" panose="02070309020205020404" pitchFamily="49" charset="0"/>
              </a:rPr>
              <a:t> Age[8] </a:t>
            </a:r>
            <a:r>
              <a:rPr lang="en-IE" sz="2000" dirty="0">
                <a:latin typeface="Courier New" panose="02070309020205020404" pitchFamily="49" charset="0"/>
                <a:cs typeface="Courier New" panose="02070309020205020404" pitchFamily="49" charset="0"/>
              </a:rPr>
              <a:t>&lt;- {44,23,42,33,16,54,34,18};</a:t>
            </a:r>
            <a:endParaRPr lang="en-IE" sz="2000" dirty="0" smtClean="0">
              <a:latin typeface="Courier New" panose="02070309020205020404" pitchFamily="49" charset="0"/>
              <a:cs typeface="Courier New" panose="02070309020205020404" pitchFamily="49" charset="0"/>
            </a:endParaRPr>
          </a:p>
          <a:p>
            <a:pPr marL="857250" lvl="2" indent="0">
              <a:buNone/>
            </a:pPr>
            <a:r>
              <a:rPr lang="en-IE" sz="2000" dirty="0" err="1" smtClean="0">
                <a:latin typeface="Courier New" panose="02070309020205020404" pitchFamily="49" charset="0"/>
                <a:cs typeface="Courier New" panose="02070309020205020404" pitchFamily="49" charset="0"/>
              </a:rPr>
              <a:t>ReducingIndex</a:t>
            </a:r>
            <a:r>
              <a:rPr lang="en-IE" sz="2000" dirty="0" smtClean="0">
                <a:latin typeface="Courier New" panose="02070309020205020404" pitchFamily="49" charset="0"/>
                <a:cs typeface="Courier New" panose="02070309020205020404" pitchFamily="49" charset="0"/>
              </a:rPr>
              <a:t> &lt;- </a:t>
            </a:r>
            <a:r>
              <a:rPr lang="en-IE" sz="2000" dirty="0" smtClean="0">
                <a:latin typeface="Courier New" panose="02070309020205020404" pitchFamily="49" charset="0"/>
                <a:cs typeface="Courier New" panose="02070309020205020404" pitchFamily="49" charset="0"/>
              </a:rPr>
              <a:t>N-2;</a:t>
            </a:r>
            <a:endParaRPr lang="en-IE" sz="2000" dirty="0" smtClean="0">
              <a:latin typeface="Courier New" panose="02070309020205020404" pitchFamily="49" charset="0"/>
              <a:cs typeface="Courier New" panose="02070309020205020404" pitchFamily="49" charset="0"/>
            </a:endParaRPr>
          </a:p>
          <a:p>
            <a:pPr marL="857250" lvl="2" indent="0">
              <a:buNone/>
            </a:pPr>
            <a:r>
              <a:rPr lang="en-IE" sz="2000" b="1" dirty="0" smtClean="0">
                <a:latin typeface="Courier New" panose="02070309020205020404" pitchFamily="49" charset="0"/>
                <a:cs typeface="Courier New" panose="02070309020205020404" pitchFamily="49" charset="0"/>
              </a:rPr>
              <a:t>FOR </a:t>
            </a:r>
            <a:r>
              <a:rPr lang="en-IE" sz="2000" dirty="0" smtClean="0">
                <a:latin typeface="Courier New" panose="02070309020205020404" pitchFamily="49" charset="0"/>
                <a:cs typeface="Courier New" panose="02070309020205020404" pitchFamily="49" charset="0"/>
              </a:rPr>
              <a:t>Outer-Index</a:t>
            </a:r>
            <a:r>
              <a:rPr lang="en-IE" sz="2000" b="1" dirty="0" smtClean="0">
                <a:latin typeface="Courier New" panose="02070309020205020404" pitchFamily="49" charset="0"/>
                <a:cs typeface="Courier New" panose="02070309020205020404" pitchFamily="49" charset="0"/>
              </a:rPr>
              <a:t> </a:t>
            </a:r>
            <a:r>
              <a:rPr lang="en-IE" sz="2000" b="1" dirty="0">
                <a:latin typeface="Courier New" panose="02070309020205020404" pitchFamily="49" charset="0"/>
                <a:cs typeface="Courier New" panose="02070309020205020404" pitchFamily="49" charset="0"/>
              </a:rPr>
              <a:t>IN </a:t>
            </a:r>
            <a:r>
              <a:rPr lang="en-IE" sz="2000" dirty="0">
                <a:latin typeface="Courier New" panose="02070309020205020404" pitchFamily="49" charset="0"/>
                <a:cs typeface="Courier New" panose="02070309020205020404" pitchFamily="49" charset="0"/>
              </a:rPr>
              <a:t>0</a:t>
            </a:r>
            <a:r>
              <a:rPr lang="en-IE" sz="2000" b="1" dirty="0">
                <a:latin typeface="Courier New" panose="02070309020205020404" pitchFamily="49" charset="0"/>
                <a:cs typeface="Courier New" panose="02070309020205020404" pitchFamily="49" charset="0"/>
              </a:rPr>
              <a:t> TO</a:t>
            </a:r>
            <a:r>
              <a:rPr lang="en-IE" sz="2000" dirty="0">
                <a:latin typeface="Courier New" panose="02070309020205020404" pitchFamily="49" charset="0"/>
                <a:cs typeface="Courier New" panose="02070309020205020404" pitchFamily="49" charset="0"/>
              </a:rPr>
              <a:t> </a:t>
            </a:r>
            <a:r>
              <a:rPr lang="en-IE" sz="2000" dirty="0" smtClean="0">
                <a:latin typeface="Courier New" panose="02070309020205020404" pitchFamily="49" charset="0"/>
                <a:cs typeface="Courier New" panose="02070309020205020404" pitchFamily="49" charset="0"/>
              </a:rPr>
              <a:t>N-1</a:t>
            </a:r>
            <a:endParaRPr lang="en-IE" sz="2000" dirty="0">
              <a:latin typeface="Courier New" panose="02070309020205020404" pitchFamily="49" charset="0"/>
              <a:cs typeface="Courier New" panose="02070309020205020404" pitchFamily="49" charset="0"/>
            </a:endParaRPr>
          </a:p>
          <a:p>
            <a:pPr marL="857250" lvl="2" indent="0">
              <a:buNone/>
            </a:pPr>
            <a:r>
              <a:rPr lang="en-IE" sz="2000" b="1" dirty="0" smtClean="0">
                <a:latin typeface="Courier New" panose="02070309020205020404" pitchFamily="49" charset="0"/>
                <a:cs typeface="Courier New" panose="02070309020205020404" pitchFamily="49" charset="0"/>
              </a:rPr>
              <a:t>   DO FOR </a:t>
            </a:r>
            <a:r>
              <a:rPr lang="en-IE" sz="2000" dirty="0" smtClean="0">
                <a:latin typeface="Courier New" panose="02070309020205020404" pitchFamily="49" charset="0"/>
                <a:cs typeface="Courier New" panose="02070309020205020404" pitchFamily="49" charset="0"/>
              </a:rPr>
              <a:t>Index</a:t>
            </a:r>
            <a:r>
              <a:rPr lang="en-IE" sz="2000" b="1" dirty="0" smtClean="0">
                <a:latin typeface="Courier New" panose="02070309020205020404" pitchFamily="49" charset="0"/>
                <a:cs typeface="Courier New" panose="02070309020205020404" pitchFamily="49" charset="0"/>
              </a:rPr>
              <a:t> IN </a:t>
            </a:r>
            <a:r>
              <a:rPr lang="en-IE" sz="2000" dirty="0" smtClean="0">
                <a:latin typeface="Courier New" panose="02070309020205020404" pitchFamily="49" charset="0"/>
                <a:cs typeface="Courier New" panose="02070309020205020404" pitchFamily="49" charset="0"/>
              </a:rPr>
              <a:t>0</a:t>
            </a:r>
            <a:r>
              <a:rPr lang="en-IE" sz="2000" b="1" dirty="0" smtClean="0">
                <a:latin typeface="Courier New" panose="02070309020205020404" pitchFamily="49" charset="0"/>
                <a:cs typeface="Courier New" panose="02070309020205020404" pitchFamily="49" charset="0"/>
              </a:rPr>
              <a:t> TO</a:t>
            </a:r>
            <a:r>
              <a:rPr lang="en-IE" sz="2000" dirty="0" smtClean="0">
                <a:latin typeface="Courier New" panose="02070309020205020404" pitchFamily="49" charset="0"/>
                <a:cs typeface="Courier New" panose="02070309020205020404" pitchFamily="49" charset="0"/>
              </a:rPr>
              <a:t> </a:t>
            </a:r>
            <a:r>
              <a:rPr lang="en-IE" sz="2000" dirty="0" err="1">
                <a:latin typeface="Courier New" panose="02070309020205020404" pitchFamily="49" charset="0"/>
                <a:cs typeface="Courier New" panose="02070309020205020404" pitchFamily="49" charset="0"/>
              </a:rPr>
              <a:t>ReducingIndex</a:t>
            </a:r>
            <a:endParaRPr lang="en-IE" sz="2000" dirty="0" smtClean="0">
              <a:latin typeface="Courier New" panose="02070309020205020404" pitchFamily="49" charset="0"/>
              <a:cs typeface="Courier New" panose="02070309020205020404" pitchFamily="49" charset="0"/>
            </a:endParaRPr>
          </a:p>
          <a:p>
            <a:pPr marL="857250" lvl="2" indent="0">
              <a:buNone/>
            </a:pPr>
            <a:r>
              <a:rPr lang="en-IE" sz="2000" b="1" dirty="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      DO IF</a:t>
            </a:r>
            <a:r>
              <a:rPr lang="en-IE" sz="2000" dirty="0" smtClean="0">
                <a:latin typeface="Courier New" panose="02070309020205020404" pitchFamily="49" charset="0"/>
                <a:cs typeface="Courier New" panose="02070309020205020404" pitchFamily="49" charset="0"/>
              </a:rPr>
              <a:t> (Age[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+1] &lt; 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a:t>
            </a:r>
          </a:p>
          <a:p>
            <a:pPr marL="857250" lvl="2" indent="0">
              <a:buNone/>
            </a:pPr>
            <a:r>
              <a:rPr lang="en-IE" sz="2000" dirty="0" smtClean="0">
                <a:latin typeface="Courier New" panose="02070309020205020404" pitchFamily="49" charset="0"/>
                <a:cs typeface="Courier New" panose="02070309020205020404" pitchFamily="49" charset="0"/>
              </a:rPr>
              <a:t>             </a:t>
            </a:r>
            <a:r>
              <a:rPr lang="en-IE" sz="2000" b="1" dirty="0" smtClean="0">
                <a:latin typeface="Courier New" panose="02070309020205020404" pitchFamily="49" charset="0"/>
                <a:cs typeface="Courier New" panose="02070309020205020404" pitchFamily="49" charset="0"/>
              </a:rPr>
              <a:t>THEN</a:t>
            </a:r>
            <a:r>
              <a:rPr lang="en-IE" sz="2000" dirty="0" smtClean="0">
                <a:latin typeface="Courier New" panose="02070309020205020404" pitchFamily="49" charset="0"/>
                <a:cs typeface="Courier New" panose="02070309020205020404" pitchFamily="49" charset="0"/>
              </a:rPr>
              <a:t> </a:t>
            </a:r>
            <a:r>
              <a:rPr lang="en-IE" sz="2000" dirty="0" err="1" smtClean="0">
                <a:latin typeface="Courier New" panose="02070309020205020404" pitchFamily="49" charset="0"/>
                <a:cs typeface="Courier New" panose="02070309020205020404" pitchFamily="49" charset="0"/>
              </a:rPr>
              <a:t>Temp_Value</a:t>
            </a:r>
            <a:r>
              <a:rPr lang="en-IE" sz="2000" dirty="0" smtClean="0">
                <a:latin typeface="Courier New" panose="02070309020205020404" pitchFamily="49" charset="0"/>
                <a:cs typeface="Courier New" panose="02070309020205020404" pitchFamily="49" charset="0"/>
              </a:rPr>
              <a:t> </a:t>
            </a:r>
            <a:r>
              <a:rPr lang="en-IE" sz="2000" dirty="0">
                <a:latin typeface="Courier New" panose="02070309020205020404" pitchFamily="49" charset="0"/>
                <a:cs typeface="Courier New" panose="02070309020205020404" pitchFamily="49" charset="0"/>
              </a:rPr>
              <a:t>&lt;- </a:t>
            </a:r>
            <a:r>
              <a:rPr lang="en-IE" sz="2000" dirty="0" smtClean="0">
                <a:latin typeface="Courier New" panose="02070309020205020404" pitchFamily="49" charset="0"/>
                <a:cs typeface="Courier New" panose="02070309020205020404" pitchFamily="49" charset="0"/>
              </a:rPr>
              <a:t>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+1];</a:t>
            </a:r>
            <a:endParaRPr lang="en-IE" sz="2000" dirty="0">
              <a:latin typeface="Courier New" panose="02070309020205020404" pitchFamily="49" charset="0"/>
              <a:cs typeface="Courier New" panose="02070309020205020404" pitchFamily="49" charset="0"/>
            </a:endParaRPr>
          </a:p>
          <a:p>
            <a:pPr marL="857250" lvl="2" indent="0">
              <a:buNone/>
            </a:pPr>
            <a:r>
              <a:rPr lang="en-IE" sz="2000" dirty="0" smtClean="0">
                <a:latin typeface="Courier New" panose="02070309020205020404" pitchFamily="49" charset="0"/>
                <a:cs typeface="Courier New" panose="02070309020205020404" pitchFamily="49" charset="0"/>
              </a:rPr>
              <a:t>                  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+1] </a:t>
            </a:r>
            <a:r>
              <a:rPr lang="en-IE" sz="2000" dirty="0">
                <a:latin typeface="Courier New" panose="02070309020205020404" pitchFamily="49" charset="0"/>
                <a:cs typeface="Courier New" panose="02070309020205020404" pitchFamily="49" charset="0"/>
              </a:rPr>
              <a:t>&lt;- </a:t>
            </a:r>
            <a:r>
              <a:rPr lang="en-IE" sz="2000" dirty="0" smtClean="0">
                <a:latin typeface="Courier New" panose="02070309020205020404" pitchFamily="49" charset="0"/>
                <a:cs typeface="Courier New" panose="02070309020205020404" pitchFamily="49" charset="0"/>
              </a:rPr>
              <a:t>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a:t>
            </a:r>
            <a:endParaRPr lang="en-IE" sz="2000" dirty="0">
              <a:latin typeface="Courier New" panose="02070309020205020404" pitchFamily="49" charset="0"/>
              <a:cs typeface="Courier New" panose="02070309020205020404" pitchFamily="49" charset="0"/>
            </a:endParaRPr>
          </a:p>
          <a:p>
            <a:pPr marL="857250" lvl="2" indent="0">
              <a:buNone/>
            </a:pPr>
            <a:r>
              <a:rPr lang="en-IE" sz="2000" dirty="0" smtClean="0">
                <a:latin typeface="Courier New" panose="02070309020205020404" pitchFamily="49" charset="0"/>
                <a:cs typeface="Courier New" panose="02070309020205020404" pitchFamily="49" charset="0"/>
              </a:rPr>
              <a:t>                  Age[</a:t>
            </a:r>
            <a:r>
              <a:rPr lang="en-IE" sz="2000" dirty="0">
                <a:latin typeface="Courier New" panose="02070309020205020404" pitchFamily="49" charset="0"/>
                <a:cs typeface="Courier New" panose="02070309020205020404" pitchFamily="49" charset="0"/>
              </a:rPr>
              <a:t>Index</a:t>
            </a:r>
            <a:r>
              <a:rPr lang="en-IE" sz="2000" dirty="0" smtClean="0">
                <a:latin typeface="Courier New" panose="02070309020205020404" pitchFamily="49" charset="0"/>
                <a:cs typeface="Courier New" panose="02070309020205020404" pitchFamily="49" charset="0"/>
              </a:rPr>
              <a:t>] </a:t>
            </a:r>
            <a:r>
              <a:rPr lang="en-IE" sz="2000" dirty="0">
                <a:latin typeface="Courier New" panose="02070309020205020404" pitchFamily="49" charset="0"/>
                <a:cs typeface="Courier New" panose="02070309020205020404" pitchFamily="49" charset="0"/>
              </a:rPr>
              <a:t>&lt;- </a:t>
            </a:r>
            <a:r>
              <a:rPr lang="en-IE" sz="2000" dirty="0" err="1">
                <a:latin typeface="Courier New" panose="02070309020205020404" pitchFamily="49" charset="0"/>
                <a:cs typeface="Courier New" panose="02070309020205020404" pitchFamily="49" charset="0"/>
              </a:rPr>
              <a:t>Temp_Value</a:t>
            </a:r>
            <a:r>
              <a:rPr lang="en-IE" sz="2000" dirty="0" smtClean="0">
                <a:latin typeface="Courier New" panose="02070309020205020404" pitchFamily="49" charset="0"/>
                <a:cs typeface="Courier New" panose="02070309020205020404" pitchFamily="49" charset="0"/>
              </a:rPr>
              <a:t>;</a:t>
            </a:r>
          </a:p>
          <a:p>
            <a:pPr marL="857250" lvl="2" indent="0">
              <a:buNone/>
            </a:pPr>
            <a:r>
              <a:rPr lang="en-IE" sz="2000" b="1" dirty="0" smtClean="0">
                <a:latin typeface="Courier New" panose="02070309020205020404" pitchFamily="49" charset="0"/>
                <a:cs typeface="Courier New" panose="02070309020205020404" pitchFamily="49" charset="0"/>
              </a:rPr>
              <a:t>          ENDIF;</a:t>
            </a:r>
          </a:p>
          <a:p>
            <a:pPr marL="857250" lvl="2" indent="0">
              <a:buNone/>
            </a:pPr>
            <a:r>
              <a:rPr lang="en-IE" sz="2000" b="1" dirty="0" smtClean="0">
                <a:latin typeface="Courier New" panose="02070309020205020404" pitchFamily="49" charset="0"/>
                <a:cs typeface="Courier New" panose="02070309020205020404" pitchFamily="49" charset="0"/>
              </a:rPr>
              <a:t>   ENDFOR;</a:t>
            </a:r>
          </a:p>
          <a:p>
            <a:pPr marL="857250" lvl="2" indent="0">
              <a:buNone/>
            </a:pPr>
            <a:r>
              <a:rPr lang="en-IE" sz="2000" dirty="0" err="1">
                <a:latin typeface="Courier New" panose="02070309020205020404" pitchFamily="49" charset="0"/>
                <a:cs typeface="Courier New" panose="02070309020205020404" pitchFamily="49" charset="0"/>
              </a:rPr>
              <a:t>ReducingIndex</a:t>
            </a:r>
            <a:r>
              <a:rPr lang="en-IE" sz="2000" dirty="0">
                <a:latin typeface="Courier New" panose="02070309020205020404" pitchFamily="49" charset="0"/>
                <a:cs typeface="Courier New" panose="02070309020205020404" pitchFamily="49" charset="0"/>
              </a:rPr>
              <a:t> &lt;- </a:t>
            </a:r>
            <a:r>
              <a:rPr lang="en-IE" sz="2000" dirty="0" err="1" smtClean="0">
                <a:latin typeface="Courier New" panose="02070309020205020404" pitchFamily="49" charset="0"/>
                <a:cs typeface="Courier New" panose="02070309020205020404" pitchFamily="49" charset="0"/>
              </a:rPr>
              <a:t>ReducingIndex</a:t>
            </a:r>
            <a:r>
              <a:rPr lang="en-IE" sz="2000" dirty="0" smtClean="0">
                <a:latin typeface="Courier New" panose="02070309020205020404" pitchFamily="49" charset="0"/>
                <a:cs typeface="Courier New" panose="02070309020205020404" pitchFamily="49" charset="0"/>
              </a:rPr>
              <a:t> – 1;</a:t>
            </a:r>
            <a:endParaRPr lang="en-IE" sz="2000" b="1" dirty="0">
              <a:latin typeface="Courier New" panose="02070309020205020404" pitchFamily="49" charset="0"/>
              <a:cs typeface="Courier New" panose="02070309020205020404" pitchFamily="49" charset="0"/>
            </a:endParaRPr>
          </a:p>
          <a:p>
            <a:pPr marL="0" lvl="2" indent="0">
              <a:buNone/>
            </a:pPr>
            <a:r>
              <a:rPr lang="en-IE" sz="2000" b="1" dirty="0" smtClean="0">
                <a:latin typeface="Courier New" panose="02070309020205020404" pitchFamily="49" charset="0"/>
                <a:cs typeface="Courier New" panose="02070309020205020404" pitchFamily="49" charset="0"/>
              </a:rPr>
              <a:t>     ENDFOR;</a:t>
            </a:r>
          </a:p>
          <a:p>
            <a:pPr marL="0" lvl="2" indent="0">
              <a:buNone/>
            </a:pPr>
            <a:r>
              <a:rPr lang="en-IE" sz="2000" b="1" dirty="0" smtClean="0">
                <a:latin typeface="Courier New" panose="02070309020205020404" pitchFamily="49" charset="0"/>
                <a:cs typeface="Courier New" panose="02070309020205020404" pitchFamily="49" charset="0"/>
              </a:rPr>
              <a:t>END.</a:t>
            </a:r>
            <a:endParaRPr lang="en-IE" sz="20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3218276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Also, what if the data is already sorted?</a:t>
            </a:r>
          </a:p>
          <a:p>
            <a:endParaRPr lang="en-IE" dirty="0"/>
          </a:p>
          <a:p>
            <a:r>
              <a:rPr lang="en-IE" dirty="0" smtClean="0"/>
              <a:t>We should check if the program has done no swaps in one pass, and if t doesn’t that means the data is sorted.</a:t>
            </a:r>
          </a:p>
          <a:p>
            <a:endParaRPr lang="en-IE" dirty="0"/>
          </a:p>
          <a:p>
            <a:r>
              <a:rPr lang="en-IE" dirty="0" smtClean="0"/>
              <a:t>So even if the data started unsorted, as soon as the data gets sorted we want to exit the program.  </a:t>
            </a:r>
          </a:p>
        </p:txBody>
      </p:sp>
    </p:spTree>
    <p:extLst>
      <p:ext uri="{BB962C8B-B14F-4D97-AF65-F5344CB8AC3E}">
        <p14:creationId xmlns:p14="http://schemas.microsoft.com/office/powerpoint/2010/main" val="2098019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58702" y="5157192"/>
            <a:ext cx="2592288" cy="79208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3633079" y="3991209"/>
            <a:ext cx="2592288" cy="21602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Rounded Rectangle 3"/>
          <p:cNvSpPr/>
          <p:nvPr/>
        </p:nvSpPr>
        <p:spPr>
          <a:xfrm>
            <a:off x="1414686" y="1916832"/>
            <a:ext cx="2592288" cy="21602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a:xfrm>
            <a:off x="609521" y="991269"/>
            <a:ext cx="10971372" cy="5750099"/>
          </a:xfrm>
        </p:spPr>
        <p:txBody>
          <a:bodyPr>
            <a:noAutofit/>
          </a:bodyPr>
          <a:lstStyle/>
          <a:p>
            <a:pPr marL="57150" indent="0">
              <a:buNone/>
            </a:pPr>
            <a:r>
              <a:rPr lang="en-IE" sz="1600" b="1" dirty="0" smtClean="0">
                <a:latin typeface="Courier New" panose="02070309020205020404" pitchFamily="49" charset="0"/>
                <a:cs typeface="Courier New" panose="02070309020205020404" pitchFamily="49" charset="0"/>
              </a:rPr>
              <a:t>PROGRAM </a:t>
            </a:r>
            <a:r>
              <a:rPr lang="en-IE" sz="1600" dirty="0" err="1" smtClean="0">
                <a:latin typeface="Courier New" panose="02070309020205020404" pitchFamily="49" charset="0"/>
                <a:cs typeface="Courier New" panose="02070309020205020404" pitchFamily="49" charset="0"/>
              </a:rPr>
              <a:t>BubbleSort</a:t>
            </a:r>
            <a:r>
              <a:rPr lang="en-IE" sz="1600" dirty="0" smtClean="0">
                <a:latin typeface="Courier New" panose="02070309020205020404" pitchFamily="49" charset="0"/>
                <a:cs typeface="Courier New" panose="02070309020205020404" pitchFamily="49" charset="0"/>
              </a:rPr>
              <a:t>:</a:t>
            </a:r>
          </a:p>
          <a:p>
            <a:pPr marL="57150"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Integer</a:t>
            </a:r>
            <a:r>
              <a:rPr lang="en-IE" sz="1600" dirty="0" smtClean="0">
                <a:latin typeface="Courier New" panose="02070309020205020404" pitchFamily="49" charset="0"/>
                <a:cs typeface="Courier New" panose="02070309020205020404" pitchFamily="49" charset="0"/>
              </a:rPr>
              <a:t> Age[8] </a:t>
            </a:r>
            <a:r>
              <a:rPr lang="en-IE" sz="1600" dirty="0">
                <a:latin typeface="Courier New" panose="02070309020205020404" pitchFamily="49" charset="0"/>
                <a:cs typeface="Courier New" panose="02070309020205020404" pitchFamily="49" charset="0"/>
              </a:rPr>
              <a:t>&lt;- {44,23,42,33,16,54,34,18};</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dirty="0" err="1" smtClean="0">
                <a:latin typeface="Courier New" panose="02070309020205020404" pitchFamily="49" charset="0"/>
                <a:cs typeface="Courier New" panose="02070309020205020404" pitchFamily="49" charset="0"/>
              </a:rPr>
              <a:t>ReducingIndex</a:t>
            </a:r>
            <a:r>
              <a:rPr lang="en-IE" sz="1600" dirty="0" smtClean="0">
                <a:latin typeface="Courier New" panose="02070309020205020404" pitchFamily="49" charset="0"/>
                <a:cs typeface="Courier New" panose="02070309020205020404" pitchFamily="49" charset="0"/>
              </a:rPr>
              <a:t> &lt;- </a:t>
            </a:r>
            <a:r>
              <a:rPr lang="en-IE" sz="1600" dirty="0" smtClean="0">
                <a:latin typeface="Courier New" panose="02070309020205020404" pitchFamily="49" charset="0"/>
                <a:cs typeface="Courier New" panose="02070309020205020404" pitchFamily="49" charset="0"/>
              </a:rPr>
              <a:t>N-2;</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&lt;- FALSE;</a:t>
            </a:r>
          </a:p>
          <a:p>
            <a:pPr marL="857250" lvl="2" indent="0">
              <a:buNone/>
            </a:pPr>
            <a:r>
              <a:rPr lang="en-IE" sz="1600" b="1" dirty="0" smtClean="0">
                <a:latin typeface="Courier New" panose="02070309020205020404" pitchFamily="49" charset="0"/>
                <a:cs typeface="Courier New" panose="02070309020205020404" pitchFamily="49" charset="0"/>
              </a:rPr>
              <a:t>FOR </a:t>
            </a:r>
            <a:r>
              <a:rPr lang="en-IE" sz="1600" dirty="0" smtClean="0">
                <a:latin typeface="Courier New" panose="02070309020205020404" pitchFamily="49" charset="0"/>
                <a:cs typeface="Courier New" panose="02070309020205020404" pitchFamily="49" charset="0"/>
              </a:rPr>
              <a:t>Outer-Index</a:t>
            </a:r>
            <a:r>
              <a:rPr lang="en-IE" sz="1600" b="1" dirty="0" smtClean="0">
                <a:latin typeface="Courier New" panose="02070309020205020404" pitchFamily="49" charset="0"/>
                <a:cs typeface="Courier New" panose="02070309020205020404" pitchFamily="49" charset="0"/>
              </a:rPr>
              <a:t> </a:t>
            </a:r>
            <a:r>
              <a:rPr lang="en-IE" sz="1600" b="1" dirty="0">
                <a:latin typeface="Courier New" panose="02070309020205020404" pitchFamily="49" charset="0"/>
                <a:cs typeface="Courier New" panose="02070309020205020404" pitchFamily="49" charset="0"/>
              </a:rPr>
              <a:t>IN </a:t>
            </a:r>
            <a:r>
              <a:rPr lang="en-IE" sz="1600" dirty="0">
                <a:latin typeface="Courier New" panose="02070309020205020404" pitchFamily="49" charset="0"/>
                <a:cs typeface="Courier New" panose="02070309020205020404" pitchFamily="49" charset="0"/>
              </a:rPr>
              <a:t>0</a:t>
            </a:r>
            <a:r>
              <a:rPr lang="en-IE" sz="1600" b="1" dirty="0">
                <a:latin typeface="Courier New" panose="02070309020205020404" pitchFamily="49" charset="0"/>
                <a:cs typeface="Courier New" panose="02070309020205020404" pitchFamily="49" charset="0"/>
              </a:rPr>
              <a:t> TO</a:t>
            </a: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N-1</a:t>
            </a:r>
            <a:endParaRPr lang="en-IE" sz="1600" dirty="0">
              <a:latin typeface="Courier New" panose="02070309020205020404" pitchFamily="49" charset="0"/>
              <a:cs typeface="Courier New" panose="02070309020205020404" pitchFamily="49" charset="0"/>
            </a:endParaRPr>
          </a:p>
          <a:p>
            <a:pPr marL="857250" lvl="2" indent="0">
              <a:buNone/>
            </a:pPr>
            <a:r>
              <a:rPr lang="en-IE" sz="1600" b="1" dirty="0" smtClean="0">
                <a:latin typeface="Courier New" panose="02070309020205020404" pitchFamily="49" charset="0"/>
                <a:cs typeface="Courier New" panose="02070309020205020404" pitchFamily="49" charset="0"/>
              </a:rPr>
              <a:t>   DO FOR </a:t>
            </a:r>
            <a:r>
              <a:rPr lang="en-IE" sz="1600" dirty="0" smtClean="0">
                <a:latin typeface="Courier New" panose="02070309020205020404" pitchFamily="49" charset="0"/>
                <a:cs typeface="Courier New" panose="02070309020205020404" pitchFamily="49" charset="0"/>
              </a:rPr>
              <a:t>Index</a:t>
            </a:r>
            <a:r>
              <a:rPr lang="en-IE" sz="1600" b="1" dirty="0" smtClean="0">
                <a:latin typeface="Courier New" panose="02070309020205020404" pitchFamily="49" charset="0"/>
                <a:cs typeface="Courier New" panose="02070309020205020404" pitchFamily="49" charset="0"/>
              </a:rPr>
              <a:t> IN </a:t>
            </a:r>
            <a:r>
              <a:rPr lang="en-IE" sz="1600" dirty="0" smtClean="0">
                <a:latin typeface="Courier New" panose="02070309020205020404" pitchFamily="49" charset="0"/>
                <a:cs typeface="Courier New" panose="02070309020205020404" pitchFamily="49" charset="0"/>
              </a:rPr>
              <a:t>0</a:t>
            </a:r>
            <a:r>
              <a:rPr lang="en-IE" sz="1600" b="1" dirty="0" smtClean="0">
                <a:latin typeface="Courier New" panose="02070309020205020404" pitchFamily="49" charset="0"/>
                <a:cs typeface="Courier New" panose="02070309020205020404" pitchFamily="49" charset="0"/>
              </a:rPr>
              <a:t> TO</a:t>
            </a:r>
            <a:r>
              <a:rPr lang="en-IE" sz="1600" dirty="0" smtClean="0">
                <a:latin typeface="Courier New" panose="02070309020205020404" pitchFamily="49" charset="0"/>
                <a:cs typeface="Courier New" panose="02070309020205020404" pitchFamily="49" charset="0"/>
              </a:rPr>
              <a:t> </a:t>
            </a:r>
            <a:r>
              <a:rPr lang="en-IE" sz="1600" dirty="0" err="1">
                <a:latin typeface="Courier New" panose="02070309020205020404" pitchFamily="49" charset="0"/>
                <a:cs typeface="Courier New" panose="02070309020205020404" pitchFamily="49" charset="0"/>
              </a:rPr>
              <a:t>ReducingIndex</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DO IF</a:t>
            </a: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 &lt;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a:t>
            </a:r>
          </a:p>
          <a:p>
            <a:pPr marL="857250" lvl="2" indent="0">
              <a:buNone/>
            </a:pPr>
            <a:r>
              <a:rPr lang="en-IE" sz="1600" dirty="0" smtClean="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THEN</a:t>
            </a: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Temp_Value</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a:t>
            </a:r>
            <a:endParaRPr lang="en-IE" sz="1600" dirty="0">
              <a:latin typeface="Courier New" panose="02070309020205020404" pitchFamily="49" charset="0"/>
              <a:cs typeface="Courier New" panose="02070309020205020404" pitchFamily="49" charset="0"/>
            </a:endParaRPr>
          </a:p>
          <a:p>
            <a:pPr marL="857250" lvl="2" indent="0">
              <a:buNone/>
            </a:pP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a:t>
            </a:r>
            <a:endParaRPr lang="en-IE" sz="1600" dirty="0">
              <a:latin typeface="Courier New" panose="02070309020205020404" pitchFamily="49" charset="0"/>
              <a:cs typeface="Courier New" panose="02070309020205020404" pitchFamily="49" charset="0"/>
            </a:endParaRPr>
          </a:p>
          <a:p>
            <a:pPr marL="857250" lvl="2" indent="0">
              <a:buNone/>
            </a:pP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err="1">
                <a:latin typeface="Courier New" panose="02070309020205020404" pitchFamily="49" charset="0"/>
                <a:cs typeface="Courier New" panose="02070309020205020404" pitchFamily="49" charset="0"/>
              </a:rPr>
              <a:t>Temp_Value</a:t>
            </a:r>
            <a:r>
              <a:rPr lang="en-IE" sz="1600" dirty="0" smtClean="0">
                <a:latin typeface="Courier New" panose="02070309020205020404" pitchFamily="49" charset="0"/>
                <a:cs typeface="Courier New" panose="02070309020205020404" pitchFamily="49" charset="0"/>
              </a:rPr>
              <a:t>;</a:t>
            </a:r>
          </a:p>
          <a:p>
            <a:pPr marL="857250" lvl="2" indent="0">
              <a:buNone/>
            </a:pP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&lt;- TRUE;</a:t>
            </a:r>
          </a:p>
          <a:p>
            <a:pPr marL="857250" lvl="2" indent="0">
              <a:buNone/>
            </a:pPr>
            <a:r>
              <a:rPr lang="en-IE" sz="1600" b="1" dirty="0" smtClean="0">
                <a:latin typeface="Courier New" panose="02070309020205020404" pitchFamily="49" charset="0"/>
                <a:cs typeface="Courier New" panose="02070309020205020404" pitchFamily="49" charset="0"/>
              </a:rPr>
              <a:t>          ENDIF;</a:t>
            </a:r>
          </a:p>
          <a:p>
            <a:pPr marL="857250" lvl="2" indent="0">
              <a:buNone/>
            </a:pPr>
            <a:r>
              <a:rPr lang="en-IE" sz="1600" b="1" dirty="0" smtClean="0">
                <a:latin typeface="Courier New" panose="02070309020205020404" pitchFamily="49" charset="0"/>
                <a:cs typeface="Courier New" panose="02070309020205020404" pitchFamily="49" charset="0"/>
              </a:rPr>
              <a:t>   ENDFOR;</a:t>
            </a:r>
          </a:p>
          <a:p>
            <a:pPr marL="857250" lvl="2" indent="0">
              <a:buNone/>
            </a:pPr>
            <a:r>
              <a:rPr lang="en-IE" sz="1600" dirty="0" err="1">
                <a:latin typeface="Courier New" panose="02070309020205020404" pitchFamily="49" charset="0"/>
                <a:cs typeface="Courier New" panose="02070309020205020404" pitchFamily="49" charset="0"/>
              </a:rPr>
              <a:t>ReducingIndex</a:t>
            </a:r>
            <a:r>
              <a:rPr lang="en-IE" sz="1600" dirty="0">
                <a:latin typeface="Courier New" panose="02070309020205020404" pitchFamily="49" charset="0"/>
                <a:cs typeface="Courier New" panose="02070309020205020404" pitchFamily="49" charset="0"/>
              </a:rPr>
              <a:t> &lt;- </a:t>
            </a:r>
            <a:r>
              <a:rPr lang="en-IE" sz="1600" dirty="0" err="1" smtClean="0">
                <a:latin typeface="Courier New" panose="02070309020205020404" pitchFamily="49" charset="0"/>
                <a:cs typeface="Courier New" panose="02070309020205020404" pitchFamily="49" charset="0"/>
              </a:rPr>
              <a:t>ReducingIndex</a:t>
            </a:r>
            <a:r>
              <a:rPr lang="en-IE" sz="1600" dirty="0" smtClean="0">
                <a:latin typeface="Courier New" panose="02070309020205020404" pitchFamily="49" charset="0"/>
                <a:cs typeface="Courier New" panose="02070309020205020404" pitchFamily="49" charset="0"/>
              </a:rPr>
              <a:t> – 1;</a:t>
            </a:r>
          </a:p>
          <a:p>
            <a:pPr marL="857250" lvl="2" indent="0">
              <a:buNone/>
            </a:pPr>
            <a:r>
              <a:rPr lang="en-IE" sz="1600" b="1" dirty="0" smtClean="0">
                <a:latin typeface="Courier New" panose="02070309020205020404" pitchFamily="49" charset="0"/>
                <a:cs typeface="Courier New" panose="02070309020205020404" pitchFamily="49" charset="0"/>
              </a:rPr>
              <a:t> IF </a:t>
            </a:r>
            <a:r>
              <a:rPr lang="en-IE" sz="1600" dirty="0" smtClean="0">
                <a:latin typeface="Courier New" panose="02070309020205020404" pitchFamily="49" charset="0"/>
                <a:cs typeface="Courier New" panose="02070309020205020404" pitchFamily="49" charset="0"/>
              </a:rPr>
              <a:t>(</a:t>
            </a: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 FALSE)</a:t>
            </a:r>
          </a:p>
          <a:p>
            <a:pPr marL="857250" lvl="2"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THEN EXIT;</a:t>
            </a:r>
          </a:p>
          <a:p>
            <a:pPr marL="857250" lvl="2" indent="0">
              <a:buNone/>
            </a:pPr>
            <a:r>
              <a:rPr lang="en-IE" sz="1600" b="1" dirty="0" smtClean="0">
                <a:latin typeface="Courier New" panose="02070309020205020404" pitchFamily="49" charset="0"/>
                <a:cs typeface="Courier New" panose="02070309020205020404" pitchFamily="49" charset="0"/>
              </a:rPr>
              <a:t> ENDIF;</a:t>
            </a:r>
            <a:endParaRPr lang="en-IE" sz="1600" b="1" dirty="0">
              <a:latin typeface="Courier New" panose="02070309020205020404" pitchFamily="49" charset="0"/>
              <a:cs typeface="Courier New" panose="02070309020205020404" pitchFamily="49" charset="0"/>
            </a:endParaRPr>
          </a:p>
          <a:p>
            <a:pPr marL="0" lvl="2" indent="0">
              <a:buNone/>
            </a:pPr>
            <a:r>
              <a:rPr lang="en-IE" sz="1600" b="1" dirty="0" smtClean="0">
                <a:latin typeface="Courier New" panose="02070309020205020404" pitchFamily="49" charset="0"/>
                <a:cs typeface="Courier New" panose="02070309020205020404" pitchFamily="49" charset="0"/>
              </a:rPr>
              <a:t>     ENDFOR;</a:t>
            </a:r>
          </a:p>
          <a:p>
            <a:pPr marL="0" lvl="2" indent="0">
              <a:buNone/>
            </a:pPr>
            <a:r>
              <a:rPr lang="en-IE" sz="1600" b="1" dirty="0" smtClean="0">
                <a:latin typeface="Courier New" panose="02070309020205020404" pitchFamily="49" charset="0"/>
                <a:cs typeface="Courier New" panose="02070309020205020404" pitchFamily="49" charset="0"/>
              </a:rPr>
              <a:t>END.</a:t>
            </a:r>
            <a:endParaRPr lang="en-IE"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81242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991269"/>
            <a:ext cx="10971372" cy="5750099"/>
          </a:xfrm>
        </p:spPr>
        <p:txBody>
          <a:bodyPr>
            <a:noAutofit/>
          </a:bodyPr>
          <a:lstStyle/>
          <a:p>
            <a:pPr marL="57150" indent="0">
              <a:buNone/>
            </a:pPr>
            <a:r>
              <a:rPr lang="en-IE" sz="1600" b="1" dirty="0" smtClean="0">
                <a:latin typeface="Courier New" panose="02070309020205020404" pitchFamily="49" charset="0"/>
                <a:cs typeface="Courier New" panose="02070309020205020404" pitchFamily="49" charset="0"/>
              </a:rPr>
              <a:t>PROGRAM </a:t>
            </a:r>
            <a:r>
              <a:rPr lang="en-IE" sz="1600" dirty="0" err="1" smtClean="0">
                <a:latin typeface="Courier New" panose="02070309020205020404" pitchFamily="49" charset="0"/>
                <a:cs typeface="Courier New" panose="02070309020205020404" pitchFamily="49" charset="0"/>
              </a:rPr>
              <a:t>BubbleSort</a:t>
            </a:r>
            <a:r>
              <a:rPr lang="en-IE" sz="1600" dirty="0" smtClean="0">
                <a:latin typeface="Courier New" panose="02070309020205020404" pitchFamily="49" charset="0"/>
                <a:cs typeface="Courier New" panose="02070309020205020404" pitchFamily="49" charset="0"/>
              </a:rPr>
              <a:t>:</a:t>
            </a:r>
          </a:p>
          <a:p>
            <a:pPr marL="57150"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Integer</a:t>
            </a:r>
            <a:r>
              <a:rPr lang="en-IE" sz="1600" dirty="0" smtClean="0">
                <a:latin typeface="Courier New" panose="02070309020205020404" pitchFamily="49" charset="0"/>
                <a:cs typeface="Courier New" panose="02070309020205020404" pitchFamily="49" charset="0"/>
              </a:rPr>
              <a:t> Age[8] </a:t>
            </a:r>
            <a:r>
              <a:rPr lang="en-IE" sz="1600" dirty="0">
                <a:latin typeface="Courier New" panose="02070309020205020404" pitchFamily="49" charset="0"/>
                <a:cs typeface="Courier New" panose="02070309020205020404" pitchFamily="49" charset="0"/>
              </a:rPr>
              <a:t>&lt;- {44,23,42,33,16,54,34,18};</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dirty="0" err="1" smtClean="0">
                <a:latin typeface="Courier New" panose="02070309020205020404" pitchFamily="49" charset="0"/>
                <a:cs typeface="Courier New" panose="02070309020205020404" pitchFamily="49" charset="0"/>
              </a:rPr>
              <a:t>ReducingIndex</a:t>
            </a:r>
            <a:r>
              <a:rPr lang="en-IE" sz="1600" dirty="0" smtClean="0">
                <a:latin typeface="Courier New" panose="02070309020205020404" pitchFamily="49" charset="0"/>
                <a:cs typeface="Courier New" panose="02070309020205020404" pitchFamily="49" charset="0"/>
              </a:rPr>
              <a:t> &lt;- </a:t>
            </a:r>
            <a:r>
              <a:rPr lang="en-IE" sz="1600" dirty="0" smtClean="0">
                <a:latin typeface="Courier New" panose="02070309020205020404" pitchFamily="49" charset="0"/>
                <a:cs typeface="Courier New" panose="02070309020205020404" pitchFamily="49" charset="0"/>
              </a:rPr>
              <a:t>N-2;</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&lt;- FALSE;</a:t>
            </a:r>
          </a:p>
          <a:p>
            <a:pPr marL="857250" lvl="2" indent="0">
              <a:buNone/>
            </a:pPr>
            <a:r>
              <a:rPr lang="en-IE" sz="1600" b="1" dirty="0" smtClean="0">
                <a:latin typeface="Courier New" panose="02070309020205020404" pitchFamily="49" charset="0"/>
                <a:cs typeface="Courier New" panose="02070309020205020404" pitchFamily="49" charset="0"/>
              </a:rPr>
              <a:t>FOR </a:t>
            </a:r>
            <a:r>
              <a:rPr lang="en-IE" sz="1600" dirty="0" smtClean="0">
                <a:latin typeface="Courier New" panose="02070309020205020404" pitchFamily="49" charset="0"/>
                <a:cs typeface="Courier New" panose="02070309020205020404" pitchFamily="49" charset="0"/>
              </a:rPr>
              <a:t>Outer-Index</a:t>
            </a:r>
            <a:r>
              <a:rPr lang="en-IE" sz="1600" b="1" dirty="0" smtClean="0">
                <a:latin typeface="Courier New" panose="02070309020205020404" pitchFamily="49" charset="0"/>
                <a:cs typeface="Courier New" panose="02070309020205020404" pitchFamily="49" charset="0"/>
              </a:rPr>
              <a:t> </a:t>
            </a:r>
            <a:r>
              <a:rPr lang="en-IE" sz="1600" b="1" dirty="0">
                <a:latin typeface="Courier New" panose="02070309020205020404" pitchFamily="49" charset="0"/>
                <a:cs typeface="Courier New" panose="02070309020205020404" pitchFamily="49" charset="0"/>
              </a:rPr>
              <a:t>IN </a:t>
            </a:r>
            <a:r>
              <a:rPr lang="en-IE" sz="1600" dirty="0">
                <a:latin typeface="Courier New" panose="02070309020205020404" pitchFamily="49" charset="0"/>
                <a:cs typeface="Courier New" panose="02070309020205020404" pitchFamily="49" charset="0"/>
              </a:rPr>
              <a:t>0</a:t>
            </a:r>
            <a:r>
              <a:rPr lang="en-IE" sz="1600" b="1" dirty="0">
                <a:latin typeface="Courier New" panose="02070309020205020404" pitchFamily="49" charset="0"/>
                <a:cs typeface="Courier New" panose="02070309020205020404" pitchFamily="49" charset="0"/>
              </a:rPr>
              <a:t> TO</a:t>
            </a: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N-1</a:t>
            </a:r>
            <a:endParaRPr lang="en-IE" sz="1600" dirty="0">
              <a:latin typeface="Courier New" panose="02070309020205020404" pitchFamily="49" charset="0"/>
              <a:cs typeface="Courier New" panose="02070309020205020404" pitchFamily="49" charset="0"/>
            </a:endParaRPr>
          </a:p>
          <a:p>
            <a:pPr marL="857250" lvl="2" indent="0">
              <a:buNone/>
            </a:pPr>
            <a:r>
              <a:rPr lang="en-IE" sz="1600" b="1" dirty="0" smtClean="0">
                <a:latin typeface="Courier New" panose="02070309020205020404" pitchFamily="49" charset="0"/>
                <a:cs typeface="Courier New" panose="02070309020205020404" pitchFamily="49" charset="0"/>
              </a:rPr>
              <a:t>   DO FOR </a:t>
            </a:r>
            <a:r>
              <a:rPr lang="en-IE" sz="1600" dirty="0" smtClean="0">
                <a:latin typeface="Courier New" panose="02070309020205020404" pitchFamily="49" charset="0"/>
                <a:cs typeface="Courier New" panose="02070309020205020404" pitchFamily="49" charset="0"/>
              </a:rPr>
              <a:t>Index</a:t>
            </a:r>
            <a:r>
              <a:rPr lang="en-IE" sz="1600" b="1" dirty="0" smtClean="0">
                <a:latin typeface="Courier New" panose="02070309020205020404" pitchFamily="49" charset="0"/>
                <a:cs typeface="Courier New" panose="02070309020205020404" pitchFamily="49" charset="0"/>
              </a:rPr>
              <a:t> IN </a:t>
            </a:r>
            <a:r>
              <a:rPr lang="en-IE" sz="1600" dirty="0" smtClean="0">
                <a:latin typeface="Courier New" panose="02070309020205020404" pitchFamily="49" charset="0"/>
                <a:cs typeface="Courier New" panose="02070309020205020404" pitchFamily="49" charset="0"/>
              </a:rPr>
              <a:t>0</a:t>
            </a:r>
            <a:r>
              <a:rPr lang="en-IE" sz="1600" b="1" dirty="0" smtClean="0">
                <a:latin typeface="Courier New" panose="02070309020205020404" pitchFamily="49" charset="0"/>
                <a:cs typeface="Courier New" panose="02070309020205020404" pitchFamily="49" charset="0"/>
              </a:rPr>
              <a:t> TO</a:t>
            </a:r>
            <a:r>
              <a:rPr lang="en-IE" sz="1600" dirty="0" smtClean="0">
                <a:latin typeface="Courier New" panose="02070309020205020404" pitchFamily="49" charset="0"/>
                <a:cs typeface="Courier New" panose="02070309020205020404" pitchFamily="49" charset="0"/>
              </a:rPr>
              <a:t> </a:t>
            </a:r>
            <a:r>
              <a:rPr lang="en-IE" sz="1600" dirty="0" err="1">
                <a:latin typeface="Courier New" panose="02070309020205020404" pitchFamily="49" charset="0"/>
                <a:cs typeface="Courier New" panose="02070309020205020404" pitchFamily="49" charset="0"/>
              </a:rPr>
              <a:t>ReducingIndex</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DO IF</a:t>
            </a: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 &lt;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a:t>
            </a:r>
          </a:p>
          <a:p>
            <a:pPr marL="857250" lvl="2" indent="0">
              <a:buNone/>
            </a:pPr>
            <a:r>
              <a:rPr lang="en-IE" sz="1600" dirty="0" smtClean="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THEN</a:t>
            </a: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Temp_Value</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a:t>
            </a:r>
            <a:endParaRPr lang="en-IE" sz="1600" dirty="0">
              <a:latin typeface="Courier New" panose="02070309020205020404" pitchFamily="49" charset="0"/>
              <a:cs typeface="Courier New" panose="02070309020205020404" pitchFamily="49" charset="0"/>
            </a:endParaRPr>
          </a:p>
          <a:p>
            <a:pPr marL="857250" lvl="2" indent="0">
              <a:buNone/>
            </a:pP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a:t>
            </a:r>
            <a:endParaRPr lang="en-IE" sz="1600" dirty="0">
              <a:latin typeface="Courier New" panose="02070309020205020404" pitchFamily="49" charset="0"/>
              <a:cs typeface="Courier New" panose="02070309020205020404" pitchFamily="49" charset="0"/>
            </a:endParaRPr>
          </a:p>
          <a:p>
            <a:pPr marL="857250" lvl="2" indent="0">
              <a:buNone/>
            </a:pP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err="1">
                <a:latin typeface="Courier New" panose="02070309020205020404" pitchFamily="49" charset="0"/>
                <a:cs typeface="Courier New" panose="02070309020205020404" pitchFamily="49" charset="0"/>
              </a:rPr>
              <a:t>Temp_Value</a:t>
            </a:r>
            <a:r>
              <a:rPr lang="en-IE" sz="1600" dirty="0" smtClean="0">
                <a:latin typeface="Courier New" panose="02070309020205020404" pitchFamily="49" charset="0"/>
                <a:cs typeface="Courier New" panose="02070309020205020404" pitchFamily="49" charset="0"/>
              </a:rPr>
              <a:t>;</a:t>
            </a:r>
          </a:p>
          <a:p>
            <a:pPr marL="857250" lvl="2" indent="0">
              <a:buNone/>
            </a:pP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&lt;- TRUE;</a:t>
            </a:r>
          </a:p>
          <a:p>
            <a:pPr marL="857250" lvl="2" indent="0">
              <a:buNone/>
            </a:pPr>
            <a:r>
              <a:rPr lang="en-IE" sz="1600" b="1" dirty="0" smtClean="0">
                <a:latin typeface="Courier New" panose="02070309020205020404" pitchFamily="49" charset="0"/>
                <a:cs typeface="Courier New" panose="02070309020205020404" pitchFamily="49" charset="0"/>
              </a:rPr>
              <a:t>          ENDIF;</a:t>
            </a:r>
          </a:p>
          <a:p>
            <a:pPr marL="857250" lvl="2" indent="0">
              <a:buNone/>
            </a:pPr>
            <a:r>
              <a:rPr lang="en-IE" sz="1600" b="1" dirty="0" smtClean="0">
                <a:latin typeface="Courier New" panose="02070309020205020404" pitchFamily="49" charset="0"/>
                <a:cs typeface="Courier New" panose="02070309020205020404" pitchFamily="49" charset="0"/>
              </a:rPr>
              <a:t>   ENDFOR;</a:t>
            </a:r>
          </a:p>
          <a:p>
            <a:pPr marL="857250" lvl="2" indent="0">
              <a:buNone/>
            </a:pPr>
            <a:r>
              <a:rPr lang="en-IE" sz="1600" dirty="0" err="1">
                <a:latin typeface="Courier New" panose="02070309020205020404" pitchFamily="49" charset="0"/>
                <a:cs typeface="Courier New" panose="02070309020205020404" pitchFamily="49" charset="0"/>
              </a:rPr>
              <a:t>ReducingIndex</a:t>
            </a:r>
            <a:r>
              <a:rPr lang="en-IE" sz="1600" dirty="0">
                <a:latin typeface="Courier New" panose="02070309020205020404" pitchFamily="49" charset="0"/>
                <a:cs typeface="Courier New" panose="02070309020205020404" pitchFamily="49" charset="0"/>
              </a:rPr>
              <a:t> &lt;- </a:t>
            </a:r>
            <a:r>
              <a:rPr lang="en-IE" sz="1600" dirty="0" err="1" smtClean="0">
                <a:latin typeface="Courier New" panose="02070309020205020404" pitchFamily="49" charset="0"/>
                <a:cs typeface="Courier New" panose="02070309020205020404" pitchFamily="49" charset="0"/>
              </a:rPr>
              <a:t>ReducingIndex</a:t>
            </a:r>
            <a:r>
              <a:rPr lang="en-IE" sz="1600" dirty="0" smtClean="0">
                <a:latin typeface="Courier New" panose="02070309020205020404" pitchFamily="49" charset="0"/>
                <a:cs typeface="Courier New" panose="02070309020205020404" pitchFamily="49" charset="0"/>
              </a:rPr>
              <a:t> – 1;</a:t>
            </a:r>
          </a:p>
          <a:p>
            <a:pPr marL="857250" lvl="2" indent="0">
              <a:buNone/>
            </a:pPr>
            <a:r>
              <a:rPr lang="en-IE" sz="1600" b="1" dirty="0" smtClean="0">
                <a:latin typeface="Courier New" panose="02070309020205020404" pitchFamily="49" charset="0"/>
                <a:cs typeface="Courier New" panose="02070309020205020404" pitchFamily="49" charset="0"/>
              </a:rPr>
              <a:t>IF </a:t>
            </a:r>
            <a:r>
              <a:rPr lang="en-IE" sz="1600" dirty="0" smtClean="0">
                <a:latin typeface="Courier New" panose="02070309020205020404" pitchFamily="49" charset="0"/>
                <a:cs typeface="Courier New" panose="02070309020205020404" pitchFamily="49" charset="0"/>
              </a:rPr>
              <a:t>(</a:t>
            </a: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 FALSE)</a:t>
            </a:r>
          </a:p>
          <a:p>
            <a:pPr marL="857250" lvl="2"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THEN EXIT;</a:t>
            </a:r>
          </a:p>
          <a:p>
            <a:pPr marL="857250" lvl="2" indent="0">
              <a:buNone/>
            </a:pPr>
            <a:r>
              <a:rPr lang="en-IE" sz="1600" b="1" dirty="0" smtClean="0">
                <a:latin typeface="Courier New" panose="02070309020205020404" pitchFamily="49" charset="0"/>
                <a:cs typeface="Courier New" panose="02070309020205020404" pitchFamily="49" charset="0"/>
              </a:rPr>
              <a:t>ENDIF;</a:t>
            </a:r>
            <a:endParaRPr lang="en-IE" sz="1600" b="1" dirty="0">
              <a:latin typeface="Courier New" panose="02070309020205020404" pitchFamily="49" charset="0"/>
              <a:cs typeface="Courier New" panose="02070309020205020404" pitchFamily="49" charset="0"/>
            </a:endParaRPr>
          </a:p>
          <a:p>
            <a:pPr marL="0" lvl="2" indent="0">
              <a:buNone/>
            </a:pPr>
            <a:r>
              <a:rPr lang="en-IE" sz="1600" b="1" dirty="0" smtClean="0">
                <a:latin typeface="Courier New" panose="02070309020205020404" pitchFamily="49" charset="0"/>
                <a:cs typeface="Courier New" panose="02070309020205020404" pitchFamily="49" charset="0"/>
              </a:rPr>
              <a:t>     ENDFOR;</a:t>
            </a:r>
          </a:p>
          <a:p>
            <a:pPr marL="0" lvl="2" indent="0">
              <a:buNone/>
            </a:pPr>
            <a:r>
              <a:rPr lang="en-IE" sz="1600" b="1" dirty="0" smtClean="0">
                <a:latin typeface="Courier New" panose="02070309020205020404" pitchFamily="49" charset="0"/>
                <a:cs typeface="Courier New" panose="02070309020205020404" pitchFamily="49" charset="0"/>
              </a:rPr>
              <a:t>END.</a:t>
            </a:r>
            <a:endParaRPr lang="en-IE" sz="16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579170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If we look at the bubble sort algorithm again:</a:t>
            </a:r>
          </a:p>
        </p:txBody>
      </p:sp>
    </p:spTree>
    <p:extLst>
      <p:ext uri="{BB962C8B-B14F-4D97-AF65-F5344CB8AC3E}">
        <p14:creationId xmlns:p14="http://schemas.microsoft.com/office/powerpoint/2010/main" val="7920328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Swap function is very useful so we should have that as a method as follows:</a:t>
            </a:r>
          </a:p>
        </p:txBody>
      </p:sp>
    </p:spTree>
    <p:extLst>
      <p:ext uri="{BB962C8B-B14F-4D97-AF65-F5344CB8AC3E}">
        <p14:creationId xmlns:p14="http://schemas.microsoft.com/office/powerpoint/2010/main" val="12127688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12776"/>
            <a:ext cx="10971372" cy="4525963"/>
          </a:xfrm>
        </p:spPr>
        <p:txBody>
          <a:bodyPr>
            <a:noAutofit/>
          </a:bodyPr>
          <a:lstStyle/>
          <a:p>
            <a:pPr marL="57150" indent="0">
              <a:buNone/>
            </a:pPr>
            <a:r>
              <a:rPr lang="en-IE" b="1" dirty="0">
                <a:latin typeface="Courier New" panose="02070309020205020404" pitchFamily="49" charset="0"/>
                <a:cs typeface="Courier New" panose="02070309020205020404" pitchFamily="49" charset="0"/>
              </a:rPr>
              <a:t>MODULE </a:t>
            </a:r>
            <a:r>
              <a:rPr lang="en-IE" dirty="0">
                <a:latin typeface="Courier New" panose="02070309020205020404" pitchFamily="49" charset="0"/>
                <a:cs typeface="Courier New" panose="02070309020205020404" pitchFamily="49" charset="0"/>
              </a:rPr>
              <a:t>SWAP[A,B]:</a:t>
            </a:r>
          </a:p>
          <a:p>
            <a:pPr marL="57150" indent="0">
              <a:buNone/>
            </a:pPr>
            <a:r>
              <a:rPr lang="en-IE" b="1" dirty="0">
                <a:latin typeface="Courier New" panose="02070309020205020404" pitchFamily="49" charset="0"/>
                <a:cs typeface="Courier New" panose="02070309020205020404" pitchFamily="49" charset="0"/>
              </a:rPr>
              <a:t>     Integer</a:t>
            </a:r>
            <a:r>
              <a:rPr lang="en-IE" dirty="0">
                <a:latin typeface="Courier New" panose="02070309020205020404" pitchFamily="49" charset="0"/>
                <a:cs typeface="Courier New" panose="02070309020205020404" pitchFamily="49" charset="0"/>
              </a:rPr>
              <a:t> </a:t>
            </a:r>
            <a:r>
              <a:rPr lang="en-IE" dirty="0" err="1">
                <a:latin typeface="Courier New" panose="02070309020205020404" pitchFamily="49" charset="0"/>
                <a:cs typeface="Courier New" panose="02070309020205020404" pitchFamily="49" charset="0"/>
              </a:rPr>
              <a:t>Temp_Value</a:t>
            </a:r>
            <a:r>
              <a:rPr lang="en-IE" dirty="0">
                <a:latin typeface="Courier New" panose="02070309020205020404" pitchFamily="49" charset="0"/>
                <a:cs typeface="Courier New" panose="02070309020205020404" pitchFamily="49" charset="0"/>
              </a:rPr>
              <a:t> </a:t>
            </a:r>
          </a:p>
          <a:p>
            <a:pPr marL="57150" indent="0">
              <a:buNone/>
            </a:pPr>
            <a:r>
              <a:rPr lang="en-IE" b="1" dirty="0">
                <a:latin typeface="Courier New" panose="02070309020205020404" pitchFamily="49" charset="0"/>
                <a:cs typeface="Courier New" panose="02070309020205020404" pitchFamily="49" charset="0"/>
              </a:rPr>
              <a:t>     </a:t>
            </a:r>
            <a:r>
              <a:rPr lang="en-IE" b="1" dirty="0" smtClean="0">
                <a:latin typeface="Courier New" panose="02070309020205020404" pitchFamily="49" charset="0"/>
                <a:cs typeface="Courier New" panose="02070309020205020404" pitchFamily="49" charset="0"/>
              </a:rPr>
              <a:t> </a:t>
            </a:r>
            <a:r>
              <a:rPr lang="en-IE" dirty="0" err="1" smtClean="0">
                <a:latin typeface="Courier New" panose="02070309020205020404" pitchFamily="49" charset="0"/>
                <a:cs typeface="Courier New" panose="02070309020205020404" pitchFamily="49" charset="0"/>
              </a:rPr>
              <a:t>Temp_Value</a:t>
            </a:r>
            <a:r>
              <a:rPr lang="en-IE" dirty="0" smtClean="0">
                <a:latin typeface="Courier New" panose="02070309020205020404" pitchFamily="49" charset="0"/>
                <a:cs typeface="Courier New" panose="02070309020205020404" pitchFamily="49" charset="0"/>
              </a:rPr>
              <a:t> </a:t>
            </a:r>
            <a:r>
              <a:rPr lang="en-IE" dirty="0">
                <a:latin typeface="Courier New" panose="02070309020205020404" pitchFamily="49" charset="0"/>
                <a:cs typeface="Courier New" panose="02070309020205020404" pitchFamily="49" charset="0"/>
              </a:rPr>
              <a:t>&lt;- B;</a:t>
            </a:r>
          </a:p>
          <a:p>
            <a:pPr marL="857250" lvl="2" indent="0">
              <a:buNone/>
            </a:pPr>
            <a:r>
              <a:rPr lang="en-IE" sz="3200" dirty="0">
                <a:latin typeface="Courier New" panose="02070309020205020404" pitchFamily="49" charset="0"/>
                <a:cs typeface="Courier New" panose="02070309020205020404" pitchFamily="49" charset="0"/>
              </a:rPr>
              <a:t>   B &lt;- A;</a:t>
            </a:r>
          </a:p>
          <a:p>
            <a:pPr marL="857250" lvl="2" indent="0">
              <a:buNone/>
            </a:pPr>
            <a:r>
              <a:rPr lang="en-IE" sz="3200" dirty="0">
                <a:latin typeface="Courier New" panose="02070309020205020404" pitchFamily="49" charset="0"/>
                <a:cs typeface="Courier New" panose="02070309020205020404" pitchFamily="49" charset="0"/>
              </a:rPr>
              <a:t>   A &lt;- </a:t>
            </a:r>
            <a:r>
              <a:rPr lang="en-IE" sz="3200" dirty="0" err="1">
                <a:latin typeface="Courier New" panose="02070309020205020404" pitchFamily="49" charset="0"/>
                <a:cs typeface="Courier New" panose="02070309020205020404" pitchFamily="49" charset="0"/>
              </a:rPr>
              <a:t>Temp_Value</a:t>
            </a:r>
            <a:r>
              <a:rPr lang="en-IE" sz="3200" dirty="0">
                <a:latin typeface="Courier New" panose="02070309020205020404" pitchFamily="49" charset="0"/>
                <a:cs typeface="Courier New" panose="02070309020205020404" pitchFamily="49" charset="0"/>
              </a:rPr>
              <a:t>;</a:t>
            </a:r>
          </a:p>
          <a:p>
            <a:pPr marL="857250" lvl="2" indent="0">
              <a:buNone/>
            </a:pPr>
            <a:r>
              <a:rPr lang="en-IE" sz="3200" b="1" dirty="0">
                <a:latin typeface="Courier New" panose="02070309020205020404" pitchFamily="49" charset="0"/>
                <a:cs typeface="Courier New" panose="02070309020205020404" pitchFamily="49" charset="0"/>
              </a:rPr>
              <a:t>RETURN</a:t>
            </a:r>
            <a:r>
              <a:rPr lang="en-IE" sz="3200" dirty="0">
                <a:latin typeface="Courier New" panose="02070309020205020404" pitchFamily="49" charset="0"/>
                <a:cs typeface="Courier New" panose="02070309020205020404" pitchFamily="49" charset="0"/>
              </a:rPr>
              <a:t> A, B;</a:t>
            </a:r>
          </a:p>
          <a:p>
            <a:pPr marL="0" lvl="2" indent="0">
              <a:buNone/>
            </a:pPr>
            <a:r>
              <a:rPr lang="en-IE" sz="3200" b="1" dirty="0">
                <a:latin typeface="Courier New" panose="02070309020205020404" pitchFamily="49" charset="0"/>
                <a:cs typeface="Courier New" panose="02070309020205020404" pitchFamily="49" charset="0"/>
              </a:rPr>
              <a:t>END.</a:t>
            </a: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3093802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991269"/>
            <a:ext cx="10971372" cy="5750099"/>
          </a:xfrm>
        </p:spPr>
        <p:txBody>
          <a:bodyPr>
            <a:noAutofit/>
          </a:bodyPr>
          <a:lstStyle/>
          <a:p>
            <a:pPr marL="57150" indent="0">
              <a:buNone/>
            </a:pPr>
            <a:r>
              <a:rPr lang="en-IE" sz="1600" b="1" dirty="0" smtClean="0">
                <a:latin typeface="Courier New" panose="02070309020205020404" pitchFamily="49" charset="0"/>
                <a:cs typeface="Courier New" panose="02070309020205020404" pitchFamily="49" charset="0"/>
              </a:rPr>
              <a:t>PROGRAM </a:t>
            </a:r>
            <a:r>
              <a:rPr lang="en-IE" sz="1600" dirty="0" err="1" smtClean="0">
                <a:latin typeface="Courier New" panose="02070309020205020404" pitchFamily="49" charset="0"/>
                <a:cs typeface="Courier New" panose="02070309020205020404" pitchFamily="49" charset="0"/>
              </a:rPr>
              <a:t>BubbleSort</a:t>
            </a:r>
            <a:r>
              <a:rPr lang="en-IE" sz="1600" dirty="0" smtClean="0">
                <a:latin typeface="Courier New" panose="02070309020205020404" pitchFamily="49" charset="0"/>
                <a:cs typeface="Courier New" panose="02070309020205020404" pitchFamily="49" charset="0"/>
              </a:rPr>
              <a:t>:</a:t>
            </a:r>
          </a:p>
          <a:p>
            <a:pPr marL="57150"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Integer</a:t>
            </a:r>
            <a:r>
              <a:rPr lang="en-IE" sz="1600" dirty="0" smtClean="0">
                <a:latin typeface="Courier New" panose="02070309020205020404" pitchFamily="49" charset="0"/>
                <a:cs typeface="Courier New" panose="02070309020205020404" pitchFamily="49" charset="0"/>
              </a:rPr>
              <a:t> Age[8] </a:t>
            </a:r>
            <a:r>
              <a:rPr lang="en-IE" sz="1600" dirty="0">
                <a:latin typeface="Courier New" panose="02070309020205020404" pitchFamily="49" charset="0"/>
                <a:cs typeface="Courier New" panose="02070309020205020404" pitchFamily="49" charset="0"/>
              </a:rPr>
              <a:t>&lt;- {44,23,42,33,16,54,34,18};</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dirty="0" err="1" smtClean="0">
                <a:latin typeface="Courier New" panose="02070309020205020404" pitchFamily="49" charset="0"/>
                <a:cs typeface="Courier New" panose="02070309020205020404" pitchFamily="49" charset="0"/>
              </a:rPr>
              <a:t>ReducingIndex</a:t>
            </a:r>
            <a:r>
              <a:rPr lang="en-IE" sz="1600" dirty="0" smtClean="0">
                <a:latin typeface="Courier New" panose="02070309020205020404" pitchFamily="49" charset="0"/>
                <a:cs typeface="Courier New" panose="02070309020205020404" pitchFamily="49" charset="0"/>
              </a:rPr>
              <a:t> &lt;- </a:t>
            </a:r>
            <a:r>
              <a:rPr lang="en-IE" sz="1600" dirty="0" smtClean="0">
                <a:latin typeface="Courier New" panose="02070309020205020404" pitchFamily="49" charset="0"/>
                <a:cs typeface="Courier New" panose="02070309020205020404" pitchFamily="49" charset="0"/>
              </a:rPr>
              <a:t>N-2;</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&lt;- FALSE;</a:t>
            </a:r>
          </a:p>
          <a:p>
            <a:pPr marL="857250" lvl="2" indent="0">
              <a:buNone/>
            </a:pPr>
            <a:r>
              <a:rPr lang="en-IE" sz="1600" b="1" dirty="0" smtClean="0">
                <a:latin typeface="Courier New" panose="02070309020205020404" pitchFamily="49" charset="0"/>
                <a:cs typeface="Courier New" panose="02070309020205020404" pitchFamily="49" charset="0"/>
              </a:rPr>
              <a:t>FOR </a:t>
            </a:r>
            <a:r>
              <a:rPr lang="en-IE" sz="1600" dirty="0" smtClean="0">
                <a:latin typeface="Courier New" panose="02070309020205020404" pitchFamily="49" charset="0"/>
                <a:cs typeface="Courier New" panose="02070309020205020404" pitchFamily="49" charset="0"/>
              </a:rPr>
              <a:t>Outer-Index</a:t>
            </a:r>
            <a:r>
              <a:rPr lang="en-IE" sz="1600" b="1" dirty="0" smtClean="0">
                <a:latin typeface="Courier New" panose="02070309020205020404" pitchFamily="49" charset="0"/>
                <a:cs typeface="Courier New" panose="02070309020205020404" pitchFamily="49" charset="0"/>
              </a:rPr>
              <a:t> </a:t>
            </a:r>
            <a:r>
              <a:rPr lang="en-IE" sz="1600" b="1" dirty="0">
                <a:latin typeface="Courier New" panose="02070309020205020404" pitchFamily="49" charset="0"/>
                <a:cs typeface="Courier New" panose="02070309020205020404" pitchFamily="49" charset="0"/>
              </a:rPr>
              <a:t>IN </a:t>
            </a:r>
            <a:r>
              <a:rPr lang="en-IE" sz="1600" dirty="0">
                <a:latin typeface="Courier New" panose="02070309020205020404" pitchFamily="49" charset="0"/>
                <a:cs typeface="Courier New" panose="02070309020205020404" pitchFamily="49" charset="0"/>
              </a:rPr>
              <a:t>0</a:t>
            </a:r>
            <a:r>
              <a:rPr lang="en-IE" sz="1600" b="1" dirty="0">
                <a:latin typeface="Courier New" panose="02070309020205020404" pitchFamily="49" charset="0"/>
                <a:cs typeface="Courier New" panose="02070309020205020404" pitchFamily="49" charset="0"/>
              </a:rPr>
              <a:t> TO</a:t>
            </a: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N-1</a:t>
            </a:r>
            <a:endParaRPr lang="en-IE" sz="1600" dirty="0">
              <a:latin typeface="Courier New" panose="02070309020205020404" pitchFamily="49" charset="0"/>
              <a:cs typeface="Courier New" panose="02070309020205020404" pitchFamily="49" charset="0"/>
            </a:endParaRPr>
          </a:p>
          <a:p>
            <a:pPr marL="857250" lvl="2" indent="0">
              <a:buNone/>
            </a:pPr>
            <a:r>
              <a:rPr lang="en-IE" sz="1600" b="1" dirty="0" smtClean="0">
                <a:latin typeface="Courier New" panose="02070309020205020404" pitchFamily="49" charset="0"/>
                <a:cs typeface="Courier New" panose="02070309020205020404" pitchFamily="49" charset="0"/>
              </a:rPr>
              <a:t>   DO FOR </a:t>
            </a:r>
            <a:r>
              <a:rPr lang="en-IE" sz="1600" dirty="0" smtClean="0">
                <a:latin typeface="Courier New" panose="02070309020205020404" pitchFamily="49" charset="0"/>
                <a:cs typeface="Courier New" panose="02070309020205020404" pitchFamily="49" charset="0"/>
              </a:rPr>
              <a:t>Index</a:t>
            </a:r>
            <a:r>
              <a:rPr lang="en-IE" sz="1600" b="1" dirty="0" smtClean="0">
                <a:latin typeface="Courier New" panose="02070309020205020404" pitchFamily="49" charset="0"/>
                <a:cs typeface="Courier New" panose="02070309020205020404" pitchFamily="49" charset="0"/>
              </a:rPr>
              <a:t> IN </a:t>
            </a:r>
            <a:r>
              <a:rPr lang="en-IE" sz="1600" dirty="0" smtClean="0">
                <a:latin typeface="Courier New" panose="02070309020205020404" pitchFamily="49" charset="0"/>
                <a:cs typeface="Courier New" panose="02070309020205020404" pitchFamily="49" charset="0"/>
              </a:rPr>
              <a:t>0</a:t>
            </a:r>
            <a:r>
              <a:rPr lang="en-IE" sz="1600" b="1" dirty="0" smtClean="0">
                <a:latin typeface="Courier New" panose="02070309020205020404" pitchFamily="49" charset="0"/>
                <a:cs typeface="Courier New" panose="02070309020205020404" pitchFamily="49" charset="0"/>
              </a:rPr>
              <a:t> TO</a:t>
            </a:r>
            <a:r>
              <a:rPr lang="en-IE" sz="1600" dirty="0" smtClean="0">
                <a:latin typeface="Courier New" panose="02070309020205020404" pitchFamily="49" charset="0"/>
                <a:cs typeface="Courier New" panose="02070309020205020404" pitchFamily="49" charset="0"/>
              </a:rPr>
              <a:t> </a:t>
            </a:r>
            <a:r>
              <a:rPr lang="en-IE" sz="1600" dirty="0" err="1">
                <a:latin typeface="Courier New" panose="02070309020205020404" pitchFamily="49" charset="0"/>
                <a:cs typeface="Courier New" panose="02070309020205020404" pitchFamily="49" charset="0"/>
              </a:rPr>
              <a:t>ReducingIndex</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DO IF</a:t>
            </a: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 &lt;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a:t>
            </a:r>
          </a:p>
          <a:p>
            <a:pPr marL="857250" lvl="2" indent="0">
              <a:buNone/>
            </a:pPr>
            <a:r>
              <a:rPr lang="en-IE" sz="1600" dirty="0" smtClean="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THEN</a:t>
            </a: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Temp_Value</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a:t>
            </a:r>
            <a:endParaRPr lang="en-IE" sz="1600" dirty="0">
              <a:latin typeface="Courier New" panose="02070309020205020404" pitchFamily="49" charset="0"/>
              <a:cs typeface="Courier New" panose="02070309020205020404" pitchFamily="49" charset="0"/>
            </a:endParaRPr>
          </a:p>
          <a:p>
            <a:pPr marL="857250" lvl="2" indent="0">
              <a:buNone/>
            </a:pP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a:t>
            </a:r>
            <a:endParaRPr lang="en-IE" sz="1600" dirty="0">
              <a:latin typeface="Courier New" panose="02070309020205020404" pitchFamily="49" charset="0"/>
              <a:cs typeface="Courier New" panose="02070309020205020404" pitchFamily="49" charset="0"/>
            </a:endParaRPr>
          </a:p>
          <a:p>
            <a:pPr marL="857250" lvl="2" indent="0">
              <a:buNone/>
            </a:pP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err="1">
                <a:latin typeface="Courier New" panose="02070309020205020404" pitchFamily="49" charset="0"/>
                <a:cs typeface="Courier New" panose="02070309020205020404" pitchFamily="49" charset="0"/>
              </a:rPr>
              <a:t>Temp_Value</a:t>
            </a:r>
            <a:r>
              <a:rPr lang="en-IE" sz="1600" dirty="0" smtClean="0">
                <a:latin typeface="Courier New" panose="02070309020205020404" pitchFamily="49" charset="0"/>
                <a:cs typeface="Courier New" panose="02070309020205020404" pitchFamily="49" charset="0"/>
              </a:rPr>
              <a:t>;</a:t>
            </a:r>
          </a:p>
          <a:p>
            <a:pPr marL="857250" lvl="2" indent="0">
              <a:buNone/>
            </a:pP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&lt;- TRUE;</a:t>
            </a:r>
          </a:p>
          <a:p>
            <a:pPr marL="857250" lvl="2" indent="0">
              <a:buNone/>
            </a:pPr>
            <a:r>
              <a:rPr lang="en-IE" sz="1600" b="1" dirty="0" smtClean="0">
                <a:latin typeface="Courier New" panose="02070309020205020404" pitchFamily="49" charset="0"/>
                <a:cs typeface="Courier New" panose="02070309020205020404" pitchFamily="49" charset="0"/>
              </a:rPr>
              <a:t>          ENDIF;</a:t>
            </a:r>
          </a:p>
          <a:p>
            <a:pPr marL="857250" lvl="2" indent="0">
              <a:buNone/>
            </a:pPr>
            <a:r>
              <a:rPr lang="en-IE" sz="1600" b="1" dirty="0" smtClean="0">
                <a:latin typeface="Courier New" panose="02070309020205020404" pitchFamily="49" charset="0"/>
                <a:cs typeface="Courier New" panose="02070309020205020404" pitchFamily="49" charset="0"/>
              </a:rPr>
              <a:t>   ENDFOR;</a:t>
            </a:r>
          </a:p>
          <a:p>
            <a:pPr marL="857250" lvl="2" indent="0">
              <a:buNone/>
            </a:pPr>
            <a:r>
              <a:rPr lang="en-IE" sz="1600" dirty="0" err="1">
                <a:latin typeface="Courier New" panose="02070309020205020404" pitchFamily="49" charset="0"/>
                <a:cs typeface="Courier New" panose="02070309020205020404" pitchFamily="49" charset="0"/>
              </a:rPr>
              <a:t>ReducingIndex</a:t>
            </a:r>
            <a:r>
              <a:rPr lang="en-IE" sz="1600" dirty="0">
                <a:latin typeface="Courier New" panose="02070309020205020404" pitchFamily="49" charset="0"/>
                <a:cs typeface="Courier New" panose="02070309020205020404" pitchFamily="49" charset="0"/>
              </a:rPr>
              <a:t> &lt;- </a:t>
            </a:r>
            <a:r>
              <a:rPr lang="en-IE" sz="1600" dirty="0" err="1" smtClean="0">
                <a:latin typeface="Courier New" panose="02070309020205020404" pitchFamily="49" charset="0"/>
                <a:cs typeface="Courier New" panose="02070309020205020404" pitchFamily="49" charset="0"/>
              </a:rPr>
              <a:t>ReducingIndex</a:t>
            </a:r>
            <a:r>
              <a:rPr lang="en-IE" sz="1600" dirty="0" smtClean="0">
                <a:latin typeface="Courier New" panose="02070309020205020404" pitchFamily="49" charset="0"/>
                <a:cs typeface="Courier New" panose="02070309020205020404" pitchFamily="49" charset="0"/>
              </a:rPr>
              <a:t> – 1;</a:t>
            </a:r>
          </a:p>
          <a:p>
            <a:pPr marL="857250" lvl="2" indent="0">
              <a:buNone/>
            </a:pPr>
            <a:r>
              <a:rPr lang="en-IE" sz="1600" b="1" dirty="0" smtClean="0">
                <a:latin typeface="Courier New" panose="02070309020205020404" pitchFamily="49" charset="0"/>
                <a:cs typeface="Courier New" panose="02070309020205020404" pitchFamily="49" charset="0"/>
              </a:rPr>
              <a:t>IF </a:t>
            </a:r>
            <a:r>
              <a:rPr lang="en-IE" sz="1600" dirty="0" smtClean="0">
                <a:latin typeface="Courier New" panose="02070309020205020404" pitchFamily="49" charset="0"/>
                <a:cs typeface="Courier New" panose="02070309020205020404" pitchFamily="49" charset="0"/>
              </a:rPr>
              <a:t>(</a:t>
            </a: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 FALSE)</a:t>
            </a:r>
          </a:p>
          <a:p>
            <a:pPr marL="857250" lvl="2"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THEN EXIT;</a:t>
            </a:r>
          </a:p>
          <a:p>
            <a:pPr marL="857250" lvl="2" indent="0">
              <a:buNone/>
            </a:pPr>
            <a:r>
              <a:rPr lang="en-IE" sz="1600" b="1" dirty="0" smtClean="0">
                <a:latin typeface="Courier New" panose="02070309020205020404" pitchFamily="49" charset="0"/>
                <a:cs typeface="Courier New" panose="02070309020205020404" pitchFamily="49" charset="0"/>
              </a:rPr>
              <a:t>ENDIF;</a:t>
            </a:r>
            <a:endParaRPr lang="en-IE" sz="1600" b="1" dirty="0">
              <a:latin typeface="Courier New" panose="02070309020205020404" pitchFamily="49" charset="0"/>
              <a:cs typeface="Courier New" panose="02070309020205020404" pitchFamily="49" charset="0"/>
            </a:endParaRPr>
          </a:p>
          <a:p>
            <a:pPr marL="0" lvl="2" indent="0">
              <a:buNone/>
            </a:pPr>
            <a:r>
              <a:rPr lang="en-IE" sz="1600" b="1" dirty="0" smtClean="0">
                <a:latin typeface="Courier New" panose="02070309020205020404" pitchFamily="49" charset="0"/>
                <a:cs typeface="Courier New" panose="02070309020205020404" pitchFamily="49" charset="0"/>
              </a:rPr>
              <a:t>     ENDFOR;</a:t>
            </a:r>
          </a:p>
          <a:p>
            <a:pPr marL="0" lvl="2" indent="0">
              <a:buNone/>
            </a:pPr>
            <a:r>
              <a:rPr lang="en-IE" sz="1600" b="1" dirty="0" smtClean="0">
                <a:latin typeface="Courier New" panose="02070309020205020404" pitchFamily="49" charset="0"/>
                <a:cs typeface="Courier New" panose="02070309020205020404" pitchFamily="49" charset="0"/>
              </a:rPr>
              <a:t>END.</a:t>
            </a:r>
            <a:endParaRPr lang="en-IE" sz="16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32373177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718942" y="3068960"/>
            <a:ext cx="3384376" cy="936104"/>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991269"/>
            <a:ext cx="10971372" cy="5750099"/>
          </a:xfrm>
        </p:spPr>
        <p:txBody>
          <a:bodyPr>
            <a:noAutofit/>
          </a:bodyPr>
          <a:lstStyle/>
          <a:p>
            <a:pPr marL="57150" indent="0">
              <a:buNone/>
            </a:pPr>
            <a:r>
              <a:rPr lang="en-IE" sz="1600" b="1" dirty="0" smtClean="0">
                <a:latin typeface="Courier New" panose="02070309020205020404" pitchFamily="49" charset="0"/>
                <a:cs typeface="Courier New" panose="02070309020205020404" pitchFamily="49" charset="0"/>
              </a:rPr>
              <a:t>PROGRAM </a:t>
            </a:r>
            <a:r>
              <a:rPr lang="en-IE" sz="1600" dirty="0" err="1" smtClean="0">
                <a:latin typeface="Courier New" panose="02070309020205020404" pitchFamily="49" charset="0"/>
                <a:cs typeface="Courier New" panose="02070309020205020404" pitchFamily="49" charset="0"/>
              </a:rPr>
              <a:t>BubbleSort</a:t>
            </a:r>
            <a:r>
              <a:rPr lang="en-IE" sz="1600" dirty="0" smtClean="0">
                <a:latin typeface="Courier New" panose="02070309020205020404" pitchFamily="49" charset="0"/>
                <a:cs typeface="Courier New" panose="02070309020205020404" pitchFamily="49" charset="0"/>
              </a:rPr>
              <a:t>:</a:t>
            </a:r>
          </a:p>
          <a:p>
            <a:pPr marL="57150"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Integer</a:t>
            </a:r>
            <a:r>
              <a:rPr lang="en-IE" sz="1600" dirty="0" smtClean="0">
                <a:latin typeface="Courier New" panose="02070309020205020404" pitchFamily="49" charset="0"/>
                <a:cs typeface="Courier New" panose="02070309020205020404" pitchFamily="49" charset="0"/>
              </a:rPr>
              <a:t> Age[8] </a:t>
            </a:r>
            <a:r>
              <a:rPr lang="en-IE" sz="1600" dirty="0">
                <a:latin typeface="Courier New" panose="02070309020205020404" pitchFamily="49" charset="0"/>
                <a:cs typeface="Courier New" panose="02070309020205020404" pitchFamily="49" charset="0"/>
              </a:rPr>
              <a:t>&lt;- {44,23,42,33,16,54,34,18};</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dirty="0" err="1" smtClean="0">
                <a:latin typeface="Courier New" panose="02070309020205020404" pitchFamily="49" charset="0"/>
                <a:cs typeface="Courier New" panose="02070309020205020404" pitchFamily="49" charset="0"/>
              </a:rPr>
              <a:t>ReducingIndex</a:t>
            </a:r>
            <a:r>
              <a:rPr lang="en-IE" sz="1600" dirty="0" smtClean="0">
                <a:latin typeface="Courier New" panose="02070309020205020404" pitchFamily="49" charset="0"/>
                <a:cs typeface="Courier New" panose="02070309020205020404" pitchFamily="49" charset="0"/>
              </a:rPr>
              <a:t> &lt;- </a:t>
            </a:r>
            <a:r>
              <a:rPr lang="en-IE" sz="1600" dirty="0" smtClean="0">
                <a:latin typeface="Courier New" panose="02070309020205020404" pitchFamily="49" charset="0"/>
                <a:cs typeface="Courier New" panose="02070309020205020404" pitchFamily="49" charset="0"/>
              </a:rPr>
              <a:t>N-2;</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&lt;- FALSE;</a:t>
            </a:r>
          </a:p>
          <a:p>
            <a:pPr marL="857250" lvl="2" indent="0">
              <a:buNone/>
            </a:pPr>
            <a:r>
              <a:rPr lang="en-IE" sz="1600" b="1" dirty="0" smtClean="0">
                <a:latin typeface="Courier New" panose="02070309020205020404" pitchFamily="49" charset="0"/>
                <a:cs typeface="Courier New" panose="02070309020205020404" pitchFamily="49" charset="0"/>
              </a:rPr>
              <a:t>FOR </a:t>
            </a:r>
            <a:r>
              <a:rPr lang="en-IE" sz="1600" dirty="0" smtClean="0">
                <a:latin typeface="Courier New" panose="02070309020205020404" pitchFamily="49" charset="0"/>
                <a:cs typeface="Courier New" panose="02070309020205020404" pitchFamily="49" charset="0"/>
              </a:rPr>
              <a:t>Outer-Index</a:t>
            </a:r>
            <a:r>
              <a:rPr lang="en-IE" sz="1600" b="1" dirty="0" smtClean="0">
                <a:latin typeface="Courier New" panose="02070309020205020404" pitchFamily="49" charset="0"/>
                <a:cs typeface="Courier New" panose="02070309020205020404" pitchFamily="49" charset="0"/>
              </a:rPr>
              <a:t> </a:t>
            </a:r>
            <a:r>
              <a:rPr lang="en-IE" sz="1600" b="1" dirty="0">
                <a:latin typeface="Courier New" panose="02070309020205020404" pitchFamily="49" charset="0"/>
                <a:cs typeface="Courier New" panose="02070309020205020404" pitchFamily="49" charset="0"/>
              </a:rPr>
              <a:t>IN </a:t>
            </a:r>
            <a:r>
              <a:rPr lang="en-IE" sz="1600" dirty="0">
                <a:latin typeface="Courier New" panose="02070309020205020404" pitchFamily="49" charset="0"/>
                <a:cs typeface="Courier New" panose="02070309020205020404" pitchFamily="49" charset="0"/>
              </a:rPr>
              <a:t>0</a:t>
            </a:r>
            <a:r>
              <a:rPr lang="en-IE" sz="1600" b="1" dirty="0">
                <a:latin typeface="Courier New" panose="02070309020205020404" pitchFamily="49" charset="0"/>
                <a:cs typeface="Courier New" panose="02070309020205020404" pitchFamily="49" charset="0"/>
              </a:rPr>
              <a:t> TO</a:t>
            </a: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N-1</a:t>
            </a:r>
            <a:endParaRPr lang="en-IE" sz="1600" dirty="0">
              <a:latin typeface="Courier New" panose="02070309020205020404" pitchFamily="49" charset="0"/>
              <a:cs typeface="Courier New" panose="02070309020205020404" pitchFamily="49" charset="0"/>
            </a:endParaRPr>
          </a:p>
          <a:p>
            <a:pPr marL="857250" lvl="2" indent="0">
              <a:buNone/>
            </a:pPr>
            <a:r>
              <a:rPr lang="en-IE" sz="1600" b="1" dirty="0" smtClean="0">
                <a:latin typeface="Courier New" panose="02070309020205020404" pitchFamily="49" charset="0"/>
                <a:cs typeface="Courier New" panose="02070309020205020404" pitchFamily="49" charset="0"/>
              </a:rPr>
              <a:t>   DO FOR </a:t>
            </a:r>
            <a:r>
              <a:rPr lang="en-IE" sz="1600" dirty="0" smtClean="0">
                <a:latin typeface="Courier New" panose="02070309020205020404" pitchFamily="49" charset="0"/>
                <a:cs typeface="Courier New" panose="02070309020205020404" pitchFamily="49" charset="0"/>
              </a:rPr>
              <a:t>Index</a:t>
            </a:r>
            <a:r>
              <a:rPr lang="en-IE" sz="1600" b="1" dirty="0" smtClean="0">
                <a:latin typeface="Courier New" panose="02070309020205020404" pitchFamily="49" charset="0"/>
                <a:cs typeface="Courier New" panose="02070309020205020404" pitchFamily="49" charset="0"/>
              </a:rPr>
              <a:t> IN </a:t>
            </a:r>
            <a:r>
              <a:rPr lang="en-IE" sz="1600" dirty="0" smtClean="0">
                <a:latin typeface="Courier New" panose="02070309020205020404" pitchFamily="49" charset="0"/>
                <a:cs typeface="Courier New" panose="02070309020205020404" pitchFamily="49" charset="0"/>
              </a:rPr>
              <a:t>0</a:t>
            </a:r>
            <a:r>
              <a:rPr lang="en-IE" sz="1600" b="1" dirty="0" smtClean="0">
                <a:latin typeface="Courier New" panose="02070309020205020404" pitchFamily="49" charset="0"/>
                <a:cs typeface="Courier New" panose="02070309020205020404" pitchFamily="49" charset="0"/>
              </a:rPr>
              <a:t> TO</a:t>
            </a:r>
            <a:r>
              <a:rPr lang="en-IE" sz="1600" dirty="0" smtClean="0">
                <a:latin typeface="Courier New" panose="02070309020205020404" pitchFamily="49" charset="0"/>
                <a:cs typeface="Courier New" panose="02070309020205020404" pitchFamily="49" charset="0"/>
              </a:rPr>
              <a:t> </a:t>
            </a:r>
            <a:r>
              <a:rPr lang="en-IE" sz="1600" dirty="0" err="1">
                <a:latin typeface="Courier New" panose="02070309020205020404" pitchFamily="49" charset="0"/>
                <a:cs typeface="Courier New" panose="02070309020205020404" pitchFamily="49" charset="0"/>
              </a:rPr>
              <a:t>ReducingIndex</a:t>
            </a:r>
            <a:endParaRPr lang="en-IE" sz="1600" dirty="0" smtClean="0">
              <a:latin typeface="Courier New" panose="02070309020205020404" pitchFamily="49" charset="0"/>
              <a:cs typeface="Courier New" panose="02070309020205020404" pitchFamily="49" charset="0"/>
            </a:endParaRPr>
          </a:p>
          <a:p>
            <a:pPr marL="857250" lvl="2"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DO IF</a:t>
            </a: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 &lt;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a:t>
            </a:r>
          </a:p>
          <a:p>
            <a:pPr marL="857250" lvl="2" indent="0">
              <a:buNone/>
            </a:pPr>
            <a:r>
              <a:rPr lang="en-IE" sz="1600" dirty="0" smtClean="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THEN</a:t>
            </a: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Temp_Value</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a:t>
            </a:r>
            <a:endParaRPr lang="en-IE" sz="1600" dirty="0">
              <a:latin typeface="Courier New" panose="02070309020205020404" pitchFamily="49" charset="0"/>
              <a:cs typeface="Courier New" panose="02070309020205020404" pitchFamily="49" charset="0"/>
            </a:endParaRPr>
          </a:p>
          <a:p>
            <a:pPr marL="857250" lvl="2" indent="0">
              <a:buNone/>
            </a:pP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+1] </a:t>
            </a:r>
            <a:r>
              <a:rPr lang="en-IE" sz="1600" dirty="0">
                <a:latin typeface="Courier New" panose="02070309020205020404" pitchFamily="49" charset="0"/>
                <a:cs typeface="Courier New" panose="02070309020205020404" pitchFamily="49" charset="0"/>
              </a:rPr>
              <a:t>&lt;- </a:t>
            </a:r>
            <a:r>
              <a:rPr lang="en-IE" sz="1600" dirty="0" smtClean="0">
                <a:latin typeface="Courier New" panose="02070309020205020404" pitchFamily="49" charset="0"/>
                <a:cs typeface="Courier New" panose="02070309020205020404" pitchFamily="49" charset="0"/>
              </a:rPr>
              <a:t>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a:t>
            </a:r>
            <a:endParaRPr lang="en-IE" sz="1600" dirty="0">
              <a:latin typeface="Courier New" panose="02070309020205020404" pitchFamily="49" charset="0"/>
              <a:cs typeface="Courier New" panose="02070309020205020404" pitchFamily="49" charset="0"/>
            </a:endParaRPr>
          </a:p>
          <a:p>
            <a:pPr marL="857250" lvl="2" indent="0">
              <a:buNone/>
            </a:pPr>
            <a:r>
              <a:rPr lang="en-IE" sz="1600" dirty="0" smtClean="0">
                <a:latin typeface="Courier New" panose="02070309020205020404" pitchFamily="49" charset="0"/>
                <a:cs typeface="Courier New" panose="02070309020205020404" pitchFamily="49" charset="0"/>
              </a:rPr>
              <a:t>                  Age[</a:t>
            </a:r>
            <a:r>
              <a:rPr lang="en-IE" sz="1600" dirty="0">
                <a:latin typeface="Courier New" panose="02070309020205020404" pitchFamily="49" charset="0"/>
                <a:cs typeface="Courier New" panose="02070309020205020404" pitchFamily="49" charset="0"/>
              </a:rPr>
              <a:t>Index</a:t>
            </a:r>
            <a:r>
              <a:rPr lang="en-IE" sz="1600" dirty="0" smtClean="0">
                <a:latin typeface="Courier New" panose="02070309020205020404" pitchFamily="49" charset="0"/>
                <a:cs typeface="Courier New" panose="02070309020205020404" pitchFamily="49" charset="0"/>
              </a:rPr>
              <a:t>] </a:t>
            </a:r>
            <a:r>
              <a:rPr lang="en-IE" sz="1600" dirty="0">
                <a:latin typeface="Courier New" panose="02070309020205020404" pitchFamily="49" charset="0"/>
                <a:cs typeface="Courier New" panose="02070309020205020404" pitchFamily="49" charset="0"/>
              </a:rPr>
              <a:t>&lt;- </a:t>
            </a:r>
            <a:r>
              <a:rPr lang="en-IE" sz="1600" dirty="0" err="1">
                <a:latin typeface="Courier New" panose="02070309020205020404" pitchFamily="49" charset="0"/>
                <a:cs typeface="Courier New" panose="02070309020205020404" pitchFamily="49" charset="0"/>
              </a:rPr>
              <a:t>Temp_Value</a:t>
            </a:r>
            <a:r>
              <a:rPr lang="en-IE" sz="1600" dirty="0" smtClean="0">
                <a:latin typeface="Courier New" panose="02070309020205020404" pitchFamily="49" charset="0"/>
                <a:cs typeface="Courier New" panose="02070309020205020404" pitchFamily="49" charset="0"/>
              </a:rPr>
              <a:t>;</a:t>
            </a:r>
          </a:p>
          <a:p>
            <a:pPr marL="857250" lvl="2" indent="0">
              <a:buNone/>
            </a:pPr>
            <a:r>
              <a:rPr lang="en-IE" sz="1600" dirty="0">
                <a:latin typeface="Courier New" panose="02070309020205020404" pitchFamily="49" charset="0"/>
                <a:cs typeface="Courier New" panose="02070309020205020404" pitchFamily="49" charset="0"/>
              </a:rPr>
              <a:t> </a:t>
            </a:r>
            <a:r>
              <a:rPr lang="en-IE" sz="1600" dirty="0" smtClean="0">
                <a:latin typeface="Courier New" panose="02070309020205020404" pitchFamily="49" charset="0"/>
                <a:cs typeface="Courier New" panose="02070309020205020404" pitchFamily="49" charset="0"/>
              </a:rPr>
              <a:t>                 </a:t>
            </a: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&lt;- TRUE;</a:t>
            </a:r>
          </a:p>
          <a:p>
            <a:pPr marL="857250" lvl="2" indent="0">
              <a:buNone/>
            </a:pPr>
            <a:r>
              <a:rPr lang="en-IE" sz="1600" b="1" dirty="0" smtClean="0">
                <a:latin typeface="Courier New" panose="02070309020205020404" pitchFamily="49" charset="0"/>
                <a:cs typeface="Courier New" panose="02070309020205020404" pitchFamily="49" charset="0"/>
              </a:rPr>
              <a:t>          ENDIF;</a:t>
            </a:r>
          </a:p>
          <a:p>
            <a:pPr marL="857250" lvl="2" indent="0">
              <a:buNone/>
            </a:pPr>
            <a:r>
              <a:rPr lang="en-IE" sz="1600" b="1" dirty="0" smtClean="0">
                <a:latin typeface="Courier New" panose="02070309020205020404" pitchFamily="49" charset="0"/>
                <a:cs typeface="Courier New" panose="02070309020205020404" pitchFamily="49" charset="0"/>
              </a:rPr>
              <a:t>   ENDFOR;</a:t>
            </a:r>
          </a:p>
          <a:p>
            <a:pPr marL="857250" lvl="2" indent="0">
              <a:buNone/>
            </a:pPr>
            <a:r>
              <a:rPr lang="en-IE" sz="1600" dirty="0" err="1">
                <a:latin typeface="Courier New" panose="02070309020205020404" pitchFamily="49" charset="0"/>
                <a:cs typeface="Courier New" panose="02070309020205020404" pitchFamily="49" charset="0"/>
              </a:rPr>
              <a:t>ReducingIndex</a:t>
            </a:r>
            <a:r>
              <a:rPr lang="en-IE" sz="1600" dirty="0">
                <a:latin typeface="Courier New" panose="02070309020205020404" pitchFamily="49" charset="0"/>
                <a:cs typeface="Courier New" panose="02070309020205020404" pitchFamily="49" charset="0"/>
              </a:rPr>
              <a:t> &lt;- </a:t>
            </a:r>
            <a:r>
              <a:rPr lang="en-IE" sz="1600" dirty="0" err="1" smtClean="0">
                <a:latin typeface="Courier New" panose="02070309020205020404" pitchFamily="49" charset="0"/>
                <a:cs typeface="Courier New" panose="02070309020205020404" pitchFamily="49" charset="0"/>
              </a:rPr>
              <a:t>ReducingIndex</a:t>
            </a:r>
            <a:r>
              <a:rPr lang="en-IE" sz="1600" dirty="0" smtClean="0">
                <a:latin typeface="Courier New" panose="02070309020205020404" pitchFamily="49" charset="0"/>
                <a:cs typeface="Courier New" panose="02070309020205020404" pitchFamily="49" charset="0"/>
              </a:rPr>
              <a:t> – 1;</a:t>
            </a:r>
          </a:p>
          <a:p>
            <a:pPr marL="857250" lvl="2" indent="0">
              <a:buNone/>
            </a:pPr>
            <a:r>
              <a:rPr lang="en-IE" sz="1600" b="1" dirty="0" smtClean="0">
                <a:latin typeface="Courier New" panose="02070309020205020404" pitchFamily="49" charset="0"/>
                <a:cs typeface="Courier New" panose="02070309020205020404" pitchFamily="49" charset="0"/>
              </a:rPr>
              <a:t>IF </a:t>
            </a:r>
            <a:r>
              <a:rPr lang="en-IE" sz="1600" dirty="0" smtClean="0">
                <a:latin typeface="Courier New" panose="02070309020205020404" pitchFamily="49" charset="0"/>
                <a:cs typeface="Courier New" panose="02070309020205020404" pitchFamily="49" charset="0"/>
              </a:rPr>
              <a:t>(</a:t>
            </a:r>
            <a:r>
              <a:rPr lang="en-IE" sz="1600" dirty="0" err="1" smtClean="0">
                <a:latin typeface="Courier New" panose="02070309020205020404" pitchFamily="49" charset="0"/>
                <a:cs typeface="Courier New" panose="02070309020205020404" pitchFamily="49" charset="0"/>
              </a:rPr>
              <a:t>DidSwap</a:t>
            </a:r>
            <a:r>
              <a:rPr lang="en-IE" sz="1600" dirty="0" smtClean="0">
                <a:latin typeface="Courier New" panose="02070309020205020404" pitchFamily="49" charset="0"/>
                <a:cs typeface="Courier New" panose="02070309020205020404" pitchFamily="49" charset="0"/>
              </a:rPr>
              <a:t> = FALSE)</a:t>
            </a:r>
          </a:p>
          <a:p>
            <a:pPr marL="857250" lvl="2" indent="0">
              <a:buNone/>
            </a:pPr>
            <a:r>
              <a:rPr lang="en-IE" sz="1600" b="1" dirty="0">
                <a:latin typeface="Courier New" panose="02070309020205020404" pitchFamily="49" charset="0"/>
                <a:cs typeface="Courier New" panose="02070309020205020404" pitchFamily="49" charset="0"/>
              </a:rPr>
              <a:t> </a:t>
            </a:r>
            <a:r>
              <a:rPr lang="en-IE" sz="1600" b="1" dirty="0" smtClean="0">
                <a:latin typeface="Courier New" panose="02070309020205020404" pitchFamily="49" charset="0"/>
                <a:cs typeface="Courier New" panose="02070309020205020404" pitchFamily="49" charset="0"/>
              </a:rPr>
              <a:t>  THEN EXIT;</a:t>
            </a:r>
          </a:p>
          <a:p>
            <a:pPr marL="857250" lvl="2" indent="0">
              <a:buNone/>
            </a:pPr>
            <a:r>
              <a:rPr lang="en-IE" sz="1600" b="1" dirty="0" smtClean="0">
                <a:latin typeface="Courier New" panose="02070309020205020404" pitchFamily="49" charset="0"/>
                <a:cs typeface="Courier New" panose="02070309020205020404" pitchFamily="49" charset="0"/>
              </a:rPr>
              <a:t>ENDIF;</a:t>
            </a:r>
            <a:endParaRPr lang="en-IE" sz="1600" b="1" dirty="0">
              <a:latin typeface="Courier New" panose="02070309020205020404" pitchFamily="49" charset="0"/>
              <a:cs typeface="Courier New" panose="02070309020205020404" pitchFamily="49" charset="0"/>
            </a:endParaRPr>
          </a:p>
          <a:p>
            <a:pPr marL="0" lvl="2" indent="0">
              <a:buNone/>
            </a:pPr>
            <a:r>
              <a:rPr lang="en-IE" sz="1600" b="1" dirty="0" smtClean="0">
                <a:latin typeface="Courier New" panose="02070309020205020404" pitchFamily="49" charset="0"/>
                <a:cs typeface="Courier New" panose="02070309020205020404" pitchFamily="49" charset="0"/>
              </a:rPr>
              <a:t>     ENDFOR;</a:t>
            </a:r>
          </a:p>
          <a:p>
            <a:pPr marL="0" lvl="2" indent="0">
              <a:buNone/>
            </a:pPr>
            <a:r>
              <a:rPr lang="en-IE" sz="1600" b="1" dirty="0" smtClean="0">
                <a:latin typeface="Courier New" panose="02070309020205020404" pitchFamily="49" charset="0"/>
                <a:cs typeface="Courier New" panose="02070309020205020404" pitchFamily="49" charset="0"/>
              </a:rPr>
              <a:t>END.</a:t>
            </a:r>
            <a:endParaRPr lang="en-IE" sz="16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22070324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991269"/>
            <a:ext cx="10971372" cy="5750099"/>
          </a:xfrm>
        </p:spPr>
        <p:txBody>
          <a:bodyPr>
            <a:noAutofit/>
          </a:bodyPr>
          <a:lstStyle/>
          <a:p>
            <a:pPr marL="57150" indent="0">
              <a:buNone/>
            </a:pPr>
            <a:r>
              <a:rPr lang="en-IE" sz="1800" b="1" dirty="0" smtClean="0">
                <a:latin typeface="Courier New" panose="02070309020205020404" pitchFamily="49" charset="0"/>
                <a:cs typeface="Courier New" panose="02070309020205020404" pitchFamily="49" charset="0"/>
              </a:rPr>
              <a:t>PROGRAM </a:t>
            </a:r>
            <a:r>
              <a:rPr lang="en-IE" sz="1800" dirty="0" err="1" smtClean="0">
                <a:latin typeface="Courier New" panose="02070309020205020404" pitchFamily="49" charset="0"/>
                <a:cs typeface="Courier New" panose="02070309020205020404" pitchFamily="49" charset="0"/>
              </a:rPr>
              <a:t>BubbleSort</a:t>
            </a:r>
            <a:r>
              <a:rPr lang="en-IE" sz="1800" dirty="0" smtClean="0">
                <a:latin typeface="Courier New" panose="02070309020205020404" pitchFamily="49" charset="0"/>
                <a:cs typeface="Courier New" panose="02070309020205020404" pitchFamily="49" charset="0"/>
              </a:rPr>
              <a:t>:</a:t>
            </a:r>
          </a:p>
          <a:p>
            <a:pPr marL="57150" indent="0">
              <a:buNone/>
            </a:pPr>
            <a:r>
              <a:rPr lang="en-IE" sz="1800" b="1" dirty="0">
                <a:latin typeface="Courier New" panose="02070309020205020404" pitchFamily="49" charset="0"/>
                <a:cs typeface="Courier New" panose="02070309020205020404" pitchFamily="49" charset="0"/>
              </a:rPr>
              <a:t> </a:t>
            </a:r>
            <a:r>
              <a:rPr lang="en-IE" sz="1800" b="1" dirty="0" smtClean="0">
                <a:latin typeface="Courier New" panose="02070309020205020404" pitchFamily="49" charset="0"/>
                <a:cs typeface="Courier New" panose="02070309020205020404" pitchFamily="49" charset="0"/>
              </a:rPr>
              <a:t>    Integer</a:t>
            </a:r>
            <a:r>
              <a:rPr lang="en-IE" sz="1800" dirty="0" smtClean="0">
                <a:latin typeface="Courier New" panose="02070309020205020404" pitchFamily="49" charset="0"/>
                <a:cs typeface="Courier New" panose="02070309020205020404" pitchFamily="49" charset="0"/>
              </a:rPr>
              <a:t> Age[8] </a:t>
            </a:r>
            <a:r>
              <a:rPr lang="en-IE" sz="1800" dirty="0">
                <a:latin typeface="Courier New" panose="02070309020205020404" pitchFamily="49" charset="0"/>
                <a:cs typeface="Courier New" panose="02070309020205020404" pitchFamily="49" charset="0"/>
              </a:rPr>
              <a:t>&lt;- {44,23,42,33,16,54,34,18};</a:t>
            </a:r>
            <a:endParaRPr lang="en-IE" sz="1800" dirty="0" smtClean="0">
              <a:latin typeface="Courier New" panose="02070309020205020404" pitchFamily="49" charset="0"/>
              <a:cs typeface="Courier New" panose="02070309020205020404" pitchFamily="49" charset="0"/>
            </a:endParaRPr>
          </a:p>
          <a:p>
            <a:pPr marL="857250" lvl="2" indent="0">
              <a:buNone/>
            </a:pPr>
            <a:r>
              <a:rPr lang="en-IE" sz="1800" dirty="0" err="1" smtClean="0">
                <a:latin typeface="Courier New" panose="02070309020205020404" pitchFamily="49" charset="0"/>
                <a:cs typeface="Courier New" panose="02070309020205020404" pitchFamily="49" charset="0"/>
              </a:rPr>
              <a:t>ReducingIndex</a:t>
            </a:r>
            <a:r>
              <a:rPr lang="en-IE" sz="1800" dirty="0" smtClean="0">
                <a:latin typeface="Courier New" panose="02070309020205020404" pitchFamily="49" charset="0"/>
                <a:cs typeface="Courier New" panose="02070309020205020404" pitchFamily="49" charset="0"/>
              </a:rPr>
              <a:t> &lt;- </a:t>
            </a:r>
            <a:r>
              <a:rPr lang="en-IE" sz="1800" dirty="0" smtClean="0">
                <a:latin typeface="Courier New" panose="02070309020205020404" pitchFamily="49" charset="0"/>
                <a:cs typeface="Courier New" panose="02070309020205020404" pitchFamily="49" charset="0"/>
              </a:rPr>
              <a:t>N-2;</a:t>
            </a:r>
            <a:endParaRPr lang="en-IE" sz="1800" dirty="0" smtClean="0">
              <a:latin typeface="Courier New" panose="02070309020205020404" pitchFamily="49" charset="0"/>
              <a:cs typeface="Courier New" panose="02070309020205020404" pitchFamily="49" charset="0"/>
            </a:endParaRPr>
          </a:p>
          <a:p>
            <a:pPr marL="857250" lvl="2" indent="0">
              <a:buNone/>
            </a:pPr>
            <a:r>
              <a:rPr lang="en-IE" sz="1800" dirty="0" err="1" smtClean="0">
                <a:latin typeface="Courier New" panose="02070309020205020404" pitchFamily="49" charset="0"/>
                <a:cs typeface="Courier New" panose="02070309020205020404" pitchFamily="49" charset="0"/>
              </a:rPr>
              <a:t>DidSwap</a:t>
            </a:r>
            <a:r>
              <a:rPr lang="en-IE" sz="1800" dirty="0" smtClean="0">
                <a:latin typeface="Courier New" panose="02070309020205020404" pitchFamily="49" charset="0"/>
                <a:cs typeface="Courier New" panose="02070309020205020404" pitchFamily="49" charset="0"/>
              </a:rPr>
              <a:t> &lt;- FALSE;</a:t>
            </a:r>
          </a:p>
          <a:p>
            <a:pPr marL="857250" lvl="2" indent="0">
              <a:buNone/>
            </a:pPr>
            <a:r>
              <a:rPr lang="en-IE" sz="1800" b="1" dirty="0" smtClean="0">
                <a:latin typeface="Courier New" panose="02070309020205020404" pitchFamily="49" charset="0"/>
                <a:cs typeface="Courier New" panose="02070309020205020404" pitchFamily="49" charset="0"/>
              </a:rPr>
              <a:t>FOR </a:t>
            </a:r>
            <a:r>
              <a:rPr lang="en-IE" sz="1800" dirty="0" smtClean="0">
                <a:latin typeface="Courier New" panose="02070309020205020404" pitchFamily="49" charset="0"/>
                <a:cs typeface="Courier New" panose="02070309020205020404" pitchFamily="49" charset="0"/>
              </a:rPr>
              <a:t>Outer-Index</a:t>
            </a:r>
            <a:r>
              <a:rPr lang="en-IE" sz="1800" b="1" dirty="0" smtClean="0">
                <a:latin typeface="Courier New" panose="02070309020205020404" pitchFamily="49" charset="0"/>
                <a:cs typeface="Courier New" panose="02070309020205020404" pitchFamily="49" charset="0"/>
              </a:rPr>
              <a:t> </a:t>
            </a:r>
            <a:r>
              <a:rPr lang="en-IE" sz="1800" b="1" dirty="0">
                <a:latin typeface="Courier New" panose="02070309020205020404" pitchFamily="49" charset="0"/>
                <a:cs typeface="Courier New" panose="02070309020205020404" pitchFamily="49" charset="0"/>
              </a:rPr>
              <a:t>IN </a:t>
            </a:r>
            <a:r>
              <a:rPr lang="en-IE" sz="1800" dirty="0">
                <a:latin typeface="Courier New" panose="02070309020205020404" pitchFamily="49" charset="0"/>
                <a:cs typeface="Courier New" panose="02070309020205020404" pitchFamily="49" charset="0"/>
              </a:rPr>
              <a:t>0</a:t>
            </a:r>
            <a:r>
              <a:rPr lang="en-IE" sz="1800" b="1" dirty="0">
                <a:latin typeface="Courier New" panose="02070309020205020404" pitchFamily="49" charset="0"/>
                <a:cs typeface="Courier New" panose="02070309020205020404" pitchFamily="49" charset="0"/>
              </a:rPr>
              <a:t> TO</a:t>
            </a:r>
            <a:r>
              <a:rPr lang="en-IE" sz="1800" dirty="0">
                <a:latin typeface="Courier New" panose="02070309020205020404" pitchFamily="49" charset="0"/>
                <a:cs typeface="Courier New" panose="02070309020205020404" pitchFamily="49" charset="0"/>
              </a:rPr>
              <a:t> </a:t>
            </a:r>
            <a:r>
              <a:rPr lang="en-IE" sz="1800" dirty="0" smtClean="0">
                <a:latin typeface="Courier New" panose="02070309020205020404" pitchFamily="49" charset="0"/>
                <a:cs typeface="Courier New" panose="02070309020205020404" pitchFamily="49" charset="0"/>
              </a:rPr>
              <a:t>N-1</a:t>
            </a:r>
            <a:endParaRPr lang="en-IE" sz="1800" dirty="0">
              <a:latin typeface="Courier New" panose="02070309020205020404" pitchFamily="49" charset="0"/>
              <a:cs typeface="Courier New" panose="02070309020205020404" pitchFamily="49" charset="0"/>
            </a:endParaRPr>
          </a:p>
          <a:p>
            <a:pPr marL="857250" lvl="2" indent="0">
              <a:buNone/>
            </a:pPr>
            <a:r>
              <a:rPr lang="en-IE" sz="1800" b="1" dirty="0" smtClean="0">
                <a:latin typeface="Courier New" panose="02070309020205020404" pitchFamily="49" charset="0"/>
                <a:cs typeface="Courier New" panose="02070309020205020404" pitchFamily="49" charset="0"/>
              </a:rPr>
              <a:t>   DO FOR </a:t>
            </a:r>
            <a:r>
              <a:rPr lang="en-IE" sz="1800" dirty="0" smtClean="0">
                <a:latin typeface="Courier New" panose="02070309020205020404" pitchFamily="49" charset="0"/>
                <a:cs typeface="Courier New" panose="02070309020205020404" pitchFamily="49" charset="0"/>
              </a:rPr>
              <a:t>Index</a:t>
            </a:r>
            <a:r>
              <a:rPr lang="en-IE" sz="1800" b="1" dirty="0" smtClean="0">
                <a:latin typeface="Courier New" panose="02070309020205020404" pitchFamily="49" charset="0"/>
                <a:cs typeface="Courier New" panose="02070309020205020404" pitchFamily="49" charset="0"/>
              </a:rPr>
              <a:t> IN </a:t>
            </a:r>
            <a:r>
              <a:rPr lang="en-IE" sz="1800" dirty="0" smtClean="0">
                <a:latin typeface="Courier New" panose="02070309020205020404" pitchFamily="49" charset="0"/>
                <a:cs typeface="Courier New" panose="02070309020205020404" pitchFamily="49" charset="0"/>
              </a:rPr>
              <a:t>0</a:t>
            </a:r>
            <a:r>
              <a:rPr lang="en-IE" sz="1800" b="1" dirty="0" smtClean="0">
                <a:latin typeface="Courier New" panose="02070309020205020404" pitchFamily="49" charset="0"/>
                <a:cs typeface="Courier New" panose="02070309020205020404" pitchFamily="49" charset="0"/>
              </a:rPr>
              <a:t> TO</a:t>
            </a:r>
            <a:r>
              <a:rPr lang="en-IE" sz="1800" dirty="0" smtClean="0">
                <a:latin typeface="Courier New" panose="02070309020205020404" pitchFamily="49" charset="0"/>
                <a:cs typeface="Courier New" panose="02070309020205020404" pitchFamily="49" charset="0"/>
              </a:rPr>
              <a:t> </a:t>
            </a:r>
            <a:r>
              <a:rPr lang="en-IE" sz="1800" dirty="0" err="1">
                <a:latin typeface="Courier New" panose="02070309020205020404" pitchFamily="49" charset="0"/>
                <a:cs typeface="Courier New" panose="02070309020205020404" pitchFamily="49" charset="0"/>
              </a:rPr>
              <a:t>ReducingIndex</a:t>
            </a:r>
            <a:endParaRPr lang="en-IE" sz="1800" dirty="0" smtClean="0">
              <a:latin typeface="Courier New" panose="02070309020205020404" pitchFamily="49" charset="0"/>
              <a:cs typeface="Courier New" panose="02070309020205020404" pitchFamily="49" charset="0"/>
            </a:endParaRPr>
          </a:p>
          <a:p>
            <a:pPr marL="857250" lvl="2" indent="0">
              <a:buNone/>
            </a:pPr>
            <a:r>
              <a:rPr lang="en-IE" sz="1800" b="1" dirty="0">
                <a:latin typeface="Courier New" panose="02070309020205020404" pitchFamily="49" charset="0"/>
                <a:cs typeface="Courier New" panose="02070309020205020404" pitchFamily="49" charset="0"/>
              </a:rPr>
              <a:t> </a:t>
            </a:r>
            <a:r>
              <a:rPr lang="en-IE" sz="1800" b="1" dirty="0" smtClean="0">
                <a:latin typeface="Courier New" panose="02070309020205020404" pitchFamily="49" charset="0"/>
                <a:cs typeface="Courier New" panose="02070309020205020404" pitchFamily="49" charset="0"/>
              </a:rPr>
              <a:t>      DO IF</a:t>
            </a:r>
            <a:r>
              <a:rPr lang="en-IE" sz="1800" dirty="0" smtClean="0">
                <a:latin typeface="Courier New" panose="02070309020205020404" pitchFamily="49" charset="0"/>
                <a:cs typeface="Courier New" panose="02070309020205020404" pitchFamily="49" charset="0"/>
              </a:rPr>
              <a:t> (Age[</a:t>
            </a:r>
            <a:r>
              <a:rPr lang="en-IE" sz="1800" dirty="0">
                <a:latin typeface="Courier New" panose="02070309020205020404" pitchFamily="49" charset="0"/>
                <a:cs typeface="Courier New" panose="02070309020205020404" pitchFamily="49" charset="0"/>
              </a:rPr>
              <a:t>Index</a:t>
            </a:r>
            <a:r>
              <a:rPr lang="en-IE" sz="1800" dirty="0" smtClean="0">
                <a:latin typeface="Courier New" panose="02070309020205020404" pitchFamily="49" charset="0"/>
                <a:cs typeface="Courier New" panose="02070309020205020404" pitchFamily="49" charset="0"/>
              </a:rPr>
              <a:t>+1] &lt; Age[</a:t>
            </a:r>
            <a:r>
              <a:rPr lang="en-IE" sz="1800" dirty="0">
                <a:latin typeface="Courier New" panose="02070309020205020404" pitchFamily="49" charset="0"/>
                <a:cs typeface="Courier New" panose="02070309020205020404" pitchFamily="49" charset="0"/>
              </a:rPr>
              <a:t>Index</a:t>
            </a:r>
            <a:r>
              <a:rPr lang="en-IE" sz="1800" dirty="0" smtClean="0">
                <a:latin typeface="Courier New" panose="02070309020205020404" pitchFamily="49" charset="0"/>
                <a:cs typeface="Courier New" panose="02070309020205020404" pitchFamily="49" charset="0"/>
              </a:rPr>
              <a:t>])</a:t>
            </a:r>
          </a:p>
          <a:p>
            <a:pPr marL="857250" lvl="2" indent="0">
              <a:buNone/>
            </a:pPr>
            <a:r>
              <a:rPr lang="en-IE" sz="1800" dirty="0" smtClean="0">
                <a:latin typeface="Courier New" panose="02070309020205020404" pitchFamily="49" charset="0"/>
                <a:cs typeface="Courier New" panose="02070309020205020404" pitchFamily="49" charset="0"/>
              </a:rPr>
              <a:t>             </a:t>
            </a:r>
            <a:r>
              <a:rPr lang="en-IE" sz="1800" b="1" dirty="0" smtClean="0">
                <a:latin typeface="Courier New" panose="02070309020205020404" pitchFamily="49" charset="0"/>
                <a:cs typeface="Courier New" panose="02070309020205020404" pitchFamily="49" charset="0"/>
              </a:rPr>
              <a:t>THEN</a:t>
            </a:r>
            <a:r>
              <a:rPr lang="en-IE" sz="1800" dirty="0" smtClean="0">
                <a:latin typeface="Courier New" panose="02070309020205020404" pitchFamily="49" charset="0"/>
                <a:cs typeface="Courier New" panose="02070309020205020404" pitchFamily="49" charset="0"/>
              </a:rPr>
              <a:t>  SWAP(Age[Index], Age[Index+1];</a:t>
            </a:r>
            <a:endParaRPr lang="en-IE" sz="1800" dirty="0">
              <a:latin typeface="Courier New" panose="02070309020205020404" pitchFamily="49" charset="0"/>
              <a:cs typeface="Courier New" panose="02070309020205020404" pitchFamily="49" charset="0"/>
            </a:endParaRPr>
          </a:p>
          <a:p>
            <a:pPr marL="857250" lvl="2" indent="0">
              <a:buNone/>
            </a:pPr>
            <a:r>
              <a:rPr lang="en-IE" sz="1800" dirty="0" smtClean="0">
                <a:latin typeface="Courier New" panose="02070309020205020404" pitchFamily="49" charset="0"/>
                <a:cs typeface="Courier New" panose="02070309020205020404" pitchFamily="49" charset="0"/>
              </a:rPr>
              <a:t>                   </a:t>
            </a:r>
            <a:r>
              <a:rPr lang="en-IE" sz="1800" dirty="0" err="1" smtClean="0">
                <a:latin typeface="Courier New" panose="02070309020205020404" pitchFamily="49" charset="0"/>
                <a:cs typeface="Courier New" panose="02070309020205020404" pitchFamily="49" charset="0"/>
              </a:rPr>
              <a:t>DidSwap</a:t>
            </a:r>
            <a:r>
              <a:rPr lang="en-IE" sz="1800" dirty="0" smtClean="0">
                <a:latin typeface="Courier New" panose="02070309020205020404" pitchFamily="49" charset="0"/>
                <a:cs typeface="Courier New" panose="02070309020205020404" pitchFamily="49" charset="0"/>
              </a:rPr>
              <a:t> &lt;- TRUE;</a:t>
            </a:r>
          </a:p>
          <a:p>
            <a:pPr marL="857250" lvl="2" indent="0">
              <a:buNone/>
            </a:pPr>
            <a:r>
              <a:rPr lang="en-IE" sz="1800" b="1" dirty="0" smtClean="0">
                <a:latin typeface="Courier New" panose="02070309020205020404" pitchFamily="49" charset="0"/>
                <a:cs typeface="Courier New" panose="02070309020205020404" pitchFamily="49" charset="0"/>
              </a:rPr>
              <a:t>          ENDIF;</a:t>
            </a:r>
          </a:p>
          <a:p>
            <a:pPr marL="857250" lvl="2" indent="0">
              <a:buNone/>
            </a:pPr>
            <a:r>
              <a:rPr lang="en-IE" sz="1800" b="1" dirty="0" smtClean="0">
                <a:latin typeface="Courier New" panose="02070309020205020404" pitchFamily="49" charset="0"/>
                <a:cs typeface="Courier New" panose="02070309020205020404" pitchFamily="49" charset="0"/>
              </a:rPr>
              <a:t>   ENDFOR;</a:t>
            </a:r>
          </a:p>
          <a:p>
            <a:pPr marL="857250" lvl="2" indent="0">
              <a:buNone/>
            </a:pPr>
            <a:r>
              <a:rPr lang="en-IE" sz="1800" dirty="0" err="1">
                <a:latin typeface="Courier New" panose="02070309020205020404" pitchFamily="49" charset="0"/>
                <a:cs typeface="Courier New" panose="02070309020205020404" pitchFamily="49" charset="0"/>
              </a:rPr>
              <a:t>ReducingIndex</a:t>
            </a:r>
            <a:r>
              <a:rPr lang="en-IE" sz="1800" dirty="0">
                <a:latin typeface="Courier New" panose="02070309020205020404" pitchFamily="49" charset="0"/>
                <a:cs typeface="Courier New" panose="02070309020205020404" pitchFamily="49" charset="0"/>
              </a:rPr>
              <a:t> &lt;- </a:t>
            </a:r>
            <a:r>
              <a:rPr lang="en-IE" sz="1800" dirty="0" err="1" smtClean="0">
                <a:latin typeface="Courier New" panose="02070309020205020404" pitchFamily="49" charset="0"/>
                <a:cs typeface="Courier New" panose="02070309020205020404" pitchFamily="49" charset="0"/>
              </a:rPr>
              <a:t>ReducingIndex</a:t>
            </a:r>
            <a:r>
              <a:rPr lang="en-IE" sz="1800" dirty="0" smtClean="0">
                <a:latin typeface="Courier New" panose="02070309020205020404" pitchFamily="49" charset="0"/>
                <a:cs typeface="Courier New" panose="02070309020205020404" pitchFamily="49" charset="0"/>
              </a:rPr>
              <a:t> – 1;</a:t>
            </a:r>
          </a:p>
          <a:p>
            <a:pPr marL="857250" lvl="2" indent="0">
              <a:buNone/>
            </a:pPr>
            <a:r>
              <a:rPr lang="en-IE" sz="1800" b="1" dirty="0" smtClean="0">
                <a:latin typeface="Courier New" panose="02070309020205020404" pitchFamily="49" charset="0"/>
                <a:cs typeface="Courier New" panose="02070309020205020404" pitchFamily="49" charset="0"/>
              </a:rPr>
              <a:t>IF </a:t>
            </a:r>
            <a:r>
              <a:rPr lang="en-IE" sz="1800" dirty="0" smtClean="0">
                <a:latin typeface="Courier New" panose="02070309020205020404" pitchFamily="49" charset="0"/>
                <a:cs typeface="Courier New" panose="02070309020205020404" pitchFamily="49" charset="0"/>
              </a:rPr>
              <a:t>(</a:t>
            </a:r>
            <a:r>
              <a:rPr lang="en-IE" sz="1800" dirty="0" err="1" smtClean="0">
                <a:latin typeface="Courier New" panose="02070309020205020404" pitchFamily="49" charset="0"/>
                <a:cs typeface="Courier New" panose="02070309020205020404" pitchFamily="49" charset="0"/>
              </a:rPr>
              <a:t>DidSwap</a:t>
            </a:r>
            <a:r>
              <a:rPr lang="en-IE" sz="1800" dirty="0" smtClean="0">
                <a:latin typeface="Courier New" panose="02070309020205020404" pitchFamily="49" charset="0"/>
                <a:cs typeface="Courier New" panose="02070309020205020404" pitchFamily="49" charset="0"/>
              </a:rPr>
              <a:t> = FALSE)</a:t>
            </a:r>
          </a:p>
          <a:p>
            <a:pPr marL="857250" lvl="2" indent="0">
              <a:buNone/>
            </a:pPr>
            <a:r>
              <a:rPr lang="en-IE" sz="1800" b="1" dirty="0">
                <a:latin typeface="Courier New" panose="02070309020205020404" pitchFamily="49" charset="0"/>
                <a:cs typeface="Courier New" panose="02070309020205020404" pitchFamily="49" charset="0"/>
              </a:rPr>
              <a:t> </a:t>
            </a:r>
            <a:r>
              <a:rPr lang="en-IE" sz="1800" b="1" dirty="0" smtClean="0">
                <a:latin typeface="Courier New" panose="02070309020205020404" pitchFamily="49" charset="0"/>
                <a:cs typeface="Courier New" panose="02070309020205020404" pitchFamily="49" charset="0"/>
              </a:rPr>
              <a:t>  THEN EXIT;</a:t>
            </a:r>
          </a:p>
          <a:p>
            <a:pPr marL="857250" lvl="2" indent="0">
              <a:buNone/>
            </a:pPr>
            <a:r>
              <a:rPr lang="en-IE" sz="1800" b="1" dirty="0" smtClean="0">
                <a:latin typeface="Courier New" panose="02070309020205020404" pitchFamily="49" charset="0"/>
                <a:cs typeface="Courier New" panose="02070309020205020404" pitchFamily="49" charset="0"/>
              </a:rPr>
              <a:t>ENDIF;</a:t>
            </a:r>
            <a:endParaRPr lang="en-IE" sz="1800" b="1" dirty="0">
              <a:latin typeface="Courier New" panose="02070309020205020404" pitchFamily="49" charset="0"/>
              <a:cs typeface="Courier New" panose="02070309020205020404" pitchFamily="49" charset="0"/>
            </a:endParaRPr>
          </a:p>
          <a:p>
            <a:pPr marL="0" lvl="2" indent="0">
              <a:buNone/>
            </a:pPr>
            <a:r>
              <a:rPr lang="en-IE" sz="1800" b="1" dirty="0" smtClean="0">
                <a:latin typeface="Courier New" panose="02070309020205020404" pitchFamily="49" charset="0"/>
                <a:cs typeface="Courier New" panose="02070309020205020404" pitchFamily="49" charset="0"/>
              </a:rPr>
              <a:t>     ENDFOR;</a:t>
            </a:r>
          </a:p>
          <a:p>
            <a:pPr marL="0" lvl="2" indent="0">
              <a:buNone/>
            </a:pPr>
            <a:r>
              <a:rPr lang="en-IE" sz="1800" b="1" dirty="0" smtClean="0">
                <a:latin typeface="Courier New" panose="02070309020205020404" pitchFamily="49" charset="0"/>
                <a:cs typeface="Courier New" panose="02070309020205020404" pitchFamily="49" charset="0"/>
              </a:rPr>
              <a:t>END.</a:t>
            </a:r>
            <a:endParaRPr lang="en-IE" sz="18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298736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0412" cy="6858000"/>
          </a:xfrm>
          <a:prstGeom prst="rect">
            <a:avLst/>
          </a:prstGeom>
        </p:spPr>
      </p:pic>
    </p:spTree>
    <p:extLst>
      <p:ext uri="{BB962C8B-B14F-4D97-AF65-F5344CB8AC3E}">
        <p14:creationId xmlns:p14="http://schemas.microsoft.com/office/powerpoint/2010/main" val="3177385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21" y="1412776"/>
            <a:ext cx="10971372" cy="4525963"/>
          </a:xfrm>
        </p:spPr>
        <p:txBody>
          <a:bodyPr>
            <a:noAutofit/>
          </a:bodyPr>
          <a:lstStyle/>
          <a:p>
            <a:pPr marL="57150" indent="0">
              <a:buNone/>
            </a:pPr>
            <a:r>
              <a:rPr lang="en-IE" sz="2400" b="1" dirty="0" smtClean="0">
                <a:latin typeface="Courier New" panose="02070309020205020404" pitchFamily="49" charset="0"/>
                <a:cs typeface="Courier New" panose="02070309020205020404" pitchFamily="49" charset="0"/>
              </a:rPr>
              <a:t>PROGRAM </a:t>
            </a:r>
            <a:r>
              <a:rPr lang="en-IE" sz="2400" dirty="0" err="1" smtClean="0">
                <a:latin typeface="Courier New" panose="02070309020205020404" pitchFamily="49" charset="0"/>
                <a:cs typeface="Courier New" panose="02070309020205020404" pitchFamily="49" charset="0"/>
              </a:rPr>
              <a:t>BubbleSort</a:t>
            </a:r>
            <a:r>
              <a:rPr lang="en-IE" sz="2400" dirty="0" smtClean="0">
                <a:latin typeface="Courier New" panose="02070309020205020404" pitchFamily="49" charset="0"/>
                <a:cs typeface="Courier New" panose="02070309020205020404" pitchFamily="49" charset="0"/>
              </a:rPr>
              <a:t>:</a:t>
            </a:r>
          </a:p>
          <a:p>
            <a:pPr marL="57150" indent="0">
              <a:buNone/>
            </a:pPr>
            <a:r>
              <a:rPr lang="en-IE" sz="2400" b="1" dirty="0">
                <a:latin typeface="Courier New" panose="02070309020205020404" pitchFamily="49" charset="0"/>
                <a:cs typeface="Courier New" panose="02070309020205020404" pitchFamily="49" charset="0"/>
              </a:rPr>
              <a:t> </a:t>
            </a:r>
            <a:r>
              <a:rPr lang="en-IE" sz="2400" b="1" dirty="0" smtClean="0">
                <a:latin typeface="Courier New" panose="02070309020205020404" pitchFamily="49" charset="0"/>
                <a:cs typeface="Courier New" panose="02070309020205020404" pitchFamily="49" charset="0"/>
              </a:rPr>
              <a:t>   Integer</a:t>
            </a:r>
            <a:r>
              <a:rPr lang="en-IE" sz="2400" dirty="0" smtClean="0">
                <a:latin typeface="Courier New" panose="02070309020205020404" pitchFamily="49" charset="0"/>
                <a:cs typeface="Courier New" panose="02070309020205020404" pitchFamily="49" charset="0"/>
              </a:rPr>
              <a:t> Age[8] </a:t>
            </a:r>
            <a:r>
              <a:rPr lang="en-IE" sz="2400" dirty="0">
                <a:latin typeface="Courier New" panose="02070309020205020404" pitchFamily="49" charset="0"/>
                <a:cs typeface="Courier New" panose="02070309020205020404" pitchFamily="49" charset="0"/>
              </a:rPr>
              <a:t>&lt;- {44,23,42,33,16,54,34,18};</a:t>
            </a:r>
            <a:endParaRPr lang="en-IE" sz="2400" dirty="0" smtClean="0">
              <a:latin typeface="Courier New" panose="02070309020205020404" pitchFamily="49" charset="0"/>
              <a:cs typeface="Courier New" panose="02070309020205020404" pitchFamily="49" charset="0"/>
            </a:endParaRPr>
          </a:p>
          <a:p>
            <a:pPr marL="857250" lvl="2" indent="0">
              <a:buNone/>
            </a:pPr>
            <a:r>
              <a:rPr lang="en-IE" b="1" dirty="0" smtClean="0">
                <a:latin typeface="Courier New" panose="02070309020205020404" pitchFamily="49" charset="0"/>
                <a:cs typeface="Courier New" panose="02070309020205020404" pitchFamily="49" charset="0"/>
              </a:rPr>
              <a:t>FOR </a:t>
            </a:r>
            <a:r>
              <a:rPr lang="en-IE" dirty="0" smtClean="0">
                <a:latin typeface="Courier New" panose="02070309020205020404" pitchFamily="49" charset="0"/>
                <a:cs typeface="Courier New" panose="02070309020205020404" pitchFamily="49" charset="0"/>
              </a:rPr>
              <a:t>Outer-Index</a:t>
            </a:r>
            <a:r>
              <a:rPr lang="en-IE" b="1" dirty="0" smtClean="0">
                <a:latin typeface="Courier New" panose="02070309020205020404" pitchFamily="49" charset="0"/>
                <a:cs typeface="Courier New" panose="02070309020205020404" pitchFamily="49" charset="0"/>
              </a:rPr>
              <a:t> </a:t>
            </a:r>
            <a:r>
              <a:rPr lang="en-IE" b="1" dirty="0">
                <a:latin typeface="Courier New" panose="02070309020205020404" pitchFamily="49" charset="0"/>
                <a:cs typeface="Courier New" panose="02070309020205020404" pitchFamily="49" charset="0"/>
              </a:rPr>
              <a:t>IN </a:t>
            </a:r>
            <a:r>
              <a:rPr lang="en-IE" dirty="0">
                <a:latin typeface="Courier New" panose="02070309020205020404" pitchFamily="49" charset="0"/>
                <a:cs typeface="Courier New" panose="02070309020205020404" pitchFamily="49" charset="0"/>
              </a:rPr>
              <a:t>0</a:t>
            </a:r>
            <a:r>
              <a:rPr lang="en-IE" b="1" dirty="0">
                <a:latin typeface="Courier New" panose="02070309020205020404" pitchFamily="49" charset="0"/>
                <a:cs typeface="Courier New" panose="02070309020205020404" pitchFamily="49" charset="0"/>
              </a:rPr>
              <a:t> TO</a:t>
            </a:r>
            <a:r>
              <a:rPr lang="en-IE" dirty="0">
                <a:latin typeface="Courier New" panose="02070309020205020404" pitchFamily="49" charset="0"/>
                <a:cs typeface="Courier New" panose="02070309020205020404" pitchFamily="49" charset="0"/>
              </a:rPr>
              <a:t> </a:t>
            </a:r>
            <a:r>
              <a:rPr lang="en-IE" dirty="0" smtClean="0">
                <a:latin typeface="Courier New" panose="02070309020205020404" pitchFamily="49" charset="0"/>
                <a:cs typeface="Courier New" panose="02070309020205020404" pitchFamily="49" charset="0"/>
              </a:rPr>
              <a:t>N-1</a:t>
            </a:r>
            <a:endParaRPr lang="en-IE" dirty="0">
              <a:latin typeface="Courier New" panose="02070309020205020404" pitchFamily="49" charset="0"/>
              <a:cs typeface="Courier New" panose="02070309020205020404" pitchFamily="49" charset="0"/>
            </a:endParaRPr>
          </a:p>
          <a:p>
            <a:pPr marL="857250" lvl="2" indent="0">
              <a:buNone/>
            </a:pPr>
            <a:r>
              <a:rPr lang="en-IE" b="1" dirty="0" smtClean="0">
                <a:latin typeface="Courier New" panose="02070309020205020404" pitchFamily="49" charset="0"/>
                <a:cs typeface="Courier New" panose="02070309020205020404" pitchFamily="49" charset="0"/>
              </a:rPr>
              <a:t>   DO FOR </a:t>
            </a:r>
            <a:r>
              <a:rPr lang="en-IE" dirty="0" smtClean="0">
                <a:latin typeface="Courier New" panose="02070309020205020404" pitchFamily="49" charset="0"/>
                <a:cs typeface="Courier New" panose="02070309020205020404" pitchFamily="49" charset="0"/>
              </a:rPr>
              <a:t>Index</a:t>
            </a:r>
            <a:r>
              <a:rPr lang="en-IE" b="1" dirty="0" smtClean="0">
                <a:latin typeface="Courier New" panose="02070309020205020404" pitchFamily="49" charset="0"/>
                <a:cs typeface="Courier New" panose="02070309020205020404" pitchFamily="49" charset="0"/>
              </a:rPr>
              <a:t> IN </a:t>
            </a:r>
            <a:r>
              <a:rPr lang="en-IE" dirty="0" smtClean="0">
                <a:latin typeface="Courier New" panose="02070309020205020404" pitchFamily="49" charset="0"/>
                <a:cs typeface="Courier New" panose="02070309020205020404" pitchFamily="49" charset="0"/>
              </a:rPr>
              <a:t>0</a:t>
            </a:r>
            <a:r>
              <a:rPr lang="en-IE" b="1" dirty="0" smtClean="0">
                <a:latin typeface="Courier New" panose="02070309020205020404" pitchFamily="49" charset="0"/>
                <a:cs typeface="Courier New" panose="02070309020205020404" pitchFamily="49" charset="0"/>
              </a:rPr>
              <a:t> TO</a:t>
            </a:r>
            <a:r>
              <a:rPr lang="en-IE" dirty="0" smtClean="0">
                <a:latin typeface="Courier New" panose="02070309020205020404" pitchFamily="49" charset="0"/>
                <a:cs typeface="Courier New" panose="02070309020205020404" pitchFamily="49" charset="0"/>
              </a:rPr>
              <a:t> </a:t>
            </a:r>
            <a:r>
              <a:rPr lang="en-IE" dirty="0" smtClean="0">
                <a:latin typeface="Courier New" panose="02070309020205020404" pitchFamily="49" charset="0"/>
                <a:cs typeface="Courier New" panose="02070309020205020404" pitchFamily="49" charset="0"/>
              </a:rPr>
              <a:t>N-2</a:t>
            </a:r>
            <a:endParaRPr lang="en-IE" dirty="0" smtClean="0">
              <a:latin typeface="Courier New" panose="02070309020205020404" pitchFamily="49" charset="0"/>
              <a:cs typeface="Courier New" panose="02070309020205020404" pitchFamily="49" charset="0"/>
            </a:endParaRPr>
          </a:p>
          <a:p>
            <a:pPr marL="857250" lvl="2" indent="0">
              <a:buNone/>
            </a:pPr>
            <a:r>
              <a:rPr lang="en-IE" b="1" dirty="0">
                <a:latin typeface="Courier New" panose="02070309020205020404" pitchFamily="49" charset="0"/>
                <a:cs typeface="Courier New" panose="02070309020205020404" pitchFamily="49" charset="0"/>
              </a:rPr>
              <a:t> </a:t>
            </a:r>
            <a:r>
              <a:rPr lang="en-IE" b="1" dirty="0" smtClean="0">
                <a:latin typeface="Courier New" panose="02070309020205020404" pitchFamily="49" charset="0"/>
                <a:cs typeface="Courier New" panose="02070309020205020404" pitchFamily="49" charset="0"/>
              </a:rPr>
              <a:t>      DO IF</a:t>
            </a:r>
            <a:r>
              <a:rPr lang="en-IE" dirty="0" smtClean="0">
                <a:latin typeface="Courier New" panose="02070309020205020404" pitchFamily="49" charset="0"/>
                <a:cs typeface="Courier New" panose="02070309020205020404" pitchFamily="49" charset="0"/>
              </a:rPr>
              <a:t> (Age[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+1] &lt; 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a:t>
            </a:r>
          </a:p>
          <a:p>
            <a:pPr marL="857250" lvl="2" indent="0">
              <a:buNone/>
            </a:pPr>
            <a:r>
              <a:rPr lang="en-IE" dirty="0" smtClean="0">
                <a:latin typeface="Courier New" panose="02070309020205020404" pitchFamily="49" charset="0"/>
                <a:cs typeface="Courier New" panose="02070309020205020404" pitchFamily="49" charset="0"/>
              </a:rPr>
              <a:t>             </a:t>
            </a:r>
            <a:r>
              <a:rPr lang="en-IE" b="1" dirty="0" smtClean="0">
                <a:latin typeface="Courier New" panose="02070309020205020404" pitchFamily="49" charset="0"/>
                <a:cs typeface="Courier New" panose="02070309020205020404" pitchFamily="49" charset="0"/>
              </a:rPr>
              <a:t>THEN</a:t>
            </a:r>
            <a:r>
              <a:rPr lang="en-IE" dirty="0" smtClean="0">
                <a:latin typeface="Courier New" panose="02070309020205020404" pitchFamily="49" charset="0"/>
                <a:cs typeface="Courier New" panose="02070309020205020404" pitchFamily="49" charset="0"/>
              </a:rPr>
              <a:t> </a:t>
            </a:r>
            <a:r>
              <a:rPr lang="en-IE" dirty="0" err="1" smtClean="0">
                <a:latin typeface="Courier New" panose="02070309020205020404" pitchFamily="49" charset="0"/>
                <a:cs typeface="Courier New" panose="02070309020205020404" pitchFamily="49" charset="0"/>
              </a:rPr>
              <a:t>Temp_Value</a:t>
            </a:r>
            <a:r>
              <a:rPr lang="en-IE" dirty="0" smtClean="0">
                <a:latin typeface="Courier New" panose="02070309020205020404" pitchFamily="49" charset="0"/>
                <a:cs typeface="Courier New" panose="02070309020205020404" pitchFamily="49" charset="0"/>
              </a:rPr>
              <a:t>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+1];</a:t>
            </a:r>
            <a:endParaRPr lang="en-IE" dirty="0">
              <a:latin typeface="Courier New" panose="02070309020205020404" pitchFamily="49" charset="0"/>
              <a:cs typeface="Courier New" panose="02070309020205020404" pitchFamily="49" charset="0"/>
            </a:endParaRPr>
          </a:p>
          <a:p>
            <a:pPr marL="857250" lvl="2" indent="0">
              <a:buNone/>
            </a:pPr>
            <a:r>
              <a:rPr lang="en-IE" dirty="0" smtClean="0">
                <a:latin typeface="Courier New" panose="02070309020205020404" pitchFamily="49" charset="0"/>
                <a:cs typeface="Courier New" panose="02070309020205020404" pitchFamily="49" charset="0"/>
              </a:rPr>
              <a:t>                  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+1] </a:t>
            </a:r>
            <a:r>
              <a:rPr lang="en-IE" dirty="0">
                <a:latin typeface="Courier New" panose="02070309020205020404" pitchFamily="49" charset="0"/>
                <a:cs typeface="Courier New" panose="02070309020205020404" pitchFamily="49" charset="0"/>
              </a:rPr>
              <a:t>&lt;- </a:t>
            </a:r>
            <a:r>
              <a:rPr lang="en-IE" dirty="0" smtClean="0">
                <a:latin typeface="Courier New" panose="02070309020205020404" pitchFamily="49" charset="0"/>
                <a:cs typeface="Courier New" panose="02070309020205020404" pitchFamily="49" charset="0"/>
              </a:rPr>
              <a:t>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a:t>
            </a:r>
            <a:endParaRPr lang="en-IE" dirty="0">
              <a:latin typeface="Courier New" panose="02070309020205020404" pitchFamily="49" charset="0"/>
              <a:cs typeface="Courier New" panose="02070309020205020404" pitchFamily="49" charset="0"/>
            </a:endParaRPr>
          </a:p>
          <a:p>
            <a:pPr marL="857250" lvl="2" indent="0">
              <a:buNone/>
            </a:pPr>
            <a:r>
              <a:rPr lang="en-IE" dirty="0" smtClean="0">
                <a:latin typeface="Courier New" panose="02070309020205020404" pitchFamily="49" charset="0"/>
                <a:cs typeface="Courier New" panose="02070309020205020404" pitchFamily="49" charset="0"/>
              </a:rPr>
              <a:t>                  Age[</a:t>
            </a:r>
            <a:r>
              <a:rPr lang="en-IE" dirty="0">
                <a:latin typeface="Courier New" panose="02070309020205020404" pitchFamily="49" charset="0"/>
                <a:cs typeface="Courier New" panose="02070309020205020404" pitchFamily="49" charset="0"/>
              </a:rPr>
              <a:t>Index</a:t>
            </a:r>
            <a:r>
              <a:rPr lang="en-IE" dirty="0" smtClean="0">
                <a:latin typeface="Courier New" panose="02070309020205020404" pitchFamily="49" charset="0"/>
                <a:cs typeface="Courier New" panose="02070309020205020404" pitchFamily="49" charset="0"/>
              </a:rPr>
              <a:t>] </a:t>
            </a:r>
            <a:r>
              <a:rPr lang="en-IE" dirty="0">
                <a:latin typeface="Courier New" panose="02070309020205020404" pitchFamily="49" charset="0"/>
                <a:cs typeface="Courier New" panose="02070309020205020404" pitchFamily="49" charset="0"/>
              </a:rPr>
              <a:t>&lt;- </a:t>
            </a:r>
            <a:r>
              <a:rPr lang="en-IE" dirty="0" err="1">
                <a:latin typeface="Courier New" panose="02070309020205020404" pitchFamily="49" charset="0"/>
                <a:cs typeface="Courier New" panose="02070309020205020404" pitchFamily="49" charset="0"/>
              </a:rPr>
              <a:t>Temp_Value</a:t>
            </a:r>
            <a:r>
              <a:rPr lang="en-IE" dirty="0" smtClean="0">
                <a:latin typeface="Courier New" panose="02070309020205020404" pitchFamily="49" charset="0"/>
                <a:cs typeface="Courier New" panose="02070309020205020404" pitchFamily="49" charset="0"/>
              </a:rPr>
              <a:t>;</a:t>
            </a:r>
          </a:p>
          <a:p>
            <a:pPr marL="857250" lvl="2" indent="0">
              <a:buNone/>
            </a:pPr>
            <a:r>
              <a:rPr lang="en-IE" b="1" dirty="0" smtClean="0">
                <a:latin typeface="Courier New" panose="02070309020205020404" pitchFamily="49" charset="0"/>
                <a:cs typeface="Courier New" panose="02070309020205020404" pitchFamily="49" charset="0"/>
              </a:rPr>
              <a:t>          ENDIF;</a:t>
            </a:r>
          </a:p>
          <a:p>
            <a:pPr marL="857250" lvl="2" indent="0">
              <a:buNone/>
            </a:pPr>
            <a:r>
              <a:rPr lang="en-IE" b="1" dirty="0" smtClean="0">
                <a:latin typeface="Courier New" panose="02070309020205020404" pitchFamily="49" charset="0"/>
                <a:cs typeface="Courier New" panose="02070309020205020404" pitchFamily="49" charset="0"/>
              </a:rPr>
              <a:t>   ENDFOR</a:t>
            </a:r>
            <a:r>
              <a:rPr lang="en-IE" b="1" dirty="0">
                <a:latin typeface="Courier New" panose="02070309020205020404" pitchFamily="49" charset="0"/>
                <a:cs typeface="Courier New" panose="02070309020205020404" pitchFamily="49" charset="0"/>
              </a:rPr>
              <a:t>;</a:t>
            </a:r>
          </a:p>
          <a:p>
            <a:pPr marL="0" lvl="2" indent="0">
              <a:buNone/>
            </a:pPr>
            <a:r>
              <a:rPr lang="en-IE" b="1" dirty="0" smtClean="0">
                <a:latin typeface="Courier New" panose="02070309020205020404" pitchFamily="49" charset="0"/>
                <a:cs typeface="Courier New" panose="02070309020205020404" pitchFamily="49" charset="0"/>
              </a:rPr>
              <a:t>     ENDFOR;</a:t>
            </a:r>
          </a:p>
          <a:p>
            <a:pPr marL="0" lvl="2" indent="0">
              <a:buNone/>
            </a:pPr>
            <a:r>
              <a:rPr lang="en-IE" b="1" dirty="0" smtClean="0">
                <a:latin typeface="Courier New" panose="02070309020205020404" pitchFamily="49" charset="0"/>
                <a:cs typeface="Courier New" panose="02070309020205020404" pitchFamily="49" charset="0"/>
              </a:rPr>
              <a:t>END.</a:t>
            </a:r>
            <a:endParaRPr lang="en-IE"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normAutofit/>
          </a:bodyPr>
          <a:lstStyle/>
          <a:p>
            <a:r>
              <a:rPr lang="en-GB" dirty="0"/>
              <a:t>Sorting: Bubble Sort</a:t>
            </a:r>
            <a:endParaRPr lang="en-IE" dirty="0"/>
          </a:p>
        </p:txBody>
      </p:sp>
    </p:spTree>
    <p:extLst>
      <p:ext uri="{BB962C8B-B14F-4D97-AF65-F5344CB8AC3E}">
        <p14:creationId xmlns:p14="http://schemas.microsoft.com/office/powerpoint/2010/main" val="3131984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Tree>
    <p:extLst>
      <p:ext uri="{BB962C8B-B14F-4D97-AF65-F5344CB8AC3E}">
        <p14:creationId xmlns:p14="http://schemas.microsoft.com/office/powerpoint/2010/main" val="3197134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941203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450548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278283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p:cNvSpPr/>
          <p:nvPr/>
        </p:nvSpPr>
        <p:spPr>
          <a:xfrm>
            <a:off x="3574926"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4367014"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ectangle 15"/>
          <p:cNvSpPr/>
          <p:nvPr/>
        </p:nvSpPr>
        <p:spPr>
          <a:xfrm>
            <a:off x="5159102"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5951190"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ectangle 17"/>
          <p:cNvSpPr/>
          <p:nvPr/>
        </p:nvSpPr>
        <p:spPr>
          <a:xfrm>
            <a:off x="674327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7535366"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Rectangle 19"/>
          <p:cNvSpPr/>
          <p:nvPr/>
        </p:nvSpPr>
        <p:spPr>
          <a:xfrm>
            <a:off x="8327454"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630770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278283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p:cNvSpPr/>
          <p:nvPr/>
        </p:nvSpPr>
        <p:spPr>
          <a:xfrm>
            <a:off x="3574926"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4367014"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ectangle 15"/>
          <p:cNvSpPr/>
          <p:nvPr/>
        </p:nvSpPr>
        <p:spPr>
          <a:xfrm>
            <a:off x="5159102"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5951190"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ectangle 17"/>
          <p:cNvSpPr/>
          <p:nvPr/>
        </p:nvSpPr>
        <p:spPr>
          <a:xfrm>
            <a:off x="674327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7535366"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Rectangle 19"/>
          <p:cNvSpPr/>
          <p:nvPr/>
        </p:nvSpPr>
        <p:spPr>
          <a:xfrm>
            <a:off x="8327454"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Rectangle 20"/>
          <p:cNvSpPr/>
          <p:nvPr/>
        </p:nvSpPr>
        <p:spPr>
          <a:xfrm>
            <a:off x="2782838"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p:cNvSpPr/>
          <p:nvPr/>
        </p:nvSpPr>
        <p:spPr>
          <a:xfrm>
            <a:off x="3574926"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22"/>
          <p:cNvSpPr/>
          <p:nvPr/>
        </p:nvSpPr>
        <p:spPr>
          <a:xfrm>
            <a:off x="4367014"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5159102"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5951190"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6743278"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7535366"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8327454"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816238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Sorting: Bubble Sort</a:t>
            </a:r>
            <a:endParaRPr lang="en-IE" dirty="0"/>
          </a:p>
        </p:txBody>
      </p:sp>
      <p:sp>
        <p:nvSpPr>
          <p:cNvPr id="5" name="Content Placeholder 4"/>
          <p:cNvSpPr>
            <a:spLocks noGrp="1"/>
          </p:cNvSpPr>
          <p:nvPr>
            <p:ph idx="1"/>
          </p:nvPr>
        </p:nvSpPr>
        <p:spPr/>
        <p:txBody>
          <a:bodyPr>
            <a:normAutofit/>
          </a:bodyPr>
          <a:lstStyle/>
          <a:p>
            <a:r>
              <a:rPr lang="en-IE" dirty="0" smtClean="0"/>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57492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367014"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5159102"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5951190"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6743278"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535366" y="2348880"/>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8327454" y="2348880"/>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278283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p:cNvSpPr/>
          <p:nvPr/>
        </p:nvSpPr>
        <p:spPr>
          <a:xfrm>
            <a:off x="3574926"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4367014"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ectangle 15"/>
          <p:cNvSpPr/>
          <p:nvPr/>
        </p:nvSpPr>
        <p:spPr>
          <a:xfrm>
            <a:off x="5159102"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5951190"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ectangle 17"/>
          <p:cNvSpPr/>
          <p:nvPr/>
        </p:nvSpPr>
        <p:spPr>
          <a:xfrm>
            <a:off x="6743278" y="2852936"/>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7535366"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Rectangle 19"/>
          <p:cNvSpPr/>
          <p:nvPr/>
        </p:nvSpPr>
        <p:spPr>
          <a:xfrm>
            <a:off x="8327454" y="2852936"/>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Rectangle 20"/>
          <p:cNvSpPr/>
          <p:nvPr/>
        </p:nvSpPr>
        <p:spPr>
          <a:xfrm>
            <a:off x="2782838"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2" name="Rectangle 21"/>
          <p:cNvSpPr/>
          <p:nvPr/>
        </p:nvSpPr>
        <p:spPr>
          <a:xfrm>
            <a:off x="3574926"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22"/>
          <p:cNvSpPr/>
          <p:nvPr/>
        </p:nvSpPr>
        <p:spPr>
          <a:xfrm>
            <a:off x="4367014"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23"/>
          <p:cNvSpPr/>
          <p:nvPr/>
        </p:nvSpPr>
        <p:spPr>
          <a:xfrm>
            <a:off x="5159102"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24"/>
          <p:cNvSpPr/>
          <p:nvPr/>
        </p:nvSpPr>
        <p:spPr>
          <a:xfrm>
            <a:off x="5951190" y="3356992"/>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25"/>
          <p:cNvSpPr/>
          <p:nvPr/>
        </p:nvSpPr>
        <p:spPr>
          <a:xfrm>
            <a:off x="6743278"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7535366"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Rectangle 27"/>
          <p:cNvSpPr/>
          <p:nvPr/>
        </p:nvSpPr>
        <p:spPr>
          <a:xfrm>
            <a:off x="8327454" y="3356992"/>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2782838"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3574926"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1" name="Rectangle 30"/>
          <p:cNvSpPr/>
          <p:nvPr/>
        </p:nvSpPr>
        <p:spPr>
          <a:xfrm>
            <a:off x="4367014"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Rectangle 31"/>
          <p:cNvSpPr/>
          <p:nvPr/>
        </p:nvSpPr>
        <p:spPr>
          <a:xfrm>
            <a:off x="5159102" y="3861048"/>
            <a:ext cx="79208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p:cNvSpPr/>
          <p:nvPr/>
        </p:nvSpPr>
        <p:spPr>
          <a:xfrm>
            <a:off x="5951190"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p:cNvSpPr/>
          <p:nvPr/>
        </p:nvSpPr>
        <p:spPr>
          <a:xfrm>
            <a:off x="6743278"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p:cNvSpPr/>
          <p:nvPr/>
        </p:nvSpPr>
        <p:spPr>
          <a:xfrm>
            <a:off x="7535366"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6" name="Rectangle 35"/>
          <p:cNvSpPr/>
          <p:nvPr/>
        </p:nvSpPr>
        <p:spPr>
          <a:xfrm>
            <a:off x="8327454" y="3861048"/>
            <a:ext cx="792088" cy="432048"/>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58038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1086</Words>
  <Application>Microsoft Office PowerPoint</Application>
  <PresentationFormat>Custom</PresentationFormat>
  <Paragraphs>190</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Sorting: Optimising Bubblesort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Sorting: Bubble Sort</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PseudoCode (reprise)</dc:title>
  <dc:creator>dgordon</dc:creator>
  <cp:lastModifiedBy>DIT</cp:lastModifiedBy>
  <cp:revision>72</cp:revision>
  <dcterms:created xsi:type="dcterms:W3CDTF">2011-11-22T13:33:19Z</dcterms:created>
  <dcterms:modified xsi:type="dcterms:W3CDTF">2015-09-20T17:19:04Z</dcterms:modified>
</cp:coreProperties>
</file>