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3"/>
  </p:notesMasterIdLst>
  <p:sldIdLst>
    <p:sldId id="256" r:id="rId2"/>
    <p:sldId id="268" r:id="rId3"/>
    <p:sldId id="291" r:id="rId4"/>
    <p:sldId id="292" r:id="rId5"/>
    <p:sldId id="293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04" r:id="rId17"/>
    <p:sldId id="317" r:id="rId18"/>
    <p:sldId id="305" r:id="rId19"/>
    <p:sldId id="306" r:id="rId20"/>
    <p:sldId id="307" r:id="rId21"/>
    <p:sldId id="308" r:id="rId22"/>
    <p:sldId id="309" r:id="rId23"/>
    <p:sldId id="310" r:id="rId24"/>
    <p:sldId id="311" r:id="rId25"/>
    <p:sldId id="312" r:id="rId26"/>
    <p:sldId id="313" r:id="rId27"/>
    <p:sldId id="314" r:id="rId28"/>
    <p:sldId id="315" r:id="rId29"/>
    <p:sldId id="316" r:id="rId30"/>
    <p:sldId id="318" r:id="rId31"/>
    <p:sldId id="319" r:id="rId32"/>
    <p:sldId id="320" r:id="rId33"/>
    <p:sldId id="427" r:id="rId34"/>
    <p:sldId id="321" r:id="rId35"/>
    <p:sldId id="322" r:id="rId36"/>
    <p:sldId id="323" r:id="rId37"/>
    <p:sldId id="324" r:id="rId38"/>
    <p:sldId id="325" r:id="rId39"/>
    <p:sldId id="326" r:id="rId40"/>
    <p:sldId id="327" r:id="rId41"/>
    <p:sldId id="328" r:id="rId42"/>
    <p:sldId id="329" r:id="rId43"/>
    <p:sldId id="330" r:id="rId44"/>
    <p:sldId id="331" r:id="rId45"/>
    <p:sldId id="332" r:id="rId46"/>
    <p:sldId id="333" r:id="rId47"/>
    <p:sldId id="334" r:id="rId48"/>
    <p:sldId id="335" r:id="rId49"/>
    <p:sldId id="336" r:id="rId50"/>
    <p:sldId id="337" r:id="rId51"/>
    <p:sldId id="338" r:id="rId52"/>
    <p:sldId id="339" r:id="rId53"/>
    <p:sldId id="340" r:id="rId54"/>
    <p:sldId id="342" r:id="rId55"/>
    <p:sldId id="341" r:id="rId56"/>
    <p:sldId id="343" r:id="rId57"/>
    <p:sldId id="344" r:id="rId58"/>
    <p:sldId id="345" r:id="rId59"/>
    <p:sldId id="346" r:id="rId60"/>
    <p:sldId id="347" r:id="rId61"/>
    <p:sldId id="348" r:id="rId62"/>
    <p:sldId id="349" r:id="rId63"/>
    <p:sldId id="350" r:id="rId64"/>
    <p:sldId id="351" r:id="rId65"/>
    <p:sldId id="352" r:id="rId66"/>
    <p:sldId id="353" r:id="rId67"/>
    <p:sldId id="354" r:id="rId68"/>
    <p:sldId id="355" r:id="rId69"/>
    <p:sldId id="356" r:id="rId70"/>
    <p:sldId id="357" r:id="rId71"/>
    <p:sldId id="358" r:id="rId72"/>
    <p:sldId id="359" r:id="rId73"/>
    <p:sldId id="360" r:id="rId74"/>
    <p:sldId id="361" r:id="rId75"/>
    <p:sldId id="362" r:id="rId76"/>
    <p:sldId id="363" r:id="rId77"/>
    <p:sldId id="364" r:id="rId78"/>
    <p:sldId id="365" r:id="rId79"/>
    <p:sldId id="366" r:id="rId80"/>
    <p:sldId id="367" r:id="rId81"/>
    <p:sldId id="368" r:id="rId82"/>
    <p:sldId id="369" r:id="rId83"/>
    <p:sldId id="370" r:id="rId84"/>
    <p:sldId id="371" r:id="rId85"/>
    <p:sldId id="372" r:id="rId86"/>
    <p:sldId id="373" r:id="rId87"/>
    <p:sldId id="374" r:id="rId88"/>
    <p:sldId id="375" r:id="rId89"/>
    <p:sldId id="376" r:id="rId90"/>
    <p:sldId id="377" r:id="rId91"/>
    <p:sldId id="378" r:id="rId92"/>
    <p:sldId id="379" r:id="rId93"/>
    <p:sldId id="380" r:id="rId94"/>
    <p:sldId id="381" r:id="rId95"/>
    <p:sldId id="382" r:id="rId96"/>
    <p:sldId id="383" r:id="rId97"/>
    <p:sldId id="384" r:id="rId98"/>
    <p:sldId id="385" r:id="rId99"/>
    <p:sldId id="386" r:id="rId100"/>
    <p:sldId id="387" r:id="rId101"/>
    <p:sldId id="388" r:id="rId102"/>
    <p:sldId id="389" r:id="rId103"/>
    <p:sldId id="390" r:id="rId104"/>
    <p:sldId id="391" r:id="rId105"/>
    <p:sldId id="392" r:id="rId106"/>
    <p:sldId id="393" r:id="rId107"/>
    <p:sldId id="394" r:id="rId108"/>
    <p:sldId id="395" r:id="rId109"/>
    <p:sldId id="396" r:id="rId110"/>
    <p:sldId id="397" r:id="rId111"/>
    <p:sldId id="398" r:id="rId112"/>
    <p:sldId id="399" r:id="rId113"/>
    <p:sldId id="400" r:id="rId114"/>
    <p:sldId id="401" r:id="rId115"/>
    <p:sldId id="402" r:id="rId116"/>
    <p:sldId id="403" r:id="rId117"/>
    <p:sldId id="404" r:id="rId118"/>
    <p:sldId id="405" r:id="rId119"/>
    <p:sldId id="406" r:id="rId120"/>
    <p:sldId id="407" r:id="rId121"/>
    <p:sldId id="408" r:id="rId122"/>
    <p:sldId id="409" r:id="rId123"/>
    <p:sldId id="410" r:id="rId124"/>
    <p:sldId id="411" r:id="rId125"/>
    <p:sldId id="412" r:id="rId126"/>
    <p:sldId id="413" r:id="rId127"/>
    <p:sldId id="414" r:id="rId128"/>
    <p:sldId id="415" r:id="rId129"/>
    <p:sldId id="416" r:id="rId130"/>
    <p:sldId id="417" r:id="rId131"/>
    <p:sldId id="418" r:id="rId132"/>
    <p:sldId id="419" r:id="rId133"/>
    <p:sldId id="420" r:id="rId134"/>
    <p:sldId id="421" r:id="rId135"/>
    <p:sldId id="422" r:id="rId136"/>
    <p:sldId id="423" r:id="rId137"/>
    <p:sldId id="424" r:id="rId138"/>
    <p:sldId id="425" r:id="rId139"/>
    <p:sldId id="428" r:id="rId140"/>
    <p:sldId id="426" r:id="rId141"/>
    <p:sldId id="429" r:id="rId142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516" y="-1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ABD7CF-CE8D-43B1-B884-D59884E078C3}" type="datetimeFigureOut">
              <a:rPr lang="en-IE" smtClean="0"/>
              <a:t>09/03/2016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C2457-0B7C-48B9-BDD1-92A4A044B45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54956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</a:t>
            </a:fld>
            <a:endParaRPr lang="en-I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09/03/2016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09/03/2016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09/03/2016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09/03/2016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09/03/2016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09/03/2016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09/03/2016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09/03/2016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09/03/2016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09/03/2016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09/03/2016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B0FEE-2562-4ECA-8249-9192E51E4D92}" type="datetimeFigureOut">
              <a:rPr lang="en-IE" smtClean="0"/>
              <a:pPr/>
              <a:t>09/03/2016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dirty="0" smtClean="0"/>
              <a:t>Sorting</a:t>
            </a:r>
            <a:endParaRPr lang="en-IE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Damian Gordon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Lets look at the swapping bit</a:t>
            </a:r>
          </a:p>
          <a:p>
            <a:pPr lvl="1"/>
            <a:r>
              <a:rPr lang="en-IE" dirty="0"/>
              <a:t> </a:t>
            </a:r>
            <a:r>
              <a:rPr lang="en-IE" dirty="0" smtClean="0"/>
              <a:t>if I wanted to swap two values, the following </a:t>
            </a:r>
            <a:r>
              <a:rPr lang="en-IE" u="sng" dirty="0" smtClean="0"/>
              <a:t>won’t</a:t>
            </a:r>
            <a:r>
              <a:rPr lang="en-IE" dirty="0" smtClean="0"/>
              <a:t> work:</a:t>
            </a:r>
          </a:p>
          <a:p>
            <a:pPr marL="457200" lvl="1" indent="0">
              <a:buNone/>
            </a:pPr>
            <a:endParaRPr lang="en-IE" dirty="0"/>
          </a:p>
          <a:p>
            <a:pPr marL="857250" lvl="2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Age[0] &lt;- Age[1];</a:t>
            </a:r>
          </a:p>
          <a:p>
            <a:pPr marL="857250" lvl="2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Age[1] &lt;- Age[0];</a:t>
            </a:r>
          </a:p>
          <a:p>
            <a:pPr marL="857250" lvl="2" indent="0">
              <a:buNone/>
            </a:pP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IE" dirty="0"/>
              <a:t>Why not?</a:t>
            </a:r>
          </a:p>
          <a:p>
            <a:pPr marL="857250" lvl="2" indent="0">
              <a:buNone/>
            </a:pPr>
            <a:endParaRPr lang="en-IE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0974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2" name="Content Placeholder 4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/>
          </a:bodyPr>
          <a:lstStyle/>
          <a:p>
            <a:endParaRPr lang="en-IE" dirty="0" smtClean="0"/>
          </a:p>
          <a:p>
            <a:endParaRPr lang="en-IE" dirty="0"/>
          </a:p>
          <a:p>
            <a:endParaRPr lang="en-IE" dirty="0" smtClean="0"/>
          </a:p>
          <a:p>
            <a:r>
              <a:rPr lang="en-IE" dirty="0" smtClean="0"/>
              <a:t>So what happened?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66131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2" name="Content Placeholder 4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/>
          </a:bodyPr>
          <a:lstStyle/>
          <a:p>
            <a:endParaRPr lang="en-IE" dirty="0" smtClean="0"/>
          </a:p>
          <a:p>
            <a:endParaRPr lang="en-IE" dirty="0"/>
          </a:p>
          <a:p>
            <a:endParaRPr lang="en-IE" dirty="0" smtClean="0"/>
          </a:p>
          <a:p>
            <a:r>
              <a:rPr lang="en-IE" dirty="0" smtClean="0"/>
              <a:t>So what happened?</a:t>
            </a:r>
          </a:p>
          <a:p>
            <a:endParaRPr lang="en-IE" dirty="0"/>
          </a:p>
          <a:p>
            <a:r>
              <a:rPr lang="en-IE" dirty="0" smtClean="0"/>
              <a:t>We have moved the fourth largest value (34) into the correct position.</a:t>
            </a:r>
          </a:p>
        </p:txBody>
      </p:sp>
    </p:spTree>
    <p:extLst>
      <p:ext uri="{BB962C8B-B14F-4D97-AF65-F5344CB8AC3E}">
        <p14:creationId xmlns:p14="http://schemas.microsoft.com/office/powerpoint/2010/main" val="192584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5" name="Content Placeholder 4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/>
          </a:bodyPr>
          <a:lstStyle/>
          <a:p>
            <a:r>
              <a:rPr lang="en-IE" dirty="0" smtClean="0"/>
              <a:t>Let’s do it again:</a:t>
            </a:r>
          </a:p>
        </p:txBody>
      </p:sp>
    </p:spTree>
    <p:extLst>
      <p:ext uri="{BB962C8B-B14F-4D97-AF65-F5344CB8AC3E}">
        <p14:creationId xmlns:p14="http://schemas.microsoft.com/office/powerpoint/2010/main" val="90786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328689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400697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9093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328689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400697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623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472705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400697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2466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472705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400697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378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472705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5483138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3858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472705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5483138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7792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6131210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5483138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5880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Lets assume Age[0]=44, and Age[1]=23, if we do the following:</a:t>
            </a:r>
          </a:p>
          <a:p>
            <a:endParaRPr lang="en-IE" dirty="0"/>
          </a:p>
          <a:p>
            <a:pPr marL="857250" lvl="2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Age[0] &lt;- Age[1];</a:t>
            </a:r>
          </a:p>
          <a:p>
            <a:pPr marL="857250" lvl="2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Age[1] &lt;- Age[0];</a:t>
            </a:r>
          </a:p>
          <a:p>
            <a:pPr marL="857250" lvl="2" indent="0">
              <a:buNone/>
            </a:pP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IE" dirty="0" smtClean="0"/>
              <a:t>What happens is:</a:t>
            </a:r>
            <a:endParaRPr lang="en-IE" dirty="0"/>
          </a:p>
          <a:p>
            <a:pPr marL="857250" lvl="2" indent="0">
              <a:buNone/>
            </a:pPr>
            <a:endParaRPr lang="en-IE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Age[0] &lt;- Age[1];</a:t>
            </a:r>
          </a:p>
          <a:p>
            <a:pPr marL="857250" lvl="2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Age[1] &lt;- Age[0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3195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6131210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5483138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527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6131210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688729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6665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6131210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688729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6245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760737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688729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6245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760737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688729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9588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760737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832745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9588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2" name="Content Placeholder 4"/>
          <p:cNvSpPr>
            <a:spLocks noGrp="1"/>
          </p:cNvSpPr>
          <p:nvPr>
            <p:ph idx="1"/>
          </p:nvPr>
        </p:nvSpPr>
        <p:spPr>
          <a:xfrm>
            <a:off x="609521" y="1556792"/>
            <a:ext cx="10971372" cy="4525963"/>
          </a:xfrm>
        </p:spPr>
        <p:txBody>
          <a:bodyPr>
            <a:normAutofit/>
          </a:bodyPr>
          <a:lstStyle/>
          <a:p>
            <a:endParaRPr lang="en-IE" dirty="0" smtClean="0"/>
          </a:p>
          <a:p>
            <a:endParaRPr lang="en-IE" dirty="0"/>
          </a:p>
          <a:p>
            <a:endParaRPr lang="en-IE" dirty="0" smtClean="0"/>
          </a:p>
          <a:p>
            <a:r>
              <a:rPr lang="en-IE" dirty="0" smtClean="0"/>
              <a:t>So what happened?</a:t>
            </a:r>
          </a:p>
          <a:p>
            <a:endParaRPr lang="en-IE" dirty="0"/>
          </a:p>
          <a:p>
            <a:r>
              <a:rPr lang="en-IE" dirty="0" smtClean="0"/>
              <a:t>We have moved the fifth largest value (33) into the correct position.</a:t>
            </a:r>
          </a:p>
        </p:txBody>
      </p:sp>
    </p:spTree>
    <p:extLst>
      <p:ext uri="{BB962C8B-B14F-4D97-AF65-F5344CB8AC3E}">
        <p14:creationId xmlns:p14="http://schemas.microsoft.com/office/powerpoint/2010/main" val="228923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5" name="Content Placeholder 4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/>
          </a:bodyPr>
          <a:lstStyle/>
          <a:p>
            <a:r>
              <a:rPr lang="en-IE" dirty="0" smtClean="0"/>
              <a:t>Let’s do it again:</a:t>
            </a:r>
          </a:p>
        </p:txBody>
      </p:sp>
    </p:spTree>
    <p:extLst>
      <p:ext uri="{BB962C8B-B14F-4D97-AF65-F5344CB8AC3E}">
        <p14:creationId xmlns:p14="http://schemas.microsoft.com/office/powerpoint/2010/main" val="25092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328689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400697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4818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328689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400697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7145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Lets assume Age[0]=44, and Age[1]=23, if we do the following:</a:t>
            </a:r>
          </a:p>
          <a:p>
            <a:endParaRPr lang="en-IE" dirty="0"/>
          </a:p>
          <a:p>
            <a:pPr marL="857250" lvl="2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Age[0] &lt;- Age[1];</a:t>
            </a:r>
          </a:p>
          <a:p>
            <a:pPr marL="857250" lvl="2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Age[1] &lt;- Age[0];</a:t>
            </a:r>
          </a:p>
          <a:p>
            <a:pPr marL="857250" lvl="2" indent="0">
              <a:buNone/>
            </a:pP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IE" dirty="0" smtClean="0"/>
              <a:t>What happens is:</a:t>
            </a:r>
            <a:endParaRPr lang="en-IE" dirty="0"/>
          </a:p>
          <a:p>
            <a:pPr marL="857250" lvl="2" indent="0">
              <a:buNone/>
            </a:pPr>
            <a:endParaRPr lang="en-IE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Age[0] &lt;- Age[1];</a:t>
            </a:r>
          </a:p>
          <a:p>
            <a:pPr marL="857250" lvl="2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Age[1] &lt;- Age[0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6" name="Rectangle 5"/>
          <p:cNvSpPr/>
          <p:nvPr/>
        </p:nvSpPr>
        <p:spPr>
          <a:xfrm>
            <a:off x="3502918" y="4725144"/>
            <a:ext cx="9361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69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4763058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400697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7145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4763058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400697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871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4763058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544713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0652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4763058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544713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6395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616721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544713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2613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616721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544713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1268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616721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688729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1268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616721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688729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6265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760737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688729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6265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760737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688729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0536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Lets assume Age[0]=44, and Age[1]=23, if we do the following:</a:t>
            </a:r>
          </a:p>
          <a:p>
            <a:endParaRPr lang="en-IE" dirty="0"/>
          </a:p>
          <a:p>
            <a:pPr marL="857250" lvl="2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Age[0] &lt;- Age[1];</a:t>
            </a:r>
          </a:p>
          <a:p>
            <a:pPr marL="857250" lvl="2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Age[1] &lt;- Age[0];</a:t>
            </a:r>
          </a:p>
          <a:p>
            <a:pPr marL="857250" lvl="2" indent="0">
              <a:buNone/>
            </a:pP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IE" dirty="0" smtClean="0"/>
              <a:t>What happens is:</a:t>
            </a:r>
            <a:endParaRPr lang="en-IE" dirty="0"/>
          </a:p>
          <a:p>
            <a:pPr marL="857250" lvl="2" indent="0">
              <a:buNone/>
            </a:pPr>
            <a:endParaRPr lang="en-IE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Age[0] &lt;- Age[1];</a:t>
            </a:r>
          </a:p>
          <a:p>
            <a:pPr marL="857250" lvl="2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Age[1] &lt;- Age[0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3" name="Rectangle 2"/>
          <p:cNvSpPr/>
          <p:nvPr/>
        </p:nvSpPr>
        <p:spPr>
          <a:xfrm>
            <a:off x="3502918" y="4725144"/>
            <a:ext cx="9361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30710" y="4725144"/>
            <a:ext cx="9361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69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760737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832745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0536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2" name="Content Placeholder 4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/>
          </a:bodyPr>
          <a:lstStyle/>
          <a:p>
            <a:endParaRPr lang="en-IE" dirty="0" smtClean="0"/>
          </a:p>
          <a:p>
            <a:endParaRPr lang="en-IE" dirty="0"/>
          </a:p>
          <a:p>
            <a:endParaRPr lang="en-IE" dirty="0" smtClean="0"/>
          </a:p>
          <a:p>
            <a:r>
              <a:rPr lang="en-IE" dirty="0" smtClean="0"/>
              <a:t>So what happened?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98674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2" name="Content Placeholder 4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/>
          </a:bodyPr>
          <a:lstStyle/>
          <a:p>
            <a:endParaRPr lang="en-IE" dirty="0" smtClean="0"/>
          </a:p>
          <a:p>
            <a:endParaRPr lang="en-IE" dirty="0"/>
          </a:p>
          <a:p>
            <a:endParaRPr lang="en-IE" dirty="0" smtClean="0"/>
          </a:p>
          <a:p>
            <a:r>
              <a:rPr lang="en-IE" dirty="0" smtClean="0"/>
              <a:t>So what happened?</a:t>
            </a:r>
          </a:p>
          <a:p>
            <a:endParaRPr lang="en-IE" dirty="0"/>
          </a:p>
          <a:p>
            <a:r>
              <a:rPr lang="en-IE" dirty="0" smtClean="0"/>
              <a:t>We have moved the sixth largest value (23) into the correct position.</a:t>
            </a:r>
          </a:p>
        </p:txBody>
      </p:sp>
    </p:spTree>
    <p:extLst>
      <p:ext uri="{BB962C8B-B14F-4D97-AF65-F5344CB8AC3E}">
        <p14:creationId xmlns:p14="http://schemas.microsoft.com/office/powerpoint/2010/main" val="316587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5" name="Content Placeholder 4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/>
          </a:bodyPr>
          <a:lstStyle/>
          <a:p>
            <a:r>
              <a:rPr lang="en-IE" dirty="0" smtClean="0"/>
              <a:t>Let’s do it again:</a:t>
            </a:r>
          </a:p>
        </p:txBody>
      </p:sp>
    </p:spTree>
    <p:extLst>
      <p:ext uri="{BB962C8B-B14F-4D97-AF65-F5344CB8AC3E}">
        <p14:creationId xmlns:p14="http://schemas.microsoft.com/office/powerpoint/2010/main" val="171587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5" name="Content Placeholder 4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/>
          </a:bodyPr>
          <a:lstStyle/>
          <a:p>
            <a:r>
              <a:rPr lang="en-IE" dirty="0" smtClean="0"/>
              <a:t>Let’s do it again:</a:t>
            </a:r>
          </a:p>
          <a:p>
            <a:endParaRPr lang="en-IE" dirty="0"/>
          </a:p>
          <a:p>
            <a:r>
              <a:rPr lang="en-IE" dirty="0" smtClean="0"/>
              <a:t>Let’s not bother!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67975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5" name="Content Placeholder 4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/>
          </a:bodyPr>
          <a:lstStyle/>
          <a:p>
            <a:r>
              <a:rPr lang="en-IE" dirty="0" smtClean="0"/>
              <a:t>Let’s do it again:</a:t>
            </a:r>
          </a:p>
          <a:p>
            <a:endParaRPr lang="en-IE" dirty="0"/>
          </a:p>
          <a:p>
            <a:r>
              <a:rPr lang="en-IE" dirty="0" smtClean="0"/>
              <a:t>Let’s not bother!</a:t>
            </a:r>
          </a:p>
          <a:p>
            <a:endParaRPr lang="en-IE" dirty="0"/>
          </a:p>
          <a:p>
            <a:r>
              <a:rPr lang="en-IE" dirty="0" smtClean="0"/>
              <a:t>It’s sorted!</a:t>
            </a:r>
          </a:p>
        </p:txBody>
      </p:sp>
    </p:spTree>
    <p:extLst>
      <p:ext uri="{BB962C8B-B14F-4D97-AF65-F5344CB8AC3E}">
        <p14:creationId xmlns:p14="http://schemas.microsoft.com/office/powerpoint/2010/main" val="73956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24089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So we need two loops:</a:t>
            </a:r>
            <a:endParaRPr lang="en-IE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01000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918742" y="2996952"/>
            <a:ext cx="7848872" cy="2520280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E" dirty="0"/>
              <a:t>So we need two loops</a:t>
            </a:r>
            <a:r>
              <a:rPr lang="en-IE" dirty="0" smtClean="0"/>
              <a:t>:</a:t>
            </a:r>
          </a:p>
          <a:p>
            <a:endParaRPr lang="en-IE" dirty="0"/>
          </a:p>
          <a:p>
            <a:pPr marL="857250" lvl="2" indent="0">
              <a:buNone/>
            </a:pP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Outer-Index</a:t>
            </a: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IN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 TO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N-1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DO FOR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Index</a:t>
            </a: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TO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N-2</a:t>
            </a:r>
          </a:p>
          <a:p>
            <a:pPr marL="857250" lvl="2" indent="0">
              <a:buNone/>
            </a:pP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DO IF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(Age[Index+1] &lt; Age[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Index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</a:p>
          <a:p>
            <a:pPr marL="857250" lvl="2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</a:t>
            </a: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Temp_Value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&lt;-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Age[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Index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+1];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Age[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Index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+1]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&lt;-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Age[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Index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Age[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Index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&lt;-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Temp_Value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857250" lvl="2" indent="0">
              <a:buNone/>
            </a:pP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ENDIF;</a:t>
            </a:r>
          </a:p>
          <a:p>
            <a:pPr marL="857250" lvl="2" indent="0">
              <a:buNone/>
            </a:pP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ENDFOR</a:t>
            </a: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2" indent="0">
              <a:buNone/>
            </a:pP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ENDFOR;</a:t>
            </a:r>
            <a:endParaRPr lang="en-IE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47028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2558" y="1340768"/>
            <a:ext cx="9937104" cy="5400600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PROGRAM 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BubbleSort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57150" indent="0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Integer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Age[8] 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&lt;- {44,23,42,33,16,54,34,18};</a:t>
            </a:r>
            <a:endParaRPr lang="en-IE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Outer-Index</a:t>
            </a: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IN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 TO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N-1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DO FOR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Index</a:t>
            </a: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b="1" smtClean="0"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lang="en-IE" smtClean="0">
                <a:latin typeface="Courier New" panose="02070309020205020404" pitchFamily="49" charset="0"/>
                <a:cs typeface="Courier New" panose="02070309020205020404" pitchFamily="49" charset="0"/>
              </a:rPr>
              <a:t> N-2</a:t>
            </a:r>
            <a:endParaRPr lang="en-IE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DO IF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(Age[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Index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+1] &lt; Age[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Index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</a:p>
          <a:p>
            <a:pPr marL="857250" lvl="2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Temp_Value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&lt;-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Age[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Index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+1];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Age[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Index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+1]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&lt;-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Age[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Index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Age[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Index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&lt;-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Temp_Value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857250" lvl="2" indent="0">
              <a:buNone/>
            </a:pP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ENDIF;</a:t>
            </a:r>
          </a:p>
          <a:p>
            <a:pPr marL="857250" lvl="2" indent="0">
              <a:buNone/>
            </a:pP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ENDFOR</a:t>
            </a: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2" indent="0">
              <a:buNone/>
            </a:pP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ENDFOR;</a:t>
            </a:r>
          </a:p>
          <a:p>
            <a:pPr marL="0" lvl="2" indent="0">
              <a:buNone/>
            </a:pP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13198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Lets assume Age[0]=44, and Age[1]=23, if we do the following:</a:t>
            </a:r>
          </a:p>
          <a:p>
            <a:endParaRPr lang="en-IE" dirty="0"/>
          </a:p>
          <a:p>
            <a:pPr marL="857250" lvl="2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Age[0] &lt;- Age[1];</a:t>
            </a:r>
          </a:p>
          <a:p>
            <a:pPr marL="857250" lvl="2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Age[1] &lt;- Age[0];</a:t>
            </a:r>
          </a:p>
          <a:p>
            <a:pPr marL="857250" lvl="2" indent="0">
              <a:buNone/>
            </a:pP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IE" dirty="0" smtClean="0"/>
              <a:t>What happens is:</a:t>
            </a:r>
            <a:endParaRPr lang="en-IE" dirty="0"/>
          </a:p>
          <a:p>
            <a:pPr marL="857250" lvl="2" indent="0">
              <a:buNone/>
            </a:pPr>
            <a:endParaRPr lang="en-IE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Age[0] &lt;- Age[1];</a:t>
            </a:r>
          </a:p>
          <a:p>
            <a:pPr marL="857250" lvl="2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Age[1] &lt;- Age[0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3" name="Rectangle 2"/>
          <p:cNvSpPr/>
          <p:nvPr/>
        </p:nvSpPr>
        <p:spPr>
          <a:xfrm>
            <a:off x="3502918" y="4725144"/>
            <a:ext cx="9361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30710" y="4725144"/>
            <a:ext cx="9361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02918" y="5805264"/>
            <a:ext cx="9361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52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2958" y="1412776"/>
            <a:ext cx="4392488" cy="43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49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 smtClean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>
                <a:latin typeface="+mj-lt"/>
              </a:rPr>
              <a:t> </a:t>
            </a:r>
          </a:p>
          <a:p>
            <a:endParaRPr lang="en-GB" altLang="en-US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04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695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Lets assume Age[0]=44, and Age[1]=23, if we do the following:</a:t>
            </a:r>
          </a:p>
          <a:p>
            <a:endParaRPr lang="en-IE" dirty="0"/>
          </a:p>
          <a:p>
            <a:pPr marL="857250" lvl="2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Age[0] &lt;- Age[1];</a:t>
            </a:r>
          </a:p>
          <a:p>
            <a:pPr marL="857250" lvl="2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Age[1] &lt;- Age[0];</a:t>
            </a:r>
          </a:p>
          <a:p>
            <a:pPr marL="857250" lvl="2" indent="0">
              <a:buNone/>
            </a:pP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IE" dirty="0" smtClean="0"/>
              <a:t>What happens is:</a:t>
            </a:r>
            <a:endParaRPr lang="en-IE" dirty="0"/>
          </a:p>
          <a:p>
            <a:pPr marL="857250" lvl="2" indent="0">
              <a:buNone/>
            </a:pPr>
            <a:endParaRPr lang="en-IE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Age[0] &lt;- Age[1];</a:t>
            </a:r>
          </a:p>
          <a:p>
            <a:pPr marL="857250" lvl="2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Age[1] &lt;- Age[0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3" name="Rectangle 2"/>
          <p:cNvSpPr/>
          <p:nvPr/>
        </p:nvSpPr>
        <p:spPr>
          <a:xfrm>
            <a:off x="3502918" y="4725144"/>
            <a:ext cx="9361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30710" y="4725144"/>
            <a:ext cx="9361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02918" y="5805264"/>
            <a:ext cx="9361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30710" y="5805264"/>
            <a:ext cx="9361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52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Lets assume Age[0]=44, and Age[1]=23, if we do the following:</a:t>
            </a:r>
          </a:p>
          <a:p>
            <a:endParaRPr lang="en-IE" dirty="0"/>
          </a:p>
          <a:p>
            <a:pPr marL="857250" lvl="2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Age[0] &lt;- Age[1];</a:t>
            </a:r>
          </a:p>
          <a:p>
            <a:pPr marL="857250" lvl="2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Age[1] &lt;- Age[0];</a:t>
            </a:r>
          </a:p>
          <a:p>
            <a:pPr marL="857250" lvl="2" indent="0">
              <a:buNone/>
            </a:pP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IE" dirty="0" smtClean="0"/>
              <a:t>What happens is:</a:t>
            </a:r>
            <a:endParaRPr lang="en-IE" dirty="0"/>
          </a:p>
          <a:p>
            <a:pPr marL="857250" lvl="2" indent="0">
              <a:buNone/>
            </a:pPr>
            <a:endParaRPr lang="en-IE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Age[0] &lt;- Age[1];</a:t>
            </a:r>
          </a:p>
          <a:p>
            <a:pPr marL="857250" lvl="2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Age[1] &lt;- Age[0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3" name="Rectangle 2"/>
          <p:cNvSpPr/>
          <p:nvPr/>
        </p:nvSpPr>
        <p:spPr>
          <a:xfrm>
            <a:off x="3502918" y="4725144"/>
            <a:ext cx="9361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30710" y="4725144"/>
            <a:ext cx="9361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02918" y="5805264"/>
            <a:ext cx="9361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30710" y="5805264"/>
            <a:ext cx="9361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03118" y="3868013"/>
            <a:ext cx="3118804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NOT a </a:t>
            </a:r>
          </a:p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Successful</a:t>
            </a:r>
          </a:p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swap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7092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Lets assume Age[0]=44, and Age[1]=23, if we do the following:</a:t>
            </a:r>
          </a:p>
          <a:p>
            <a:endParaRPr lang="en-IE" dirty="0"/>
          </a:p>
          <a:p>
            <a:pPr marL="857250" lvl="2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Age[0] &lt;- Age[1];</a:t>
            </a:r>
          </a:p>
          <a:p>
            <a:pPr marL="857250" lvl="2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Age[1] &lt;- Age[0];</a:t>
            </a:r>
          </a:p>
          <a:p>
            <a:pPr marL="857250" lvl="2" indent="0">
              <a:buNone/>
            </a:pP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IE" dirty="0" smtClean="0"/>
              <a:t>What happens is:</a:t>
            </a:r>
            <a:endParaRPr lang="en-IE" dirty="0"/>
          </a:p>
          <a:p>
            <a:pPr marL="857250" lvl="2" indent="0">
              <a:buNone/>
            </a:pPr>
            <a:endParaRPr lang="en-IE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Age[0] &lt;- Age[1];</a:t>
            </a:r>
          </a:p>
          <a:p>
            <a:pPr marL="857250" lvl="2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Age[1] &lt;- Age[0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3" name="Rectangle 2"/>
          <p:cNvSpPr/>
          <p:nvPr/>
        </p:nvSpPr>
        <p:spPr>
          <a:xfrm>
            <a:off x="3502918" y="4725144"/>
            <a:ext cx="9361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30710" y="4725144"/>
            <a:ext cx="9361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02918" y="5805264"/>
            <a:ext cx="9361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30710" y="5805264"/>
            <a:ext cx="9361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03118" y="3868013"/>
            <a:ext cx="3118804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NOT a </a:t>
            </a:r>
          </a:p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Successful</a:t>
            </a:r>
          </a:p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swap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615486" y="4255130"/>
            <a:ext cx="312034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Age[0]=23</a:t>
            </a:r>
          </a:p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Age[1]=23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9669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We need an extra variable to make this work: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01071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We need an extra variable to make this work:</a:t>
            </a:r>
          </a:p>
          <a:p>
            <a:r>
              <a:rPr lang="en-IE" dirty="0" smtClean="0"/>
              <a:t>Lets call it 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Temp_Value</a:t>
            </a:r>
            <a:r>
              <a:rPr lang="en-IE" dirty="0" smtClean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6017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Sorting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Let’s remember our integer array from before:</a:t>
            </a:r>
          </a:p>
        </p:txBody>
      </p:sp>
    </p:spTree>
    <p:extLst>
      <p:ext uri="{BB962C8B-B14F-4D97-AF65-F5344CB8AC3E}">
        <p14:creationId xmlns:p14="http://schemas.microsoft.com/office/powerpoint/2010/main" val="237253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We need an extra variable to make this work:</a:t>
            </a:r>
          </a:p>
          <a:p>
            <a:r>
              <a:rPr lang="en-IE" dirty="0" smtClean="0"/>
              <a:t>Lets call it 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Temp_Value</a:t>
            </a:r>
            <a:r>
              <a:rPr lang="en-IE" dirty="0" smtClean="0"/>
              <a:t>.</a:t>
            </a:r>
          </a:p>
          <a:p>
            <a:endParaRPr lang="en-IE" dirty="0"/>
          </a:p>
          <a:p>
            <a:pPr marL="857250" lvl="2" indent="0">
              <a:buNone/>
            </a:pP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Temp_Value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&lt;- Age[1];</a:t>
            </a:r>
          </a:p>
          <a:p>
            <a:endParaRPr lang="en-IE" dirty="0" smtClean="0"/>
          </a:p>
          <a:p>
            <a:endParaRPr lang="en-IE" dirty="0"/>
          </a:p>
          <a:p>
            <a:endParaRPr lang="en-IE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35277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We need an extra variable to make this work:</a:t>
            </a:r>
          </a:p>
          <a:p>
            <a:r>
              <a:rPr lang="en-IE" dirty="0" smtClean="0"/>
              <a:t>Lets call it 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Temp_Value</a:t>
            </a:r>
            <a:r>
              <a:rPr lang="en-IE" dirty="0" smtClean="0"/>
              <a:t>.</a:t>
            </a:r>
          </a:p>
          <a:p>
            <a:endParaRPr lang="en-IE" dirty="0"/>
          </a:p>
          <a:p>
            <a:pPr marL="857250" lvl="2" indent="0">
              <a:buNone/>
            </a:pP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Temp_Value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&lt;- Age[1];</a:t>
            </a:r>
          </a:p>
          <a:p>
            <a:pPr marL="857250" lvl="2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Age[1] &lt;- Age[0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857250" lvl="2" indent="0">
              <a:buNone/>
            </a:pPr>
            <a:endParaRPr lang="en-IE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dirty="0" smtClean="0"/>
          </a:p>
          <a:p>
            <a:endParaRPr lang="en-IE" dirty="0"/>
          </a:p>
          <a:p>
            <a:endParaRPr lang="en-IE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7545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We need an extra variable to make this work:</a:t>
            </a:r>
          </a:p>
          <a:p>
            <a:r>
              <a:rPr lang="en-IE" dirty="0" smtClean="0"/>
              <a:t>Lets call it 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Temp_Value</a:t>
            </a:r>
            <a:r>
              <a:rPr lang="en-IE" dirty="0" smtClean="0"/>
              <a:t>.</a:t>
            </a:r>
          </a:p>
          <a:p>
            <a:endParaRPr lang="en-IE" dirty="0"/>
          </a:p>
          <a:p>
            <a:pPr marL="857250" lvl="2" indent="0">
              <a:buNone/>
            </a:pP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Temp_Value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&lt;- Age[1];</a:t>
            </a:r>
          </a:p>
          <a:p>
            <a:pPr marL="857250" lvl="2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Age[1] &lt;- Age[0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857250" lvl="2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Age[0] &lt;- 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Temp_Value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dirty="0" smtClean="0"/>
          </a:p>
          <a:p>
            <a:endParaRPr lang="en-IE" dirty="0"/>
          </a:p>
          <a:p>
            <a:endParaRPr lang="en-IE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7545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We need an extra variable to make this work:</a:t>
            </a:r>
          </a:p>
          <a:p>
            <a:r>
              <a:rPr lang="en-IE" dirty="0" smtClean="0"/>
              <a:t>Lets call it 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Temp_Value</a:t>
            </a:r>
            <a:r>
              <a:rPr lang="en-IE" dirty="0" smtClean="0"/>
              <a:t>.</a:t>
            </a:r>
          </a:p>
          <a:p>
            <a:endParaRPr lang="en-IE" dirty="0"/>
          </a:p>
          <a:p>
            <a:pPr marL="857250" lvl="2" indent="0">
              <a:buNone/>
            </a:pP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Temp_Value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&lt;- Age[1];</a:t>
            </a:r>
          </a:p>
          <a:p>
            <a:pPr marL="857250" lvl="2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Age[1] &lt;- Age[0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857250" lvl="2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Age[0] &lt;- 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Temp_Value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dirty="0" smtClean="0"/>
          </a:p>
          <a:p>
            <a:endParaRPr lang="en-IE" dirty="0"/>
          </a:p>
          <a:p>
            <a:endParaRPr lang="en-IE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6" name="Rectangle 5"/>
          <p:cNvSpPr/>
          <p:nvPr/>
        </p:nvSpPr>
        <p:spPr>
          <a:xfrm>
            <a:off x="3934966" y="3068960"/>
            <a:ext cx="9361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We need an extra variable to make this work:</a:t>
            </a:r>
          </a:p>
          <a:p>
            <a:r>
              <a:rPr lang="en-IE" dirty="0" smtClean="0"/>
              <a:t>Lets call it 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Temp_Value</a:t>
            </a:r>
            <a:r>
              <a:rPr lang="en-IE" dirty="0" smtClean="0"/>
              <a:t>.</a:t>
            </a:r>
          </a:p>
          <a:p>
            <a:endParaRPr lang="en-IE" dirty="0"/>
          </a:p>
          <a:p>
            <a:pPr marL="857250" lvl="2" indent="0">
              <a:buNone/>
            </a:pP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Temp_Value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&lt;- Age[1];</a:t>
            </a:r>
          </a:p>
          <a:p>
            <a:pPr marL="857250" lvl="2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Age[1] &lt;- Age[0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857250" lvl="2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Age[0] &lt;- 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Temp_Value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dirty="0" smtClean="0"/>
          </a:p>
          <a:p>
            <a:endParaRPr lang="en-IE" dirty="0"/>
          </a:p>
          <a:p>
            <a:endParaRPr lang="en-IE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3934966" y="3068960"/>
            <a:ext cx="9361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74726" y="3068960"/>
            <a:ext cx="9361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99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We need an extra variable to make this work:</a:t>
            </a:r>
          </a:p>
          <a:p>
            <a:r>
              <a:rPr lang="en-IE" dirty="0" smtClean="0"/>
              <a:t>Lets call it 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Temp_Value</a:t>
            </a:r>
            <a:r>
              <a:rPr lang="en-IE" dirty="0" smtClean="0"/>
              <a:t>.</a:t>
            </a:r>
          </a:p>
          <a:p>
            <a:endParaRPr lang="en-IE" dirty="0"/>
          </a:p>
          <a:p>
            <a:pPr marL="857250" lvl="2" indent="0">
              <a:buNone/>
            </a:pP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Temp_Value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&lt;- Age[1];</a:t>
            </a:r>
          </a:p>
          <a:p>
            <a:pPr marL="857250" lvl="2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Age[1] &lt;- Age[0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857250" lvl="2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Age[0] &lt;- 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Temp_Value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dirty="0" smtClean="0"/>
          </a:p>
          <a:p>
            <a:endParaRPr lang="en-IE" dirty="0"/>
          </a:p>
          <a:p>
            <a:endParaRPr lang="en-IE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3934966" y="3068960"/>
            <a:ext cx="9361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74726" y="3068960"/>
            <a:ext cx="9361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34966" y="3645024"/>
            <a:ext cx="9361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0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We need an extra variable to make this work:</a:t>
            </a:r>
          </a:p>
          <a:p>
            <a:r>
              <a:rPr lang="en-IE" dirty="0" smtClean="0"/>
              <a:t>Lets call it 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Temp_Value</a:t>
            </a:r>
            <a:r>
              <a:rPr lang="en-IE" dirty="0" smtClean="0"/>
              <a:t>.</a:t>
            </a:r>
          </a:p>
          <a:p>
            <a:endParaRPr lang="en-IE" dirty="0"/>
          </a:p>
          <a:p>
            <a:pPr marL="857250" lvl="2" indent="0">
              <a:buNone/>
            </a:pP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Temp_Value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&lt;- Age[1];</a:t>
            </a:r>
          </a:p>
          <a:p>
            <a:pPr marL="857250" lvl="2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Age[1] &lt;- Age[0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857250" lvl="2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Age[0] &lt;- 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Temp_Value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dirty="0" smtClean="0"/>
          </a:p>
          <a:p>
            <a:endParaRPr lang="en-IE" dirty="0"/>
          </a:p>
          <a:p>
            <a:endParaRPr lang="en-IE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3934966" y="3068960"/>
            <a:ext cx="9361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74726" y="3068960"/>
            <a:ext cx="9361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34966" y="3645024"/>
            <a:ext cx="9361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02718" y="3645024"/>
            <a:ext cx="9361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66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We need an extra variable to make this work:</a:t>
            </a:r>
          </a:p>
          <a:p>
            <a:r>
              <a:rPr lang="en-IE" dirty="0" smtClean="0"/>
              <a:t>Lets call it 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Temp_Value</a:t>
            </a:r>
            <a:r>
              <a:rPr lang="en-IE" dirty="0" smtClean="0"/>
              <a:t>.</a:t>
            </a:r>
          </a:p>
          <a:p>
            <a:endParaRPr lang="en-IE" dirty="0"/>
          </a:p>
          <a:p>
            <a:pPr marL="857250" lvl="2" indent="0">
              <a:buNone/>
            </a:pP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Temp_Value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&lt;- Age[1];</a:t>
            </a:r>
          </a:p>
          <a:p>
            <a:pPr marL="857250" lvl="2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Age[1] &lt;- Age[0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857250" lvl="2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Age[0] &lt;- 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Temp_Value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dirty="0" smtClean="0"/>
          </a:p>
          <a:p>
            <a:endParaRPr lang="en-IE" dirty="0"/>
          </a:p>
          <a:p>
            <a:endParaRPr lang="en-IE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3934966" y="3068960"/>
            <a:ext cx="9361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74726" y="3068960"/>
            <a:ext cx="9361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34966" y="3645024"/>
            <a:ext cx="9361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02718" y="3645024"/>
            <a:ext cx="9361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34966" y="4221088"/>
            <a:ext cx="9361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24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We need an extra variable to make this work:</a:t>
            </a:r>
          </a:p>
          <a:p>
            <a:r>
              <a:rPr lang="en-IE" dirty="0" smtClean="0"/>
              <a:t>Lets call it 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Temp_Value</a:t>
            </a:r>
            <a:r>
              <a:rPr lang="en-IE" dirty="0" smtClean="0"/>
              <a:t>.</a:t>
            </a:r>
          </a:p>
          <a:p>
            <a:endParaRPr lang="en-IE" dirty="0"/>
          </a:p>
          <a:p>
            <a:pPr marL="857250" lvl="2" indent="0">
              <a:buNone/>
            </a:pP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Temp_Value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&lt;- Age[1];</a:t>
            </a:r>
          </a:p>
          <a:p>
            <a:pPr marL="857250" lvl="2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Age[1] &lt;- Age[0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857250" lvl="2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Age[0] &lt;- 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Temp_Value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dirty="0" smtClean="0"/>
          </a:p>
          <a:p>
            <a:endParaRPr lang="en-IE" dirty="0"/>
          </a:p>
          <a:p>
            <a:endParaRPr lang="en-IE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3934966" y="3068960"/>
            <a:ext cx="9361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74726" y="3068960"/>
            <a:ext cx="9361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34966" y="3645024"/>
            <a:ext cx="9361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02718" y="3645024"/>
            <a:ext cx="9361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34966" y="4221088"/>
            <a:ext cx="9361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02718" y="4221088"/>
            <a:ext cx="9361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4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We need an extra variable to make this work:</a:t>
            </a:r>
          </a:p>
          <a:p>
            <a:r>
              <a:rPr lang="en-IE" dirty="0" smtClean="0"/>
              <a:t>Lets call it 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Temp_Value</a:t>
            </a:r>
            <a:r>
              <a:rPr lang="en-IE" dirty="0" smtClean="0"/>
              <a:t>.</a:t>
            </a:r>
          </a:p>
          <a:p>
            <a:endParaRPr lang="en-IE" dirty="0"/>
          </a:p>
          <a:p>
            <a:pPr marL="857250" lvl="2" indent="0">
              <a:buNone/>
            </a:pP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Temp_Value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&lt;- Age[1];</a:t>
            </a:r>
          </a:p>
          <a:p>
            <a:pPr marL="857250" lvl="2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Age[1] &lt;- Age[0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857250" lvl="2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Age[0] &lt;- 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Temp_Value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dirty="0" smtClean="0"/>
          </a:p>
          <a:p>
            <a:endParaRPr lang="en-IE" dirty="0"/>
          </a:p>
          <a:p>
            <a:endParaRPr lang="en-IE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3934966" y="3068960"/>
            <a:ext cx="9361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74726" y="3068960"/>
            <a:ext cx="9361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34966" y="3645024"/>
            <a:ext cx="9361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02718" y="3645024"/>
            <a:ext cx="9361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34966" y="4221088"/>
            <a:ext cx="9361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02718" y="4221088"/>
            <a:ext cx="9361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663158" y="3284984"/>
            <a:ext cx="311880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Successful</a:t>
            </a:r>
          </a:p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swap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3493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</a:t>
            </a:r>
            <a:endParaRPr lang="en-IE" dirty="0"/>
          </a:p>
        </p:txBody>
      </p:sp>
      <p:sp>
        <p:nvSpPr>
          <p:cNvPr id="18" name="Rectangle 17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13068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We need an extra variable to make this work:</a:t>
            </a:r>
          </a:p>
          <a:p>
            <a:r>
              <a:rPr lang="en-IE" dirty="0" smtClean="0"/>
              <a:t>Lets call it 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Temp_Value</a:t>
            </a:r>
            <a:r>
              <a:rPr lang="en-IE" dirty="0" smtClean="0"/>
              <a:t>.</a:t>
            </a:r>
          </a:p>
          <a:p>
            <a:endParaRPr lang="en-IE" dirty="0"/>
          </a:p>
          <a:p>
            <a:pPr marL="857250" lvl="2" indent="0">
              <a:buNone/>
            </a:pP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Temp_Value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&lt;- Age[1];</a:t>
            </a:r>
          </a:p>
          <a:p>
            <a:pPr marL="857250" lvl="2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Age[1] &lt;- Age[0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857250" lvl="2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Age[0] &lt;- 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Temp_Value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dirty="0" smtClean="0"/>
          </a:p>
          <a:p>
            <a:endParaRPr lang="en-IE" dirty="0"/>
          </a:p>
          <a:p>
            <a:endParaRPr lang="en-IE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3934966" y="3068960"/>
            <a:ext cx="9361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74726" y="3068960"/>
            <a:ext cx="9361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34966" y="3645024"/>
            <a:ext cx="9361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02718" y="3645024"/>
            <a:ext cx="9361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34966" y="4221088"/>
            <a:ext cx="9361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02718" y="4221088"/>
            <a:ext cx="9361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663158" y="3284984"/>
            <a:ext cx="311880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Successful</a:t>
            </a:r>
          </a:p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swap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879521" y="3212976"/>
            <a:ext cx="312034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Age[0]=23</a:t>
            </a:r>
          </a:p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Age[1]=44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0495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Let’s wrap an IF statement around this:</a:t>
            </a:r>
          </a:p>
          <a:p>
            <a:endParaRPr lang="en-IE" dirty="0"/>
          </a:p>
          <a:p>
            <a:pPr marL="857250" lvl="2" indent="0">
              <a:buNone/>
            </a:pP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Age[1]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Age[0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</a:p>
          <a:p>
            <a:pPr marL="857250" lvl="2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Temp_Value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&lt;- Age[1];</a:t>
            </a:r>
          </a:p>
          <a:p>
            <a:pPr marL="857250" lvl="2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Age[1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] &lt;- Age[0];</a:t>
            </a:r>
          </a:p>
          <a:p>
            <a:pPr marL="857250" lvl="2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Age[0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] &lt;-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Temp_Value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857250" lvl="2" indent="0">
              <a:buNone/>
            </a:pP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ENDIF;</a:t>
            </a:r>
            <a:endParaRPr lang="en-IE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83196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And in general:</a:t>
            </a:r>
          </a:p>
          <a:p>
            <a:endParaRPr lang="en-IE" dirty="0"/>
          </a:p>
          <a:p>
            <a:pPr marL="857250" lvl="2" indent="0">
              <a:buNone/>
            </a:pP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(Age[N+1] &lt; Age[N])</a:t>
            </a:r>
          </a:p>
          <a:p>
            <a:pPr marL="857250" lvl="2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Temp_Value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&lt;-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Age[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N+1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Age[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N+1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&lt;-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Age[N];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Age[N]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&lt;-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Temp_Value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857250" lvl="2" indent="0">
              <a:buNone/>
            </a:pP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ENDIF;</a:t>
            </a:r>
            <a:endParaRPr lang="en-IE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49223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Let’s replace “N” with “Index”</a:t>
            </a:r>
          </a:p>
          <a:p>
            <a:endParaRPr lang="en-IE" dirty="0"/>
          </a:p>
          <a:p>
            <a:pPr marL="857250" lvl="2" indent="0">
              <a:buNone/>
            </a:pP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(Age[Index+1] &lt; Age[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Index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</a:p>
          <a:p>
            <a:pPr marL="857250" lvl="2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Temp_Value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&lt;-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Age[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Index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+1];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Age[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Index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+1]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&lt;-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Age[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Index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Age[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Index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&lt;-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Temp_Value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857250" lvl="2" indent="0">
              <a:buNone/>
            </a:pP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ENDIF;</a:t>
            </a:r>
            <a:endParaRPr lang="en-IE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14398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710830" y="3140968"/>
            <a:ext cx="6768752" cy="2448272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To get from one end of the array to another:</a:t>
            </a:r>
          </a:p>
          <a:p>
            <a:endParaRPr lang="en-IE" dirty="0"/>
          </a:p>
          <a:p>
            <a:pPr marL="857250" lvl="2" indent="0">
              <a:buNone/>
            </a:pP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Index</a:t>
            </a: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TO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N-2</a:t>
            </a:r>
          </a:p>
          <a:p>
            <a:pPr marL="857250" lvl="2" indent="0">
              <a:buNone/>
            </a:pP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DO IF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(Age[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Index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+1] &lt; Age[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Index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</a:p>
          <a:p>
            <a:pPr marL="857250" lvl="2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Temp_Value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&lt;-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Age[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Index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+1];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Age[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Index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+1]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&lt;-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Age[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Index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Age[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Index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&lt;-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Temp_Value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857250" lvl="2" indent="0">
              <a:buNone/>
            </a:pP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ENDIF;</a:t>
            </a:r>
          </a:p>
          <a:p>
            <a:pPr marL="857250" lvl="2" indent="0">
              <a:buNone/>
            </a:pP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ENDFOR;</a:t>
            </a:r>
            <a:endParaRPr lang="en-IE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3293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Does this mean we have the array sorted?</a:t>
            </a:r>
          </a:p>
          <a:p>
            <a:endParaRPr lang="en-IE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50936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Does this mean we have the array sorted?</a:t>
            </a:r>
          </a:p>
          <a:p>
            <a:endParaRPr lang="en-IE" dirty="0"/>
          </a:p>
          <a:p>
            <a:r>
              <a:rPr lang="en-IE" dirty="0" smtClean="0"/>
              <a:t>No</a:t>
            </a:r>
          </a:p>
          <a:p>
            <a:endParaRPr lang="en-IE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41469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18" name="Rectangle 17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Up Arrow 2"/>
          <p:cNvSpPr/>
          <p:nvPr/>
        </p:nvSpPr>
        <p:spPr>
          <a:xfrm>
            <a:off x="328689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5" name="Up Arrow 24"/>
          <p:cNvSpPr/>
          <p:nvPr/>
        </p:nvSpPr>
        <p:spPr>
          <a:xfrm>
            <a:off x="400697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4362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18" name="Rectangle 17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Up Arrow 2"/>
          <p:cNvSpPr/>
          <p:nvPr/>
        </p:nvSpPr>
        <p:spPr>
          <a:xfrm>
            <a:off x="328689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5" name="Up Arrow 24"/>
          <p:cNvSpPr/>
          <p:nvPr/>
        </p:nvSpPr>
        <p:spPr>
          <a:xfrm>
            <a:off x="400697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6840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18" name="Rectangle 17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Up Arrow 2"/>
          <p:cNvSpPr/>
          <p:nvPr/>
        </p:nvSpPr>
        <p:spPr>
          <a:xfrm>
            <a:off x="472705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5" name="Up Arrow 24"/>
          <p:cNvSpPr/>
          <p:nvPr/>
        </p:nvSpPr>
        <p:spPr>
          <a:xfrm>
            <a:off x="400697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4506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</a:t>
            </a:r>
            <a:endParaRPr lang="en-IE" dirty="0"/>
          </a:p>
        </p:txBody>
      </p:sp>
      <p:sp>
        <p:nvSpPr>
          <p:cNvPr id="18" name="Rectangle 17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5" name="Content Placeholder 4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/>
          </a:bodyPr>
          <a:lstStyle/>
          <a:p>
            <a:endParaRPr lang="en-IE" dirty="0" smtClean="0"/>
          </a:p>
          <a:p>
            <a:endParaRPr lang="en-IE" dirty="0"/>
          </a:p>
          <a:p>
            <a:r>
              <a:rPr lang="en-IE" dirty="0" smtClean="0"/>
              <a:t>How do we sort the data, in other words, get it into this order:</a:t>
            </a:r>
          </a:p>
        </p:txBody>
      </p:sp>
    </p:spTree>
    <p:extLst>
      <p:ext uri="{BB962C8B-B14F-4D97-AF65-F5344CB8AC3E}">
        <p14:creationId xmlns:p14="http://schemas.microsoft.com/office/powerpoint/2010/main" val="369491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18" name="Rectangle 17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Up Arrow 2"/>
          <p:cNvSpPr/>
          <p:nvPr/>
        </p:nvSpPr>
        <p:spPr>
          <a:xfrm>
            <a:off x="472705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5" name="Up Arrow 24"/>
          <p:cNvSpPr/>
          <p:nvPr/>
        </p:nvSpPr>
        <p:spPr>
          <a:xfrm>
            <a:off x="400697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4158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18" name="Rectangle 17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Up Arrow 2"/>
          <p:cNvSpPr/>
          <p:nvPr/>
        </p:nvSpPr>
        <p:spPr>
          <a:xfrm>
            <a:off x="472705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5" name="Up Arrow 24"/>
          <p:cNvSpPr/>
          <p:nvPr/>
        </p:nvSpPr>
        <p:spPr>
          <a:xfrm>
            <a:off x="544713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8810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18" name="Rectangle 17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Up Arrow 2"/>
          <p:cNvSpPr/>
          <p:nvPr/>
        </p:nvSpPr>
        <p:spPr>
          <a:xfrm>
            <a:off x="472705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5" name="Up Arrow 24"/>
          <p:cNvSpPr/>
          <p:nvPr/>
        </p:nvSpPr>
        <p:spPr>
          <a:xfrm>
            <a:off x="544713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8300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18" name="Rectangle 17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Up Arrow 2"/>
          <p:cNvSpPr/>
          <p:nvPr/>
        </p:nvSpPr>
        <p:spPr>
          <a:xfrm>
            <a:off x="616721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5" name="Up Arrow 24"/>
          <p:cNvSpPr/>
          <p:nvPr/>
        </p:nvSpPr>
        <p:spPr>
          <a:xfrm>
            <a:off x="544713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5285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18" name="Rectangle 17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Up Arrow 2"/>
          <p:cNvSpPr/>
          <p:nvPr/>
        </p:nvSpPr>
        <p:spPr>
          <a:xfrm>
            <a:off x="616721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5" name="Up Arrow 24"/>
          <p:cNvSpPr/>
          <p:nvPr/>
        </p:nvSpPr>
        <p:spPr>
          <a:xfrm>
            <a:off x="544713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0867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18" name="Rectangle 17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Up Arrow 2"/>
          <p:cNvSpPr/>
          <p:nvPr/>
        </p:nvSpPr>
        <p:spPr>
          <a:xfrm>
            <a:off x="616721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5" name="Up Arrow 24"/>
          <p:cNvSpPr/>
          <p:nvPr/>
        </p:nvSpPr>
        <p:spPr>
          <a:xfrm>
            <a:off x="688729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9262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18" name="Rectangle 17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Up Arrow 2"/>
          <p:cNvSpPr/>
          <p:nvPr/>
        </p:nvSpPr>
        <p:spPr>
          <a:xfrm>
            <a:off x="616721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5" name="Up Arrow 24"/>
          <p:cNvSpPr/>
          <p:nvPr/>
        </p:nvSpPr>
        <p:spPr>
          <a:xfrm>
            <a:off x="688729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5061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18" name="Rectangle 17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Up Arrow 2"/>
          <p:cNvSpPr/>
          <p:nvPr/>
        </p:nvSpPr>
        <p:spPr>
          <a:xfrm>
            <a:off x="760737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5" name="Up Arrow 24"/>
          <p:cNvSpPr/>
          <p:nvPr/>
        </p:nvSpPr>
        <p:spPr>
          <a:xfrm>
            <a:off x="688729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4888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18" name="Rectangle 17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Up Arrow 2"/>
          <p:cNvSpPr/>
          <p:nvPr/>
        </p:nvSpPr>
        <p:spPr>
          <a:xfrm>
            <a:off x="760737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5" name="Up Arrow 24"/>
          <p:cNvSpPr/>
          <p:nvPr/>
        </p:nvSpPr>
        <p:spPr>
          <a:xfrm>
            <a:off x="688729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5234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18" name="Rectangle 17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Up Arrow 2"/>
          <p:cNvSpPr/>
          <p:nvPr/>
        </p:nvSpPr>
        <p:spPr>
          <a:xfrm>
            <a:off x="760737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5" name="Up Arrow 24"/>
          <p:cNvSpPr/>
          <p:nvPr/>
        </p:nvSpPr>
        <p:spPr>
          <a:xfrm>
            <a:off x="832745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058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</a:t>
            </a:r>
            <a:endParaRPr lang="en-IE" dirty="0"/>
          </a:p>
        </p:txBody>
      </p:sp>
      <p:sp>
        <p:nvSpPr>
          <p:cNvPr id="18" name="Rectangle 17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5" name="Content Placeholder 4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/>
          </a:bodyPr>
          <a:lstStyle/>
          <a:p>
            <a:endParaRPr lang="en-IE" dirty="0" smtClean="0"/>
          </a:p>
          <a:p>
            <a:endParaRPr lang="en-IE" dirty="0"/>
          </a:p>
          <a:p>
            <a:r>
              <a:rPr lang="en-IE" dirty="0" smtClean="0"/>
              <a:t>How do we sort the data, in other words, get it into this order: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134205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54285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74365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294445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14525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34605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54685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74765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34205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54285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74365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294445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14525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34605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54685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74765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74726" y="4387751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61937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18" name="Rectangle 17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Up Arrow 2"/>
          <p:cNvSpPr/>
          <p:nvPr/>
        </p:nvSpPr>
        <p:spPr>
          <a:xfrm>
            <a:off x="760737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5" name="Up Arrow 24"/>
          <p:cNvSpPr/>
          <p:nvPr/>
        </p:nvSpPr>
        <p:spPr>
          <a:xfrm>
            <a:off x="832745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9353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18" name="Rectangle 17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408766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18" name="Rectangle 17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5" name="Content Placeholder 4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/>
          </a:bodyPr>
          <a:lstStyle/>
          <a:p>
            <a:endParaRPr lang="en-IE" dirty="0" smtClean="0"/>
          </a:p>
          <a:p>
            <a:endParaRPr lang="en-IE" dirty="0"/>
          </a:p>
          <a:p>
            <a:endParaRPr lang="en-IE" dirty="0" smtClean="0"/>
          </a:p>
          <a:p>
            <a:r>
              <a:rPr lang="en-IE" dirty="0" smtClean="0"/>
              <a:t>So what happened?</a:t>
            </a:r>
          </a:p>
        </p:txBody>
      </p:sp>
    </p:spTree>
    <p:extLst>
      <p:ext uri="{BB962C8B-B14F-4D97-AF65-F5344CB8AC3E}">
        <p14:creationId xmlns:p14="http://schemas.microsoft.com/office/powerpoint/2010/main" val="341527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18" name="Rectangle 17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5" name="Content Placeholder 4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/>
          </a:bodyPr>
          <a:lstStyle/>
          <a:p>
            <a:endParaRPr lang="en-IE" dirty="0" smtClean="0"/>
          </a:p>
          <a:p>
            <a:endParaRPr lang="en-IE" dirty="0"/>
          </a:p>
          <a:p>
            <a:endParaRPr lang="en-IE" dirty="0" smtClean="0"/>
          </a:p>
          <a:p>
            <a:r>
              <a:rPr lang="en-IE" dirty="0" smtClean="0"/>
              <a:t>So what happened?</a:t>
            </a:r>
          </a:p>
          <a:p>
            <a:endParaRPr lang="en-IE" dirty="0"/>
          </a:p>
          <a:p>
            <a:r>
              <a:rPr lang="en-IE" dirty="0" smtClean="0"/>
              <a:t>We have moved the largest value (54) into the correct position.</a:t>
            </a:r>
          </a:p>
        </p:txBody>
      </p:sp>
    </p:spTree>
    <p:extLst>
      <p:ext uri="{BB962C8B-B14F-4D97-AF65-F5344CB8AC3E}">
        <p14:creationId xmlns:p14="http://schemas.microsoft.com/office/powerpoint/2010/main" val="159899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5" name="Content Placeholder 4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/>
          </a:bodyPr>
          <a:lstStyle/>
          <a:p>
            <a:r>
              <a:rPr lang="en-IE" dirty="0" smtClean="0"/>
              <a:t>Let’s do it again:</a:t>
            </a:r>
          </a:p>
        </p:txBody>
      </p:sp>
    </p:spTree>
    <p:extLst>
      <p:ext uri="{BB962C8B-B14F-4D97-AF65-F5344CB8AC3E}">
        <p14:creationId xmlns:p14="http://schemas.microsoft.com/office/powerpoint/2010/main" val="206930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328689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400697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8000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328689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400697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4826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4763058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400697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4426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4763058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400697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4164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4763058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544713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4164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Sorting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As humans, we can sort the array just by inspection (just be looking at it), but if the array was 100,000 elements long it would be more of a challenge for us.</a:t>
            </a:r>
          </a:p>
          <a:p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19329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4763058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544713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0425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616721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544713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8442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616721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544713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960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616721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688729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0356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616721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688729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0804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7643378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688729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6244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7643378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688729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5940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7643378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832745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1953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4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 smtClean="0"/>
          </a:p>
          <a:p>
            <a:endParaRPr lang="en-IE" dirty="0"/>
          </a:p>
          <a:p>
            <a:endParaRPr lang="en-IE" dirty="0" smtClean="0"/>
          </a:p>
          <a:p>
            <a:r>
              <a:rPr lang="en-IE" dirty="0" smtClean="0"/>
              <a:t>So what happened?</a:t>
            </a:r>
          </a:p>
          <a:p>
            <a:endParaRPr lang="en-I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403057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4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/>
          </a:bodyPr>
          <a:lstStyle/>
          <a:p>
            <a:endParaRPr lang="en-IE" dirty="0" smtClean="0"/>
          </a:p>
          <a:p>
            <a:pPr marL="0" indent="0">
              <a:buNone/>
            </a:pPr>
            <a:endParaRPr lang="en-IE" dirty="0"/>
          </a:p>
          <a:p>
            <a:endParaRPr lang="en-IE" dirty="0" smtClean="0"/>
          </a:p>
          <a:p>
            <a:r>
              <a:rPr lang="en-IE" dirty="0" smtClean="0"/>
              <a:t>So what happened?</a:t>
            </a:r>
          </a:p>
          <a:p>
            <a:endParaRPr lang="en-IE" dirty="0"/>
          </a:p>
          <a:p>
            <a:r>
              <a:rPr lang="en-IE" dirty="0" smtClean="0"/>
              <a:t>We have moved the second largest value (44) into the correct position.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80247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Sorting: Bubble Sort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The simplest algorithm for sort an array is called </a:t>
            </a:r>
            <a:r>
              <a:rPr lang="en-IE" i="1" dirty="0" smtClean="0"/>
              <a:t>BUBBLE SORT</a:t>
            </a:r>
            <a:r>
              <a:rPr lang="en-IE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329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5" name="Content Placeholder 4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/>
          </a:bodyPr>
          <a:lstStyle/>
          <a:p>
            <a:r>
              <a:rPr lang="en-IE" dirty="0" smtClean="0"/>
              <a:t>Let’s do it again:</a:t>
            </a:r>
          </a:p>
        </p:txBody>
      </p:sp>
    </p:spTree>
    <p:extLst>
      <p:ext uri="{BB962C8B-B14F-4D97-AF65-F5344CB8AC3E}">
        <p14:creationId xmlns:p14="http://schemas.microsoft.com/office/powerpoint/2010/main" val="148690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328689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3970970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1639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328689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3970970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0945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472705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3970970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1338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472705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3970970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0845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472705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3970970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0374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472705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544713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7566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472705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544713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8229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616721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544713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143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616721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544713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8691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The simplest algorithm for sort an array is called </a:t>
            </a:r>
            <a:r>
              <a:rPr lang="en-IE" i="1" dirty="0" smtClean="0"/>
              <a:t>BUBBLE SORT</a:t>
            </a:r>
            <a:r>
              <a:rPr lang="en-IE" dirty="0" smtClean="0"/>
              <a:t>.</a:t>
            </a:r>
          </a:p>
          <a:p>
            <a:endParaRPr lang="en-IE" dirty="0"/>
          </a:p>
          <a:p>
            <a:r>
              <a:rPr lang="en-IE" dirty="0" smtClean="0"/>
              <a:t>It works as follows:</a:t>
            </a:r>
          </a:p>
        </p:txBody>
      </p:sp>
    </p:spTree>
    <p:extLst>
      <p:ext uri="{BB962C8B-B14F-4D97-AF65-F5344CB8AC3E}">
        <p14:creationId xmlns:p14="http://schemas.microsoft.com/office/powerpoint/2010/main" val="111666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616721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688729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5016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616721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688729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5756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760737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688729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8434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760737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688729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9859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760737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832745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9859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2" name="Content Placeholder 4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/>
          </a:bodyPr>
          <a:lstStyle/>
          <a:p>
            <a:endParaRPr lang="en-IE" dirty="0" smtClean="0"/>
          </a:p>
          <a:p>
            <a:endParaRPr lang="en-IE" dirty="0"/>
          </a:p>
          <a:p>
            <a:endParaRPr lang="en-IE" dirty="0" smtClean="0"/>
          </a:p>
          <a:p>
            <a:r>
              <a:rPr lang="en-IE" dirty="0" smtClean="0"/>
              <a:t>So what happened?</a:t>
            </a:r>
          </a:p>
          <a:p>
            <a:endParaRPr lang="en-IE" dirty="0"/>
          </a:p>
          <a:p>
            <a:r>
              <a:rPr lang="en-IE" dirty="0" smtClean="0"/>
              <a:t>We have moved the third largest value (42) into the correct position.</a:t>
            </a:r>
          </a:p>
        </p:txBody>
      </p:sp>
    </p:spTree>
    <p:extLst>
      <p:ext uri="{BB962C8B-B14F-4D97-AF65-F5344CB8AC3E}">
        <p14:creationId xmlns:p14="http://schemas.microsoft.com/office/powerpoint/2010/main" val="403111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5" name="Content Placeholder 4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/>
          </a:bodyPr>
          <a:lstStyle/>
          <a:p>
            <a:r>
              <a:rPr lang="en-IE" dirty="0" smtClean="0"/>
              <a:t>Let’s do it again:</a:t>
            </a:r>
          </a:p>
        </p:txBody>
      </p:sp>
    </p:spTree>
    <p:extLst>
      <p:ext uri="{BB962C8B-B14F-4D97-AF65-F5344CB8AC3E}">
        <p14:creationId xmlns:p14="http://schemas.microsoft.com/office/powerpoint/2010/main" val="181479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328689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400697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6926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328689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400697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3914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4691050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400697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8436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E" dirty="0" smtClean="0"/>
              <a:t>The simplest algorithm for sort an array is called </a:t>
            </a:r>
            <a:r>
              <a:rPr lang="en-IE" i="1" dirty="0" smtClean="0"/>
              <a:t>BUBBLE SORT</a:t>
            </a:r>
            <a:r>
              <a:rPr lang="en-IE" dirty="0" smtClean="0"/>
              <a:t>.</a:t>
            </a:r>
          </a:p>
          <a:p>
            <a:endParaRPr lang="en-IE" dirty="0"/>
          </a:p>
          <a:p>
            <a:r>
              <a:rPr lang="en-IE" dirty="0" smtClean="0"/>
              <a:t>It works as follows for an array of size N:</a:t>
            </a:r>
          </a:p>
          <a:p>
            <a:pPr lvl="1"/>
            <a:r>
              <a:rPr lang="en-IE" dirty="0" smtClean="0"/>
              <a:t>Look at the first and second element</a:t>
            </a:r>
          </a:p>
          <a:p>
            <a:pPr lvl="2"/>
            <a:r>
              <a:rPr lang="en-IE" dirty="0" smtClean="0"/>
              <a:t>Are they in order?</a:t>
            </a:r>
          </a:p>
          <a:p>
            <a:pPr lvl="2"/>
            <a:r>
              <a:rPr lang="en-IE" dirty="0" smtClean="0"/>
              <a:t>If so, do nothing</a:t>
            </a:r>
          </a:p>
          <a:p>
            <a:pPr lvl="2"/>
            <a:r>
              <a:rPr lang="en-IE" dirty="0" smtClean="0"/>
              <a:t>If not, swap them around</a:t>
            </a:r>
          </a:p>
          <a:p>
            <a:pPr lvl="1"/>
            <a:r>
              <a:rPr lang="en-IE" dirty="0" smtClean="0"/>
              <a:t>Look at the second and third element </a:t>
            </a:r>
          </a:p>
          <a:p>
            <a:pPr lvl="2"/>
            <a:r>
              <a:rPr lang="en-IE" dirty="0" smtClean="0"/>
              <a:t>Do the same</a:t>
            </a:r>
          </a:p>
          <a:p>
            <a:pPr lvl="1"/>
            <a:r>
              <a:rPr lang="en-IE" dirty="0" smtClean="0"/>
              <a:t>Keep doing this until you get to the end of the array</a:t>
            </a:r>
          </a:p>
          <a:p>
            <a:pPr lvl="1"/>
            <a:r>
              <a:rPr lang="en-IE" dirty="0" smtClean="0"/>
              <a:t>Go back to the start again keep doing this whole process for N times.</a:t>
            </a:r>
          </a:p>
        </p:txBody>
      </p:sp>
    </p:spTree>
    <p:extLst>
      <p:ext uri="{BB962C8B-B14F-4D97-AF65-F5344CB8AC3E}">
        <p14:creationId xmlns:p14="http://schemas.microsoft.com/office/powerpoint/2010/main" val="44232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4691050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400697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3315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4691050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544713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3315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4691050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544713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6438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616721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544713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215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616721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544713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6752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616721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688729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2886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616721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688729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8641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7571370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688729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7330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7571370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688729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5612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7571370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8291450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5612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</TotalTime>
  <Words>3568</Words>
  <Application>Microsoft Office PowerPoint</Application>
  <PresentationFormat>Custom</PresentationFormat>
  <Paragraphs>2914</Paragraphs>
  <Slides>141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141</vt:i4>
      </vt:variant>
    </vt:vector>
  </HeadingPairs>
  <TitlesOfParts>
    <vt:vector size="142" baseType="lpstr">
      <vt:lpstr>Office Theme</vt:lpstr>
      <vt:lpstr>Sorting</vt:lpstr>
      <vt:lpstr>Sorting</vt:lpstr>
      <vt:lpstr>Sorting</vt:lpstr>
      <vt:lpstr>Sorting</vt:lpstr>
      <vt:lpstr>Sorting</vt:lpstr>
      <vt:lpstr>Sorting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etc.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PseudoCode (reprise)</dc:title>
  <dc:creator>dgordon</dc:creator>
  <cp:lastModifiedBy>DIT</cp:lastModifiedBy>
  <cp:revision>69</cp:revision>
  <dcterms:created xsi:type="dcterms:W3CDTF">2011-11-22T13:33:19Z</dcterms:created>
  <dcterms:modified xsi:type="dcterms:W3CDTF">2016-03-10T00:14:59Z</dcterms:modified>
</cp:coreProperties>
</file>