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8" r:id="rId2"/>
    <p:sldId id="600" r:id="rId3"/>
    <p:sldId id="608" r:id="rId4"/>
    <p:sldId id="616" r:id="rId5"/>
    <p:sldId id="609" r:id="rId6"/>
    <p:sldId id="610" r:id="rId7"/>
    <p:sldId id="611" r:id="rId8"/>
    <p:sldId id="612" r:id="rId9"/>
    <p:sldId id="613" r:id="rId10"/>
    <p:sldId id="614" r:id="rId11"/>
    <p:sldId id="615" r:id="rId12"/>
    <p:sldId id="617" r:id="rId13"/>
    <p:sldId id="604" r:id="rId14"/>
    <p:sldId id="619" r:id="rId15"/>
    <p:sldId id="618" r:id="rId16"/>
    <p:sldId id="620" r:id="rId17"/>
    <p:sldId id="643" r:id="rId18"/>
    <p:sldId id="621" r:id="rId19"/>
    <p:sldId id="622" r:id="rId20"/>
    <p:sldId id="623" r:id="rId21"/>
    <p:sldId id="624" r:id="rId22"/>
    <p:sldId id="625" r:id="rId23"/>
    <p:sldId id="626" r:id="rId24"/>
    <p:sldId id="627" r:id="rId25"/>
    <p:sldId id="628" r:id="rId26"/>
    <p:sldId id="629" r:id="rId27"/>
    <p:sldId id="630" r:id="rId28"/>
    <p:sldId id="631" r:id="rId29"/>
    <p:sldId id="632" r:id="rId30"/>
    <p:sldId id="633" r:id="rId31"/>
    <p:sldId id="634" r:id="rId32"/>
    <p:sldId id="635" r:id="rId33"/>
    <p:sldId id="636" r:id="rId34"/>
    <p:sldId id="637" r:id="rId35"/>
    <p:sldId id="638" r:id="rId36"/>
    <p:sldId id="639" r:id="rId37"/>
    <p:sldId id="640" r:id="rId38"/>
    <p:sldId id="641" r:id="rId39"/>
    <p:sldId id="642" r:id="rId40"/>
    <p:sldId id="557" r:id="rId41"/>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20" y="-9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17/08/2015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13</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31</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34</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37</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38</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39</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15</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18</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20</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22</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23</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25</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27</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29</a:t>
            </a:fld>
            <a:endParaRPr lang="en-IE"/>
          </a:p>
        </p:txBody>
      </p:sp>
    </p:spTree>
    <p:extLst>
      <p:ext uri="{BB962C8B-B14F-4D97-AF65-F5344CB8AC3E}">
        <p14:creationId xmlns:p14="http://schemas.microsoft.com/office/powerpoint/2010/main" val="2808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17/08/2015</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Python: Arrays</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see the last value:</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print(Age[7])</a:t>
            </a:r>
          </a:p>
        </p:txBody>
      </p:sp>
    </p:spTree>
    <p:extLst>
      <p:ext uri="{BB962C8B-B14F-4D97-AF65-F5344CB8AC3E}">
        <p14:creationId xmlns:p14="http://schemas.microsoft.com/office/powerpoint/2010/main" val="3201758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see the last value:</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print(Age[7])</a:t>
            </a:r>
          </a:p>
        </p:txBody>
      </p:sp>
      <p:sp>
        <p:nvSpPr>
          <p:cNvPr id="2" name="Rounded Rectangle 1"/>
          <p:cNvSpPr/>
          <p:nvPr/>
        </p:nvSpPr>
        <p:spPr>
          <a:xfrm>
            <a:off x="1270670" y="4509120"/>
            <a:ext cx="2232248" cy="1296144"/>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dirty="0" smtClean="0"/>
              <a:t>18</a:t>
            </a:r>
            <a:endParaRPr lang="en-IE" sz="4400" dirty="0"/>
          </a:p>
        </p:txBody>
      </p:sp>
    </p:spTree>
    <p:extLst>
      <p:ext uri="{BB962C8B-B14F-4D97-AF65-F5344CB8AC3E}">
        <p14:creationId xmlns:p14="http://schemas.microsoft.com/office/powerpoint/2010/main" val="327127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print out all the values in the array:</a:t>
            </a:r>
          </a:p>
          <a:p>
            <a:endParaRPr lang="en-IE" sz="3600" dirty="0" smtClean="0">
              <a:solidFill>
                <a:schemeClr val="bg1"/>
              </a:solidFill>
            </a:endParaRPr>
          </a:p>
          <a:p>
            <a:endParaRPr lang="en-IE" sz="3600" dirty="0">
              <a:solidFill>
                <a:schemeClr val="bg1"/>
              </a:solidFill>
            </a:endParaRPr>
          </a:p>
        </p:txBody>
      </p:sp>
    </p:spTree>
    <p:extLst>
      <p:ext uri="{BB962C8B-B14F-4D97-AF65-F5344CB8AC3E}">
        <p14:creationId xmlns:p14="http://schemas.microsoft.com/office/powerpoint/2010/main" val="111358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rm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SampleArrayProg</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 23, 42, 33, 16, 54, 34, 18]</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for a in range(0,8):</a:t>
            </a:r>
          </a:p>
          <a:p>
            <a:pPr marL="0" indent="0">
              <a:buNone/>
            </a:pPr>
            <a:r>
              <a:rPr lang="en-IE" dirty="0">
                <a:solidFill>
                  <a:schemeClr val="bg1"/>
                </a:solidFill>
                <a:latin typeface="Courier New" panose="02070309020205020404" pitchFamily="49" charset="0"/>
                <a:cs typeface="Courier New" panose="02070309020205020404" pitchFamily="49" charset="0"/>
              </a:rPr>
              <a:t># DO</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print(Age[a</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ENDFOR;</a:t>
            </a:r>
          </a:p>
          <a:p>
            <a:pPr marL="0" indent="0">
              <a:buNone/>
            </a:pPr>
            <a:r>
              <a:rPr lang="en-IE"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206120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make that print out a bit nicer:</a:t>
            </a:r>
          </a:p>
          <a:p>
            <a:endParaRPr lang="en-IE" sz="3600" dirty="0" smtClean="0">
              <a:solidFill>
                <a:schemeClr val="bg1"/>
              </a:solidFill>
            </a:endParaRPr>
          </a:p>
          <a:p>
            <a:endParaRPr lang="en-IE" sz="3600" dirty="0">
              <a:solidFill>
                <a:schemeClr val="bg1"/>
              </a:solidFill>
            </a:endParaRPr>
          </a:p>
        </p:txBody>
      </p:sp>
    </p:spTree>
    <p:extLst>
      <p:ext uri="{BB962C8B-B14F-4D97-AF65-F5344CB8AC3E}">
        <p14:creationId xmlns:p14="http://schemas.microsoft.com/office/powerpoint/2010/main" val="296930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rm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SampleArrayProg</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 23, 42, 33, 16, 54, 34, 18]</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for a in range(0,8):</a:t>
            </a:r>
          </a:p>
          <a:p>
            <a:pPr marL="0" indent="0">
              <a:buNone/>
            </a:pPr>
            <a:r>
              <a:rPr lang="en-IE" dirty="0">
                <a:solidFill>
                  <a:schemeClr val="bg1"/>
                </a:solidFill>
                <a:latin typeface="Courier New" panose="02070309020205020404" pitchFamily="49" charset="0"/>
                <a:cs typeface="Courier New" panose="02070309020205020404" pitchFamily="49" charset="0"/>
              </a:rPr>
              <a:t># DO</a:t>
            </a:r>
          </a:p>
          <a:p>
            <a:pPr marL="0" indent="0">
              <a:buNone/>
            </a:pPr>
            <a:r>
              <a:rPr lang="en-IE" dirty="0">
                <a:solidFill>
                  <a:schemeClr val="bg1"/>
                </a:solidFill>
                <a:latin typeface="Courier New" panose="02070309020205020404" pitchFamily="49" charset="0"/>
                <a:cs typeface="Courier New" panose="02070309020205020404" pitchFamily="49" charset="0"/>
              </a:rPr>
              <a:t>    print("Age[",a,"] =", Age[a])</a:t>
            </a:r>
          </a:p>
          <a:p>
            <a:pPr marL="0" indent="0">
              <a:buNone/>
            </a:pPr>
            <a:r>
              <a:rPr lang="en-IE" dirty="0">
                <a:solidFill>
                  <a:schemeClr val="bg1"/>
                </a:solidFill>
                <a:latin typeface="Courier New" panose="02070309020205020404" pitchFamily="49" charset="0"/>
                <a:cs typeface="Courier New" panose="02070309020205020404" pitchFamily="49" charset="0"/>
              </a:rPr>
              <a:t># ENDFOR;</a:t>
            </a:r>
          </a:p>
          <a:p>
            <a:pPr marL="0" indent="0">
              <a:buNone/>
            </a:pPr>
            <a:r>
              <a:rPr lang="en-IE"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604421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Because Python is so cool, I can also just do the following:</a:t>
            </a:r>
          </a:p>
          <a:p>
            <a:endParaRPr lang="en-IE" sz="3600" dirty="0">
              <a:solidFill>
                <a:schemeClr val="bg1"/>
              </a:solidFill>
            </a:endParaRPr>
          </a:p>
          <a:p>
            <a:pPr marL="0" indent="0" algn="ctr">
              <a:buNone/>
            </a:pPr>
            <a:r>
              <a:rPr lang="en-IE" sz="4000" dirty="0">
                <a:solidFill>
                  <a:schemeClr val="bg1"/>
                </a:solidFill>
                <a:latin typeface="Courier New" panose="02070309020205020404" pitchFamily="49" charset="0"/>
                <a:cs typeface="Courier New" panose="02070309020205020404" pitchFamily="49" charset="0"/>
              </a:rPr>
              <a:t>p</a:t>
            </a:r>
            <a:r>
              <a:rPr lang="en-IE" sz="4000" dirty="0" smtClean="0">
                <a:solidFill>
                  <a:schemeClr val="bg1"/>
                </a:solidFill>
                <a:latin typeface="Courier New" panose="02070309020205020404" pitchFamily="49" charset="0"/>
                <a:cs typeface="Courier New" panose="02070309020205020404" pitchFamily="49" charset="0"/>
              </a:rPr>
              <a:t>rint(Age)</a:t>
            </a:r>
          </a:p>
          <a:p>
            <a:endParaRPr lang="en-IE" sz="3600" dirty="0">
              <a:solidFill>
                <a:schemeClr val="bg1"/>
              </a:solidFill>
            </a:endParaRPr>
          </a:p>
        </p:txBody>
      </p:sp>
    </p:spTree>
    <p:extLst>
      <p:ext uri="{BB962C8B-B14F-4D97-AF65-F5344CB8AC3E}">
        <p14:creationId xmlns:p14="http://schemas.microsoft.com/office/powerpoint/2010/main" val="4215368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Let’s add 1 to each value in the array</a:t>
            </a:r>
          </a:p>
          <a:p>
            <a:endParaRPr lang="en-IE" sz="3600" dirty="0">
              <a:solidFill>
                <a:schemeClr val="bg1"/>
              </a:solidFill>
            </a:endParaRPr>
          </a:p>
        </p:txBody>
      </p:sp>
    </p:spTree>
    <p:extLst>
      <p:ext uri="{BB962C8B-B14F-4D97-AF65-F5344CB8AC3E}">
        <p14:creationId xmlns:p14="http://schemas.microsoft.com/office/powerpoint/2010/main" val="1608994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rmAutofit fontScale="92500" lnSpcReduction="10000"/>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Add1ToArray:</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 23, 42, 33, 16, 54, 34, 18]</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for a in range(0,8):</a:t>
            </a:r>
          </a:p>
          <a:p>
            <a:pPr marL="0" indent="0">
              <a:buNone/>
            </a:pPr>
            <a:r>
              <a:rPr lang="en-IE" dirty="0">
                <a:solidFill>
                  <a:schemeClr val="bg1"/>
                </a:solidFill>
                <a:latin typeface="Courier New" panose="02070309020205020404" pitchFamily="49" charset="0"/>
                <a:cs typeface="Courier New" panose="02070309020205020404" pitchFamily="49" charset="0"/>
              </a:rPr>
              <a:t># DO</a:t>
            </a:r>
          </a:p>
          <a:p>
            <a:pPr marL="0" indent="0">
              <a:buNone/>
            </a:pPr>
            <a:r>
              <a:rPr lang="en-IE" dirty="0">
                <a:solidFill>
                  <a:schemeClr val="bg1"/>
                </a:solidFill>
                <a:latin typeface="Courier New" panose="02070309020205020404" pitchFamily="49" charset="0"/>
                <a:cs typeface="Courier New" panose="02070309020205020404" pitchFamily="49" charset="0"/>
              </a:rPr>
              <a:t>    print(Age)</a:t>
            </a:r>
          </a:p>
          <a:p>
            <a:pPr marL="0" indent="0">
              <a:buNone/>
            </a:pPr>
            <a:r>
              <a:rPr lang="en-IE" dirty="0">
                <a:solidFill>
                  <a:schemeClr val="bg1"/>
                </a:solidFill>
                <a:latin typeface="Courier New" panose="02070309020205020404" pitchFamily="49" charset="0"/>
                <a:cs typeface="Courier New" panose="02070309020205020404" pitchFamily="49" charset="0"/>
              </a:rPr>
              <a:t>    Age[a] = Age[a] + 1</a:t>
            </a:r>
          </a:p>
          <a:p>
            <a:pPr marL="0" indent="0">
              <a:buNone/>
            </a:pPr>
            <a:r>
              <a:rPr lang="en-IE" dirty="0">
                <a:solidFill>
                  <a:schemeClr val="bg1"/>
                </a:solidFill>
                <a:latin typeface="Courier New" panose="02070309020205020404" pitchFamily="49" charset="0"/>
                <a:cs typeface="Courier New" panose="02070309020205020404" pitchFamily="49" charset="0"/>
              </a:rPr>
              <a:t># ENDFOR</a:t>
            </a:r>
            <a:r>
              <a:rPr lang="en-IE" dirty="0" smtClean="0">
                <a:solidFill>
                  <a:schemeClr val="bg1"/>
                </a:solidFill>
                <a:latin typeface="Courier New" panose="02070309020205020404" pitchFamily="49" charset="0"/>
                <a:cs typeface="Courier New" panose="02070309020205020404" pitchFamily="49" charset="0"/>
              </a:rPr>
              <a:t>;</a:t>
            </a:r>
          </a:p>
          <a:p>
            <a:pPr marL="0" indent="0">
              <a:buNone/>
            </a:pPr>
            <a:r>
              <a:rPr lang="en-IE" dirty="0" smtClean="0">
                <a:solidFill>
                  <a:schemeClr val="bg1"/>
                </a:solidFill>
                <a:latin typeface="Courier New" panose="02070309020205020404" pitchFamily="49" charset="0"/>
                <a:cs typeface="Courier New" panose="02070309020205020404" pitchFamily="49" charset="0"/>
              </a:rPr>
              <a:t>print(Age</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520706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Let’s get the average value of the array</a:t>
            </a:r>
          </a:p>
          <a:p>
            <a:endParaRPr lang="en-IE" sz="3600" dirty="0">
              <a:solidFill>
                <a:schemeClr val="bg1"/>
              </a:solidFill>
            </a:endParaRPr>
          </a:p>
        </p:txBody>
      </p:sp>
    </p:spTree>
    <p:extLst>
      <p:ext uri="{BB962C8B-B14F-4D97-AF65-F5344CB8AC3E}">
        <p14:creationId xmlns:p14="http://schemas.microsoft.com/office/powerpoint/2010/main" val="806666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In Python arrays are sometimes called “lists” or “tuple” but we’ll stick to the more commonly used term “array”.</a:t>
            </a:r>
          </a:p>
          <a:p>
            <a:r>
              <a:rPr lang="en-IE" sz="3600" dirty="0" smtClean="0">
                <a:solidFill>
                  <a:schemeClr val="bg1"/>
                </a:solidFill>
              </a:rPr>
              <a:t>But if you see it called “list” or “tuple” in books or on the web, they mean an array.</a:t>
            </a:r>
            <a:endParaRPr lang="en-IE" sz="3600" dirty="0">
              <a:solidFill>
                <a:schemeClr val="bg1"/>
              </a:solidFill>
            </a:endParaRPr>
          </a:p>
        </p:txBody>
      </p:sp>
    </p:spTree>
    <p:extLst>
      <p:ext uri="{BB962C8B-B14F-4D97-AF65-F5344CB8AC3E}">
        <p14:creationId xmlns:p14="http://schemas.microsoft.com/office/powerpoint/2010/main" val="441759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rmAutofit fontScale="92500" lnSpcReduction="10000"/>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AverageArray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 23, 42, 33, 16, 54, 34, 18]</a:t>
            </a:r>
          </a:p>
          <a:p>
            <a:pPr marL="0" indent="0">
              <a:buNone/>
            </a:pPr>
            <a:r>
              <a:rPr lang="en-IE" dirty="0">
                <a:solidFill>
                  <a:schemeClr val="bg1"/>
                </a:solidFill>
                <a:latin typeface="Courier New" panose="02070309020205020404" pitchFamily="49" charset="0"/>
                <a:cs typeface="Courier New" panose="02070309020205020404" pitchFamily="49" charset="0"/>
              </a:rPr>
              <a:t>total = 0</a:t>
            </a:r>
          </a:p>
          <a:p>
            <a:pPr marL="0" indent="0">
              <a:buNone/>
            </a:pPr>
            <a:r>
              <a:rPr lang="en-IE" dirty="0">
                <a:solidFill>
                  <a:schemeClr val="bg1"/>
                </a:solidFill>
                <a:latin typeface="Courier New" panose="02070309020205020404" pitchFamily="49" charset="0"/>
                <a:cs typeface="Courier New" panose="02070309020205020404" pitchFamily="49" charset="0"/>
              </a:rPr>
              <a:t>for a in range(0,8):</a:t>
            </a:r>
          </a:p>
          <a:p>
            <a:pPr marL="0" indent="0">
              <a:buNone/>
            </a:pPr>
            <a:r>
              <a:rPr lang="en-IE" dirty="0">
                <a:solidFill>
                  <a:schemeClr val="bg1"/>
                </a:solidFill>
                <a:latin typeface="Courier New" panose="02070309020205020404" pitchFamily="49" charset="0"/>
                <a:cs typeface="Courier New" panose="02070309020205020404" pitchFamily="49" charset="0"/>
              </a:rPr>
              <a:t># DO</a:t>
            </a:r>
          </a:p>
          <a:p>
            <a:pPr marL="0" indent="0">
              <a:buNone/>
            </a:pPr>
            <a:r>
              <a:rPr lang="en-IE" dirty="0">
                <a:solidFill>
                  <a:schemeClr val="bg1"/>
                </a:solidFill>
                <a:latin typeface="Courier New" panose="02070309020205020404" pitchFamily="49" charset="0"/>
                <a:cs typeface="Courier New" panose="02070309020205020404" pitchFamily="49" charset="0"/>
              </a:rPr>
              <a:t>    total = total + Age[a]</a:t>
            </a:r>
          </a:p>
          <a:p>
            <a:pPr marL="0" indent="0">
              <a:buNone/>
            </a:pPr>
            <a:r>
              <a:rPr lang="en-IE" dirty="0">
                <a:solidFill>
                  <a:schemeClr val="bg1"/>
                </a:solidFill>
                <a:latin typeface="Courier New" panose="02070309020205020404" pitchFamily="49" charset="0"/>
                <a:cs typeface="Courier New" panose="02070309020205020404" pitchFamily="49" charset="0"/>
              </a:rPr>
              <a:t># ENDFOR;</a:t>
            </a:r>
          </a:p>
          <a:p>
            <a:pPr marL="0" indent="0">
              <a:buNone/>
            </a:pPr>
            <a:r>
              <a:rPr lang="en-IE" dirty="0" err="1">
                <a:solidFill>
                  <a:schemeClr val="bg1"/>
                </a:solidFill>
                <a:latin typeface="Courier New" panose="02070309020205020404" pitchFamily="49" charset="0"/>
                <a:cs typeface="Courier New" panose="02070309020205020404" pitchFamily="49" charset="0"/>
              </a:rPr>
              <a:t>AveValue</a:t>
            </a:r>
            <a:r>
              <a:rPr lang="en-IE" dirty="0">
                <a:solidFill>
                  <a:schemeClr val="bg1"/>
                </a:solidFill>
                <a:latin typeface="Courier New" panose="02070309020205020404" pitchFamily="49" charset="0"/>
                <a:cs typeface="Courier New" panose="02070309020205020404" pitchFamily="49" charset="0"/>
              </a:rPr>
              <a:t> = total/8</a:t>
            </a:r>
          </a:p>
          <a:p>
            <a:pPr marL="0" indent="0">
              <a:buNone/>
            </a:pPr>
            <a:r>
              <a:rPr lang="en-IE" dirty="0">
                <a:solidFill>
                  <a:schemeClr val="bg1"/>
                </a:solidFill>
                <a:latin typeface="Courier New" panose="02070309020205020404" pitchFamily="49" charset="0"/>
                <a:cs typeface="Courier New" panose="02070309020205020404" pitchFamily="49" charset="0"/>
              </a:rPr>
              <a:t>print(</a:t>
            </a:r>
            <a:r>
              <a:rPr lang="en-IE" dirty="0" err="1">
                <a:solidFill>
                  <a:schemeClr val="bg1"/>
                </a:solidFill>
                <a:latin typeface="Courier New" panose="02070309020205020404" pitchFamily="49" charset="0"/>
                <a:cs typeface="Courier New" panose="02070309020205020404" pitchFamily="49" charset="0"/>
              </a:rPr>
              <a:t>AveValue</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END.</a:t>
            </a:r>
          </a:p>
          <a:p>
            <a:pPr marL="0" indent="0">
              <a:buNone/>
            </a:pPr>
            <a:endParaRPr lang="en-IE"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471147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Let’s  make that better:</a:t>
            </a:r>
            <a:endParaRPr lang="en-IE" sz="3600" dirty="0">
              <a:solidFill>
                <a:schemeClr val="bg1"/>
              </a:solidFill>
            </a:endParaRPr>
          </a:p>
        </p:txBody>
      </p:sp>
    </p:spTree>
    <p:extLst>
      <p:ext uri="{BB962C8B-B14F-4D97-AF65-F5344CB8AC3E}">
        <p14:creationId xmlns:p14="http://schemas.microsoft.com/office/powerpoint/2010/main" val="1662336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rmAutofit fontScale="92500" lnSpcReduction="10000"/>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BetterAverageArray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 23, 42, 33, 16, 54, 34, 18]</a:t>
            </a:r>
          </a:p>
          <a:p>
            <a:pPr marL="0" indent="0">
              <a:buNone/>
            </a:pPr>
            <a:r>
              <a:rPr lang="en-IE" dirty="0">
                <a:solidFill>
                  <a:schemeClr val="bg1"/>
                </a:solidFill>
                <a:latin typeface="Courier New" panose="02070309020205020404" pitchFamily="49" charset="0"/>
                <a:cs typeface="Courier New" panose="02070309020205020404" pitchFamily="49" charset="0"/>
              </a:rPr>
              <a:t>total = 0</a:t>
            </a:r>
          </a:p>
          <a:p>
            <a:pPr marL="0" indent="0">
              <a:buNone/>
            </a:pPr>
            <a:r>
              <a:rPr lang="en-IE" dirty="0">
                <a:solidFill>
                  <a:schemeClr val="bg1"/>
                </a:solidFill>
                <a:latin typeface="Courier New" panose="02070309020205020404" pitchFamily="49" charset="0"/>
                <a:cs typeface="Courier New" panose="02070309020205020404" pitchFamily="49" charset="0"/>
              </a:rPr>
              <a:t>for a in range(0,len(Age)):</a:t>
            </a:r>
          </a:p>
          <a:p>
            <a:pPr marL="0" indent="0">
              <a:buNone/>
            </a:pPr>
            <a:r>
              <a:rPr lang="en-IE" dirty="0">
                <a:solidFill>
                  <a:schemeClr val="bg1"/>
                </a:solidFill>
                <a:latin typeface="Courier New" panose="02070309020205020404" pitchFamily="49" charset="0"/>
                <a:cs typeface="Courier New" panose="02070309020205020404" pitchFamily="49" charset="0"/>
              </a:rPr>
              <a:t># DO</a:t>
            </a:r>
          </a:p>
          <a:p>
            <a:pPr marL="0" indent="0">
              <a:buNone/>
            </a:pPr>
            <a:r>
              <a:rPr lang="en-IE" dirty="0">
                <a:solidFill>
                  <a:schemeClr val="bg1"/>
                </a:solidFill>
                <a:latin typeface="Courier New" panose="02070309020205020404" pitchFamily="49" charset="0"/>
                <a:cs typeface="Courier New" panose="02070309020205020404" pitchFamily="49" charset="0"/>
              </a:rPr>
              <a:t>    total = total + Age[a]</a:t>
            </a:r>
          </a:p>
          <a:p>
            <a:pPr marL="0" indent="0">
              <a:buNone/>
            </a:pPr>
            <a:r>
              <a:rPr lang="en-IE" dirty="0">
                <a:solidFill>
                  <a:schemeClr val="bg1"/>
                </a:solidFill>
                <a:latin typeface="Courier New" panose="02070309020205020404" pitchFamily="49" charset="0"/>
                <a:cs typeface="Courier New" panose="02070309020205020404" pitchFamily="49" charset="0"/>
              </a:rPr>
              <a:t># ENDFOR;</a:t>
            </a:r>
          </a:p>
          <a:p>
            <a:pPr marL="0" indent="0">
              <a:buNone/>
            </a:pPr>
            <a:r>
              <a:rPr lang="en-IE" dirty="0" err="1">
                <a:solidFill>
                  <a:schemeClr val="bg1"/>
                </a:solidFill>
                <a:latin typeface="Courier New" panose="02070309020205020404" pitchFamily="49" charset="0"/>
                <a:cs typeface="Courier New" panose="02070309020205020404" pitchFamily="49" charset="0"/>
              </a:rPr>
              <a:t>AveValue</a:t>
            </a:r>
            <a:r>
              <a:rPr lang="en-IE" dirty="0">
                <a:solidFill>
                  <a:schemeClr val="bg1"/>
                </a:solidFill>
                <a:latin typeface="Courier New" panose="02070309020205020404" pitchFamily="49" charset="0"/>
                <a:cs typeface="Courier New" panose="02070309020205020404" pitchFamily="49" charset="0"/>
              </a:rPr>
              <a:t> = total/</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a:t>
            </a:r>
          </a:p>
          <a:p>
            <a:pPr marL="0" indent="0">
              <a:buNone/>
            </a:pPr>
            <a:r>
              <a:rPr lang="en-IE" dirty="0">
                <a:solidFill>
                  <a:schemeClr val="bg1"/>
                </a:solidFill>
                <a:latin typeface="Courier New" panose="02070309020205020404" pitchFamily="49" charset="0"/>
                <a:cs typeface="Courier New" panose="02070309020205020404" pitchFamily="49" charset="0"/>
              </a:rPr>
              <a:t>print(</a:t>
            </a:r>
            <a:r>
              <a:rPr lang="en-IE" dirty="0" err="1">
                <a:solidFill>
                  <a:schemeClr val="bg1"/>
                </a:solidFill>
                <a:latin typeface="Courier New" panose="02070309020205020404" pitchFamily="49" charset="0"/>
                <a:cs typeface="Courier New" panose="02070309020205020404" pitchFamily="49" charset="0"/>
              </a:rPr>
              <a:t>AveValue</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6431651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83038" y="4365104"/>
            <a:ext cx="1836204" cy="648072"/>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3" name="Rounded Rectangle 2"/>
          <p:cNvSpPr/>
          <p:nvPr/>
        </p:nvSpPr>
        <p:spPr>
          <a:xfrm>
            <a:off x="4583038" y="2420888"/>
            <a:ext cx="1836204" cy="648072"/>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443803"/>
            <a:ext cx="10971372" cy="5865517"/>
          </a:xfrm>
        </p:spPr>
        <p:txBody>
          <a:bodyPr>
            <a:normAutofit fontScale="92500" lnSpcReduction="10000"/>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BetterAverageArray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 23, 42, 33, 16, 54, 34, 18]</a:t>
            </a:r>
          </a:p>
          <a:p>
            <a:pPr marL="0" indent="0">
              <a:buNone/>
            </a:pPr>
            <a:r>
              <a:rPr lang="en-IE" dirty="0">
                <a:solidFill>
                  <a:schemeClr val="bg1"/>
                </a:solidFill>
                <a:latin typeface="Courier New" panose="02070309020205020404" pitchFamily="49" charset="0"/>
                <a:cs typeface="Courier New" panose="02070309020205020404" pitchFamily="49" charset="0"/>
              </a:rPr>
              <a:t>total = 0</a:t>
            </a:r>
          </a:p>
          <a:p>
            <a:pPr marL="0" indent="0">
              <a:buNone/>
            </a:pPr>
            <a:r>
              <a:rPr lang="en-IE" dirty="0">
                <a:solidFill>
                  <a:schemeClr val="bg1"/>
                </a:solidFill>
                <a:latin typeface="Courier New" panose="02070309020205020404" pitchFamily="49" charset="0"/>
                <a:cs typeface="Courier New" panose="02070309020205020404" pitchFamily="49" charset="0"/>
              </a:rPr>
              <a:t>for a in range(0,len(Age)):</a:t>
            </a:r>
          </a:p>
          <a:p>
            <a:pPr marL="0" indent="0">
              <a:buNone/>
            </a:pPr>
            <a:r>
              <a:rPr lang="en-IE" dirty="0">
                <a:solidFill>
                  <a:schemeClr val="bg1"/>
                </a:solidFill>
                <a:latin typeface="Courier New" panose="02070309020205020404" pitchFamily="49" charset="0"/>
                <a:cs typeface="Courier New" panose="02070309020205020404" pitchFamily="49" charset="0"/>
              </a:rPr>
              <a:t># DO</a:t>
            </a:r>
          </a:p>
          <a:p>
            <a:pPr marL="0" indent="0">
              <a:buNone/>
            </a:pPr>
            <a:r>
              <a:rPr lang="en-IE" dirty="0">
                <a:solidFill>
                  <a:schemeClr val="bg1"/>
                </a:solidFill>
                <a:latin typeface="Courier New" panose="02070309020205020404" pitchFamily="49" charset="0"/>
                <a:cs typeface="Courier New" panose="02070309020205020404" pitchFamily="49" charset="0"/>
              </a:rPr>
              <a:t>    total = total + Age[a]</a:t>
            </a:r>
          </a:p>
          <a:p>
            <a:pPr marL="0" indent="0">
              <a:buNone/>
            </a:pPr>
            <a:r>
              <a:rPr lang="en-IE" dirty="0">
                <a:solidFill>
                  <a:schemeClr val="bg1"/>
                </a:solidFill>
                <a:latin typeface="Courier New" panose="02070309020205020404" pitchFamily="49" charset="0"/>
                <a:cs typeface="Courier New" panose="02070309020205020404" pitchFamily="49" charset="0"/>
              </a:rPr>
              <a:t># ENDFOR;</a:t>
            </a:r>
          </a:p>
          <a:p>
            <a:pPr marL="0" indent="0">
              <a:buNone/>
            </a:pPr>
            <a:r>
              <a:rPr lang="en-IE" dirty="0" err="1">
                <a:solidFill>
                  <a:schemeClr val="bg1"/>
                </a:solidFill>
                <a:latin typeface="Courier New" panose="02070309020205020404" pitchFamily="49" charset="0"/>
                <a:cs typeface="Courier New" panose="02070309020205020404" pitchFamily="49" charset="0"/>
              </a:rPr>
              <a:t>AveValue</a:t>
            </a:r>
            <a:r>
              <a:rPr lang="en-IE" dirty="0">
                <a:solidFill>
                  <a:schemeClr val="bg1"/>
                </a:solidFill>
                <a:latin typeface="Courier New" panose="02070309020205020404" pitchFamily="49" charset="0"/>
                <a:cs typeface="Courier New" panose="02070309020205020404" pitchFamily="49" charset="0"/>
              </a:rPr>
              <a:t> = total/</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a:t>
            </a:r>
          </a:p>
          <a:p>
            <a:pPr marL="0" indent="0">
              <a:buNone/>
            </a:pPr>
            <a:r>
              <a:rPr lang="en-IE" dirty="0">
                <a:solidFill>
                  <a:schemeClr val="bg1"/>
                </a:solidFill>
                <a:latin typeface="Courier New" panose="02070309020205020404" pitchFamily="49" charset="0"/>
                <a:cs typeface="Courier New" panose="02070309020205020404" pitchFamily="49" charset="0"/>
              </a:rPr>
              <a:t>print(</a:t>
            </a:r>
            <a:r>
              <a:rPr lang="en-IE" dirty="0" err="1">
                <a:solidFill>
                  <a:schemeClr val="bg1"/>
                </a:solidFill>
                <a:latin typeface="Courier New" panose="02070309020205020404" pitchFamily="49" charset="0"/>
                <a:cs typeface="Courier New" panose="02070309020205020404" pitchFamily="49" charset="0"/>
              </a:rPr>
              <a:t>AveValue</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0706534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declare an array of real numbers, it’s very similar:</a:t>
            </a:r>
            <a:endParaRPr lang="en-IE" sz="3600" dirty="0">
              <a:solidFill>
                <a:schemeClr val="bg1"/>
              </a:solidFill>
            </a:endParaRPr>
          </a:p>
        </p:txBody>
      </p:sp>
    </p:spTree>
    <p:extLst>
      <p:ext uri="{BB962C8B-B14F-4D97-AF65-F5344CB8AC3E}">
        <p14:creationId xmlns:p14="http://schemas.microsoft.com/office/powerpoint/2010/main" val="3093725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BetterAverageArrayReal</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BankBal</a:t>
            </a: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44.44,423.33,545.23,423.3,121.6,32.4,121.4,13.8</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total = 0</a:t>
            </a:r>
          </a:p>
          <a:p>
            <a:pPr marL="0" indent="0">
              <a:buNone/>
            </a:pPr>
            <a:r>
              <a:rPr lang="en-IE" sz="2400" dirty="0">
                <a:solidFill>
                  <a:schemeClr val="bg1"/>
                </a:solidFill>
                <a:latin typeface="Courier New" panose="02070309020205020404" pitchFamily="49" charset="0"/>
                <a:cs typeface="Courier New" panose="02070309020205020404" pitchFamily="49" charset="0"/>
              </a:rPr>
              <a:t>for a in range(0,len(</a:t>
            </a:r>
            <a:r>
              <a:rPr lang="en-IE" sz="2400" dirty="0" err="1">
                <a:solidFill>
                  <a:schemeClr val="bg1"/>
                </a:solidFill>
                <a:latin typeface="Courier New" panose="02070309020205020404" pitchFamily="49" charset="0"/>
                <a:cs typeface="Courier New" panose="02070309020205020404" pitchFamily="49" charset="0"/>
              </a:rPr>
              <a:t>BankBal</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total = total + </a:t>
            </a:r>
            <a:r>
              <a:rPr lang="en-IE" sz="2400" dirty="0" err="1">
                <a:solidFill>
                  <a:schemeClr val="bg1"/>
                </a:solidFill>
                <a:latin typeface="Courier New" panose="02070309020205020404" pitchFamily="49" charset="0"/>
                <a:cs typeface="Courier New" panose="02070309020205020404" pitchFamily="49" charset="0"/>
              </a:rPr>
              <a:t>BankBal</a:t>
            </a:r>
            <a:r>
              <a:rPr lang="en-IE" sz="2400" dirty="0">
                <a:solidFill>
                  <a:schemeClr val="bg1"/>
                </a:solidFill>
                <a:latin typeface="Courier New" panose="02070309020205020404" pitchFamily="49" charset="0"/>
                <a:cs typeface="Courier New" panose="02070309020205020404" pitchFamily="49" charset="0"/>
              </a:rPr>
              <a:t>[a]</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err="1">
                <a:solidFill>
                  <a:schemeClr val="bg1"/>
                </a:solidFill>
                <a:latin typeface="Courier New" panose="02070309020205020404" pitchFamily="49" charset="0"/>
                <a:cs typeface="Courier New" panose="02070309020205020404" pitchFamily="49" charset="0"/>
              </a:rPr>
              <a:t>AveValue</a:t>
            </a:r>
            <a:r>
              <a:rPr lang="en-IE" sz="2400" dirty="0">
                <a:solidFill>
                  <a:schemeClr val="bg1"/>
                </a:solidFill>
                <a:latin typeface="Courier New" panose="02070309020205020404" pitchFamily="49" charset="0"/>
                <a:cs typeface="Courier New" panose="02070309020205020404" pitchFamily="49" charset="0"/>
              </a:rPr>
              <a:t> = total/</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BankBal</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AveValue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826266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declare an array of characters, it’s very similar:</a:t>
            </a:r>
            <a:endParaRPr lang="en-IE" sz="3600" dirty="0">
              <a:solidFill>
                <a:schemeClr val="bg1"/>
              </a:solidFill>
            </a:endParaRPr>
          </a:p>
        </p:txBody>
      </p:sp>
    </p:spTree>
    <p:extLst>
      <p:ext uri="{BB962C8B-B14F-4D97-AF65-F5344CB8AC3E}">
        <p14:creationId xmlns:p14="http://schemas.microsoft.com/office/powerpoint/2010/main" val="42928709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BetterAverageArrayChar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letters </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d','g','e','s','b','j','r','j</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for </a:t>
            </a:r>
            <a:r>
              <a:rPr lang="en-IE" sz="2400" dirty="0">
                <a:solidFill>
                  <a:schemeClr val="bg1"/>
                </a:solidFill>
                <a:latin typeface="Courier New" panose="02070309020205020404" pitchFamily="49" charset="0"/>
                <a:cs typeface="Courier New" panose="02070309020205020404" pitchFamily="49" charset="0"/>
              </a:rPr>
              <a:t>a in </a:t>
            </a:r>
            <a:r>
              <a:rPr lang="en-IE" sz="2400" dirty="0" smtClean="0">
                <a:solidFill>
                  <a:schemeClr val="bg1"/>
                </a:solidFill>
                <a:latin typeface="Courier New" panose="02070309020205020404" pitchFamily="49" charset="0"/>
                <a:cs typeface="Courier New" panose="02070309020205020404" pitchFamily="49" charset="0"/>
              </a:rPr>
              <a:t>range(0,len(</a:t>
            </a:r>
            <a:r>
              <a:rPr lang="en-IE" sz="2400" dirty="0">
                <a:solidFill>
                  <a:schemeClr val="bg1"/>
                </a:solidFill>
                <a:latin typeface="Courier New" panose="02070309020205020404" pitchFamily="49" charset="0"/>
                <a:cs typeface="Courier New" panose="02070309020205020404" pitchFamily="49" charset="0"/>
              </a:rPr>
              <a:t>letters</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a:solidFill>
                  <a:schemeClr val="bg1"/>
                </a:solidFill>
                <a:latin typeface="Courier New" panose="02070309020205020404" pitchFamily="49" charset="0"/>
                <a:cs typeface="Courier New" panose="02070309020205020404" pitchFamily="49" charset="0"/>
              </a:rPr>
              <a:t>letters</a:t>
            </a:r>
            <a:r>
              <a:rPr lang="en-IE" sz="2400" dirty="0" smtClean="0">
                <a:solidFill>
                  <a:schemeClr val="bg1"/>
                </a:solidFill>
                <a:latin typeface="Courier New" panose="02070309020205020404" pitchFamily="49" charset="0"/>
                <a:cs typeface="Courier New" panose="02070309020205020404" pitchFamily="49" charset="0"/>
              </a:rPr>
              <a:t>[a</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033988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And the same for strings:</a:t>
            </a:r>
            <a:endParaRPr lang="en-IE" sz="3600" dirty="0">
              <a:solidFill>
                <a:schemeClr val="bg1"/>
              </a:solidFill>
            </a:endParaRPr>
          </a:p>
        </p:txBody>
      </p:sp>
    </p:spTree>
    <p:extLst>
      <p:ext uri="{BB962C8B-B14F-4D97-AF65-F5344CB8AC3E}">
        <p14:creationId xmlns:p14="http://schemas.microsoft.com/office/powerpoint/2010/main" val="13606105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BetterAverageArrayString</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Pets = ["</a:t>
            </a:r>
            <a:r>
              <a:rPr lang="en-IE" sz="2400" dirty="0" err="1">
                <a:solidFill>
                  <a:schemeClr val="bg1"/>
                </a:solidFill>
                <a:latin typeface="Courier New" panose="02070309020205020404" pitchFamily="49" charset="0"/>
                <a:cs typeface="Courier New" panose="02070309020205020404" pitchFamily="49" charset="0"/>
              </a:rPr>
              <a:t>dog","cat","fish","cat","dog","fish","cat","dog</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for </a:t>
            </a:r>
            <a:r>
              <a:rPr lang="en-IE" sz="2400" dirty="0">
                <a:solidFill>
                  <a:schemeClr val="bg1"/>
                </a:solidFill>
                <a:latin typeface="Courier New" panose="02070309020205020404" pitchFamily="49" charset="0"/>
                <a:cs typeface="Courier New" panose="02070309020205020404" pitchFamily="49" charset="0"/>
              </a:rPr>
              <a:t>a in range(0,len(Pets)):</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print(Pets[a])</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185487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We’ll remember that an array is a collection of the same type of variables (like a set in maths).</a:t>
            </a:r>
            <a:endParaRPr lang="en-IE" sz="3600" dirty="0">
              <a:solidFill>
                <a:schemeClr val="bg1"/>
              </a:solidFill>
            </a:endParaRPr>
          </a:p>
        </p:txBody>
      </p:sp>
      <p:sp>
        <p:nvSpPr>
          <p:cNvPr id="5" name="Rectangle 4"/>
          <p:cNvSpPr/>
          <p:nvPr/>
        </p:nvSpPr>
        <p:spPr>
          <a:xfrm>
            <a:off x="1486694" y="3429000"/>
            <a:ext cx="9721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i="1">
              <a:solidFill>
                <a:schemeClr val="bg1"/>
              </a:solidFill>
            </a:endParaRPr>
          </a:p>
        </p:txBody>
      </p:sp>
      <p:sp>
        <p:nvSpPr>
          <p:cNvPr id="6" name="Rectangle 5"/>
          <p:cNvSpPr/>
          <p:nvPr/>
        </p:nvSpPr>
        <p:spPr>
          <a:xfrm>
            <a:off x="148669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0</a:t>
            </a:r>
            <a:endParaRPr lang="en-IE" sz="1400" i="1" dirty="0">
              <a:solidFill>
                <a:schemeClr val="bg1"/>
              </a:solidFill>
            </a:endParaRPr>
          </a:p>
        </p:txBody>
      </p:sp>
      <p:sp>
        <p:nvSpPr>
          <p:cNvPr id="7" name="Rectangle 6"/>
          <p:cNvSpPr/>
          <p:nvPr/>
        </p:nvSpPr>
        <p:spPr>
          <a:xfrm>
            <a:off x="220677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a:solidFill>
                  <a:schemeClr val="bg1"/>
                </a:solidFill>
              </a:rPr>
              <a:t>1</a:t>
            </a:r>
            <a:endParaRPr lang="en-IE" i="1" dirty="0">
              <a:solidFill>
                <a:schemeClr val="bg1"/>
              </a:solidFill>
            </a:endParaRPr>
          </a:p>
        </p:txBody>
      </p:sp>
      <p:sp>
        <p:nvSpPr>
          <p:cNvPr id="8" name="Rectangle 7"/>
          <p:cNvSpPr/>
          <p:nvPr/>
        </p:nvSpPr>
        <p:spPr>
          <a:xfrm>
            <a:off x="292685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2</a:t>
            </a:r>
            <a:endParaRPr lang="en-IE" i="1" dirty="0">
              <a:solidFill>
                <a:schemeClr val="bg1"/>
              </a:solidFill>
            </a:endParaRPr>
          </a:p>
        </p:txBody>
      </p:sp>
      <p:sp>
        <p:nvSpPr>
          <p:cNvPr id="9" name="Rectangle 8"/>
          <p:cNvSpPr/>
          <p:nvPr/>
        </p:nvSpPr>
        <p:spPr>
          <a:xfrm>
            <a:off x="364693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3</a:t>
            </a:r>
            <a:endParaRPr lang="en-IE" i="1" dirty="0">
              <a:solidFill>
                <a:schemeClr val="bg1"/>
              </a:solidFill>
            </a:endParaRPr>
          </a:p>
        </p:txBody>
      </p:sp>
      <p:sp>
        <p:nvSpPr>
          <p:cNvPr id="10" name="Rectangle 9"/>
          <p:cNvSpPr/>
          <p:nvPr/>
        </p:nvSpPr>
        <p:spPr>
          <a:xfrm>
            <a:off x="436701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4</a:t>
            </a:r>
            <a:endParaRPr lang="en-IE" i="1" dirty="0">
              <a:solidFill>
                <a:schemeClr val="bg1"/>
              </a:solidFill>
            </a:endParaRPr>
          </a:p>
        </p:txBody>
      </p:sp>
      <p:sp>
        <p:nvSpPr>
          <p:cNvPr id="11" name="Rectangle 10"/>
          <p:cNvSpPr/>
          <p:nvPr/>
        </p:nvSpPr>
        <p:spPr>
          <a:xfrm>
            <a:off x="508709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5</a:t>
            </a:r>
            <a:endParaRPr lang="en-IE" i="1" dirty="0">
              <a:solidFill>
                <a:schemeClr val="bg1"/>
              </a:solidFill>
            </a:endParaRPr>
          </a:p>
        </p:txBody>
      </p:sp>
      <p:sp>
        <p:nvSpPr>
          <p:cNvPr id="12" name="Rectangle 11"/>
          <p:cNvSpPr/>
          <p:nvPr/>
        </p:nvSpPr>
        <p:spPr>
          <a:xfrm>
            <a:off x="580717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6</a:t>
            </a:r>
            <a:endParaRPr lang="en-IE" i="1" dirty="0">
              <a:solidFill>
                <a:schemeClr val="bg1"/>
              </a:solidFill>
            </a:endParaRPr>
          </a:p>
        </p:txBody>
      </p:sp>
      <p:sp>
        <p:nvSpPr>
          <p:cNvPr id="13" name="Rectangle 12"/>
          <p:cNvSpPr/>
          <p:nvPr/>
        </p:nvSpPr>
        <p:spPr>
          <a:xfrm>
            <a:off x="1048769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39</a:t>
            </a:r>
            <a:endParaRPr lang="en-IE" i="1" dirty="0">
              <a:solidFill>
                <a:schemeClr val="bg1"/>
              </a:solidFill>
            </a:endParaRPr>
          </a:p>
        </p:txBody>
      </p:sp>
      <p:sp>
        <p:nvSpPr>
          <p:cNvPr id="14" name="Rectangle 13"/>
          <p:cNvSpPr/>
          <p:nvPr/>
        </p:nvSpPr>
        <p:spPr>
          <a:xfrm>
            <a:off x="652725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7</a:t>
            </a:r>
            <a:endParaRPr lang="en-IE" i="1" dirty="0">
              <a:solidFill>
                <a:schemeClr val="bg1"/>
              </a:solidFill>
            </a:endParaRPr>
          </a:p>
        </p:txBody>
      </p:sp>
      <p:sp>
        <p:nvSpPr>
          <p:cNvPr id="15" name="Rectangle 14"/>
          <p:cNvSpPr/>
          <p:nvPr/>
        </p:nvSpPr>
        <p:spPr>
          <a:xfrm>
            <a:off x="7247334" y="3429000"/>
            <a:ext cx="25202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i="1" dirty="0" smtClean="0">
                <a:solidFill>
                  <a:schemeClr val="bg1"/>
                </a:solidFill>
              </a:rPr>
              <a:t>……..…</a:t>
            </a:r>
            <a:endParaRPr lang="en-IE" i="1" dirty="0">
              <a:solidFill>
                <a:schemeClr val="bg1"/>
              </a:solidFill>
            </a:endParaRPr>
          </a:p>
        </p:txBody>
      </p:sp>
      <p:sp>
        <p:nvSpPr>
          <p:cNvPr id="16" name="Rectangle 15"/>
          <p:cNvSpPr/>
          <p:nvPr/>
        </p:nvSpPr>
        <p:spPr>
          <a:xfrm>
            <a:off x="9767614" y="3429000"/>
            <a:ext cx="720080" cy="7200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i="1" dirty="0" smtClean="0">
                <a:solidFill>
                  <a:schemeClr val="bg1"/>
                </a:solidFill>
              </a:rPr>
              <a:t>38</a:t>
            </a:r>
            <a:endParaRPr lang="en-IE" i="1" dirty="0">
              <a:solidFill>
                <a:schemeClr val="bg1"/>
              </a:solidFill>
            </a:endParaRPr>
          </a:p>
        </p:txBody>
      </p:sp>
      <p:sp>
        <p:nvSpPr>
          <p:cNvPr id="17" name="Rectangle 16"/>
          <p:cNvSpPr/>
          <p:nvPr/>
        </p:nvSpPr>
        <p:spPr>
          <a:xfrm>
            <a:off x="334566" y="3368315"/>
            <a:ext cx="1071447" cy="769441"/>
          </a:xfrm>
          <a:prstGeom prst="rect">
            <a:avLst/>
          </a:prstGeom>
          <a:noFill/>
          <a:ln>
            <a:noFill/>
          </a:ln>
        </p:spPr>
        <p:txBody>
          <a:bodyPr wrap="none" lIns="91440" tIns="45720" rIns="91440" bIns="45720">
            <a:spAutoFit/>
          </a:bodyPr>
          <a:lstStyle/>
          <a:p>
            <a:pPr algn="ctr"/>
            <a:r>
              <a:rPr lang="en-US" sz="4400" cap="none" spc="0" dirty="0" smtClean="0">
                <a:ln w="17780" cmpd="sng">
                  <a:solidFill>
                    <a:srgbClr val="FFFFFF"/>
                  </a:solidFill>
                  <a:prstDash val="solid"/>
                  <a:miter lim="800000"/>
                </a:ln>
                <a:solidFill>
                  <a:schemeClr val="bg1"/>
                </a:solidFill>
              </a:rPr>
              <a:t>Age</a:t>
            </a:r>
            <a:endParaRPr lang="en-US" sz="5400" cap="none" spc="0" dirty="0">
              <a:ln w="17780" cmpd="sng">
                <a:solidFill>
                  <a:srgbClr val="FFFFFF"/>
                </a:solidFill>
                <a:prstDash val="solid"/>
                <a:miter lim="800000"/>
              </a:ln>
              <a:solidFill>
                <a:schemeClr val="bg1"/>
              </a:solidFill>
            </a:endParaRPr>
          </a:p>
        </p:txBody>
      </p:sp>
      <p:sp>
        <p:nvSpPr>
          <p:cNvPr id="18" name="Rectangle 17"/>
          <p:cNvSpPr/>
          <p:nvPr/>
        </p:nvSpPr>
        <p:spPr>
          <a:xfrm>
            <a:off x="1486694" y="5085184"/>
            <a:ext cx="9721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9" name="Rectangle 18"/>
          <p:cNvSpPr/>
          <p:nvPr/>
        </p:nvSpPr>
        <p:spPr>
          <a:xfrm>
            <a:off x="148669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44</a:t>
            </a:r>
            <a:endParaRPr lang="en-IE" sz="1400" dirty="0">
              <a:solidFill>
                <a:schemeClr val="bg1"/>
              </a:solidFill>
            </a:endParaRPr>
          </a:p>
        </p:txBody>
      </p:sp>
      <p:sp>
        <p:nvSpPr>
          <p:cNvPr id="20" name="Rectangle 19"/>
          <p:cNvSpPr/>
          <p:nvPr/>
        </p:nvSpPr>
        <p:spPr>
          <a:xfrm>
            <a:off x="220677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23</a:t>
            </a:r>
            <a:endParaRPr lang="en-IE" dirty="0">
              <a:solidFill>
                <a:schemeClr val="bg1"/>
              </a:solidFill>
            </a:endParaRPr>
          </a:p>
        </p:txBody>
      </p:sp>
      <p:sp>
        <p:nvSpPr>
          <p:cNvPr id="21" name="Rectangle 20"/>
          <p:cNvSpPr/>
          <p:nvPr/>
        </p:nvSpPr>
        <p:spPr>
          <a:xfrm>
            <a:off x="292685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4</a:t>
            </a:r>
            <a:r>
              <a:rPr lang="en-IE" sz="3200" dirty="0" smtClean="0">
                <a:solidFill>
                  <a:schemeClr val="bg1"/>
                </a:solidFill>
              </a:rPr>
              <a:t>2</a:t>
            </a:r>
            <a:endParaRPr lang="en-IE" dirty="0">
              <a:solidFill>
                <a:schemeClr val="bg1"/>
              </a:solidFill>
            </a:endParaRPr>
          </a:p>
        </p:txBody>
      </p:sp>
      <p:sp>
        <p:nvSpPr>
          <p:cNvPr id="22" name="Rectangle 21"/>
          <p:cNvSpPr/>
          <p:nvPr/>
        </p:nvSpPr>
        <p:spPr>
          <a:xfrm>
            <a:off x="364693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33</a:t>
            </a:r>
            <a:endParaRPr lang="en-IE" dirty="0">
              <a:solidFill>
                <a:schemeClr val="bg1"/>
              </a:solidFill>
            </a:endParaRPr>
          </a:p>
        </p:txBody>
      </p:sp>
      <p:sp>
        <p:nvSpPr>
          <p:cNvPr id="23" name="Rectangle 22"/>
          <p:cNvSpPr/>
          <p:nvPr/>
        </p:nvSpPr>
        <p:spPr>
          <a:xfrm>
            <a:off x="436701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16</a:t>
            </a:r>
            <a:endParaRPr lang="en-IE" dirty="0">
              <a:solidFill>
                <a:schemeClr val="bg1"/>
              </a:solidFill>
            </a:endParaRPr>
          </a:p>
        </p:txBody>
      </p:sp>
      <p:sp>
        <p:nvSpPr>
          <p:cNvPr id="24" name="Rectangle 23"/>
          <p:cNvSpPr/>
          <p:nvPr/>
        </p:nvSpPr>
        <p:spPr>
          <a:xfrm>
            <a:off x="508709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54</a:t>
            </a:r>
            <a:endParaRPr lang="en-IE" dirty="0">
              <a:solidFill>
                <a:schemeClr val="bg1"/>
              </a:solidFill>
            </a:endParaRPr>
          </a:p>
        </p:txBody>
      </p:sp>
      <p:sp>
        <p:nvSpPr>
          <p:cNvPr id="25" name="Rectangle 24"/>
          <p:cNvSpPr/>
          <p:nvPr/>
        </p:nvSpPr>
        <p:spPr>
          <a:xfrm>
            <a:off x="580717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34</a:t>
            </a:r>
            <a:endParaRPr lang="en-IE" dirty="0">
              <a:solidFill>
                <a:schemeClr val="bg1"/>
              </a:solidFill>
            </a:endParaRPr>
          </a:p>
        </p:txBody>
      </p:sp>
      <p:sp>
        <p:nvSpPr>
          <p:cNvPr id="26" name="Rectangle 25"/>
          <p:cNvSpPr/>
          <p:nvPr/>
        </p:nvSpPr>
        <p:spPr>
          <a:xfrm>
            <a:off x="1048769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82</a:t>
            </a:r>
            <a:endParaRPr lang="en-IE" dirty="0">
              <a:solidFill>
                <a:schemeClr val="bg1"/>
              </a:solidFill>
            </a:endParaRPr>
          </a:p>
        </p:txBody>
      </p:sp>
      <p:sp>
        <p:nvSpPr>
          <p:cNvPr id="27" name="Rectangle 26"/>
          <p:cNvSpPr/>
          <p:nvPr/>
        </p:nvSpPr>
        <p:spPr>
          <a:xfrm>
            <a:off x="652725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18</a:t>
            </a:r>
            <a:endParaRPr lang="en-IE" dirty="0">
              <a:solidFill>
                <a:schemeClr val="bg1"/>
              </a:solidFill>
            </a:endParaRPr>
          </a:p>
        </p:txBody>
      </p:sp>
      <p:sp>
        <p:nvSpPr>
          <p:cNvPr id="28" name="Rectangle 27"/>
          <p:cNvSpPr/>
          <p:nvPr/>
        </p:nvSpPr>
        <p:spPr>
          <a:xfrm>
            <a:off x="7247334" y="5085184"/>
            <a:ext cx="25202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bg1"/>
                </a:solidFill>
              </a:rPr>
              <a:t>……..…</a:t>
            </a:r>
            <a:endParaRPr lang="en-IE" dirty="0">
              <a:solidFill>
                <a:schemeClr val="bg1"/>
              </a:solidFill>
            </a:endParaRPr>
          </a:p>
        </p:txBody>
      </p:sp>
      <p:sp>
        <p:nvSpPr>
          <p:cNvPr id="29" name="Rectangle 28"/>
          <p:cNvSpPr/>
          <p:nvPr/>
        </p:nvSpPr>
        <p:spPr>
          <a:xfrm>
            <a:off x="9767614" y="5085184"/>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34</a:t>
            </a:r>
            <a:endParaRPr lang="en-IE" dirty="0">
              <a:solidFill>
                <a:schemeClr val="bg1"/>
              </a:solidFill>
            </a:endParaRPr>
          </a:p>
        </p:txBody>
      </p:sp>
      <p:sp>
        <p:nvSpPr>
          <p:cNvPr id="30" name="Rectangle 29"/>
          <p:cNvSpPr/>
          <p:nvPr/>
        </p:nvSpPr>
        <p:spPr>
          <a:xfrm>
            <a:off x="334566" y="5240523"/>
            <a:ext cx="1071447" cy="769441"/>
          </a:xfrm>
          <a:prstGeom prst="rect">
            <a:avLst/>
          </a:prstGeom>
          <a:noFill/>
          <a:ln>
            <a:noFill/>
          </a:ln>
        </p:spPr>
        <p:txBody>
          <a:bodyPr wrap="none" lIns="91440" tIns="45720" rIns="91440" bIns="45720">
            <a:spAutoFit/>
          </a:bodyPr>
          <a:lstStyle/>
          <a:p>
            <a:pPr algn="ctr"/>
            <a:r>
              <a:rPr lang="en-US" sz="4400" cap="none" spc="0" dirty="0" smtClean="0">
                <a:ln w="17780" cmpd="sng">
                  <a:solidFill>
                    <a:srgbClr val="FFFFFF"/>
                  </a:solidFill>
                  <a:prstDash val="solid"/>
                  <a:miter lim="800000"/>
                </a:ln>
                <a:solidFill>
                  <a:schemeClr val="bg1"/>
                </a:solidFill>
              </a:rPr>
              <a:t>Age</a:t>
            </a:r>
            <a:endParaRPr lang="en-US" sz="5400" cap="none" spc="0" dirty="0">
              <a:ln w="17780" cmpd="sng">
                <a:solidFill>
                  <a:srgbClr val="FFFFFF"/>
                </a:solidFill>
                <a:prstDash val="solid"/>
                <a:miter lim="800000"/>
              </a:ln>
              <a:solidFill>
                <a:schemeClr val="bg1"/>
              </a:solidFill>
            </a:endParaRPr>
          </a:p>
        </p:txBody>
      </p:sp>
    </p:spTree>
    <p:extLst>
      <p:ext uri="{BB962C8B-B14F-4D97-AF65-F5344CB8AC3E}">
        <p14:creationId xmlns:p14="http://schemas.microsoft.com/office/powerpoint/2010/main" val="2984855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Here’s an array of Booleans:</a:t>
            </a:r>
            <a:endParaRPr lang="en-IE" sz="3600" dirty="0">
              <a:solidFill>
                <a:schemeClr val="bg1"/>
              </a:solidFill>
            </a:endParaRPr>
          </a:p>
        </p:txBody>
      </p:sp>
    </p:spTree>
    <p:extLst>
      <p:ext uri="{BB962C8B-B14F-4D97-AF65-F5344CB8AC3E}">
        <p14:creationId xmlns:p14="http://schemas.microsoft.com/office/powerpoint/2010/main" val="26208226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BetterAverageArrayBoolean</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IsWeekend</a:t>
            </a:r>
            <a:r>
              <a:rPr lang="en-IE" sz="2400" dirty="0">
                <a:solidFill>
                  <a:schemeClr val="bg1"/>
                </a:solidFill>
                <a:latin typeface="Courier New" panose="02070309020205020404" pitchFamily="49" charset="0"/>
                <a:cs typeface="Courier New" panose="02070309020205020404" pitchFamily="49" charset="0"/>
              </a:rPr>
              <a:t> = [False, False, False, False, False, True, True]</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for </a:t>
            </a:r>
            <a:r>
              <a:rPr lang="en-IE" sz="2400" dirty="0">
                <a:solidFill>
                  <a:schemeClr val="bg1"/>
                </a:solidFill>
                <a:latin typeface="Courier New" panose="02070309020205020404" pitchFamily="49" charset="0"/>
                <a:cs typeface="Courier New" panose="02070309020205020404" pitchFamily="49" charset="0"/>
              </a:rPr>
              <a:t>a in range(0,len(</a:t>
            </a:r>
            <a:r>
              <a:rPr lang="en-IE" sz="2400" dirty="0" err="1">
                <a:solidFill>
                  <a:schemeClr val="bg1"/>
                </a:solidFill>
                <a:latin typeface="Courier New" panose="02070309020205020404" pitchFamily="49" charset="0"/>
                <a:cs typeface="Courier New" panose="02070309020205020404" pitchFamily="49" charset="0"/>
              </a:rPr>
              <a:t>IsWeekend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IsWeekend</a:t>
            </a:r>
            <a:r>
              <a:rPr lang="en-IE" sz="2400" dirty="0">
                <a:solidFill>
                  <a:schemeClr val="bg1"/>
                </a:solidFill>
                <a:latin typeface="Courier New" panose="02070309020205020404" pitchFamily="49" charset="0"/>
                <a:cs typeface="Courier New" panose="02070309020205020404" pitchFamily="49" charset="0"/>
              </a:rPr>
              <a:t>[a])</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6550995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Python: Searching</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16682398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Searching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search for everyone who is 18 in an integer array:</a:t>
            </a:r>
            <a:endParaRPr lang="en-IE" sz="3600" dirty="0">
              <a:solidFill>
                <a:schemeClr val="bg1"/>
              </a:solidFill>
            </a:endParaRPr>
          </a:p>
        </p:txBody>
      </p:sp>
    </p:spTree>
    <p:extLst>
      <p:ext uri="{BB962C8B-B14F-4D97-AF65-F5344CB8AC3E}">
        <p14:creationId xmlns:p14="http://schemas.microsoft.com/office/powerpoint/2010/main" val="35652470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SequentialSearch</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 23, 42, 33, 18, 54, 34, 18]</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 in range(0,len(Age)):</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if Age[a] == 18:</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print("User", a, "is 18")</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871327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Searching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This is a sequential search, we visit each value, that’s OK for a small array, but for a massive array we might need to try a different approach.</a:t>
            </a:r>
            <a:endParaRPr lang="en-IE" sz="3600" dirty="0">
              <a:solidFill>
                <a:schemeClr val="bg1"/>
              </a:solidFill>
            </a:endParaRPr>
          </a:p>
        </p:txBody>
      </p:sp>
    </p:spTree>
    <p:extLst>
      <p:ext uri="{BB962C8B-B14F-4D97-AF65-F5344CB8AC3E}">
        <p14:creationId xmlns:p14="http://schemas.microsoft.com/office/powerpoint/2010/main" val="14795176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Searching</a:t>
            </a:r>
            <a:endParaRPr lang="en-IE" dirty="0">
              <a:solidFill>
                <a:schemeClr val="bg1"/>
              </a:solidFill>
            </a:endParaRPr>
          </a:p>
        </p:txBody>
      </p:sp>
      <p:sp>
        <p:nvSpPr>
          <p:cNvPr id="4" name="Content Placeholder 3"/>
          <p:cNvSpPr>
            <a:spLocks noGrp="1"/>
          </p:cNvSpPr>
          <p:nvPr>
            <p:ph idx="1"/>
          </p:nvPr>
        </p:nvSpPr>
        <p:spPr/>
        <p:txBody>
          <a:bodyPr>
            <a:normAutofit lnSpcReduction="10000"/>
          </a:bodyPr>
          <a:lstStyle/>
          <a:p>
            <a:r>
              <a:rPr lang="en-IE" sz="3600" dirty="0">
                <a:solidFill>
                  <a:schemeClr val="bg1"/>
                </a:solidFill>
              </a:rPr>
              <a:t>If the data is sorted, we can do a BINARY SEARCH</a:t>
            </a:r>
          </a:p>
          <a:p>
            <a:endParaRPr lang="en-IE" sz="3600" dirty="0">
              <a:solidFill>
                <a:schemeClr val="bg1"/>
              </a:solidFill>
            </a:endParaRPr>
          </a:p>
          <a:p>
            <a:r>
              <a:rPr lang="en-IE" sz="3600" dirty="0">
                <a:solidFill>
                  <a:schemeClr val="bg1"/>
                </a:solidFill>
              </a:rPr>
              <a:t>This means we jump to the middle of the array, if the value being searched for is less than the middle value, all we have to do is search the first half of that array. </a:t>
            </a:r>
          </a:p>
          <a:p>
            <a:endParaRPr lang="en-IE" sz="3600" dirty="0">
              <a:solidFill>
                <a:schemeClr val="bg1"/>
              </a:solidFill>
            </a:endParaRPr>
          </a:p>
          <a:p>
            <a:r>
              <a:rPr lang="en-IE" sz="3600" dirty="0">
                <a:solidFill>
                  <a:schemeClr val="bg1"/>
                </a:solidFill>
              </a:rPr>
              <a:t>We search the first half of the array in the same way, jumping to the middle of it, and repeat this.</a:t>
            </a:r>
          </a:p>
        </p:txBody>
      </p:sp>
    </p:spTree>
    <p:extLst>
      <p:ext uri="{BB962C8B-B14F-4D97-AF65-F5344CB8AC3E}">
        <p14:creationId xmlns:p14="http://schemas.microsoft.com/office/powerpoint/2010/main" val="33519140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PROGRAM </a:t>
            </a:r>
            <a:r>
              <a:rPr lang="en-IE" sz="2000" dirty="0" err="1" smtClean="0">
                <a:solidFill>
                  <a:schemeClr val="bg1"/>
                </a:solidFill>
                <a:latin typeface="Courier New" panose="02070309020205020404" pitchFamily="49" charset="0"/>
                <a:cs typeface="Courier New" panose="02070309020205020404" pitchFamily="49" charset="0"/>
              </a:rPr>
              <a:t>BinarySearch</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Age = [16, 18, 23, 31, 33, 34, 46, 54]</a:t>
            </a:r>
          </a:p>
          <a:p>
            <a:pPr marL="0" indent="0">
              <a:buNone/>
            </a:pPr>
            <a:r>
              <a:rPr lang="en-IE" sz="2000" dirty="0" err="1">
                <a:solidFill>
                  <a:schemeClr val="bg1"/>
                </a:solidFill>
                <a:latin typeface="Courier New" panose="02070309020205020404" pitchFamily="49" charset="0"/>
                <a:cs typeface="Courier New" panose="02070309020205020404" pitchFamily="49" charset="0"/>
              </a:rPr>
              <a:t>SearchVal</a:t>
            </a: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int</a:t>
            </a:r>
            <a:r>
              <a:rPr lang="en-IE" sz="2000" dirty="0">
                <a:solidFill>
                  <a:schemeClr val="bg1"/>
                </a:solidFill>
                <a:latin typeface="Courier New" panose="02070309020205020404" pitchFamily="49" charset="0"/>
                <a:cs typeface="Courier New" panose="02070309020205020404" pitchFamily="49" charset="0"/>
              </a:rPr>
              <a:t>(input("Please input the </a:t>
            </a:r>
            <a:r>
              <a:rPr lang="en-IE" sz="2000" dirty="0" smtClean="0">
                <a:solidFill>
                  <a:schemeClr val="bg1"/>
                </a:solidFill>
                <a:latin typeface="Courier New" panose="02070309020205020404" pitchFamily="49" charset="0"/>
                <a:cs typeface="Courier New" panose="02070309020205020404" pitchFamily="49" charset="0"/>
              </a:rPr>
              <a:t>search </a:t>
            </a:r>
            <a:r>
              <a:rPr lang="en-IE" sz="2000" dirty="0">
                <a:solidFill>
                  <a:schemeClr val="bg1"/>
                </a:solidFill>
                <a:latin typeface="Courier New" panose="02070309020205020404" pitchFamily="49" charset="0"/>
                <a:cs typeface="Courier New" panose="02070309020205020404" pitchFamily="49" charset="0"/>
              </a:rPr>
              <a:t>value: "))</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first = 0</a:t>
            </a:r>
          </a:p>
          <a:p>
            <a:pPr marL="0" indent="0">
              <a:buNone/>
            </a:pPr>
            <a:r>
              <a:rPr lang="en-IE" sz="2000" dirty="0">
                <a:solidFill>
                  <a:schemeClr val="bg1"/>
                </a:solidFill>
                <a:latin typeface="Courier New" panose="02070309020205020404" pitchFamily="49" charset="0"/>
                <a:cs typeface="Courier New" panose="02070309020205020404" pitchFamily="49" charset="0"/>
              </a:rPr>
              <a:t>last = </a:t>
            </a:r>
            <a:r>
              <a:rPr lang="en-IE" sz="2000" dirty="0" err="1">
                <a:solidFill>
                  <a:schemeClr val="bg1"/>
                </a:solidFill>
                <a:latin typeface="Courier New" panose="02070309020205020404" pitchFamily="49" charset="0"/>
                <a:cs typeface="Courier New" panose="02070309020205020404" pitchFamily="49" charset="0"/>
              </a:rPr>
              <a:t>len</a:t>
            </a:r>
            <a:r>
              <a:rPr lang="en-IE" sz="2000" dirty="0">
                <a:solidFill>
                  <a:schemeClr val="bg1"/>
                </a:solidFill>
                <a:latin typeface="Courier New" panose="02070309020205020404" pitchFamily="49" charset="0"/>
                <a:cs typeface="Courier New" panose="02070309020205020404" pitchFamily="49" charset="0"/>
              </a:rPr>
              <a:t>(Age)</a:t>
            </a:r>
          </a:p>
          <a:p>
            <a:pPr marL="0" indent="0">
              <a:buNone/>
            </a:pPr>
            <a:r>
              <a:rPr lang="en-IE" sz="2000" dirty="0" err="1">
                <a:solidFill>
                  <a:schemeClr val="bg1"/>
                </a:solidFill>
                <a:latin typeface="Courier New" panose="02070309020205020404" pitchFamily="49" charset="0"/>
                <a:cs typeface="Courier New" panose="02070309020205020404" pitchFamily="49" charset="0"/>
              </a:rPr>
              <a:t>IsFound</a:t>
            </a:r>
            <a:r>
              <a:rPr lang="en-IE" sz="2000" dirty="0">
                <a:solidFill>
                  <a:schemeClr val="bg1"/>
                </a:solidFill>
                <a:latin typeface="Courier New" panose="02070309020205020404" pitchFamily="49" charset="0"/>
                <a:cs typeface="Courier New" panose="02070309020205020404" pitchFamily="49" charset="0"/>
              </a:rPr>
              <a:t> = False</a:t>
            </a:r>
          </a:p>
          <a:p>
            <a:pPr marL="0" indent="0">
              <a:buNone/>
            </a:pPr>
            <a:endParaRPr lang="en-IE" sz="1200" dirty="0">
              <a:solidFill>
                <a:schemeClr val="bg1"/>
              </a:solidFill>
              <a:latin typeface="Courier New" panose="02070309020205020404" pitchFamily="49" charset="0"/>
              <a:cs typeface="Courier New" panose="02070309020205020404" pitchFamily="49" charset="0"/>
            </a:endParaRP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1 of 3</a:t>
            </a:r>
            <a:endParaRPr lang="en-IE" sz="2400" dirty="0"/>
          </a:p>
        </p:txBody>
      </p:sp>
    </p:spTree>
    <p:extLst>
      <p:ext uri="{BB962C8B-B14F-4D97-AF65-F5344CB8AC3E}">
        <p14:creationId xmlns:p14="http://schemas.microsoft.com/office/powerpoint/2010/main" val="993696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000" dirty="0" smtClean="0">
                <a:solidFill>
                  <a:schemeClr val="bg1"/>
                </a:solidFill>
                <a:latin typeface="Courier New" panose="02070309020205020404" pitchFamily="49" charset="0"/>
                <a:cs typeface="Courier New" panose="02070309020205020404" pitchFamily="49" charset="0"/>
              </a:rPr>
              <a:t>while first &lt;= last and </a:t>
            </a:r>
            <a:r>
              <a:rPr lang="en-IE" sz="2000" dirty="0" err="1" smtClean="0">
                <a:solidFill>
                  <a:schemeClr val="bg1"/>
                </a:solidFill>
                <a:latin typeface="Courier New" panose="02070309020205020404" pitchFamily="49" charset="0"/>
                <a:cs typeface="Courier New" panose="02070309020205020404" pitchFamily="49" charset="0"/>
              </a:rPr>
              <a:t>IsFound</a:t>
            </a:r>
            <a:r>
              <a:rPr lang="en-IE" sz="2000" dirty="0" smtClean="0">
                <a:solidFill>
                  <a:schemeClr val="bg1"/>
                </a:solidFill>
                <a:latin typeface="Courier New" panose="02070309020205020404" pitchFamily="49" charset="0"/>
                <a:cs typeface="Courier New" panose="02070309020205020404" pitchFamily="49" charset="0"/>
              </a:rPr>
              <a:t> == False:</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DO</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index = (first + last) // 2</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if Age[index] == </a:t>
            </a:r>
            <a:r>
              <a:rPr lang="en-IE" sz="2000" dirty="0" err="1" smtClean="0">
                <a:solidFill>
                  <a:schemeClr val="bg1"/>
                </a:solidFill>
                <a:latin typeface="Courier New" panose="02070309020205020404" pitchFamily="49" charset="0"/>
                <a:cs typeface="Courier New" panose="02070309020205020404" pitchFamily="49" charset="0"/>
              </a:rPr>
              <a:t>SearchVal</a:t>
            </a:r>
            <a:r>
              <a:rPr lang="en-IE" sz="20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 THEN</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a:t>
            </a:r>
            <a:r>
              <a:rPr lang="en-IE" sz="2000" dirty="0" err="1" smtClean="0">
                <a:solidFill>
                  <a:schemeClr val="bg1"/>
                </a:solidFill>
                <a:latin typeface="Courier New" panose="02070309020205020404" pitchFamily="49" charset="0"/>
                <a:cs typeface="Courier New" panose="02070309020205020404" pitchFamily="49" charset="0"/>
              </a:rPr>
              <a:t>IsFound</a:t>
            </a:r>
            <a:r>
              <a:rPr lang="en-IE" sz="2000" dirty="0" smtClean="0">
                <a:solidFill>
                  <a:schemeClr val="bg1"/>
                </a:solidFill>
                <a:latin typeface="Courier New" panose="02070309020205020404" pitchFamily="49" charset="0"/>
                <a:cs typeface="Courier New" panose="02070309020205020404" pitchFamily="49" charset="0"/>
              </a:rPr>
              <a:t> = True</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print("Value found")</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a:t>
            </a:r>
            <a:r>
              <a:rPr lang="en-IE" sz="2000" dirty="0" err="1" smtClean="0">
                <a:solidFill>
                  <a:schemeClr val="bg1"/>
                </a:solidFill>
                <a:latin typeface="Courier New" panose="02070309020205020404" pitchFamily="49" charset="0"/>
                <a:cs typeface="Courier New" panose="02070309020205020404" pitchFamily="49" charset="0"/>
              </a:rPr>
              <a:t>elif</a:t>
            </a:r>
            <a:r>
              <a:rPr lang="en-IE" sz="2000" dirty="0" smtClean="0">
                <a:solidFill>
                  <a:schemeClr val="bg1"/>
                </a:solidFill>
                <a:latin typeface="Courier New" panose="02070309020205020404" pitchFamily="49" charset="0"/>
                <a:cs typeface="Courier New" panose="02070309020205020404" pitchFamily="49" charset="0"/>
              </a:rPr>
              <a:t> Age[index] &gt; </a:t>
            </a:r>
            <a:r>
              <a:rPr lang="en-IE" sz="2000" dirty="0" err="1" smtClean="0">
                <a:solidFill>
                  <a:schemeClr val="bg1"/>
                </a:solidFill>
                <a:latin typeface="Courier New" panose="02070309020205020404" pitchFamily="49" charset="0"/>
                <a:cs typeface="Courier New" panose="02070309020205020404" pitchFamily="49" charset="0"/>
              </a:rPr>
              <a:t>SearchVal</a:t>
            </a:r>
            <a:r>
              <a:rPr lang="en-IE" sz="20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 THEN</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last = index - 1</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else:</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first = index + 1</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 ENDIF;</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ENDWHILE;</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2 of 3</a:t>
            </a:r>
            <a:endParaRPr lang="en-IE" sz="2400" dirty="0"/>
          </a:p>
        </p:txBody>
      </p:sp>
    </p:spTree>
    <p:extLst>
      <p:ext uri="{BB962C8B-B14F-4D97-AF65-F5344CB8AC3E}">
        <p14:creationId xmlns:p14="http://schemas.microsoft.com/office/powerpoint/2010/main" val="10823210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000" dirty="0" smtClean="0">
                <a:solidFill>
                  <a:schemeClr val="bg1"/>
                </a:solidFill>
                <a:latin typeface="Courier New" panose="02070309020205020404" pitchFamily="49" charset="0"/>
                <a:cs typeface="Courier New" panose="02070309020205020404" pitchFamily="49" charset="0"/>
              </a:rPr>
              <a:t>if </a:t>
            </a:r>
            <a:r>
              <a:rPr lang="en-IE" sz="2000" dirty="0" err="1">
                <a:solidFill>
                  <a:schemeClr val="bg1"/>
                </a:solidFill>
                <a:latin typeface="Courier New" panose="02070309020205020404" pitchFamily="49" charset="0"/>
                <a:cs typeface="Courier New" panose="02070309020205020404" pitchFamily="49" charset="0"/>
              </a:rPr>
              <a:t>IsFound</a:t>
            </a:r>
            <a:r>
              <a:rPr lang="en-IE" sz="2000" dirty="0">
                <a:solidFill>
                  <a:schemeClr val="bg1"/>
                </a:solidFill>
                <a:latin typeface="Courier New" panose="02070309020205020404" pitchFamily="49" charset="0"/>
                <a:cs typeface="Courier New" panose="02070309020205020404" pitchFamily="49" charset="0"/>
              </a:rPr>
              <a:t> == False:</a:t>
            </a:r>
          </a:p>
          <a:p>
            <a:pPr marL="0" indent="0">
              <a:buNone/>
            </a:pPr>
            <a:r>
              <a:rPr lang="en-IE" sz="2000" dirty="0">
                <a:solidFill>
                  <a:schemeClr val="bg1"/>
                </a:solidFill>
                <a:latin typeface="Courier New" panose="02070309020205020404" pitchFamily="49" charset="0"/>
                <a:cs typeface="Courier New" panose="02070309020205020404" pitchFamily="49" charset="0"/>
              </a:rPr>
              <a:t>    # THEN</a:t>
            </a:r>
          </a:p>
          <a:p>
            <a:pPr marL="0" indent="0">
              <a:buNone/>
            </a:pPr>
            <a:r>
              <a:rPr lang="en-IE" sz="2000" dirty="0">
                <a:solidFill>
                  <a:schemeClr val="bg1"/>
                </a:solidFill>
                <a:latin typeface="Courier New" panose="02070309020205020404" pitchFamily="49" charset="0"/>
                <a:cs typeface="Courier New" panose="02070309020205020404" pitchFamily="49" charset="0"/>
              </a:rPr>
              <a:t>    print("Value not in array</a:t>
            </a:r>
            <a:r>
              <a:rPr lang="en-IE" sz="20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ENDIF;</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END.</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a:t>
            </a:r>
            <a:r>
              <a:rPr lang="en-IE" sz="2400" dirty="0"/>
              <a:t>3</a:t>
            </a:r>
            <a:r>
              <a:rPr lang="en-IE" sz="2400" dirty="0" smtClean="0"/>
              <a:t> of 3</a:t>
            </a:r>
            <a:endParaRPr lang="en-IE" sz="2400" dirty="0"/>
          </a:p>
        </p:txBody>
      </p:sp>
    </p:spTree>
    <p:extLst>
      <p:ext uri="{BB962C8B-B14F-4D97-AF65-F5344CB8AC3E}">
        <p14:creationId xmlns:p14="http://schemas.microsoft.com/office/powerpoint/2010/main" val="3150338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declare an zero-filled array in Python we can do the following:</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Age = </a:t>
            </a:r>
            <a:r>
              <a:rPr lang="en-IE" sz="3600" dirty="0" smtClean="0">
                <a:solidFill>
                  <a:schemeClr val="bg1"/>
                </a:solidFill>
                <a:latin typeface="Courier New" panose="02070309020205020404" pitchFamily="49" charset="0"/>
                <a:cs typeface="Courier New" panose="02070309020205020404" pitchFamily="49" charset="0"/>
              </a:rPr>
              <a:t>[0 </a:t>
            </a:r>
            <a:r>
              <a:rPr lang="en-IE" sz="3600" dirty="0">
                <a:solidFill>
                  <a:schemeClr val="bg1"/>
                </a:solidFill>
                <a:latin typeface="Courier New" panose="02070309020205020404" pitchFamily="49" charset="0"/>
                <a:cs typeface="Courier New" panose="02070309020205020404" pitchFamily="49" charset="0"/>
              </a:rPr>
              <a:t>for x in </a:t>
            </a:r>
            <a:r>
              <a:rPr lang="en-IE" sz="3600" dirty="0" smtClean="0">
                <a:solidFill>
                  <a:schemeClr val="bg1"/>
                </a:solidFill>
                <a:latin typeface="Courier New" panose="02070309020205020404" pitchFamily="49" charset="0"/>
                <a:cs typeface="Courier New" panose="02070309020205020404" pitchFamily="49" charset="0"/>
              </a:rPr>
              <a:t>range(8)]</a:t>
            </a:r>
            <a:endParaRPr lang="en-IE" sz="3600" dirty="0">
              <a:solidFill>
                <a:schemeClr val="bg1"/>
              </a:solidFill>
              <a:latin typeface="Courier New" panose="02070309020205020404" pitchFamily="49" charset="0"/>
              <a:cs typeface="Courier New" panose="02070309020205020404" pitchFamily="49" charset="0"/>
            </a:endParaRPr>
          </a:p>
          <a:p>
            <a:pPr marL="0" indent="0">
              <a:buNone/>
            </a:pPr>
            <a:endParaRPr lang="en-IE" sz="3600" dirty="0" smtClean="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427772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declare an array with values in Python:</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Age = [44, 23, 42, 33, 16, 54, 34, 18]</a:t>
            </a:r>
            <a:endParaRPr lang="en-IE" sz="36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29862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see the first value:</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print(Age[0])</a:t>
            </a:r>
          </a:p>
        </p:txBody>
      </p:sp>
    </p:spTree>
    <p:extLst>
      <p:ext uri="{BB962C8B-B14F-4D97-AF65-F5344CB8AC3E}">
        <p14:creationId xmlns:p14="http://schemas.microsoft.com/office/powerpoint/2010/main" val="1743141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see the first value:</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print(Age[0])</a:t>
            </a:r>
          </a:p>
        </p:txBody>
      </p:sp>
      <p:sp>
        <p:nvSpPr>
          <p:cNvPr id="2" name="Rounded Rectangle 1"/>
          <p:cNvSpPr/>
          <p:nvPr/>
        </p:nvSpPr>
        <p:spPr>
          <a:xfrm>
            <a:off x="1270670" y="4509120"/>
            <a:ext cx="2232248" cy="1296144"/>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dirty="0" smtClean="0"/>
              <a:t>44</a:t>
            </a:r>
            <a:endParaRPr lang="en-IE" sz="4400" dirty="0"/>
          </a:p>
        </p:txBody>
      </p:sp>
    </p:spTree>
    <p:extLst>
      <p:ext uri="{BB962C8B-B14F-4D97-AF65-F5344CB8AC3E}">
        <p14:creationId xmlns:p14="http://schemas.microsoft.com/office/powerpoint/2010/main" val="1384366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see the second value:</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print(Age[1])</a:t>
            </a:r>
          </a:p>
        </p:txBody>
      </p:sp>
    </p:spTree>
    <p:extLst>
      <p:ext uri="{BB962C8B-B14F-4D97-AF65-F5344CB8AC3E}">
        <p14:creationId xmlns:p14="http://schemas.microsoft.com/office/powerpoint/2010/main" val="2589354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Arrays</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To see the second value:</a:t>
            </a:r>
          </a:p>
          <a:p>
            <a:endParaRPr lang="en-IE" sz="3600" dirty="0" smtClean="0">
              <a:solidFill>
                <a:schemeClr val="bg1"/>
              </a:solidFill>
            </a:endParaRPr>
          </a:p>
          <a:p>
            <a:endParaRPr lang="en-IE" sz="3600" dirty="0">
              <a:solidFill>
                <a:schemeClr val="bg1"/>
              </a:solidFill>
            </a:endParaRPr>
          </a:p>
          <a:p>
            <a:pPr marL="0" indent="0">
              <a:buNone/>
            </a:pPr>
            <a:r>
              <a:rPr lang="en-IE" sz="3600" dirty="0" smtClean="0">
                <a:solidFill>
                  <a:schemeClr val="bg1"/>
                </a:solidFill>
                <a:latin typeface="Courier New" panose="02070309020205020404" pitchFamily="49" charset="0"/>
                <a:cs typeface="Courier New" panose="02070309020205020404" pitchFamily="49" charset="0"/>
              </a:rPr>
              <a:t>print(Age[1])</a:t>
            </a:r>
          </a:p>
        </p:txBody>
      </p:sp>
      <p:sp>
        <p:nvSpPr>
          <p:cNvPr id="2" name="Rounded Rectangle 1"/>
          <p:cNvSpPr/>
          <p:nvPr/>
        </p:nvSpPr>
        <p:spPr>
          <a:xfrm>
            <a:off x="1270670" y="4509120"/>
            <a:ext cx="2232248" cy="1296144"/>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dirty="0" smtClean="0"/>
              <a:t>23</a:t>
            </a:r>
            <a:endParaRPr lang="en-IE" sz="4400" dirty="0"/>
          </a:p>
        </p:txBody>
      </p:sp>
    </p:spTree>
    <p:extLst>
      <p:ext uri="{BB962C8B-B14F-4D97-AF65-F5344CB8AC3E}">
        <p14:creationId xmlns:p14="http://schemas.microsoft.com/office/powerpoint/2010/main" val="3201758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TotalTime>
  <Words>1110</Words>
  <Application>Microsoft Office PowerPoint</Application>
  <PresentationFormat>Custom</PresentationFormat>
  <Paragraphs>272</Paragraphs>
  <Slides>40</Slides>
  <Notes>14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Python: Arrays</vt:lpstr>
      <vt:lpstr>Arrays</vt:lpstr>
      <vt:lpstr>Arrays</vt:lpstr>
      <vt:lpstr>Arrays</vt:lpstr>
      <vt:lpstr>Arrays</vt:lpstr>
      <vt:lpstr>Arrays</vt:lpstr>
      <vt:lpstr>Arrays</vt:lpstr>
      <vt:lpstr>Arrays</vt:lpstr>
      <vt:lpstr>Arrays</vt:lpstr>
      <vt:lpstr>Arrays</vt:lpstr>
      <vt:lpstr>Arrays</vt:lpstr>
      <vt:lpstr>Arrays</vt:lpstr>
      <vt:lpstr>PowerPoint Presentation</vt:lpstr>
      <vt:lpstr>Arrays</vt:lpstr>
      <vt:lpstr>PowerPoint Presentation</vt:lpstr>
      <vt:lpstr>Arrays</vt:lpstr>
      <vt:lpstr>Arrays</vt:lpstr>
      <vt:lpstr>PowerPoint Presentation</vt:lpstr>
      <vt:lpstr>Arrays</vt:lpstr>
      <vt:lpstr>PowerPoint Presentation</vt:lpstr>
      <vt:lpstr>Arrays</vt:lpstr>
      <vt:lpstr>PowerPoint Presentation</vt:lpstr>
      <vt:lpstr>PowerPoint Presentation</vt:lpstr>
      <vt:lpstr>Arrays</vt:lpstr>
      <vt:lpstr>PowerPoint Presentation</vt:lpstr>
      <vt:lpstr>Arrays</vt:lpstr>
      <vt:lpstr>PowerPoint Presentation</vt:lpstr>
      <vt:lpstr>Arrays</vt:lpstr>
      <vt:lpstr>PowerPoint Presentation</vt:lpstr>
      <vt:lpstr>Arrays</vt:lpstr>
      <vt:lpstr>PowerPoint Presentation</vt:lpstr>
      <vt:lpstr>Python: Searching</vt:lpstr>
      <vt:lpstr>Searching</vt:lpstr>
      <vt:lpstr>PowerPoint Presentation</vt:lpstr>
      <vt:lpstr>Searching</vt:lpstr>
      <vt:lpstr>Searching</vt:lpstr>
      <vt:lpstr>PowerPoint Presentation</vt:lpstr>
      <vt:lpstr>PowerPoint Presentation</vt:lpstr>
      <vt:lpstr>PowerPoint Presentation</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Gordon</cp:lastModifiedBy>
  <cp:revision>114</cp:revision>
  <dcterms:created xsi:type="dcterms:W3CDTF">2011-10-08T11:06:39Z</dcterms:created>
  <dcterms:modified xsi:type="dcterms:W3CDTF">2015-08-17T00:32:09Z</dcterms:modified>
</cp:coreProperties>
</file>