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68" r:id="rId3"/>
    <p:sldId id="369" r:id="rId4"/>
    <p:sldId id="370" r:id="rId5"/>
    <p:sldId id="371" r:id="rId6"/>
    <p:sldId id="372" r:id="rId7"/>
    <p:sldId id="373" r:id="rId8"/>
    <p:sldId id="374" r:id="rId9"/>
    <p:sldId id="268" r:id="rId10"/>
    <p:sldId id="377" r:id="rId11"/>
    <p:sldId id="375" r:id="rId12"/>
    <p:sldId id="376" r:id="rId13"/>
    <p:sldId id="291" r:id="rId14"/>
    <p:sldId id="308"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09" r:id="rId57"/>
    <p:sldId id="307" r:id="rId58"/>
    <p:sldId id="310" r:id="rId59"/>
    <p:sldId id="311" r:id="rId60"/>
    <p:sldId id="312"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13" r:id="rId75"/>
    <p:sldId id="305" r:id="rId76"/>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0"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BD7CF-CE8D-43B1-B884-D59884E078C3}" type="datetimeFigureOut">
              <a:rPr lang="en-IE" smtClean="0"/>
              <a:t>23/07/2015</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C2457-0B7C-48B9-BDD1-92A4A044B45F}" type="slidenum">
              <a:rPr lang="en-IE" smtClean="0"/>
              <a:t>‹#›</a:t>
            </a:fld>
            <a:endParaRPr lang="en-IE"/>
          </a:p>
        </p:txBody>
      </p:sp>
    </p:spTree>
    <p:extLst>
      <p:ext uri="{BB962C8B-B14F-4D97-AF65-F5344CB8AC3E}">
        <p14:creationId xmlns:p14="http://schemas.microsoft.com/office/powerpoint/2010/main" val="27549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11</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B0FEE-2562-4ECA-8249-9192E51E4D92}" type="datetimeFigureOut">
              <a:rPr lang="en-IE" smtClean="0"/>
              <a:pPr/>
              <a:t>23/07/2015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B0FEE-2562-4ECA-8249-9192E51E4D92}" type="datetimeFigureOut">
              <a:rPr lang="en-IE" smtClean="0"/>
              <a:pPr/>
              <a:t>23/07/2015</a:t>
            </a:fld>
            <a:endParaRPr lang="en-I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26A14-B60D-48C5-98B8-6A8C8E0F7637}" type="slidenum">
              <a:rPr lang="en-IE" smtClean="0"/>
              <a:pPr/>
              <a:t>‹#›</a:t>
            </a:fld>
            <a:endParaRPr lang="en-IE"/>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Searching</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endParaRPr lang="en-I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238" y="1268760"/>
            <a:ext cx="7640384" cy="5256584"/>
          </a:xfrm>
          <a:prstGeom prst="rect">
            <a:avLst/>
          </a:prstGeom>
        </p:spPr>
      </p:pic>
    </p:spTree>
    <p:extLst>
      <p:ext uri="{BB962C8B-B14F-4D97-AF65-F5344CB8AC3E}">
        <p14:creationId xmlns:p14="http://schemas.microsoft.com/office/powerpoint/2010/main" val="3075201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Array Searching</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7667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endParaRPr lang="en-IE" dirty="0"/>
          </a:p>
        </p:txBody>
      </p:sp>
      <p:sp>
        <p:nvSpPr>
          <p:cNvPr id="5" name="Content Placeholder 4"/>
          <p:cNvSpPr>
            <a:spLocks noGrp="1"/>
          </p:cNvSpPr>
          <p:nvPr>
            <p:ph idx="1"/>
          </p:nvPr>
        </p:nvSpPr>
        <p:spPr/>
        <p:txBody>
          <a:bodyPr>
            <a:normAutofit/>
          </a:bodyPr>
          <a:lstStyle/>
          <a:p>
            <a:r>
              <a:rPr lang="en-IE" dirty="0" smtClean="0"/>
              <a:t>Let’s remember our integer array from before:</a:t>
            </a:r>
          </a:p>
        </p:txBody>
      </p:sp>
    </p:spTree>
    <p:extLst>
      <p:ext uri="{BB962C8B-B14F-4D97-AF65-F5344CB8AC3E}">
        <p14:creationId xmlns:p14="http://schemas.microsoft.com/office/powerpoint/2010/main" val="300874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a:t>
            </a:r>
            <a:endParaRPr lang="en-IE" dirty="0"/>
          </a:p>
        </p:txBody>
      </p:sp>
      <p:sp>
        <p:nvSpPr>
          <p:cNvPr id="17" name="Rectangle 16"/>
          <p:cNvSpPr/>
          <p:nvPr/>
        </p:nvSpPr>
        <p:spPr>
          <a:xfrm>
            <a:off x="1486694" y="1340768"/>
            <a:ext cx="9721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148669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44</a:t>
            </a:r>
            <a:endParaRPr lang="en-IE" sz="1400" dirty="0">
              <a:solidFill>
                <a:schemeClr val="tx1"/>
              </a:solidFill>
            </a:endParaRPr>
          </a:p>
        </p:txBody>
      </p:sp>
      <p:sp>
        <p:nvSpPr>
          <p:cNvPr id="19" name="Rectangle 18"/>
          <p:cNvSpPr/>
          <p:nvPr/>
        </p:nvSpPr>
        <p:spPr>
          <a:xfrm>
            <a:off x="220677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23</a:t>
            </a:r>
            <a:endParaRPr lang="en-IE" dirty="0">
              <a:solidFill>
                <a:schemeClr val="tx1"/>
              </a:solidFill>
            </a:endParaRPr>
          </a:p>
        </p:txBody>
      </p:sp>
      <p:sp>
        <p:nvSpPr>
          <p:cNvPr id="20" name="Rectangle 19"/>
          <p:cNvSpPr/>
          <p:nvPr/>
        </p:nvSpPr>
        <p:spPr>
          <a:xfrm>
            <a:off x="292685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42</a:t>
            </a:r>
            <a:endParaRPr lang="en-IE" dirty="0">
              <a:solidFill>
                <a:schemeClr val="tx1"/>
              </a:solidFill>
            </a:endParaRPr>
          </a:p>
        </p:txBody>
      </p:sp>
      <p:sp>
        <p:nvSpPr>
          <p:cNvPr id="21" name="Rectangle 20"/>
          <p:cNvSpPr/>
          <p:nvPr/>
        </p:nvSpPr>
        <p:spPr>
          <a:xfrm>
            <a:off x="364693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33</a:t>
            </a:r>
            <a:endParaRPr lang="en-IE" dirty="0">
              <a:solidFill>
                <a:schemeClr val="tx1"/>
              </a:solidFill>
            </a:endParaRPr>
          </a:p>
        </p:txBody>
      </p:sp>
      <p:sp>
        <p:nvSpPr>
          <p:cNvPr id="22" name="Rectangle 21"/>
          <p:cNvSpPr/>
          <p:nvPr/>
        </p:nvSpPr>
        <p:spPr>
          <a:xfrm>
            <a:off x="436701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16</a:t>
            </a:r>
            <a:endParaRPr lang="en-IE" dirty="0">
              <a:solidFill>
                <a:schemeClr val="tx1"/>
              </a:solidFill>
            </a:endParaRPr>
          </a:p>
        </p:txBody>
      </p:sp>
      <p:sp>
        <p:nvSpPr>
          <p:cNvPr id="23" name="Rectangle 22"/>
          <p:cNvSpPr/>
          <p:nvPr/>
        </p:nvSpPr>
        <p:spPr>
          <a:xfrm>
            <a:off x="508709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54</a:t>
            </a:r>
            <a:endParaRPr lang="en-IE" dirty="0">
              <a:solidFill>
                <a:schemeClr val="tx1"/>
              </a:solidFill>
            </a:endParaRPr>
          </a:p>
        </p:txBody>
      </p:sp>
      <p:sp>
        <p:nvSpPr>
          <p:cNvPr id="24" name="Rectangle 23"/>
          <p:cNvSpPr/>
          <p:nvPr/>
        </p:nvSpPr>
        <p:spPr>
          <a:xfrm>
            <a:off x="580717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34</a:t>
            </a:r>
            <a:endParaRPr lang="en-IE" dirty="0">
              <a:solidFill>
                <a:schemeClr val="tx1"/>
              </a:solidFill>
            </a:endParaRPr>
          </a:p>
        </p:txBody>
      </p:sp>
      <p:sp>
        <p:nvSpPr>
          <p:cNvPr id="25" name="Rectangle 24"/>
          <p:cNvSpPr/>
          <p:nvPr/>
        </p:nvSpPr>
        <p:spPr>
          <a:xfrm>
            <a:off x="1048769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82</a:t>
            </a:r>
            <a:endParaRPr lang="en-IE" dirty="0">
              <a:solidFill>
                <a:schemeClr val="tx1"/>
              </a:solidFill>
            </a:endParaRPr>
          </a:p>
        </p:txBody>
      </p:sp>
      <p:sp>
        <p:nvSpPr>
          <p:cNvPr id="26" name="Rectangle 25"/>
          <p:cNvSpPr/>
          <p:nvPr/>
        </p:nvSpPr>
        <p:spPr>
          <a:xfrm>
            <a:off x="652725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18</a:t>
            </a:r>
            <a:endParaRPr lang="en-IE" dirty="0">
              <a:solidFill>
                <a:schemeClr val="tx1"/>
              </a:solidFill>
            </a:endParaRPr>
          </a:p>
        </p:txBody>
      </p:sp>
      <p:sp>
        <p:nvSpPr>
          <p:cNvPr id="27" name="Rectangle 26"/>
          <p:cNvSpPr/>
          <p:nvPr/>
        </p:nvSpPr>
        <p:spPr>
          <a:xfrm>
            <a:off x="7247334" y="1340768"/>
            <a:ext cx="25202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solidFill>
                  <a:schemeClr val="tx1"/>
                </a:solidFill>
              </a:rPr>
              <a:t>……..…</a:t>
            </a:r>
            <a:endParaRPr lang="en-IE" dirty="0">
              <a:solidFill>
                <a:schemeClr val="tx1"/>
              </a:solidFill>
            </a:endParaRPr>
          </a:p>
        </p:txBody>
      </p:sp>
      <p:sp>
        <p:nvSpPr>
          <p:cNvPr id="28" name="Rectangle 27"/>
          <p:cNvSpPr/>
          <p:nvPr/>
        </p:nvSpPr>
        <p:spPr>
          <a:xfrm>
            <a:off x="9767614" y="1340768"/>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34</a:t>
            </a:r>
            <a:endParaRPr lang="en-IE" dirty="0">
              <a:solidFill>
                <a:schemeClr val="tx1"/>
              </a:solidFill>
            </a:endParaRPr>
          </a:p>
        </p:txBody>
      </p:sp>
      <p:sp>
        <p:nvSpPr>
          <p:cNvPr id="29" name="Rectangle 28"/>
          <p:cNvSpPr/>
          <p:nvPr/>
        </p:nvSpPr>
        <p:spPr>
          <a:xfrm>
            <a:off x="148669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0</a:t>
            </a:r>
            <a:endParaRPr lang="en-IE" sz="1400" dirty="0">
              <a:solidFill>
                <a:schemeClr val="tx1"/>
              </a:solidFill>
            </a:endParaRPr>
          </a:p>
        </p:txBody>
      </p:sp>
      <p:sp>
        <p:nvSpPr>
          <p:cNvPr id="30" name="Rectangle 29"/>
          <p:cNvSpPr/>
          <p:nvPr/>
        </p:nvSpPr>
        <p:spPr>
          <a:xfrm>
            <a:off x="220677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1</a:t>
            </a:r>
            <a:endParaRPr lang="en-IE" sz="1400" dirty="0">
              <a:solidFill>
                <a:schemeClr val="tx1"/>
              </a:solidFill>
            </a:endParaRPr>
          </a:p>
        </p:txBody>
      </p:sp>
      <p:sp>
        <p:nvSpPr>
          <p:cNvPr id="31" name="Rectangle 30"/>
          <p:cNvSpPr/>
          <p:nvPr/>
        </p:nvSpPr>
        <p:spPr>
          <a:xfrm>
            <a:off x="292685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2</a:t>
            </a:r>
            <a:endParaRPr lang="en-IE" sz="1400" dirty="0">
              <a:solidFill>
                <a:schemeClr val="tx1"/>
              </a:solidFill>
            </a:endParaRPr>
          </a:p>
        </p:txBody>
      </p:sp>
      <p:sp>
        <p:nvSpPr>
          <p:cNvPr id="32" name="Rectangle 31"/>
          <p:cNvSpPr/>
          <p:nvPr/>
        </p:nvSpPr>
        <p:spPr>
          <a:xfrm>
            <a:off x="364693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3</a:t>
            </a:r>
            <a:endParaRPr lang="en-IE" sz="1400" dirty="0">
              <a:solidFill>
                <a:schemeClr val="tx1"/>
              </a:solidFill>
            </a:endParaRPr>
          </a:p>
        </p:txBody>
      </p:sp>
      <p:sp>
        <p:nvSpPr>
          <p:cNvPr id="33" name="Rectangle 32"/>
          <p:cNvSpPr/>
          <p:nvPr/>
        </p:nvSpPr>
        <p:spPr>
          <a:xfrm>
            <a:off x="436701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4</a:t>
            </a:r>
            <a:endParaRPr lang="en-IE" sz="1400" dirty="0">
              <a:solidFill>
                <a:schemeClr val="tx1"/>
              </a:solidFill>
            </a:endParaRPr>
          </a:p>
        </p:txBody>
      </p:sp>
      <p:sp>
        <p:nvSpPr>
          <p:cNvPr id="34" name="Rectangle 33"/>
          <p:cNvSpPr/>
          <p:nvPr/>
        </p:nvSpPr>
        <p:spPr>
          <a:xfrm>
            <a:off x="508709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5</a:t>
            </a:r>
            <a:endParaRPr lang="en-IE" sz="1400" dirty="0">
              <a:solidFill>
                <a:schemeClr val="tx1"/>
              </a:solidFill>
            </a:endParaRPr>
          </a:p>
        </p:txBody>
      </p:sp>
      <p:sp>
        <p:nvSpPr>
          <p:cNvPr id="35" name="Rectangle 34"/>
          <p:cNvSpPr/>
          <p:nvPr/>
        </p:nvSpPr>
        <p:spPr>
          <a:xfrm>
            <a:off x="580717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6</a:t>
            </a:r>
            <a:endParaRPr lang="en-IE" sz="1400" dirty="0">
              <a:solidFill>
                <a:schemeClr val="tx1"/>
              </a:solidFill>
            </a:endParaRPr>
          </a:p>
        </p:txBody>
      </p:sp>
      <p:sp>
        <p:nvSpPr>
          <p:cNvPr id="36" name="Rectangle 35"/>
          <p:cNvSpPr/>
          <p:nvPr/>
        </p:nvSpPr>
        <p:spPr>
          <a:xfrm>
            <a:off x="6527254" y="1340768"/>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7</a:t>
            </a:r>
            <a:endParaRPr lang="en-IE" sz="1400" dirty="0">
              <a:solidFill>
                <a:schemeClr val="tx1"/>
              </a:solidFill>
            </a:endParaRPr>
          </a:p>
        </p:txBody>
      </p:sp>
      <p:sp>
        <p:nvSpPr>
          <p:cNvPr id="37" name="Rectangle 36"/>
          <p:cNvSpPr/>
          <p:nvPr/>
        </p:nvSpPr>
        <p:spPr>
          <a:xfrm>
            <a:off x="9767614" y="1340768"/>
            <a:ext cx="576064"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tx1"/>
                </a:solidFill>
              </a:rPr>
              <a:t>38</a:t>
            </a:r>
            <a:endParaRPr lang="en-IE" sz="1200" dirty="0">
              <a:solidFill>
                <a:schemeClr val="tx1"/>
              </a:solidFill>
            </a:endParaRPr>
          </a:p>
        </p:txBody>
      </p:sp>
      <p:sp>
        <p:nvSpPr>
          <p:cNvPr id="38" name="Rectangle 37"/>
          <p:cNvSpPr/>
          <p:nvPr/>
        </p:nvSpPr>
        <p:spPr>
          <a:xfrm>
            <a:off x="10487694" y="1340768"/>
            <a:ext cx="576064"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tx1"/>
                </a:solidFill>
              </a:rPr>
              <a:t>39</a:t>
            </a:r>
            <a:endParaRPr lang="en-IE" sz="1200" dirty="0">
              <a:solidFill>
                <a:schemeClr val="tx1"/>
              </a:solidFill>
            </a:endParaRPr>
          </a:p>
        </p:txBody>
      </p:sp>
      <p:sp>
        <p:nvSpPr>
          <p:cNvPr id="40" name="Rectangle 39"/>
          <p:cNvSpPr/>
          <p:nvPr/>
        </p:nvSpPr>
        <p:spPr>
          <a:xfrm>
            <a:off x="334566" y="1435423"/>
            <a:ext cx="1071447" cy="769441"/>
          </a:xfrm>
          <a:prstGeom prst="rect">
            <a:avLst/>
          </a:prstGeom>
          <a:noFill/>
        </p:spPr>
        <p:txBody>
          <a:bodyPr wrap="none" lIns="91440" tIns="45720" rIns="91440" bIns="45720">
            <a:spAutoFit/>
          </a:bodyPr>
          <a:lstStyle/>
          <a:p>
            <a:pPr algn="ctr"/>
            <a:r>
              <a:rPr lang="en-US" sz="44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Age</a:t>
            </a:r>
            <a:endParaRPr lang="en-US" sz="54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1130689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endParaRPr lang="en-IE" dirty="0"/>
          </a:p>
        </p:txBody>
      </p:sp>
      <p:sp>
        <p:nvSpPr>
          <p:cNvPr id="5" name="Content Placeholder 4"/>
          <p:cNvSpPr>
            <a:spLocks noGrp="1"/>
          </p:cNvSpPr>
          <p:nvPr>
            <p:ph idx="1"/>
          </p:nvPr>
        </p:nvSpPr>
        <p:spPr/>
        <p:txBody>
          <a:bodyPr>
            <a:normAutofit/>
          </a:bodyPr>
          <a:lstStyle/>
          <a:p>
            <a:r>
              <a:rPr lang="en-IE" dirty="0" smtClean="0"/>
              <a:t>Let’s say we want to find everyone who is aged 18:</a:t>
            </a:r>
          </a:p>
        </p:txBody>
      </p:sp>
    </p:spTree>
    <p:extLst>
      <p:ext uri="{BB962C8B-B14F-4D97-AF65-F5344CB8AC3E}">
        <p14:creationId xmlns:p14="http://schemas.microsoft.com/office/powerpoint/2010/main" val="278104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257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a:t>
            </a:r>
            <a:r>
              <a:rPr lang="en-GB" dirty="0" smtClean="0"/>
              <a:t>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141468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8480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a:t>
            </a:r>
            <a:r>
              <a:rPr lang="en-GB" dirty="0" smtClean="0"/>
              <a:t>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163071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56229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a:t>
            </a:r>
            <a:r>
              <a:rPr lang="en-GB" dirty="0" smtClean="0"/>
              <a:t>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188277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76480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a:t>
            </a:r>
            <a:r>
              <a:rPr lang="en-GB" dirty="0" smtClean="0"/>
              <a:t>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209879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11159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Google PageRank</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56950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231482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46341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253084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54936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274687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05990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296289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28101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317891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03235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339494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55702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3610966" y="1916832"/>
            <a:ext cx="324000" cy="576064"/>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4525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382699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4965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404301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12596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425903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42744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46" y="410616"/>
            <a:ext cx="9361040" cy="604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509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447506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45416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469108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78164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490711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92429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12313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64189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33915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67953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87487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77120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19265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98723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32182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620325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0734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641927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1323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46" y="410616"/>
            <a:ext cx="9361040" cy="604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482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6635302" y="1916832"/>
            <a:ext cx="324000" cy="576064"/>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90635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685132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87676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706735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41584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728337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42718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749939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7400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771542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97053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793144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34953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814747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34340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836349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32612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857951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082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5317" y="2132856"/>
            <a:ext cx="11448521" cy="4248472"/>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smtClean="0"/>
              <a:t>Google Search Algorithm</a:t>
            </a:r>
            <a:endParaRPr lang="en-IE" dirty="0"/>
          </a:p>
        </p:txBody>
      </p:sp>
      <p:sp>
        <p:nvSpPr>
          <p:cNvPr id="3" name="Content Placeholder 2"/>
          <p:cNvSpPr>
            <a:spLocks noGrp="1"/>
          </p:cNvSpPr>
          <p:nvPr>
            <p:ph idx="1"/>
          </p:nvPr>
        </p:nvSpPr>
        <p:spPr>
          <a:xfrm>
            <a:off x="609520" y="1600201"/>
            <a:ext cx="11030301" cy="4525963"/>
          </a:xfrm>
        </p:spPr>
        <p:txBody>
          <a:bodyPr>
            <a:normAutofit lnSpcReduction="10000"/>
          </a:bodyPr>
          <a:lstStyle/>
          <a:p>
            <a:r>
              <a:rPr lang="en-IE" dirty="0" smtClean="0"/>
              <a:t>First Draft:</a:t>
            </a:r>
          </a:p>
          <a:p>
            <a:pPr marL="400050" lvl="1" indent="0">
              <a:buNone/>
            </a:pPr>
            <a:r>
              <a:rPr lang="en-IE" sz="2400" b="1" dirty="0" smtClean="0">
                <a:latin typeface="Courier New" panose="02070309020205020404" pitchFamily="49" charset="0"/>
                <a:cs typeface="Courier New" panose="02070309020205020404" pitchFamily="49" charset="0"/>
              </a:rPr>
              <a:t>PROGRAM</a:t>
            </a:r>
            <a:r>
              <a:rPr lang="en-IE" sz="2400" dirty="0" smtClean="0">
                <a:latin typeface="Courier New" panose="02070309020205020404" pitchFamily="49" charset="0"/>
                <a:cs typeface="Courier New" panose="02070309020205020404" pitchFamily="49" charset="0"/>
              </a:rPr>
              <a:t> </a:t>
            </a:r>
            <a:r>
              <a:rPr lang="en-IE" sz="2400" dirty="0" err="1" smtClean="0">
                <a:latin typeface="Courier New" panose="02070309020205020404" pitchFamily="49" charset="0"/>
                <a:cs typeface="Courier New" panose="02070309020205020404" pitchFamily="49" charset="0"/>
              </a:rPr>
              <a:t>GoogleCollect</a:t>
            </a:r>
            <a:r>
              <a:rPr lang="en-IE" sz="2400" dirty="0" smtClean="0">
                <a:latin typeface="Courier New" panose="02070309020205020404" pitchFamily="49" charset="0"/>
                <a:cs typeface="Courier New" panose="02070309020205020404" pitchFamily="49" charset="0"/>
              </a:rPr>
              <a:t>:</a:t>
            </a:r>
          </a:p>
          <a:p>
            <a:pPr marL="400050" lvl="1" indent="0">
              <a:buNone/>
            </a:pP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 </a:t>
            </a:r>
            <a:r>
              <a:rPr lang="en-IE" sz="2400" dirty="0" err="1" smtClean="0">
                <a:latin typeface="Courier New" panose="02070309020205020404" pitchFamily="49" charset="0"/>
                <a:cs typeface="Courier New" panose="02070309020205020404" pitchFamily="49" charset="0"/>
              </a:rPr>
              <a:t>NextLink</a:t>
            </a:r>
            <a:r>
              <a:rPr lang="en-IE" sz="2400" dirty="0" smtClean="0">
                <a:latin typeface="Courier New" panose="02070309020205020404" pitchFamily="49" charset="0"/>
                <a:cs typeface="Courier New" panose="02070309020205020404" pitchFamily="49" charset="0"/>
              </a:rPr>
              <a:t> &lt;- random website;</a:t>
            </a:r>
          </a:p>
          <a:p>
            <a:pPr marL="400050" lvl="1" indent="0">
              <a:buNone/>
            </a:pPr>
            <a:r>
              <a:rPr lang="en-IE" sz="2400" b="1" dirty="0" smtClean="0">
                <a:latin typeface="Courier New" panose="02070309020205020404" pitchFamily="49" charset="0"/>
                <a:cs typeface="Courier New" panose="02070309020205020404" pitchFamily="49" charset="0"/>
              </a:rPr>
              <a:t>   WHILE</a:t>
            </a:r>
            <a:r>
              <a:rPr lang="en-IE" sz="2400" dirty="0" smtClean="0">
                <a:latin typeface="Courier New" panose="02070309020205020404" pitchFamily="49" charset="0"/>
                <a:cs typeface="Courier New" panose="02070309020205020404" pitchFamily="49" charset="0"/>
              </a:rPr>
              <a:t> (</a:t>
            </a:r>
            <a:r>
              <a:rPr lang="en-IE" sz="2400" dirty="0" err="1" smtClean="0">
                <a:latin typeface="Courier New" panose="02070309020205020404" pitchFamily="49" charset="0"/>
                <a:cs typeface="Courier New" panose="02070309020205020404" pitchFamily="49" charset="0"/>
              </a:rPr>
              <a:t>NextLink</a:t>
            </a:r>
            <a:r>
              <a:rPr lang="en-IE" sz="2400" dirty="0" smtClean="0">
                <a:latin typeface="Courier New" panose="02070309020205020404" pitchFamily="49" charset="0"/>
                <a:cs typeface="Courier New" panose="02070309020205020404" pitchFamily="49" charset="0"/>
              </a:rPr>
              <a:t> != NULL)</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DO</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IF</a:t>
            </a:r>
            <a:r>
              <a:rPr lang="en-IE" sz="2400" dirty="0" smtClean="0">
                <a:latin typeface="Courier New" panose="02070309020205020404" pitchFamily="49" charset="0"/>
                <a:cs typeface="Courier New" panose="02070309020205020404" pitchFamily="49" charset="0"/>
              </a:rPr>
              <a:t> (No copy of this page in google collection) </a:t>
            </a:r>
          </a:p>
          <a:p>
            <a:pPr marL="400050" lvl="1" indent="0">
              <a:buNone/>
            </a:pP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THEN</a:t>
            </a:r>
            <a:r>
              <a:rPr lang="en-IE" sz="2400" dirty="0" smtClean="0">
                <a:latin typeface="Courier New" panose="02070309020205020404" pitchFamily="49" charset="0"/>
                <a:cs typeface="Courier New" panose="02070309020205020404" pitchFamily="49" charset="0"/>
              </a:rPr>
              <a:t> copy this page into google collection;</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ENDIF;</a:t>
            </a:r>
          </a:p>
          <a:p>
            <a:pPr marL="400050" lvl="1" indent="0">
              <a:buNone/>
            </a:pPr>
            <a:r>
              <a:rPr lang="en-IE" sz="2400" dirty="0" smtClean="0">
                <a:latin typeface="Courier New" panose="02070309020205020404" pitchFamily="49" charset="0"/>
                <a:cs typeface="Courier New" panose="02070309020205020404" pitchFamily="49" charset="0"/>
              </a:rPr>
              <a:t>          </a:t>
            </a:r>
            <a:r>
              <a:rPr lang="en-IE" sz="2400" dirty="0" err="1" smtClean="0">
                <a:latin typeface="Courier New" panose="02070309020205020404" pitchFamily="49" charset="0"/>
                <a:cs typeface="Courier New" panose="02070309020205020404" pitchFamily="49" charset="0"/>
              </a:rPr>
              <a:t>NextLink</a:t>
            </a:r>
            <a:r>
              <a:rPr lang="en-IE" sz="2400" dirty="0" smtClean="0">
                <a:latin typeface="Courier New" panose="02070309020205020404" pitchFamily="49" charset="0"/>
                <a:cs typeface="Courier New" panose="02070309020205020404" pitchFamily="49" charset="0"/>
              </a:rPr>
              <a:t> </a:t>
            </a:r>
            <a:r>
              <a:rPr lang="en-IE" sz="2400" dirty="0">
                <a:latin typeface="Courier New" panose="02070309020205020404" pitchFamily="49" charset="0"/>
                <a:cs typeface="Courier New" panose="02070309020205020404" pitchFamily="49" charset="0"/>
              </a:rPr>
              <a:t>&lt;- </a:t>
            </a:r>
            <a:r>
              <a:rPr lang="en-IE" sz="2400" dirty="0" smtClean="0">
                <a:latin typeface="Courier New" panose="02070309020205020404" pitchFamily="49" charset="0"/>
                <a:cs typeface="Courier New" panose="02070309020205020404" pitchFamily="49" charset="0"/>
              </a:rPr>
              <a:t>Next link on this page;    </a:t>
            </a:r>
          </a:p>
          <a:p>
            <a:pPr marL="400050" lvl="1" indent="0">
              <a:buNone/>
            </a:pPr>
            <a:r>
              <a:rPr lang="en-IE" sz="2400" b="1" dirty="0" smtClean="0">
                <a:latin typeface="Courier New" panose="02070309020205020404" pitchFamily="49" charset="0"/>
                <a:cs typeface="Courier New" panose="02070309020205020404" pitchFamily="49" charset="0"/>
              </a:rPr>
              <a:t>   ENDWHILE</a:t>
            </a:r>
            <a:r>
              <a:rPr lang="en-IE" sz="2400" dirty="0" smtClean="0">
                <a:latin typeface="Courier New" panose="02070309020205020404" pitchFamily="49" charset="0"/>
                <a:cs typeface="Courier New" panose="02070309020205020404" pitchFamily="49" charset="0"/>
              </a:rPr>
              <a:t>;</a:t>
            </a:r>
          </a:p>
          <a:p>
            <a:pPr marL="400050" lvl="1" indent="0">
              <a:buNone/>
            </a:pPr>
            <a:r>
              <a:rPr lang="en-IE" sz="2400" b="1" dirty="0" smtClean="0">
                <a:latin typeface="Courier New" panose="02070309020205020404" pitchFamily="49" charset="0"/>
                <a:cs typeface="Courier New" panose="02070309020205020404" pitchFamily="49" charset="0"/>
              </a:rPr>
              <a:t>END.</a:t>
            </a:r>
          </a:p>
        </p:txBody>
      </p:sp>
      <p:sp>
        <p:nvSpPr>
          <p:cNvPr id="4" name="Rectangle 3"/>
          <p:cNvSpPr/>
          <p:nvPr/>
        </p:nvSpPr>
        <p:spPr>
          <a:xfrm>
            <a:off x="0" y="27384"/>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28800428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879554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58323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9011566"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31632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9227590"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40417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9443614"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39659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9659638"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19932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r>
              <a:rPr lang="en-GB" dirty="0"/>
              <a:t>: </a:t>
            </a:r>
            <a:r>
              <a:rPr lang="en-GB" dirty="0" smtClean="0"/>
              <a:t>Sequential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987566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7285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Sequential Search</a:t>
            </a:r>
            <a:endParaRPr lang="en-IE" dirty="0"/>
          </a:p>
        </p:txBody>
      </p:sp>
      <p:sp>
        <p:nvSpPr>
          <p:cNvPr id="5" name="Content Placeholder 4"/>
          <p:cNvSpPr>
            <a:spLocks noGrp="1"/>
          </p:cNvSpPr>
          <p:nvPr>
            <p:ph idx="1"/>
          </p:nvPr>
        </p:nvSpPr>
        <p:spPr/>
        <p:txBody>
          <a:bodyPr>
            <a:normAutofit/>
          </a:bodyPr>
          <a:lstStyle/>
          <a:p>
            <a:r>
              <a:rPr lang="en-IE" dirty="0" smtClean="0"/>
              <a:t>This is a SEQUENTIAL SEARCH.</a:t>
            </a:r>
          </a:p>
          <a:p>
            <a:endParaRPr lang="en-IE" dirty="0"/>
          </a:p>
          <a:p>
            <a:r>
              <a:rPr lang="en-IE" dirty="0" smtClean="0"/>
              <a:t>If the array is 40 characters long, it will take 40 checks to </a:t>
            </a:r>
            <a:r>
              <a:rPr lang="en-IE" dirty="0"/>
              <a:t>complete. If the array is </a:t>
            </a:r>
            <a:r>
              <a:rPr lang="en-IE" dirty="0" smtClean="0"/>
              <a:t>1000 </a:t>
            </a:r>
            <a:r>
              <a:rPr lang="en-IE" dirty="0"/>
              <a:t>characters long, it will take </a:t>
            </a:r>
            <a:r>
              <a:rPr lang="en-IE" dirty="0" smtClean="0"/>
              <a:t>1000 </a:t>
            </a:r>
            <a:r>
              <a:rPr lang="en-IE" dirty="0"/>
              <a:t>checks to complete.</a:t>
            </a:r>
          </a:p>
          <a:p>
            <a:endParaRPr lang="en-IE" dirty="0" smtClean="0"/>
          </a:p>
        </p:txBody>
      </p:sp>
    </p:spTree>
    <p:extLst>
      <p:ext uri="{BB962C8B-B14F-4D97-AF65-F5344CB8AC3E}">
        <p14:creationId xmlns:p14="http://schemas.microsoft.com/office/powerpoint/2010/main" val="115807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35317" y="2492896"/>
            <a:ext cx="9576313" cy="3600400"/>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ontent Placeholder 4"/>
          <p:cNvSpPr>
            <a:spLocks noGrp="1"/>
          </p:cNvSpPr>
          <p:nvPr>
            <p:ph idx="1"/>
          </p:nvPr>
        </p:nvSpPr>
        <p:spPr/>
        <p:txBody>
          <a:bodyPr>
            <a:normAutofit fontScale="92500" lnSpcReduction="20000"/>
          </a:bodyPr>
          <a:lstStyle/>
          <a:p>
            <a:r>
              <a:rPr lang="en-IE" dirty="0" smtClean="0"/>
              <a:t>Here’s how we could do it:</a:t>
            </a:r>
          </a:p>
          <a:p>
            <a:endParaRPr lang="en-IE" dirty="0" smtClean="0"/>
          </a:p>
          <a:p>
            <a:pPr>
              <a:buNone/>
            </a:pPr>
            <a:r>
              <a:rPr lang="en-IE" sz="2800" b="1" dirty="0">
                <a:latin typeface="Courier New" pitchFamily="49" charset="0"/>
                <a:cs typeface="Courier New" pitchFamily="49" charset="0"/>
              </a:rPr>
              <a:t>PROGRAM</a:t>
            </a:r>
            <a:r>
              <a:rPr lang="en-IE" sz="2800" dirty="0">
                <a:latin typeface="Courier New" pitchFamily="49" charset="0"/>
                <a:cs typeface="Courier New" pitchFamily="49" charset="0"/>
              </a:rPr>
              <a:t> </a:t>
            </a:r>
            <a:r>
              <a:rPr lang="en-IE" sz="2800" dirty="0" err="1" smtClean="0">
                <a:latin typeface="Courier New" pitchFamily="49" charset="0"/>
                <a:cs typeface="Courier New" pitchFamily="49" charset="0"/>
              </a:rPr>
              <a:t>SequentialSearch</a:t>
            </a:r>
            <a:r>
              <a:rPr lang="en-IE" sz="2800" dirty="0" smtClean="0">
                <a:latin typeface="Courier New" pitchFamily="49" charset="0"/>
                <a:cs typeface="Courier New" pitchFamily="49" charset="0"/>
              </a:rPr>
              <a:t>:</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integer </a:t>
            </a:r>
            <a:r>
              <a:rPr lang="en-IE" sz="2800" dirty="0" err="1" smtClean="0">
                <a:latin typeface="Courier New" pitchFamily="49" charset="0"/>
                <a:cs typeface="Courier New" pitchFamily="49" charset="0"/>
              </a:rPr>
              <a:t>SearchValue</a:t>
            </a:r>
            <a:r>
              <a:rPr lang="en-IE" sz="2800" dirty="0" smtClean="0">
                <a:latin typeface="Courier New" pitchFamily="49" charset="0"/>
                <a:cs typeface="Courier New" pitchFamily="49" charset="0"/>
              </a:rPr>
              <a:t> </a:t>
            </a:r>
            <a:r>
              <a:rPr lang="en-IE" sz="2800" dirty="0">
                <a:latin typeface="Courier New" pitchFamily="49" charset="0"/>
                <a:cs typeface="Courier New" pitchFamily="49" charset="0"/>
              </a:rPr>
              <a:t>&lt;-</a:t>
            </a:r>
            <a:r>
              <a:rPr lang="en-IE" sz="2800" dirty="0" smtClean="0">
                <a:latin typeface="Courier New" pitchFamily="49" charset="0"/>
                <a:cs typeface="Courier New" pitchFamily="49" charset="0"/>
              </a:rPr>
              <a:t> 18;</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integer </a:t>
            </a:r>
            <a:r>
              <a:rPr lang="en-IE" sz="2800" dirty="0" err="1" smtClean="0">
                <a:latin typeface="Courier New" pitchFamily="49" charset="0"/>
                <a:cs typeface="Courier New" pitchFamily="49" charset="0"/>
              </a:rPr>
              <a:t>ArraySize</a:t>
            </a:r>
            <a:r>
              <a:rPr lang="en-IE" sz="2800" dirty="0">
                <a:latin typeface="Courier New" pitchFamily="49" charset="0"/>
                <a:cs typeface="Courier New" pitchFamily="49" charset="0"/>
              </a:rPr>
              <a:t> &lt;-</a:t>
            </a:r>
            <a:r>
              <a:rPr lang="en-IE" sz="2800" dirty="0" smtClean="0">
                <a:latin typeface="Courier New" pitchFamily="49" charset="0"/>
                <a:cs typeface="Courier New" pitchFamily="49" charset="0"/>
              </a:rPr>
              <a:t> 40;</a:t>
            </a:r>
            <a:endParaRPr lang="en-IE" sz="2800" dirty="0">
              <a:latin typeface="Courier New" pitchFamily="49" charset="0"/>
              <a:cs typeface="Courier New" pitchFamily="49" charset="0"/>
            </a:endParaRPr>
          </a:p>
          <a:p>
            <a:pPr>
              <a:buNone/>
            </a:pPr>
            <a:r>
              <a:rPr lang="en-IE" sz="2800" b="1" dirty="0" smtClean="0">
                <a:latin typeface="Courier New" pitchFamily="49" charset="0"/>
                <a:cs typeface="Courier New" pitchFamily="49" charset="0"/>
              </a:rPr>
              <a:t>    FOR </a:t>
            </a:r>
            <a:r>
              <a:rPr lang="en-IE" sz="2800" dirty="0" smtClean="0">
                <a:latin typeface="Courier New" pitchFamily="49" charset="0"/>
                <a:cs typeface="Courier New" pitchFamily="49" charset="0"/>
              </a:rPr>
              <a:t>N</a:t>
            </a:r>
            <a:r>
              <a:rPr lang="en-IE" sz="2800" b="1" dirty="0" smtClean="0">
                <a:latin typeface="Courier New" pitchFamily="49" charset="0"/>
                <a:cs typeface="Courier New" pitchFamily="49" charset="0"/>
              </a:rPr>
              <a:t> IN </a:t>
            </a:r>
            <a:r>
              <a:rPr lang="en-IE" sz="2800" dirty="0" smtClean="0">
                <a:latin typeface="Courier New" pitchFamily="49" charset="0"/>
                <a:cs typeface="Courier New" pitchFamily="49" charset="0"/>
              </a:rPr>
              <a:t>0</a:t>
            </a:r>
            <a:r>
              <a:rPr lang="en-IE" sz="2800" b="1" dirty="0" smtClean="0">
                <a:latin typeface="Courier New" pitchFamily="49" charset="0"/>
                <a:cs typeface="Courier New" pitchFamily="49" charset="0"/>
              </a:rPr>
              <a:t> TO </a:t>
            </a:r>
            <a:r>
              <a:rPr lang="en-IE" sz="2800" dirty="0" smtClean="0">
                <a:latin typeface="Courier New" pitchFamily="49" charset="0"/>
                <a:cs typeface="Courier New" pitchFamily="49" charset="0"/>
              </a:rPr>
              <a:t>ArraySize-1</a:t>
            </a:r>
            <a:endParaRPr lang="en-IE" sz="2800" dirty="0">
              <a:latin typeface="Courier New" pitchFamily="49" charset="0"/>
              <a:cs typeface="Courier New" pitchFamily="49" charset="0"/>
            </a:endParaRP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DO</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IF</a:t>
            </a:r>
            <a:r>
              <a:rPr lang="en-IE" sz="2800" dirty="0" smtClean="0">
                <a:latin typeface="Courier New" pitchFamily="49" charset="0"/>
                <a:cs typeface="Courier New" pitchFamily="49" charset="0"/>
              </a:rPr>
              <a:t> Age[N] = </a:t>
            </a:r>
            <a:r>
              <a:rPr lang="en-IE" sz="2800" dirty="0" err="1" smtClean="0">
                <a:latin typeface="Courier New" pitchFamily="49" charset="0"/>
                <a:cs typeface="Courier New" pitchFamily="49" charset="0"/>
              </a:rPr>
              <a:t>SearchValue</a:t>
            </a:r>
            <a:endParaRPr lang="en-IE" sz="2800" dirty="0" smtClean="0">
              <a:latin typeface="Courier New" pitchFamily="49" charset="0"/>
              <a:cs typeface="Courier New" pitchFamily="49" charset="0"/>
            </a:endParaRP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THEN PRINT </a:t>
            </a:r>
            <a:r>
              <a:rPr lang="en-IE" sz="2800" dirty="0" smtClean="0">
                <a:latin typeface="Courier New" pitchFamily="49" charset="0"/>
                <a:cs typeface="Courier New" pitchFamily="49" charset="0"/>
              </a:rPr>
              <a:t>“User “ N “is 18”;</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ENDIF;</a:t>
            </a:r>
            <a:endParaRPr lang="en-IE" sz="2800" b="1" dirty="0">
              <a:latin typeface="Courier New" pitchFamily="49" charset="0"/>
              <a:cs typeface="Courier New" pitchFamily="49" charset="0"/>
            </a:endParaRPr>
          </a:p>
          <a:p>
            <a:pPr>
              <a:buNone/>
            </a:pPr>
            <a:r>
              <a:rPr lang="en-IE" sz="2800" b="1" dirty="0" smtClean="0">
                <a:latin typeface="Courier New" pitchFamily="49" charset="0"/>
                <a:cs typeface="Courier New" pitchFamily="49" charset="0"/>
              </a:rPr>
              <a:t>    ENDFOR;</a:t>
            </a:r>
          </a:p>
          <a:p>
            <a:pPr>
              <a:buNone/>
            </a:pPr>
            <a:r>
              <a:rPr lang="en-IE" sz="2800" b="1" dirty="0" smtClean="0">
                <a:latin typeface="Courier New" pitchFamily="49" charset="0"/>
                <a:cs typeface="Courier New" pitchFamily="49" charset="0"/>
              </a:rPr>
              <a:t>END</a:t>
            </a:r>
            <a:r>
              <a:rPr lang="en-IE" sz="2800" b="1" dirty="0">
                <a:latin typeface="Courier New" pitchFamily="49" charset="0"/>
                <a:cs typeface="Courier New" pitchFamily="49" charset="0"/>
              </a:rPr>
              <a:t>.</a:t>
            </a:r>
          </a:p>
          <a:p>
            <a:pPr lvl="1"/>
            <a:endParaRPr lang="en-IE" dirty="0" smtClean="0"/>
          </a:p>
        </p:txBody>
      </p:sp>
      <p:sp>
        <p:nvSpPr>
          <p:cNvPr id="2" name="Title 1"/>
          <p:cNvSpPr>
            <a:spLocks noGrp="1"/>
          </p:cNvSpPr>
          <p:nvPr>
            <p:ph type="title"/>
          </p:nvPr>
        </p:nvSpPr>
        <p:spPr/>
        <p:txBody>
          <a:bodyPr>
            <a:normAutofit/>
          </a:bodyPr>
          <a:lstStyle/>
          <a:p>
            <a:r>
              <a:rPr lang="en-GB" dirty="0"/>
              <a:t>Searching: Sequential Search</a:t>
            </a:r>
            <a:endParaRPr lang="en-IE" dirty="0"/>
          </a:p>
        </p:txBody>
      </p:sp>
    </p:spTree>
    <p:extLst>
      <p:ext uri="{BB962C8B-B14F-4D97-AF65-F5344CB8AC3E}">
        <p14:creationId xmlns:p14="http://schemas.microsoft.com/office/powerpoint/2010/main" val="12511765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Binary Search</a:t>
            </a:r>
            <a:endParaRPr lang="en-IE" dirty="0"/>
          </a:p>
        </p:txBody>
      </p:sp>
      <p:sp>
        <p:nvSpPr>
          <p:cNvPr id="5" name="Content Placeholder 4"/>
          <p:cNvSpPr>
            <a:spLocks noGrp="1"/>
          </p:cNvSpPr>
          <p:nvPr>
            <p:ph idx="1"/>
          </p:nvPr>
        </p:nvSpPr>
        <p:spPr/>
        <p:txBody>
          <a:bodyPr>
            <a:normAutofit/>
          </a:bodyPr>
          <a:lstStyle/>
          <a:p>
            <a:r>
              <a:rPr lang="en-IE" dirty="0" smtClean="0"/>
              <a:t>If the data is sorted, we can do a BINARY SEARCH</a:t>
            </a:r>
          </a:p>
        </p:txBody>
      </p:sp>
    </p:spTree>
    <p:extLst>
      <p:ext uri="{BB962C8B-B14F-4D97-AF65-F5344CB8AC3E}">
        <p14:creationId xmlns:p14="http://schemas.microsoft.com/office/powerpoint/2010/main" val="197114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Binary Search</a:t>
            </a:r>
            <a:endParaRPr lang="en-IE" dirty="0"/>
          </a:p>
        </p:txBody>
      </p:sp>
      <p:sp>
        <p:nvSpPr>
          <p:cNvPr id="5" name="Content Placeholder 4"/>
          <p:cNvSpPr>
            <a:spLocks noGrp="1"/>
          </p:cNvSpPr>
          <p:nvPr>
            <p:ph idx="1"/>
          </p:nvPr>
        </p:nvSpPr>
        <p:spPr/>
        <p:txBody>
          <a:bodyPr>
            <a:normAutofit/>
          </a:bodyPr>
          <a:lstStyle/>
          <a:p>
            <a:r>
              <a:rPr lang="en-IE" dirty="0" smtClean="0"/>
              <a:t>If the data is sorted, we can do a BINARY SEARCH</a:t>
            </a:r>
          </a:p>
        </p:txBody>
      </p:sp>
      <p:sp>
        <p:nvSpPr>
          <p:cNvPr id="4" name="Rectangle 3"/>
          <p:cNvSpPr/>
          <p:nvPr/>
        </p:nvSpPr>
        <p:spPr>
          <a:xfrm>
            <a:off x="1486694" y="2924944"/>
            <a:ext cx="9721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148669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16</a:t>
            </a:r>
            <a:endParaRPr lang="en-IE" sz="1400" dirty="0">
              <a:solidFill>
                <a:schemeClr val="tx1"/>
              </a:solidFill>
            </a:endParaRPr>
          </a:p>
        </p:txBody>
      </p:sp>
      <p:sp>
        <p:nvSpPr>
          <p:cNvPr id="7" name="Rectangle 6"/>
          <p:cNvSpPr/>
          <p:nvPr/>
        </p:nvSpPr>
        <p:spPr>
          <a:xfrm>
            <a:off x="220677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18</a:t>
            </a:r>
            <a:endParaRPr lang="en-IE" dirty="0">
              <a:solidFill>
                <a:schemeClr val="tx1"/>
              </a:solidFill>
            </a:endParaRPr>
          </a:p>
        </p:txBody>
      </p:sp>
      <p:sp>
        <p:nvSpPr>
          <p:cNvPr id="8" name="Rectangle 7"/>
          <p:cNvSpPr/>
          <p:nvPr/>
        </p:nvSpPr>
        <p:spPr>
          <a:xfrm>
            <a:off x="292685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23</a:t>
            </a:r>
            <a:endParaRPr lang="en-IE" dirty="0">
              <a:solidFill>
                <a:schemeClr val="tx1"/>
              </a:solidFill>
            </a:endParaRPr>
          </a:p>
        </p:txBody>
      </p:sp>
      <p:sp>
        <p:nvSpPr>
          <p:cNvPr id="9" name="Rectangle 8"/>
          <p:cNvSpPr/>
          <p:nvPr/>
        </p:nvSpPr>
        <p:spPr>
          <a:xfrm>
            <a:off x="364693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23</a:t>
            </a:r>
            <a:endParaRPr lang="en-IE" dirty="0">
              <a:solidFill>
                <a:schemeClr val="tx1"/>
              </a:solidFill>
            </a:endParaRPr>
          </a:p>
        </p:txBody>
      </p:sp>
      <p:sp>
        <p:nvSpPr>
          <p:cNvPr id="10" name="Rectangle 9"/>
          <p:cNvSpPr/>
          <p:nvPr/>
        </p:nvSpPr>
        <p:spPr>
          <a:xfrm>
            <a:off x="436701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33</a:t>
            </a:r>
            <a:endParaRPr lang="en-IE" dirty="0">
              <a:solidFill>
                <a:schemeClr val="tx1"/>
              </a:solidFill>
            </a:endParaRPr>
          </a:p>
        </p:txBody>
      </p:sp>
      <p:sp>
        <p:nvSpPr>
          <p:cNvPr id="11" name="Rectangle 10"/>
          <p:cNvSpPr/>
          <p:nvPr/>
        </p:nvSpPr>
        <p:spPr>
          <a:xfrm>
            <a:off x="508709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33</a:t>
            </a:r>
            <a:endParaRPr lang="en-IE" dirty="0">
              <a:solidFill>
                <a:schemeClr val="tx1"/>
              </a:solidFill>
            </a:endParaRPr>
          </a:p>
        </p:txBody>
      </p:sp>
      <p:sp>
        <p:nvSpPr>
          <p:cNvPr id="12" name="Rectangle 11"/>
          <p:cNvSpPr/>
          <p:nvPr/>
        </p:nvSpPr>
        <p:spPr>
          <a:xfrm>
            <a:off x="580717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34</a:t>
            </a:r>
            <a:endParaRPr lang="en-IE" dirty="0">
              <a:solidFill>
                <a:schemeClr val="tx1"/>
              </a:solidFill>
            </a:endParaRPr>
          </a:p>
        </p:txBody>
      </p:sp>
      <p:sp>
        <p:nvSpPr>
          <p:cNvPr id="13" name="Rectangle 12"/>
          <p:cNvSpPr/>
          <p:nvPr/>
        </p:nvSpPr>
        <p:spPr>
          <a:xfrm>
            <a:off x="1048769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82</a:t>
            </a:r>
            <a:endParaRPr lang="en-IE" dirty="0">
              <a:solidFill>
                <a:schemeClr val="tx1"/>
              </a:solidFill>
            </a:endParaRPr>
          </a:p>
        </p:txBody>
      </p:sp>
      <p:sp>
        <p:nvSpPr>
          <p:cNvPr id="14" name="Rectangle 13"/>
          <p:cNvSpPr/>
          <p:nvPr/>
        </p:nvSpPr>
        <p:spPr>
          <a:xfrm>
            <a:off x="652725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43</a:t>
            </a:r>
            <a:endParaRPr lang="en-IE" dirty="0">
              <a:solidFill>
                <a:schemeClr val="tx1"/>
              </a:solidFill>
            </a:endParaRPr>
          </a:p>
        </p:txBody>
      </p:sp>
      <p:sp>
        <p:nvSpPr>
          <p:cNvPr id="15" name="Rectangle 14"/>
          <p:cNvSpPr/>
          <p:nvPr/>
        </p:nvSpPr>
        <p:spPr>
          <a:xfrm>
            <a:off x="7247334" y="2924944"/>
            <a:ext cx="25202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solidFill>
                  <a:schemeClr val="tx1"/>
                </a:solidFill>
              </a:rPr>
              <a:t>……..…</a:t>
            </a:r>
            <a:endParaRPr lang="en-IE" dirty="0">
              <a:solidFill>
                <a:schemeClr val="tx1"/>
              </a:solidFill>
            </a:endParaRPr>
          </a:p>
        </p:txBody>
      </p:sp>
      <p:sp>
        <p:nvSpPr>
          <p:cNvPr id="16" name="Rectangle 15"/>
          <p:cNvSpPr/>
          <p:nvPr/>
        </p:nvSpPr>
        <p:spPr>
          <a:xfrm>
            <a:off x="9767614" y="2924944"/>
            <a:ext cx="72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tx1"/>
              </a:solidFill>
            </a:endParaRPr>
          </a:p>
          <a:p>
            <a:pPr algn="ctr"/>
            <a:r>
              <a:rPr lang="en-IE" sz="3200" dirty="0" smtClean="0">
                <a:solidFill>
                  <a:schemeClr val="tx1"/>
                </a:solidFill>
              </a:rPr>
              <a:t>78</a:t>
            </a:r>
            <a:endParaRPr lang="en-IE" dirty="0">
              <a:solidFill>
                <a:schemeClr val="tx1"/>
              </a:solidFill>
            </a:endParaRPr>
          </a:p>
        </p:txBody>
      </p:sp>
      <p:sp>
        <p:nvSpPr>
          <p:cNvPr id="17" name="Rectangle 16"/>
          <p:cNvSpPr/>
          <p:nvPr/>
        </p:nvSpPr>
        <p:spPr>
          <a:xfrm>
            <a:off x="148669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0</a:t>
            </a:r>
            <a:endParaRPr lang="en-IE" sz="1400" dirty="0">
              <a:solidFill>
                <a:schemeClr val="tx1"/>
              </a:solidFill>
            </a:endParaRPr>
          </a:p>
        </p:txBody>
      </p:sp>
      <p:sp>
        <p:nvSpPr>
          <p:cNvPr id="18" name="Rectangle 17"/>
          <p:cNvSpPr/>
          <p:nvPr/>
        </p:nvSpPr>
        <p:spPr>
          <a:xfrm>
            <a:off x="220677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1</a:t>
            </a:r>
            <a:endParaRPr lang="en-IE" sz="1400" dirty="0">
              <a:solidFill>
                <a:schemeClr val="tx1"/>
              </a:solidFill>
            </a:endParaRPr>
          </a:p>
        </p:txBody>
      </p:sp>
      <p:sp>
        <p:nvSpPr>
          <p:cNvPr id="19" name="Rectangle 18"/>
          <p:cNvSpPr/>
          <p:nvPr/>
        </p:nvSpPr>
        <p:spPr>
          <a:xfrm>
            <a:off x="292685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2</a:t>
            </a:r>
            <a:endParaRPr lang="en-IE" sz="1400" dirty="0">
              <a:solidFill>
                <a:schemeClr val="tx1"/>
              </a:solidFill>
            </a:endParaRPr>
          </a:p>
        </p:txBody>
      </p:sp>
      <p:sp>
        <p:nvSpPr>
          <p:cNvPr id="20" name="Rectangle 19"/>
          <p:cNvSpPr/>
          <p:nvPr/>
        </p:nvSpPr>
        <p:spPr>
          <a:xfrm>
            <a:off x="364693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3</a:t>
            </a:r>
            <a:endParaRPr lang="en-IE" sz="1400" dirty="0">
              <a:solidFill>
                <a:schemeClr val="tx1"/>
              </a:solidFill>
            </a:endParaRPr>
          </a:p>
        </p:txBody>
      </p:sp>
      <p:sp>
        <p:nvSpPr>
          <p:cNvPr id="21" name="Rectangle 20"/>
          <p:cNvSpPr/>
          <p:nvPr/>
        </p:nvSpPr>
        <p:spPr>
          <a:xfrm>
            <a:off x="436701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4</a:t>
            </a:r>
            <a:endParaRPr lang="en-IE" sz="1400" dirty="0">
              <a:solidFill>
                <a:schemeClr val="tx1"/>
              </a:solidFill>
            </a:endParaRPr>
          </a:p>
        </p:txBody>
      </p:sp>
      <p:sp>
        <p:nvSpPr>
          <p:cNvPr id="22" name="Rectangle 21"/>
          <p:cNvSpPr/>
          <p:nvPr/>
        </p:nvSpPr>
        <p:spPr>
          <a:xfrm>
            <a:off x="508709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5</a:t>
            </a:r>
            <a:endParaRPr lang="en-IE" sz="1400" dirty="0">
              <a:solidFill>
                <a:schemeClr val="tx1"/>
              </a:solidFill>
            </a:endParaRPr>
          </a:p>
        </p:txBody>
      </p:sp>
      <p:sp>
        <p:nvSpPr>
          <p:cNvPr id="23" name="Rectangle 22"/>
          <p:cNvSpPr/>
          <p:nvPr/>
        </p:nvSpPr>
        <p:spPr>
          <a:xfrm>
            <a:off x="580717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6</a:t>
            </a:r>
            <a:endParaRPr lang="en-IE" sz="1400" dirty="0">
              <a:solidFill>
                <a:schemeClr val="tx1"/>
              </a:solidFill>
            </a:endParaRPr>
          </a:p>
        </p:txBody>
      </p:sp>
      <p:sp>
        <p:nvSpPr>
          <p:cNvPr id="24" name="Rectangle 23"/>
          <p:cNvSpPr/>
          <p:nvPr/>
        </p:nvSpPr>
        <p:spPr>
          <a:xfrm>
            <a:off x="6527254" y="2924944"/>
            <a:ext cx="360040"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tx1"/>
                </a:solidFill>
              </a:rPr>
              <a:t>7</a:t>
            </a:r>
            <a:endParaRPr lang="en-IE" sz="1400" dirty="0">
              <a:solidFill>
                <a:schemeClr val="tx1"/>
              </a:solidFill>
            </a:endParaRPr>
          </a:p>
        </p:txBody>
      </p:sp>
      <p:sp>
        <p:nvSpPr>
          <p:cNvPr id="25" name="Rectangle 24"/>
          <p:cNvSpPr/>
          <p:nvPr/>
        </p:nvSpPr>
        <p:spPr>
          <a:xfrm>
            <a:off x="9767614" y="2924944"/>
            <a:ext cx="576064"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tx1"/>
                </a:solidFill>
              </a:rPr>
              <a:t>38</a:t>
            </a:r>
            <a:endParaRPr lang="en-IE" sz="1200" dirty="0">
              <a:solidFill>
                <a:schemeClr val="tx1"/>
              </a:solidFill>
            </a:endParaRPr>
          </a:p>
        </p:txBody>
      </p:sp>
      <p:sp>
        <p:nvSpPr>
          <p:cNvPr id="26" name="Rectangle 25"/>
          <p:cNvSpPr/>
          <p:nvPr/>
        </p:nvSpPr>
        <p:spPr>
          <a:xfrm>
            <a:off x="10487694" y="2924944"/>
            <a:ext cx="576064" cy="54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tx1"/>
                </a:solidFill>
              </a:rPr>
              <a:t>39</a:t>
            </a:r>
            <a:endParaRPr lang="en-IE" sz="1200" dirty="0">
              <a:solidFill>
                <a:schemeClr val="tx1"/>
              </a:solidFill>
            </a:endParaRPr>
          </a:p>
        </p:txBody>
      </p:sp>
      <p:sp>
        <p:nvSpPr>
          <p:cNvPr id="27" name="Rectangle 26"/>
          <p:cNvSpPr/>
          <p:nvPr/>
        </p:nvSpPr>
        <p:spPr>
          <a:xfrm>
            <a:off x="334566" y="3019599"/>
            <a:ext cx="1071447" cy="769441"/>
          </a:xfrm>
          <a:prstGeom prst="rect">
            <a:avLst/>
          </a:prstGeom>
          <a:noFill/>
        </p:spPr>
        <p:txBody>
          <a:bodyPr wrap="none" lIns="91440" tIns="45720" rIns="91440" bIns="45720">
            <a:spAutoFit/>
          </a:bodyPr>
          <a:lstStyle/>
          <a:p>
            <a:pPr algn="ctr"/>
            <a:r>
              <a:rPr lang="en-US" sz="44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Age</a:t>
            </a:r>
            <a:endParaRPr lang="en-US" sz="54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418262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5317" y="1988840"/>
            <a:ext cx="9360289" cy="4248472"/>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smtClean="0"/>
              <a:t>Google Search Algorithm</a:t>
            </a:r>
            <a:endParaRPr lang="en-IE" dirty="0"/>
          </a:p>
        </p:txBody>
      </p:sp>
      <p:sp>
        <p:nvSpPr>
          <p:cNvPr id="3" name="Content Placeholder 2"/>
          <p:cNvSpPr>
            <a:spLocks noGrp="1"/>
          </p:cNvSpPr>
          <p:nvPr>
            <p:ph idx="1"/>
          </p:nvPr>
        </p:nvSpPr>
        <p:spPr>
          <a:xfrm>
            <a:off x="609521" y="1600201"/>
            <a:ext cx="10093598" cy="4525963"/>
          </a:xfrm>
        </p:spPr>
        <p:txBody>
          <a:bodyPr>
            <a:normAutofit fontScale="92500" lnSpcReduction="20000"/>
          </a:bodyPr>
          <a:lstStyle/>
          <a:p>
            <a:r>
              <a:rPr lang="en-IE" dirty="0" smtClean="0"/>
              <a:t>First Draft:</a:t>
            </a:r>
          </a:p>
          <a:p>
            <a:pPr marL="400050" lvl="1" indent="0">
              <a:buNone/>
            </a:pPr>
            <a:r>
              <a:rPr lang="en-IE" sz="2400" b="1" dirty="0" smtClean="0">
                <a:latin typeface="Courier New" panose="02070309020205020404" pitchFamily="49" charset="0"/>
                <a:cs typeface="Courier New" panose="02070309020205020404" pitchFamily="49" charset="0"/>
              </a:rPr>
              <a:t>PROGRAM</a:t>
            </a:r>
            <a:r>
              <a:rPr lang="en-IE" sz="2400" dirty="0" smtClean="0">
                <a:latin typeface="Courier New" panose="02070309020205020404" pitchFamily="49" charset="0"/>
                <a:cs typeface="Courier New" panose="02070309020205020404" pitchFamily="49" charset="0"/>
              </a:rPr>
              <a:t> </a:t>
            </a:r>
            <a:r>
              <a:rPr lang="en-IE" sz="2400" dirty="0" err="1" smtClean="0">
                <a:latin typeface="Courier New" panose="02070309020205020404" pitchFamily="49" charset="0"/>
                <a:cs typeface="Courier New" panose="02070309020205020404" pitchFamily="49" charset="0"/>
              </a:rPr>
              <a:t>GoogleSearch</a:t>
            </a:r>
            <a:r>
              <a:rPr lang="en-IE" sz="2400" dirty="0" smtClean="0">
                <a:latin typeface="Courier New" panose="02070309020205020404" pitchFamily="49" charset="0"/>
                <a:cs typeface="Courier New" panose="02070309020205020404" pitchFamily="49" charset="0"/>
              </a:rPr>
              <a:t>:</a:t>
            </a:r>
          </a:p>
          <a:p>
            <a:pPr marL="400050" lvl="1" indent="0">
              <a:buNone/>
            </a:pP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 READ </a:t>
            </a:r>
            <a:r>
              <a:rPr lang="en-IE" sz="2400" dirty="0" err="1" smtClean="0">
                <a:latin typeface="Courier New" panose="02070309020205020404" pitchFamily="49" charset="0"/>
                <a:cs typeface="Courier New" panose="02070309020205020404" pitchFamily="49" charset="0"/>
              </a:rPr>
              <a:t>SearchString</a:t>
            </a:r>
            <a:r>
              <a:rPr lang="en-IE" sz="2400" dirty="0" smtClean="0">
                <a:latin typeface="Courier New" panose="02070309020205020404" pitchFamily="49" charset="0"/>
                <a:cs typeface="Courier New" panose="02070309020205020404" pitchFamily="49" charset="0"/>
              </a:rPr>
              <a:t>;</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Get First Webpage from collection;</a:t>
            </a:r>
          </a:p>
          <a:p>
            <a:pPr marL="400050" lvl="1" indent="0">
              <a:buNone/>
            </a:pPr>
            <a:r>
              <a:rPr lang="en-IE" sz="2400" b="1" dirty="0" smtClean="0">
                <a:latin typeface="Courier New" panose="02070309020205020404" pitchFamily="49" charset="0"/>
                <a:cs typeface="Courier New" panose="02070309020205020404" pitchFamily="49" charset="0"/>
              </a:rPr>
              <a:t>   WHILE</a:t>
            </a:r>
            <a:r>
              <a:rPr lang="en-IE" sz="2400" dirty="0" smtClean="0">
                <a:latin typeface="Courier New" panose="02070309020205020404" pitchFamily="49" charset="0"/>
                <a:cs typeface="Courier New" panose="02070309020205020404" pitchFamily="49" charset="0"/>
              </a:rPr>
              <a:t> (Webpages Left to Search)</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DO</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IF (</a:t>
            </a:r>
            <a:r>
              <a:rPr lang="en-IE" sz="2400" dirty="0" err="1" smtClean="0">
                <a:latin typeface="Courier New" panose="02070309020205020404" pitchFamily="49" charset="0"/>
                <a:cs typeface="Courier New" panose="02070309020205020404" pitchFamily="49" charset="0"/>
              </a:rPr>
              <a:t>SearchString</a:t>
            </a:r>
            <a:r>
              <a:rPr lang="en-IE" sz="2400" dirty="0" smtClean="0">
                <a:latin typeface="Courier New" panose="02070309020205020404" pitchFamily="49" charset="0"/>
                <a:cs typeface="Courier New" panose="02070309020205020404" pitchFamily="49" charset="0"/>
              </a:rPr>
              <a:t> IN Current-Web-Page)</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THEN</a:t>
            </a:r>
            <a:r>
              <a:rPr lang="en-IE" sz="2400" dirty="0" smtClean="0">
                <a:latin typeface="Courier New" panose="02070309020205020404" pitchFamily="49" charset="0"/>
                <a:cs typeface="Courier New" panose="02070309020205020404" pitchFamily="49" charset="0"/>
              </a:rPr>
              <a:t> Put this page on the list;</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a:t>
            </a:r>
            <a:r>
              <a:rPr lang="en-IE" sz="2400" b="1" dirty="0" smtClean="0">
                <a:latin typeface="Courier New" panose="02070309020205020404" pitchFamily="49" charset="0"/>
                <a:cs typeface="Courier New" panose="02070309020205020404" pitchFamily="49" charset="0"/>
              </a:rPr>
              <a:t>ENDIF;</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Get Next Webpage; </a:t>
            </a:r>
          </a:p>
          <a:p>
            <a:pPr marL="400050" lvl="1" indent="0">
              <a:buNone/>
            </a:pPr>
            <a:r>
              <a:rPr lang="en-IE" sz="2400" b="1" dirty="0" smtClean="0">
                <a:latin typeface="Courier New" panose="02070309020205020404" pitchFamily="49" charset="0"/>
                <a:cs typeface="Courier New" panose="02070309020205020404" pitchFamily="49" charset="0"/>
              </a:rPr>
              <a:t>   ENDWHILE</a:t>
            </a:r>
            <a:r>
              <a:rPr lang="en-IE" sz="2400" dirty="0" smtClean="0">
                <a:latin typeface="Courier New" panose="02070309020205020404" pitchFamily="49" charset="0"/>
                <a:cs typeface="Courier New" panose="02070309020205020404" pitchFamily="49" charset="0"/>
              </a:rPr>
              <a:t>;</a:t>
            </a:r>
          </a:p>
          <a:p>
            <a:pPr marL="400050" lvl="1" indent="0">
              <a:buNone/>
            </a:pPr>
            <a:r>
              <a:rPr lang="en-IE" sz="2400" dirty="0">
                <a:latin typeface="Courier New" panose="02070309020205020404" pitchFamily="49" charset="0"/>
                <a:cs typeface="Courier New" panose="02070309020205020404" pitchFamily="49" charset="0"/>
              </a:rPr>
              <a:t> </a:t>
            </a:r>
            <a:r>
              <a:rPr lang="en-IE" sz="2400" dirty="0" smtClean="0">
                <a:latin typeface="Courier New" panose="02070309020205020404" pitchFamily="49" charset="0"/>
                <a:cs typeface="Courier New" panose="02070309020205020404" pitchFamily="49" charset="0"/>
              </a:rPr>
              <a:t>  Order the list according to PageRank;</a:t>
            </a:r>
          </a:p>
          <a:p>
            <a:pPr marL="400050" lvl="1" indent="0">
              <a:buNone/>
            </a:pPr>
            <a:r>
              <a:rPr lang="en-IE" sz="2400" b="1" dirty="0" smtClean="0">
                <a:latin typeface="Courier New" panose="02070309020205020404" pitchFamily="49" charset="0"/>
                <a:cs typeface="Courier New" panose="02070309020205020404" pitchFamily="49" charset="0"/>
              </a:rPr>
              <a:t>END.</a:t>
            </a:r>
          </a:p>
        </p:txBody>
      </p:sp>
      <p:sp>
        <p:nvSpPr>
          <p:cNvPr id="4" name="Rectangle 3"/>
          <p:cNvSpPr/>
          <p:nvPr/>
        </p:nvSpPr>
        <p:spPr>
          <a:xfrm>
            <a:off x="0" y="27384"/>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33660976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Binary Search</a:t>
            </a:r>
            <a:endParaRPr lang="en-IE" dirty="0"/>
          </a:p>
        </p:txBody>
      </p:sp>
      <p:sp>
        <p:nvSpPr>
          <p:cNvPr id="5" name="Content Placeholder 4"/>
          <p:cNvSpPr>
            <a:spLocks noGrp="1"/>
          </p:cNvSpPr>
          <p:nvPr>
            <p:ph idx="1"/>
          </p:nvPr>
        </p:nvSpPr>
        <p:spPr/>
        <p:txBody>
          <a:bodyPr>
            <a:normAutofit/>
          </a:bodyPr>
          <a:lstStyle/>
          <a:p>
            <a:r>
              <a:rPr lang="en-IE" dirty="0" smtClean="0"/>
              <a:t>If the data is sorted, we can do a BINARY SEARCH</a:t>
            </a:r>
          </a:p>
        </p:txBody>
      </p:sp>
    </p:spTree>
    <p:extLst>
      <p:ext uri="{BB962C8B-B14F-4D97-AF65-F5344CB8AC3E}">
        <p14:creationId xmlns:p14="http://schemas.microsoft.com/office/powerpoint/2010/main" val="2992642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Binary Search</a:t>
            </a:r>
            <a:endParaRPr lang="en-IE" dirty="0"/>
          </a:p>
        </p:txBody>
      </p:sp>
      <p:sp>
        <p:nvSpPr>
          <p:cNvPr id="5" name="Content Placeholder 4"/>
          <p:cNvSpPr>
            <a:spLocks noGrp="1"/>
          </p:cNvSpPr>
          <p:nvPr>
            <p:ph idx="1"/>
          </p:nvPr>
        </p:nvSpPr>
        <p:spPr/>
        <p:txBody>
          <a:bodyPr>
            <a:normAutofit/>
          </a:bodyPr>
          <a:lstStyle/>
          <a:p>
            <a:r>
              <a:rPr lang="en-IE" dirty="0" smtClean="0"/>
              <a:t>If the data is sorted, we can do a BINARY SEARCH</a:t>
            </a:r>
          </a:p>
          <a:p>
            <a:endParaRPr lang="en-IE" dirty="0"/>
          </a:p>
          <a:p>
            <a:r>
              <a:rPr lang="en-IE" dirty="0" smtClean="0"/>
              <a:t>This means we jump to the middle of the array, if the value being searched for is less than the middle value, all we have to do is search the first half of that array. </a:t>
            </a:r>
          </a:p>
        </p:txBody>
      </p:sp>
    </p:spTree>
    <p:extLst>
      <p:ext uri="{BB962C8B-B14F-4D97-AF65-F5344CB8AC3E}">
        <p14:creationId xmlns:p14="http://schemas.microsoft.com/office/powerpoint/2010/main" val="39769424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Binary Search</a:t>
            </a:r>
            <a:endParaRPr lang="en-IE" dirty="0"/>
          </a:p>
        </p:txBody>
      </p:sp>
      <p:sp>
        <p:nvSpPr>
          <p:cNvPr id="5" name="Content Placeholder 4"/>
          <p:cNvSpPr>
            <a:spLocks noGrp="1"/>
          </p:cNvSpPr>
          <p:nvPr>
            <p:ph idx="1"/>
          </p:nvPr>
        </p:nvSpPr>
        <p:spPr/>
        <p:txBody>
          <a:bodyPr>
            <a:normAutofit/>
          </a:bodyPr>
          <a:lstStyle/>
          <a:p>
            <a:r>
              <a:rPr lang="en-IE" dirty="0" smtClean="0"/>
              <a:t>If the data is sorted, we can do a BINARY SEARCH</a:t>
            </a:r>
          </a:p>
          <a:p>
            <a:endParaRPr lang="en-IE" dirty="0"/>
          </a:p>
          <a:p>
            <a:r>
              <a:rPr lang="en-IE" dirty="0" smtClean="0"/>
              <a:t>This means we jump to the middle of the array, if the value being searched for is less than the middle value, all we have to do is search the first half of that array. </a:t>
            </a:r>
          </a:p>
          <a:p>
            <a:endParaRPr lang="en-IE" dirty="0" smtClean="0"/>
          </a:p>
          <a:p>
            <a:r>
              <a:rPr lang="en-IE" dirty="0" smtClean="0"/>
              <a:t>We search the first half of the array in the same way, jumping to the middle of it, and repeat this.</a:t>
            </a:r>
          </a:p>
        </p:txBody>
      </p:sp>
    </p:spTree>
    <p:extLst>
      <p:ext uri="{BB962C8B-B14F-4D97-AF65-F5344CB8AC3E}">
        <p14:creationId xmlns:p14="http://schemas.microsoft.com/office/powerpoint/2010/main" val="4060888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33184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084364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90154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Up Arrow 83"/>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335271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Up Arrow 82"/>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p:cNvSpPr/>
          <p:nvPr/>
        </p:nvSpPr>
        <p:spPr>
          <a:xfrm>
            <a:off x="148669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p:cNvSpPr/>
          <p:nvPr/>
        </p:nvSpPr>
        <p:spPr>
          <a:xfrm>
            <a:off x="1702742" y="378904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p:cNvSpPr/>
          <p:nvPr/>
        </p:nvSpPr>
        <p:spPr>
          <a:xfrm>
            <a:off x="191874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p:cNvSpPr/>
          <p:nvPr/>
        </p:nvSpPr>
        <p:spPr>
          <a:xfrm>
            <a:off x="213479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p:cNvSpPr/>
          <p:nvPr/>
        </p:nvSpPr>
        <p:spPr>
          <a:xfrm>
            <a:off x="2350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p:cNvSpPr/>
          <p:nvPr/>
        </p:nvSpPr>
        <p:spPr>
          <a:xfrm>
            <a:off x="2566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p:cNvSpPr/>
          <p:nvPr/>
        </p:nvSpPr>
        <p:spPr>
          <a:xfrm>
            <a:off x="2782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p:cNvSpPr/>
          <p:nvPr/>
        </p:nvSpPr>
        <p:spPr>
          <a:xfrm>
            <a:off x="2998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p:cNvSpPr/>
          <p:nvPr/>
        </p:nvSpPr>
        <p:spPr>
          <a:xfrm>
            <a:off x="321491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180408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p:cNvSpPr/>
          <p:nvPr/>
        </p:nvSpPr>
        <p:spPr>
          <a:xfrm>
            <a:off x="148669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p:cNvSpPr/>
          <p:nvPr/>
        </p:nvSpPr>
        <p:spPr>
          <a:xfrm>
            <a:off x="1702742" y="378904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p:cNvSpPr/>
          <p:nvPr/>
        </p:nvSpPr>
        <p:spPr>
          <a:xfrm>
            <a:off x="191874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p:cNvSpPr/>
          <p:nvPr/>
        </p:nvSpPr>
        <p:spPr>
          <a:xfrm>
            <a:off x="213479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p:cNvSpPr/>
          <p:nvPr/>
        </p:nvSpPr>
        <p:spPr>
          <a:xfrm>
            <a:off x="2350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p:cNvSpPr/>
          <p:nvPr/>
        </p:nvSpPr>
        <p:spPr>
          <a:xfrm>
            <a:off x="2566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p:cNvSpPr/>
          <p:nvPr/>
        </p:nvSpPr>
        <p:spPr>
          <a:xfrm>
            <a:off x="2782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p:cNvSpPr/>
          <p:nvPr/>
        </p:nvSpPr>
        <p:spPr>
          <a:xfrm>
            <a:off x="2998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p:cNvSpPr/>
          <p:nvPr/>
        </p:nvSpPr>
        <p:spPr>
          <a:xfrm>
            <a:off x="321491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Up Arrow 94"/>
          <p:cNvSpPr/>
          <p:nvPr/>
        </p:nvSpPr>
        <p:spPr>
          <a:xfrm>
            <a:off x="2278782" y="422108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Up Arrow 95"/>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22548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p:cNvSpPr/>
          <p:nvPr/>
        </p:nvSpPr>
        <p:spPr>
          <a:xfrm>
            <a:off x="148669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p:cNvSpPr/>
          <p:nvPr/>
        </p:nvSpPr>
        <p:spPr>
          <a:xfrm>
            <a:off x="1702742" y="378904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p:cNvSpPr/>
          <p:nvPr/>
        </p:nvSpPr>
        <p:spPr>
          <a:xfrm>
            <a:off x="191874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p:cNvSpPr/>
          <p:nvPr/>
        </p:nvSpPr>
        <p:spPr>
          <a:xfrm>
            <a:off x="213479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p:cNvSpPr/>
          <p:nvPr/>
        </p:nvSpPr>
        <p:spPr>
          <a:xfrm>
            <a:off x="2350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p:cNvSpPr/>
          <p:nvPr/>
        </p:nvSpPr>
        <p:spPr>
          <a:xfrm>
            <a:off x="2566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p:cNvSpPr/>
          <p:nvPr/>
        </p:nvSpPr>
        <p:spPr>
          <a:xfrm>
            <a:off x="2782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p:cNvSpPr/>
          <p:nvPr/>
        </p:nvSpPr>
        <p:spPr>
          <a:xfrm>
            <a:off x="2998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p:cNvSpPr/>
          <p:nvPr/>
        </p:nvSpPr>
        <p:spPr>
          <a:xfrm>
            <a:off x="321491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p:cNvSpPr/>
          <p:nvPr/>
        </p:nvSpPr>
        <p:spPr>
          <a:xfrm>
            <a:off x="1486694"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p:cNvSpPr/>
          <p:nvPr/>
        </p:nvSpPr>
        <p:spPr>
          <a:xfrm>
            <a:off x="1702742" y="486916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p:cNvSpPr/>
          <p:nvPr/>
        </p:nvSpPr>
        <p:spPr>
          <a:xfrm>
            <a:off x="1918742"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Rectangle 97"/>
          <p:cNvSpPr/>
          <p:nvPr/>
        </p:nvSpPr>
        <p:spPr>
          <a:xfrm>
            <a:off x="2134790"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Up Arrow 99"/>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Up Arrow 100"/>
          <p:cNvSpPr/>
          <p:nvPr/>
        </p:nvSpPr>
        <p:spPr>
          <a:xfrm>
            <a:off x="2278782" y="422108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48903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662" y="188640"/>
            <a:ext cx="8928992" cy="6424410"/>
          </a:xfrm>
          <a:prstGeom prst="rect">
            <a:avLst/>
          </a:prstGeom>
        </p:spPr>
      </p:pic>
      <p:sp>
        <p:nvSpPr>
          <p:cNvPr id="9" name="Rectangle 8"/>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1795461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p:cNvSpPr/>
          <p:nvPr/>
        </p:nvSpPr>
        <p:spPr>
          <a:xfrm>
            <a:off x="148669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p:cNvSpPr/>
          <p:nvPr/>
        </p:nvSpPr>
        <p:spPr>
          <a:xfrm>
            <a:off x="1702742" y="378904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p:cNvSpPr/>
          <p:nvPr/>
        </p:nvSpPr>
        <p:spPr>
          <a:xfrm>
            <a:off x="191874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p:cNvSpPr/>
          <p:nvPr/>
        </p:nvSpPr>
        <p:spPr>
          <a:xfrm>
            <a:off x="213479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p:cNvSpPr/>
          <p:nvPr/>
        </p:nvSpPr>
        <p:spPr>
          <a:xfrm>
            <a:off x="2350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p:cNvSpPr/>
          <p:nvPr/>
        </p:nvSpPr>
        <p:spPr>
          <a:xfrm>
            <a:off x="2566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p:cNvSpPr/>
          <p:nvPr/>
        </p:nvSpPr>
        <p:spPr>
          <a:xfrm>
            <a:off x="2782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p:cNvSpPr/>
          <p:nvPr/>
        </p:nvSpPr>
        <p:spPr>
          <a:xfrm>
            <a:off x="2998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p:cNvSpPr/>
          <p:nvPr/>
        </p:nvSpPr>
        <p:spPr>
          <a:xfrm>
            <a:off x="321491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p:cNvSpPr/>
          <p:nvPr/>
        </p:nvSpPr>
        <p:spPr>
          <a:xfrm>
            <a:off x="1486694"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p:cNvSpPr/>
          <p:nvPr/>
        </p:nvSpPr>
        <p:spPr>
          <a:xfrm>
            <a:off x="1702742" y="486916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p:cNvSpPr/>
          <p:nvPr/>
        </p:nvSpPr>
        <p:spPr>
          <a:xfrm>
            <a:off x="1918742"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Rectangle 97"/>
          <p:cNvSpPr/>
          <p:nvPr/>
        </p:nvSpPr>
        <p:spPr>
          <a:xfrm>
            <a:off x="2134790"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Up Arrow 99"/>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Up Arrow 100"/>
          <p:cNvSpPr/>
          <p:nvPr/>
        </p:nvSpPr>
        <p:spPr>
          <a:xfrm>
            <a:off x="2278782" y="422108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Up Arrow 82"/>
          <p:cNvSpPr/>
          <p:nvPr/>
        </p:nvSpPr>
        <p:spPr>
          <a:xfrm>
            <a:off x="1756742" y="530120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87085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p:cNvSpPr/>
          <p:nvPr/>
        </p:nvSpPr>
        <p:spPr>
          <a:xfrm>
            <a:off x="148669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p:cNvSpPr/>
          <p:nvPr/>
        </p:nvSpPr>
        <p:spPr>
          <a:xfrm>
            <a:off x="1702742" y="378904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p:cNvSpPr/>
          <p:nvPr/>
        </p:nvSpPr>
        <p:spPr>
          <a:xfrm>
            <a:off x="191874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p:cNvSpPr/>
          <p:nvPr/>
        </p:nvSpPr>
        <p:spPr>
          <a:xfrm>
            <a:off x="213479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p:cNvSpPr/>
          <p:nvPr/>
        </p:nvSpPr>
        <p:spPr>
          <a:xfrm>
            <a:off x="2350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p:cNvSpPr/>
          <p:nvPr/>
        </p:nvSpPr>
        <p:spPr>
          <a:xfrm>
            <a:off x="2566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p:cNvSpPr/>
          <p:nvPr/>
        </p:nvSpPr>
        <p:spPr>
          <a:xfrm>
            <a:off x="2782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p:cNvSpPr/>
          <p:nvPr/>
        </p:nvSpPr>
        <p:spPr>
          <a:xfrm>
            <a:off x="2998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p:cNvSpPr/>
          <p:nvPr/>
        </p:nvSpPr>
        <p:spPr>
          <a:xfrm>
            <a:off x="321491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p:cNvSpPr/>
          <p:nvPr/>
        </p:nvSpPr>
        <p:spPr>
          <a:xfrm>
            <a:off x="1486694"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p:cNvSpPr/>
          <p:nvPr/>
        </p:nvSpPr>
        <p:spPr>
          <a:xfrm>
            <a:off x="1702742" y="486916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p:cNvSpPr/>
          <p:nvPr/>
        </p:nvSpPr>
        <p:spPr>
          <a:xfrm>
            <a:off x="1918742"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Rectangle 97"/>
          <p:cNvSpPr/>
          <p:nvPr/>
        </p:nvSpPr>
        <p:spPr>
          <a:xfrm>
            <a:off x="2134790"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Up Arrow 99"/>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Up Arrow 100"/>
          <p:cNvSpPr/>
          <p:nvPr/>
        </p:nvSpPr>
        <p:spPr>
          <a:xfrm>
            <a:off x="2278782" y="422108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Up Arrow 82"/>
          <p:cNvSpPr/>
          <p:nvPr/>
        </p:nvSpPr>
        <p:spPr>
          <a:xfrm>
            <a:off x="1756742" y="530120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p:cNvSpPr/>
          <p:nvPr/>
        </p:nvSpPr>
        <p:spPr>
          <a:xfrm>
            <a:off x="1486694" y="6021288"/>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Rectangle 93"/>
          <p:cNvSpPr/>
          <p:nvPr/>
        </p:nvSpPr>
        <p:spPr>
          <a:xfrm>
            <a:off x="1702742" y="6021288"/>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48103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 Binary Search</a:t>
            </a:r>
            <a:endParaRPr lang="en-IE" dirty="0"/>
          </a:p>
        </p:txBody>
      </p:sp>
      <p:sp>
        <p:nvSpPr>
          <p:cNvPr id="4" name="Rectangle 3"/>
          <p:cNvSpPr/>
          <p:nvPr/>
        </p:nvSpPr>
        <p:spPr>
          <a:xfrm>
            <a:off x="14866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702742" y="1484784"/>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19187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21347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2350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5668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2782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29988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32149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a:off x="3430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a:off x="36469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p:cNvSpPr/>
          <p:nvPr/>
        </p:nvSpPr>
        <p:spPr>
          <a:xfrm>
            <a:off x="3862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40789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42950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a:off x="4511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p:cNvSpPr/>
          <p:nvPr/>
        </p:nvSpPr>
        <p:spPr>
          <a:xfrm>
            <a:off x="47270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p:cNvSpPr/>
          <p:nvPr/>
        </p:nvSpPr>
        <p:spPr>
          <a:xfrm>
            <a:off x="4943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p:cNvSpPr/>
          <p:nvPr/>
        </p:nvSpPr>
        <p:spPr>
          <a:xfrm>
            <a:off x="515910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37515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p:cNvSpPr/>
          <p:nvPr/>
        </p:nvSpPr>
        <p:spPr>
          <a:xfrm>
            <a:off x="5591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p:cNvSpPr/>
          <p:nvPr/>
        </p:nvSpPr>
        <p:spPr>
          <a:xfrm>
            <a:off x="580717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p:cNvSpPr/>
          <p:nvPr/>
        </p:nvSpPr>
        <p:spPr>
          <a:xfrm>
            <a:off x="6023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p:cNvSpPr/>
          <p:nvPr/>
        </p:nvSpPr>
        <p:spPr>
          <a:xfrm>
            <a:off x="623922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46"/>
          <p:cNvSpPr/>
          <p:nvPr/>
        </p:nvSpPr>
        <p:spPr>
          <a:xfrm>
            <a:off x="645527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p:cNvSpPr/>
          <p:nvPr/>
        </p:nvSpPr>
        <p:spPr>
          <a:xfrm>
            <a:off x="6671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p:cNvSpPr/>
          <p:nvPr/>
        </p:nvSpPr>
        <p:spPr>
          <a:xfrm>
            <a:off x="688729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p:cNvSpPr/>
          <p:nvPr/>
        </p:nvSpPr>
        <p:spPr>
          <a:xfrm>
            <a:off x="7103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50"/>
          <p:cNvSpPr/>
          <p:nvPr/>
        </p:nvSpPr>
        <p:spPr>
          <a:xfrm>
            <a:off x="731934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p:cNvSpPr/>
          <p:nvPr/>
        </p:nvSpPr>
        <p:spPr>
          <a:xfrm>
            <a:off x="753539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52"/>
          <p:cNvSpPr/>
          <p:nvPr/>
        </p:nvSpPr>
        <p:spPr>
          <a:xfrm>
            <a:off x="7751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53"/>
          <p:cNvSpPr/>
          <p:nvPr/>
        </p:nvSpPr>
        <p:spPr>
          <a:xfrm>
            <a:off x="796741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p:cNvSpPr/>
          <p:nvPr/>
        </p:nvSpPr>
        <p:spPr>
          <a:xfrm>
            <a:off x="8183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p:cNvSpPr/>
          <p:nvPr/>
        </p:nvSpPr>
        <p:spPr>
          <a:xfrm>
            <a:off x="839946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Rectangle 56"/>
          <p:cNvSpPr/>
          <p:nvPr/>
        </p:nvSpPr>
        <p:spPr>
          <a:xfrm>
            <a:off x="861551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p:cNvSpPr/>
          <p:nvPr/>
        </p:nvSpPr>
        <p:spPr>
          <a:xfrm>
            <a:off x="8831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p:cNvSpPr/>
          <p:nvPr/>
        </p:nvSpPr>
        <p:spPr>
          <a:xfrm>
            <a:off x="904753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Rectangle 59"/>
          <p:cNvSpPr/>
          <p:nvPr/>
        </p:nvSpPr>
        <p:spPr>
          <a:xfrm>
            <a:off x="9263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p:cNvSpPr/>
          <p:nvPr/>
        </p:nvSpPr>
        <p:spPr>
          <a:xfrm>
            <a:off x="9479582"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p:cNvSpPr/>
          <p:nvPr/>
        </p:nvSpPr>
        <p:spPr>
          <a:xfrm>
            <a:off x="9695630"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p:cNvSpPr/>
          <p:nvPr/>
        </p:nvSpPr>
        <p:spPr>
          <a:xfrm>
            <a:off x="9911654" y="1484784"/>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Up Arrow 2"/>
          <p:cNvSpPr/>
          <p:nvPr/>
        </p:nvSpPr>
        <p:spPr>
          <a:xfrm>
            <a:off x="5555182" y="1916832"/>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p:cNvSpPr/>
          <p:nvPr/>
        </p:nvSpPr>
        <p:spPr>
          <a:xfrm>
            <a:off x="148669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p:cNvSpPr/>
          <p:nvPr/>
        </p:nvSpPr>
        <p:spPr>
          <a:xfrm>
            <a:off x="1702742" y="2636912"/>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p:cNvSpPr/>
          <p:nvPr/>
        </p:nvSpPr>
        <p:spPr>
          <a:xfrm>
            <a:off x="191874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p:cNvSpPr/>
          <p:nvPr/>
        </p:nvSpPr>
        <p:spPr>
          <a:xfrm>
            <a:off x="213479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p:cNvSpPr/>
          <p:nvPr/>
        </p:nvSpPr>
        <p:spPr>
          <a:xfrm>
            <a:off x="2350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p:cNvSpPr/>
          <p:nvPr/>
        </p:nvSpPr>
        <p:spPr>
          <a:xfrm>
            <a:off x="256681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p:cNvSpPr/>
          <p:nvPr/>
        </p:nvSpPr>
        <p:spPr>
          <a:xfrm>
            <a:off x="2782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p:cNvSpPr/>
          <p:nvPr/>
        </p:nvSpPr>
        <p:spPr>
          <a:xfrm>
            <a:off x="299886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p:cNvSpPr/>
          <p:nvPr/>
        </p:nvSpPr>
        <p:spPr>
          <a:xfrm>
            <a:off x="321491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p:cNvSpPr/>
          <p:nvPr/>
        </p:nvSpPr>
        <p:spPr>
          <a:xfrm>
            <a:off x="3430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p:cNvSpPr/>
          <p:nvPr/>
        </p:nvSpPr>
        <p:spPr>
          <a:xfrm>
            <a:off x="364693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p:cNvSpPr/>
          <p:nvPr/>
        </p:nvSpPr>
        <p:spPr>
          <a:xfrm>
            <a:off x="3862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p:cNvSpPr/>
          <p:nvPr/>
        </p:nvSpPr>
        <p:spPr>
          <a:xfrm>
            <a:off x="407898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p:cNvSpPr/>
          <p:nvPr/>
        </p:nvSpPr>
        <p:spPr>
          <a:xfrm>
            <a:off x="429503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p:cNvSpPr/>
          <p:nvPr/>
        </p:nvSpPr>
        <p:spPr>
          <a:xfrm>
            <a:off x="4511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p:cNvSpPr/>
          <p:nvPr/>
        </p:nvSpPr>
        <p:spPr>
          <a:xfrm>
            <a:off x="4727054"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a:off x="4943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p:cNvSpPr/>
          <p:nvPr/>
        </p:nvSpPr>
        <p:spPr>
          <a:xfrm>
            <a:off x="5159102"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p:cNvSpPr/>
          <p:nvPr/>
        </p:nvSpPr>
        <p:spPr>
          <a:xfrm>
            <a:off x="5375150" y="2636912"/>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p:cNvSpPr/>
          <p:nvPr/>
        </p:nvSpPr>
        <p:spPr>
          <a:xfrm>
            <a:off x="148669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p:cNvSpPr/>
          <p:nvPr/>
        </p:nvSpPr>
        <p:spPr>
          <a:xfrm>
            <a:off x="1702742" y="378904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p:cNvSpPr/>
          <p:nvPr/>
        </p:nvSpPr>
        <p:spPr>
          <a:xfrm>
            <a:off x="191874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p:cNvSpPr/>
          <p:nvPr/>
        </p:nvSpPr>
        <p:spPr>
          <a:xfrm>
            <a:off x="213479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p:cNvSpPr/>
          <p:nvPr/>
        </p:nvSpPr>
        <p:spPr>
          <a:xfrm>
            <a:off x="2350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p:cNvSpPr/>
          <p:nvPr/>
        </p:nvSpPr>
        <p:spPr>
          <a:xfrm>
            <a:off x="2566814"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p:cNvSpPr/>
          <p:nvPr/>
        </p:nvSpPr>
        <p:spPr>
          <a:xfrm>
            <a:off x="2782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p:cNvSpPr/>
          <p:nvPr/>
        </p:nvSpPr>
        <p:spPr>
          <a:xfrm>
            <a:off x="2998862"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Rectangle 91"/>
          <p:cNvSpPr/>
          <p:nvPr/>
        </p:nvSpPr>
        <p:spPr>
          <a:xfrm>
            <a:off x="3214910" y="378904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Rectangle 94"/>
          <p:cNvSpPr/>
          <p:nvPr/>
        </p:nvSpPr>
        <p:spPr>
          <a:xfrm>
            <a:off x="1486694"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Rectangle 95"/>
          <p:cNvSpPr/>
          <p:nvPr/>
        </p:nvSpPr>
        <p:spPr>
          <a:xfrm>
            <a:off x="1702742" y="4869160"/>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Rectangle 96"/>
          <p:cNvSpPr/>
          <p:nvPr/>
        </p:nvSpPr>
        <p:spPr>
          <a:xfrm>
            <a:off x="1918742"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Rectangle 97"/>
          <p:cNvSpPr/>
          <p:nvPr/>
        </p:nvSpPr>
        <p:spPr>
          <a:xfrm>
            <a:off x="2134790" y="4869160"/>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Up Arrow 99"/>
          <p:cNvSpPr/>
          <p:nvPr/>
        </p:nvSpPr>
        <p:spPr>
          <a:xfrm>
            <a:off x="3358902" y="3068960"/>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Up Arrow 100"/>
          <p:cNvSpPr/>
          <p:nvPr/>
        </p:nvSpPr>
        <p:spPr>
          <a:xfrm>
            <a:off x="2278782" y="422108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Up Arrow 82"/>
          <p:cNvSpPr/>
          <p:nvPr/>
        </p:nvSpPr>
        <p:spPr>
          <a:xfrm>
            <a:off x="1756742" y="5301208"/>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Rectangle 92"/>
          <p:cNvSpPr/>
          <p:nvPr/>
        </p:nvSpPr>
        <p:spPr>
          <a:xfrm>
            <a:off x="1486694" y="6021288"/>
            <a:ext cx="216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Rectangle 93"/>
          <p:cNvSpPr/>
          <p:nvPr/>
        </p:nvSpPr>
        <p:spPr>
          <a:xfrm>
            <a:off x="1702742" y="6021288"/>
            <a:ext cx="216000" cy="36004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Up Arrow 98"/>
          <p:cNvSpPr/>
          <p:nvPr/>
        </p:nvSpPr>
        <p:spPr>
          <a:xfrm>
            <a:off x="1677545" y="6456459"/>
            <a:ext cx="324000" cy="5760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299646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Searching: Binary Search</a:t>
            </a:r>
            <a:endParaRPr lang="en-IE" dirty="0"/>
          </a:p>
        </p:txBody>
      </p:sp>
      <p:sp>
        <p:nvSpPr>
          <p:cNvPr id="5" name="Content Placeholder 4"/>
          <p:cNvSpPr>
            <a:spLocks noGrp="1"/>
          </p:cNvSpPr>
          <p:nvPr>
            <p:ph idx="1"/>
          </p:nvPr>
        </p:nvSpPr>
        <p:spPr/>
        <p:txBody>
          <a:bodyPr>
            <a:normAutofit/>
          </a:bodyPr>
          <a:lstStyle/>
          <a:p>
            <a:r>
              <a:rPr lang="en-IE" dirty="0" smtClean="0"/>
              <a:t>The BINARY SEARCH just takes five checks to find the right value in an array of 40 elements. For an array of 1000 elements it will take 11 checks. </a:t>
            </a:r>
          </a:p>
          <a:p>
            <a:endParaRPr lang="en-IE" dirty="0"/>
          </a:p>
          <a:p>
            <a:r>
              <a:rPr lang="en-IE" dirty="0" smtClean="0"/>
              <a:t>This is much faster than if we searched through all the values.</a:t>
            </a:r>
          </a:p>
        </p:txBody>
      </p:sp>
    </p:spTree>
    <p:extLst>
      <p:ext uri="{BB962C8B-B14F-4D97-AF65-F5344CB8AC3E}">
        <p14:creationId xmlns:p14="http://schemas.microsoft.com/office/powerpoint/2010/main" val="18346362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1301" y="1772816"/>
            <a:ext cx="9576313" cy="4752528"/>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ontent Placeholder 4"/>
          <p:cNvSpPr>
            <a:spLocks noGrp="1"/>
          </p:cNvSpPr>
          <p:nvPr>
            <p:ph idx="1"/>
          </p:nvPr>
        </p:nvSpPr>
        <p:spPr>
          <a:xfrm>
            <a:off x="609521" y="1196753"/>
            <a:ext cx="10971372" cy="5500318"/>
          </a:xfrm>
        </p:spPr>
        <p:txBody>
          <a:bodyPr>
            <a:normAutofit fontScale="70000" lnSpcReduction="20000"/>
          </a:bodyPr>
          <a:lstStyle/>
          <a:p>
            <a:r>
              <a:rPr lang="en-IE" dirty="0"/>
              <a:t>If the data is sorted, we can do a BINARY </a:t>
            </a:r>
            <a:r>
              <a:rPr lang="en-IE" dirty="0" smtClean="0"/>
              <a:t>SEARCH</a:t>
            </a:r>
          </a:p>
          <a:p>
            <a:endParaRPr lang="en-IE" dirty="0" smtClean="0"/>
          </a:p>
          <a:p>
            <a:pPr>
              <a:buNone/>
            </a:pPr>
            <a:r>
              <a:rPr lang="en-IE" sz="2800" b="1" dirty="0">
                <a:latin typeface="Courier New" pitchFamily="49" charset="0"/>
                <a:cs typeface="Courier New" pitchFamily="49" charset="0"/>
              </a:rPr>
              <a:t>PROGRAM</a:t>
            </a:r>
            <a:r>
              <a:rPr lang="en-IE" sz="2800" dirty="0">
                <a:latin typeface="Courier New" pitchFamily="49" charset="0"/>
                <a:cs typeface="Courier New" pitchFamily="49" charset="0"/>
              </a:rPr>
              <a:t> </a:t>
            </a:r>
            <a:r>
              <a:rPr lang="en-IE" sz="2800" dirty="0" err="1" smtClean="0">
                <a:latin typeface="Courier New" pitchFamily="49" charset="0"/>
                <a:cs typeface="Courier New" pitchFamily="49" charset="0"/>
              </a:rPr>
              <a:t>BinarySearch</a:t>
            </a:r>
            <a:r>
              <a:rPr lang="en-IE" sz="2800" dirty="0" smtClean="0">
                <a:latin typeface="Courier New" pitchFamily="49" charset="0"/>
                <a:cs typeface="Courier New" pitchFamily="49" charset="0"/>
              </a:rPr>
              <a:t>:</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integer First </a:t>
            </a:r>
            <a:r>
              <a:rPr lang="en-IE" sz="2800" dirty="0">
                <a:latin typeface="Courier New" pitchFamily="49" charset="0"/>
                <a:cs typeface="Courier New" pitchFamily="49" charset="0"/>
              </a:rPr>
              <a:t>&lt;-</a:t>
            </a:r>
            <a:r>
              <a:rPr lang="en-IE" sz="2800" dirty="0" smtClean="0">
                <a:latin typeface="Courier New" pitchFamily="49" charset="0"/>
                <a:cs typeface="Courier New" pitchFamily="49" charset="0"/>
              </a:rPr>
              <a:t> 0;</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integer Last </a:t>
            </a:r>
            <a:r>
              <a:rPr lang="en-IE" sz="2800" dirty="0">
                <a:latin typeface="Courier New" pitchFamily="49" charset="0"/>
                <a:cs typeface="Courier New" pitchFamily="49" charset="0"/>
              </a:rPr>
              <a:t>&lt;-</a:t>
            </a:r>
            <a:r>
              <a:rPr lang="en-IE" sz="2800" dirty="0" smtClean="0">
                <a:latin typeface="Courier New" pitchFamily="49" charset="0"/>
                <a:cs typeface="Courier New" pitchFamily="49" charset="0"/>
              </a:rPr>
              <a:t> 40;</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dirty="0" err="1" smtClean="0">
                <a:latin typeface="Courier New" pitchFamily="49" charset="0"/>
                <a:cs typeface="Courier New" pitchFamily="49" charset="0"/>
              </a:rPr>
              <a:t>boolean</a:t>
            </a:r>
            <a:r>
              <a:rPr lang="en-IE" sz="2800" dirty="0" smtClean="0">
                <a:latin typeface="Courier New" pitchFamily="49" charset="0"/>
                <a:cs typeface="Courier New" pitchFamily="49" charset="0"/>
              </a:rPr>
              <a:t> </a:t>
            </a:r>
            <a:r>
              <a:rPr lang="en-IE" sz="2800" dirty="0" err="1" smtClean="0">
                <a:latin typeface="Courier New" pitchFamily="49" charset="0"/>
                <a:cs typeface="Courier New" pitchFamily="49" charset="0"/>
              </a:rPr>
              <a:t>IsFound</a:t>
            </a:r>
            <a:r>
              <a:rPr lang="en-IE" sz="2800" dirty="0" smtClean="0">
                <a:latin typeface="Courier New" pitchFamily="49" charset="0"/>
                <a:cs typeface="Courier New" pitchFamily="49" charset="0"/>
              </a:rPr>
              <a:t> &lt;- FALSE;</a:t>
            </a:r>
            <a:endParaRPr lang="en-IE" sz="2800" dirty="0">
              <a:latin typeface="Courier New" pitchFamily="49" charset="0"/>
              <a:cs typeface="Courier New" pitchFamily="49" charset="0"/>
            </a:endParaRPr>
          </a:p>
          <a:p>
            <a:pPr>
              <a:buNone/>
            </a:pPr>
            <a:r>
              <a:rPr lang="en-IE" sz="2800" b="1" dirty="0" smtClean="0">
                <a:latin typeface="Courier New" pitchFamily="49" charset="0"/>
                <a:cs typeface="Courier New" pitchFamily="49" charset="0"/>
              </a:rPr>
              <a:t>    WHILE </a:t>
            </a:r>
            <a:r>
              <a:rPr lang="en-IE" sz="2800" dirty="0" smtClean="0">
                <a:latin typeface="Courier New" pitchFamily="49" charset="0"/>
                <a:cs typeface="Courier New" pitchFamily="49" charset="0"/>
              </a:rPr>
              <a:t>First &lt;= Last</a:t>
            </a:r>
            <a:r>
              <a:rPr lang="en-IE" sz="2800" b="1" dirty="0" smtClean="0">
                <a:latin typeface="Courier New" pitchFamily="49" charset="0"/>
                <a:cs typeface="Courier New" pitchFamily="49" charset="0"/>
              </a:rPr>
              <a:t> AND </a:t>
            </a:r>
            <a:r>
              <a:rPr lang="en-IE" sz="2800" dirty="0" err="1" smtClean="0">
                <a:latin typeface="Courier New" pitchFamily="49" charset="0"/>
                <a:cs typeface="Courier New" pitchFamily="49" charset="0"/>
              </a:rPr>
              <a:t>IsFound</a:t>
            </a:r>
            <a:r>
              <a:rPr lang="en-IE" sz="2800" dirty="0" smtClean="0">
                <a:latin typeface="Courier New" pitchFamily="49" charset="0"/>
                <a:cs typeface="Courier New" pitchFamily="49" charset="0"/>
              </a:rPr>
              <a:t> = FALSE</a:t>
            </a:r>
            <a:endParaRPr lang="en-IE" sz="2800" dirty="0">
              <a:latin typeface="Courier New" pitchFamily="49" charset="0"/>
              <a:cs typeface="Courier New" pitchFamily="49" charset="0"/>
            </a:endParaRP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DO</a:t>
            </a:r>
            <a:r>
              <a:rPr lang="en-IE" sz="2800" dirty="0" smtClean="0">
                <a:latin typeface="Courier New" pitchFamily="49" charset="0"/>
                <a:cs typeface="Courier New" pitchFamily="49" charset="0"/>
              </a:rPr>
              <a:t>  Index = (First + Last)/2;</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IF</a:t>
            </a:r>
            <a:r>
              <a:rPr lang="en-IE" sz="2800" dirty="0" smtClean="0">
                <a:latin typeface="Courier New" pitchFamily="49" charset="0"/>
                <a:cs typeface="Courier New" pitchFamily="49" charset="0"/>
              </a:rPr>
              <a:t> Age[Index] = </a:t>
            </a:r>
            <a:r>
              <a:rPr lang="en-IE" sz="2800" dirty="0" err="1" smtClean="0">
                <a:latin typeface="Courier New" pitchFamily="49" charset="0"/>
                <a:cs typeface="Courier New" pitchFamily="49" charset="0"/>
              </a:rPr>
              <a:t>SearchValue</a:t>
            </a:r>
            <a:endParaRPr lang="en-IE" sz="2800" dirty="0" smtClean="0">
              <a:latin typeface="Courier New" pitchFamily="49" charset="0"/>
              <a:cs typeface="Courier New" pitchFamily="49" charset="0"/>
            </a:endParaRP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THEN </a:t>
            </a:r>
            <a:r>
              <a:rPr lang="en-IE" sz="2800" dirty="0" err="1">
                <a:latin typeface="Courier New" pitchFamily="49" charset="0"/>
                <a:cs typeface="Courier New" pitchFamily="49" charset="0"/>
              </a:rPr>
              <a:t>IsFound</a:t>
            </a:r>
            <a:r>
              <a:rPr lang="en-IE" sz="2800" dirty="0">
                <a:latin typeface="Courier New" pitchFamily="49" charset="0"/>
                <a:cs typeface="Courier New" pitchFamily="49" charset="0"/>
              </a:rPr>
              <a:t> &lt;- </a:t>
            </a:r>
            <a:r>
              <a:rPr lang="en-IE" sz="2800" dirty="0" smtClean="0">
                <a:latin typeface="Courier New" pitchFamily="49" charset="0"/>
                <a:cs typeface="Courier New" pitchFamily="49" charset="0"/>
              </a:rPr>
              <a:t>TRUE;</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ELSE </a:t>
            </a:r>
            <a:r>
              <a:rPr lang="en-IE" sz="2800" b="1" dirty="0">
                <a:latin typeface="Courier New" pitchFamily="49" charset="0"/>
                <a:cs typeface="Courier New" pitchFamily="49" charset="0"/>
              </a:rPr>
              <a:t>IF</a:t>
            </a:r>
            <a:r>
              <a:rPr lang="en-IE" sz="2800" dirty="0">
                <a:latin typeface="Courier New" pitchFamily="49" charset="0"/>
                <a:cs typeface="Courier New" pitchFamily="49" charset="0"/>
              </a:rPr>
              <a:t> Age[Index] &gt;</a:t>
            </a:r>
            <a:r>
              <a:rPr lang="en-IE" sz="2800" dirty="0" smtClean="0">
                <a:latin typeface="Courier New" pitchFamily="49" charset="0"/>
                <a:cs typeface="Courier New" pitchFamily="49" charset="0"/>
              </a:rPr>
              <a:t> </a:t>
            </a:r>
            <a:r>
              <a:rPr lang="en-IE" sz="2800" dirty="0" err="1">
                <a:latin typeface="Courier New" pitchFamily="49" charset="0"/>
                <a:cs typeface="Courier New" pitchFamily="49" charset="0"/>
              </a:rPr>
              <a:t>SearchValue</a:t>
            </a:r>
            <a:endParaRPr lang="en-IE" sz="2800" dirty="0">
              <a:latin typeface="Courier New" pitchFamily="49" charset="0"/>
              <a:cs typeface="Courier New" pitchFamily="49" charset="0"/>
            </a:endParaRP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THEN </a:t>
            </a:r>
            <a:r>
              <a:rPr lang="en-IE" sz="2800" dirty="0">
                <a:latin typeface="Courier New" pitchFamily="49" charset="0"/>
                <a:cs typeface="Courier New" pitchFamily="49" charset="0"/>
              </a:rPr>
              <a:t>Last &lt;- </a:t>
            </a:r>
            <a:r>
              <a:rPr lang="en-IE" sz="2800" dirty="0" smtClean="0">
                <a:latin typeface="Courier New" pitchFamily="49" charset="0"/>
                <a:cs typeface="Courier New" pitchFamily="49" charset="0"/>
              </a:rPr>
              <a:t>Index-1;</a:t>
            </a:r>
          </a:p>
          <a:p>
            <a:pPr>
              <a:buNone/>
            </a:pP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ELSE </a:t>
            </a:r>
            <a:r>
              <a:rPr lang="en-IE" sz="2800" dirty="0" smtClean="0">
                <a:latin typeface="Courier New" pitchFamily="49" charset="0"/>
                <a:cs typeface="Courier New" pitchFamily="49" charset="0"/>
              </a:rPr>
              <a:t>First </a:t>
            </a:r>
            <a:r>
              <a:rPr lang="en-IE" sz="2800" dirty="0">
                <a:latin typeface="Courier New" pitchFamily="49" charset="0"/>
                <a:cs typeface="Courier New" pitchFamily="49" charset="0"/>
              </a:rPr>
              <a:t>&lt;- </a:t>
            </a:r>
            <a:r>
              <a:rPr lang="en-IE" sz="2800" dirty="0" smtClean="0">
                <a:latin typeface="Courier New" pitchFamily="49" charset="0"/>
                <a:cs typeface="Courier New" pitchFamily="49" charset="0"/>
              </a:rPr>
              <a:t>Index+1;</a:t>
            </a:r>
          </a:p>
          <a:p>
            <a:pPr>
              <a:buNone/>
            </a:pPr>
            <a:r>
              <a:rPr lang="en-IE" sz="2800" dirty="0">
                <a:latin typeface="Courier New" pitchFamily="49" charset="0"/>
                <a:cs typeface="Courier New" pitchFamily="49" charset="0"/>
              </a:rPr>
              <a:t> </a:t>
            </a:r>
            <a:r>
              <a:rPr lang="en-IE" sz="2800" dirty="0" smtClean="0">
                <a:latin typeface="Courier New" pitchFamily="49" charset="0"/>
                <a:cs typeface="Courier New" pitchFamily="49" charset="0"/>
              </a:rPr>
              <a:t>                   </a:t>
            </a:r>
            <a:r>
              <a:rPr lang="en-IE" sz="2800" b="1" dirty="0" smtClean="0">
                <a:latin typeface="Courier New" pitchFamily="49" charset="0"/>
                <a:cs typeface="Courier New" pitchFamily="49" charset="0"/>
              </a:rPr>
              <a:t>ENDIF;</a:t>
            </a:r>
            <a:endParaRPr lang="en-IE" sz="2800" b="1" dirty="0">
              <a:latin typeface="Courier New" pitchFamily="49" charset="0"/>
              <a:cs typeface="Courier New" pitchFamily="49" charset="0"/>
            </a:endParaRPr>
          </a:p>
          <a:p>
            <a:pPr>
              <a:buNone/>
            </a:pPr>
            <a:r>
              <a:rPr lang="en-IE" sz="2800" b="1" dirty="0" smtClean="0">
                <a:latin typeface="Courier New" pitchFamily="49" charset="0"/>
                <a:cs typeface="Courier New" pitchFamily="49" charset="0"/>
              </a:rPr>
              <a:t>            ENDIF</a:t>
            </a:r>
            <a:r>
              <a:rPr lang="en-IE" sz="2800" b="1" dirty="0">
                <a:latin typeface="Courier New" pitchFamily="49" charset="0"/>
                <a:cs typeface="Courier New" pitchFamily="49" charset="0"/>
              </a:rPr>
              <a:t>;</a:t>
            </a:r>
          </a:p>
          <a:p>
            <a:pPr>
              <a:buNone/>
            </a:pPr>
            <a:r>
              <a:rPr lang="en-IE" sz="2800" b="1" dirty="0" smtClean="0">
                <a:latin typeface="Courier New" pitchFamily="49" charset="0"/>
                <a:cs typeface="Courier New" pitchFamily="49" charset="0"/>
              </a:rPr>
              <a:t>     ENDWHILE;</a:t>
            </a:r>
          </a:p>
          <a:p>
            <a:pPr>
              <a:buNone/>
            </a:pPr>
            <a:r>
              <a:rPr lang="en-IE" sz="2800" b="1" dirty="0" smtClean="0">
                <a:latin typeface="Courier New" pitchFamily="49" charset="0"/>
                <a:cs typeface="Courier New" pitchFamily="49" charset="0"/>
              </a:rPr>
              <a:t>END</a:t>
            </a:r>
            <a:r>
              <a:rPr lang="en-IE" sz="2800" b="1" dirty="0">
                <a:latin typeface="Courier New" pitchFamily="49" charset="0"/>
                <a:cs typeface="Courier New" pitchFamily="49" charset="0"/>
              </a:rPr>
              <a:t>.</a:t>
            </a:r>
          </a:p>
          <a:p>
            <a:pPr lvl="1"/>
            <a:endParaRPr lang="en-IE" dirty="0" smtClean="0"/>
          </a:p>
        </p:txBody>
      </p:sp>
      <p:sp>
        <p:nvSpPr>
          <p:cNvPr id="2" name="Title 1"/>
          <p:cNvSpPr>
            <a:spLocks noGrp="1"/>
          </p:cNvSpPr>
          <p:nvPr>
            <p:ph type="title"/>
          </p:nvPr>
        </p:nvSpPr>
        <p:spPr/>
        <p:txBody>
          <a:bodyPr>
            <a:normAutofit/>
          </a:bodyPr>
          <a:lstStyle/>
          <a:p>
            <a:r>
              <a:rPr lang="en-GB" dirty="0"/>
              <a:t>Searching: Binary Search</a:t>
            </a:r>
            <a:endParaRPr lang="en-IE" dirty="0"/>
          </a:p>
        </p:txBody>
      </p:sp>
    </p:spTree>
    <p:extLst>
      <p:ext uri="{BB962C8B-B14F-4D97-AF65-F5344CB8AC3E}">
        <p14:creationId xmlns:p14="http://schemas.microsoft.com/office/powerpoint/2010/main" val="4917371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48192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Database Searching</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766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Searching</a:t>
            </a:r>
            <a:endParaRPr lang="en-IE" dirty="0"/>
          </a:p>
        </p:txBody>
      </p:sp>
      <p:sp>
        <p:nvSpPr>
          <p:cNvPr id="5" name="Content Placeholder 4"/>
          <p:cNvSpPr>
            <a:spLocks noGrp="1"/>
          </p:cNvSpPr>
          <p:nvPr>
            <p:ph idx="1"/>
          </p:nvPr>
        </p:nvSpPr>
        <p:spPr/>
        <p:txBody>
          <a:bodyPr>
            <a:normAutofit/>
          </a:bodyPr>
          <a:lstStyle/>
          <a:p>
            <a:r>
              <a:rPr lang="en-IE" dirty="0" smtClean="0"/>
              <a:t>Oracle</a:t>
            </a:r>
          </a:p>
          <a:p>
            <a:r>
              <a:rPr lang="en-IE" dirty="0" smtClean="0"/>
              <a:t>DB2</a:t>
            </a:r>
          </a:p>
          <a:p>
            <a:r>
              <a:rPr lang="en-IE" dirty="0" smtClean="0"/>
              <a:t>MySQL</a:t>
            </a:r>
          </a:p>
          <a:p>
            <a:r>
              <a:rPr lang="en-IE" dirty="0" smtClean="0"/>
              <a:t>SQL Server</a:t>
            </a:r>
          </a:p>
          <a:p>
            <a:r>
              <a:rPr lang="en-IE" dirty="0" smtClean="0"/>
              <a:t>PostgreSQL</a:t>
            </a:r>
            <a:endParaRPr lang="en-IE" dirty="0" smtClean="0"/>
          </a:p>
        </p:txBody>
      </p:sp>
    </p:spTree>
    <p:extLst>
      <p:ext uri="{BB962C8B-B14F-4D97-AF65-F5344CB8AC3E}">
        <p14:creationId xmlns:p14="http://schemas.microsoft.com/office/powerpoint/2010/main" val="2372531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861</Words>
  <Application>Microsoft Office PowerPoint</Application>
  <PresentationFormat>Custom</PresentationFormat>
  <Paragraphs>224</Paragraphs>
  <Slides>75</Slides>
  <Notes>9</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Searching</vt:lpstr>
      <vt:lpstr>Google PageRank</vt:lpstr>
      <vt:lpstr>PowerPoint Presentation</vt:lpstr>
      <vt:lpstr>PowerPoint Presentation</vt:lpstr>
      <vt:lpstr>Google Search Algorithm</vt:lpstr>
      <vt:lpstr>Google Search Algorithm</vt:lpstr>
      <vt:lpstr>PowerPoint Presentation</vt:lpstr>
      <vt:lpstr>Database Searching</vt:lpstr>
      <vt:lpstr>Searching</vt:lpstr>
      <vt:lpstr>Searching</vt:lpstr>
      <vt:lpstr>Array Searching</vt:lpstr>
      <vt:lpstr>Searching</vt:lpstr>
      <vt:lpstr>Searching</vt:lpstr>
      <vt:lpstr>Searching</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Sequential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Searching: Binary Search</vt:lpstr>
      <vt:lpstr>etc.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PseudoCode (reprise)</dc:title>
  <dc:creator>dgordon</dc:creator>
  <cp:lastModifiedBy>Damian Gordon</cp:lastModifiedBy>
  <cp:revision>51</cp:revision>
  <dcterms:created xsi:type="dcterms:W3CDTF">2011-11-22T13:33:19Z</dcterms:created>
  <dcterms:modified xsi:type="dcterms:W3CDTF">2015-07-23T14:20:51Z</dcterms:modified>
</cp:coreProperties>
</file>