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68" r:id="rId3"/>
    <p:sldId id="271" r:id="rId4"/>
    <p:sldId id="270" r:id="rId5"/>
    <p:sldId id="272" r:id="rId6"/>
    <p:sldId id="273" r:id="rId7"/>
    <p:sldId id="274" r:id="rId8"/>
    <p:sldId id="275" r:id="rId9"/>
    <p:sldId id="276" r:id="rId10"/>
    <p:sldId id="283" r:id="rId11"/>
    <p:sldId id="277" r:id="rId12"/>
    <p:sldId id="278" r:id="rId13"/>
    <p:sldId id="279" r:id="rId14"/>
    <p:sldId id="291" r:id="rId15"/>
    <p:sldId id="280" r:id="rId16"/>
    <p:sldId id="269" r:id="rId17"/>
    <p:sldId id="284" r:id="rId18"/>
    <p:sldId id="281" r:id="rId19"/>
    <p:sldId id="290" r:id="rId20"/>
    <p:sldId id="285" r:id="rId21"/>
    <p:sldId id="288" r:id="rId22"/>
    <p:sldId id="289" r:id="rId23"/>
    <p:sldId id="292" r:id="rId24"/>
    <p:sldId id="293" r:id="rId25"/>
    <p:sldId id="294" r:id="rId26"/>
    <p:sldId id="295" r:id="rId27"/>
    <p:sldId id="297" r:id="rId28"/>
    <p:sldId id="299" r:id="rId29"/>
    <p:sldId id="300" r:id="rId30"/>
    <p:sldId id="301" r:id="rId31"/>
    <p:sldId id="307" r:id="rId32"/>
    <p:sldId id="308" r:id="rId33"/>
    <p:sldId id="303" r:id="rId34"/>
    <p:sldId id="286" r:id="rId35"/>
    <p:sldId id="282" r:id="rId36"/>
    <p:sldId id="302" r:id="rId37"/>
    <p:sldId id="309" r:id="rId38"/>
    <p:sldId id="306" r:id="rId39"/>
    <p:sldId id="310" r:id="rId40"/>
    <p:sldId id="311" r:id="rId41"/>
    <p:sldId id="312" r:id="rId42"/>
    <p:sldId id="313" r:id="rId43"/>
    <p:sldId id="305" r:id="rId44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44" y="21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27/07/2015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Data Structures:</a:t>
            </a:r>
            <a:br>
              <a:rPr lang="en-IE" sz="6600" dirty="0" smtClean="0"/>
            </a:br>
            <a:r>
              <a:rPr lang="en-IE" sz="6600" dirty="0" smtClean="0"/>
              <a:t>Arrays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- -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87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 smtClean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676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6761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48769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So if I do: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Age[2];</a:t>
            </a:r>
          </a:p>
          <a:p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50575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- -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87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 smtClean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676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6761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48769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So if I do: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Age[39];</a:t>
            </a:r>
          </a:p>
          <a:p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82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59225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- -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87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 smtClean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676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6761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48769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So if I do: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Age[40];</a:t>
            </a:r>
          </a:p>
          <a:p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Array Out of Bounds Exception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74678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- -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87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 smtClean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676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6761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48769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We notice that Age[5] is blank. </a:t>
            </a:r>
          </a:p>
          <a:p>
            <a:r>
              <a:rPr lang="en-IE" dirty="0" smtClean="0"/>
              <a:t>If I want to put a value into it (e.g. 54), I do: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Age[5] &lt;- 54;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568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87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 smtClean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676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6761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48769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  <a:p>
            <a:r>
              <a:rPr lang="en-IE" dirty="0" smtClean="0"/>
              <a:t>We notice that Age[5] is blank. </a:t>
            </a:r>
          </a:p>
          <a:p>
            <a:r>
              <a:rPr lang="en-IE" dirty="0" smtClean="0"/>
              <a:t>If I want to put a value into it (e.g. 54), I do: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Age[5] &lt;- 54;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3068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think of an array as a series of pigeon-holes</a:t>
            </a:r>
            <a:r>
              <a:rPr lang="en-IE" dirty="0"/>
              <a:t>: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31677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Array</a:t>
            </a:r>
            <a:endParaRPr lang="en-IE" dirty="0"/>
          </a:p>
        </p:txBody>
      </p:sp>
      <p:pic>
        <p:nvPicPr>
          <p:cNvPr id="4" name="Picture 3" descr="pigeon-hole-un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4726" y="1556792"/>
            <a:ext cx="7823174" cy="4968552"/>
          </a:xfrm>
          <a:prstGeom prst="rect">
            <a:avLst/>
          </a:prstGeom>
        </p:spPr>
      </p:pic>
      <p:sp>
        <p:nvSpPr>
          <p:cNvPr id="5" name="Flowchart: Terminator 4"/>
          <p:cNvSpPr/>
          <p:nvPr/>
        </p:nvSpPr>
        <p:spPr>
          <a:xfrm>
            <a:off x="4509997" y="4221088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6" name="Flowchart: Terminator 5"/>
          <p:cNvSpPr/>
          <p:nvPr/>
        </p:nvSpPr>
        <p:spPr>
          <a:xfrm>
            <a:off x="6429961" y="4149080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8253926" y="4077072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4425514" y="4868744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6333963" y="4796736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8157928" y="4724728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1" name="Flowchart: Terminator 10"/>
          <p:cNvSpPr/>
          <p:nvPr/>
        </p:nvSpPr>
        <p:spPr>
          <a:xfrm>
            <a:off x="4425514" y="5516816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2" name="Flowchart: Terminator 11"/>
          <p:cNvSpPr/>
          <p:nvPr/>
        </p:nvSpPr>
        <p:spPr>
          <a:xfrm>
            <a:off x="6345477" y="5373216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3" name="Flowchart: Terminator 12"/>
          <p:cNvSpPr/>
          <p:nvPr/>
        </p:nvSpPr>
        <p:spPr>
          <a:xfrm>
            <a:off x="4414000" y="6092880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4" name="Flowchart: Terminator 13"/>
          <p:cNvSpPr/>
          <p:nvPr/>
        </p:nvSpPr>
        <p:spPr>
          <a:xfrm>
            <a:off x="6345477" y="5948864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5" name="Cube 14"/>
          <p:cNvSpPr/>
          <p:nvPr/>
        </p:nvSpPr>
        <p:spPr>
          <a:xfrm flipV="1">
            <a:off x="3934008" y="1997224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6" name="Cube 15"/>
          <p:cNvSpPr/>
          <p:nvPr/>
        </p:nvSpPr>
        <p:spPr>
          <a:xfrm flipV="1">
            <a:off x="6045968" y="1988840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7" name="Flowchart: Terminator 16"/>
          <p:cNvSpPr/>
          <p:nvPr/>
        </p:nvSpPr>
        <p:spPr>
          <a:xfrm>
            <a:off x="6525959" y="2276872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8" name="Flowchart: Terminator 17"/>
          <p:cNvSpPr/>
          <p:nvPr/>
        </p:nvSpPr>
        <p:spPr>
          <a:xfrm>
            <a:off x="8253926" y="2276872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9" name="Flowchart: Terminator 18"/>
          <p:cNvSpPr/>
          <p:nvPr/>
        </p:nvSpPr>
        <p:spPr>
          <a:xfrm>
            <a:off x="4509997" y="2924944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0" name="Cube 19"/>
          <p:cNvSpPr/>
          <p:nvPr/>
        </p:nvSpPr>
        <p:spPr>
          <a:xfrm flipV="1">
            <a:off x="6045968" y="2636912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1" name="Flowchart: Terminator 20"/>
          <p:cNvSpPr/>
          <p:nvPr/>
        </p:nvSpPr>
        <p:spPr>
          <a:xfrm>
            <a:off x="6429961" y="2924944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2" name="Flowchart: Terminator 21"/>
          <p:cNvSpPr/>
          <p:nvPr/>
        </p:nvSpPr>
        <p:spPr>
          <a:xfrm>
            <a:off x="8253926" y="2852936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3" name="Flowchart: Terminator 22"/>
          <p:cNvSpPr/>
          <p:nvPr/>
        </p:nvSpPr>
        <p:spPr>
          <a:xfrm>
            <a:off x="4509997" y="3573016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6429961" y="3501008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5" name="Flowchart: Terminator 24"/>
          <p:cNvSpPr/>
          <p:nvPr/>
        </p:nvSpPr>
        <p:spPr>
          <a:xfrm>
            <a:off x="8253926" y="3501008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6" name="Flowchart: Terminator 25"/>
          <p:cNvSpPr/>
          <p:nvPr/>
        </p:nvSpPr>
        <p:spPr>
          <a:xfrm>
            <a:off x="4521512" y="2276872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7" name="Cube 26"/>
          <p:cNvSpPr/>
          <p:nvPr/>
        </p:nvSpPr>
        <p:spPr>
          <a:xfrm flipV="1">
            <a:off x="7869933" y="1988840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8" name="Cube 27"/>
          <p:cNvSpPr/>
          <p:nvPr/>
        </p:nvSpPr>
        <p:spPr>
          <a:xfrm flipV="1">
            <a:off x="4126005" y="2636912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9" name="Cube 28"/>
          <p:cNvSpPr/>
          <p:nvPr/>
        </p:nvSpPr>
        <p:spPr>
          <a:xfrm flipV="1">
            <a:off x="4126005" y="3293368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0" name="Cube 29"/>
          <p:cNvSpPr/>
          <p:nvPr/>
        </p:nvSpPr>
        <p:spPr>
          <a:xfrm flipV="1">
            <a:off x="7965931" y="2573288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1" name="Cube 30"/>
          <p:cNvSpPr/>
          <p:nvPr/>
        </p:nvSpPr>
        <p:spPr>
          <a:xfrm flipV="1">
            <a:off x="6141966" y="3221360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2" name="Flowchart: Terminator 31"/>
          <p:cNvSpPr/>
          <p:nvPr/>
        </p:nvSpPr>
        <p:spPr>
          <a:xfrm>
            <a:off x="8157928" y="5300792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3" name="Flowchart: Terminator 32"/>
          <p:cNvSpPr/>
          <p:nvPr/>
        </p:nvSpPr>
        <p:spPr>
          <a:xfrm>
            <a:off x="8157928" y="5876856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20</a:t>
            </a:r>
            <a:endParaRPr lang="en-IE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40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If we look at our array again:</a:t>
            </a:r>
          </a:p>
        </p:txBody>
      </p:sp>
      <p:sp>
        <p:nvSpPr>
          <p:cNvPr id="4" name="Rectangle 3"/>
          <p:cNvSpPr/>
          <p:nvPr/>
        </p:nvSpPr>
        <p:spPr>
          <a:xfrm>
            <a:off x="1486694" y="306896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76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306896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 smtClean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8669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0677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2685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4693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6701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8709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0717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2725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67614" y="306896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487694" y="306896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566" y="3163615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61740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If we wanted to add 1 to everyone’s age:</a:t>
            </a:r>
          </a:p>
        </p:txBody>
      </p:sp>
      <p:sp>
        <p:nvSpPr>
          <p:cNvPr id="4" name="Rectangle 3"/>
          <p:cNvSpPr/>
          <p:nvPr/>
        </p:nvSpPr>
        <p:spPr>
          <a:xfrm>
            <a:off x="1486694" y="306896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76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306896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 smtClean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8669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0677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2685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4693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6701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8709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0717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2725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67614" y="306896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487694" y="306896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566" y="3163615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14686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34766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854846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74926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39394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31854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79554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499634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39994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0460074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08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If we wanted to add 1 to everyone’s age:</a:t>
            </a:r>
          </a:p>
        </p:txBody>
      </p:sp>
      <p:sp>
        <p:nvSpPr>
          <p:cNvPr id="4" name="Rectangle 3"/>
          <p:cNvSpPr/>
          <p:nvPr/>
        </p:nvSpPr>
        <p:spPr>
          <a:xfrm>
            <a:off x="1486694" y="306896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76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83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306896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 smtClean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8669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0677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2685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4693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6701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8709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0717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2725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67614" y="306896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487694" y="306896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566" y="3163615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77387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Imagine we had to record the age of everyone in the class, we could do it declaring a variable for each person.</a:t>
            </a:r>
          </a:p>
        </p:txBody>
      </p:sp>
    </p:spTree>
    <p:extLst>
      <p:ext uri="{BB962C8B-B14F-4D97-AF65-F5344CB8AC3E}">
        <p14:creationId xmlns:p14="http://schemas.microsoft.com/office/powerpoint/2010/main" val="237253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988840"/>
            <a:ext cx="8735833" cy="410445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We could do it like this:</a:t>
            </a:r>
          </a:p>
          <a:p>
            <a:pPr marL="457200" lvl="1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Add1ToAge:</a:t>
            </a:r>
          </a:p>
          <a:p>
            <a:pPr marL="457200" lvl="1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Age[0] &lt;-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+ 1;</a:t>
            </a:r>
          </a:p>
          <a:p>
            <a:pPr marL="457200" lvl="1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Age[1]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Age[1]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+ 1;</a:t>
            </a:r>
          </a:p>
          <a:p>
            <a:pPr marL="457200" lvl="1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Age[2]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Age[2]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+ 1;</a:t>
            </a:r>
          </a:p>
          <a:p>
            <a:pPr marL="457200" lvl="1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Age[3]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Age[3]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+ 1;</a:t>
            </a:r>
          </a:p>
          <a:p>
            <a:pPr marL="457200" lvl="1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Age[4]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Age[4]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+ 1;</a:t>
            </a:r>
          </a:p>
          <a:p>
            <a:pPr marL="457200" lvl="1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Age[5]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Age[5]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+ 1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………………………………………………………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Age[38]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Age[38]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+ 1;</a:t>
            </a:r>
          </a:p>
          <a:p>
            <a:pPr marL="457200" lvl="1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Age[39]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Age[39]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+ 1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0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204864"/>
            <a:ext cx="8735833" cy="396044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An easier way of doing it is:</a:t>
            </a:r>
          </a:p>
          <a:p>
            <a:endParaRPr lang="en-IE" dirty="0" smtClean="0"/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Add1ToAge: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0;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(N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!=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40)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Age[N] &lt;- Age[N] + 1;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+ 1;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ENDWHILE;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83960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492896"/>
            <a:ext cx="8735833" cy="29523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Or:</a:t>
            </a:r>
          </a:p>
          <a:p>
            <a:endParaRPr lang="en-IE" dirty="0" smtClean="0"/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Add1ToAge: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39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Age[N] &lt;- Age[N] + 1;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  <a:endParaRPr lang="en-IE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4461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If we want to add up all the values in the array: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403131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492896"/>
            <a:ext cx="8735833" cy="36004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If we want to add up all the values in the array:</a:t>
            </a:r>
          </a:p>
          <a:p>
            <a:endParaRPr lang="en-IE" dirty="0" smtClean="0"/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TotalOfArray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0;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39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Total + Age[N];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  <a:endParaRPr lang="en-IE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25680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the average age is: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01774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492896"/>
            <a:ext cx="8735833" cy="36004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So the average age is:</a:t>
            </a:r>
          </a:p>
          <a:p>
            <a:endParaRPr lang="en-IE" dirty="0" smtClean="0"/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AverageOfArray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0;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39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Total + Age[N];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PRINT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Total/40;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2927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14686" y="3429000"/>
            <a:ext cx="4680520" cy="50405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We can add another variable:</a:t>
            </a:r>
            <a:endParaRPr lang="en-IE" dirty="0"/>
          </a:p>
          <a:p>
            <a:endParaRPr lang="en-IE" dirty="0" smtClean="0"/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AverageOfArray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40;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39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Total + Age[N];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PRINT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Total/40;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3698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37906" y="5229200"/>
            <a:ext cx="1872208" cy="36004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414686" y="3429000"/>
            <a:ext cx="4680520" cy="50405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We can add another variable:</a:t>
            </a:r>
            <a:endParaRPr lang="en-IE" dirty="0"/>
          </a:p>
          <a:p>
            <a:endParaRPr lang="en-IE" dirty="0" smtClean="0"/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AverageOfArray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40;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39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Total + Age[N];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PRINT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Total/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15438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150990" y="3933056"/>
            <a:ext cx="2304256" cy="4320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837906" y="5229200"/>
            <a:ext cx="1872208" cy="36004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414686" y="3429000"/>
            <a:ext cx="4680520" cy="50405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We can add another variable:</a:t>
            </a:r>
            <a:endParaRPr lang="en-IE" dirty="0"/>
          </a:p>
          <a:p>
            <a:endParaRPr lang="en-IE" dirty="0" smtClean="0"/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AverageOfArray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40;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ArraySize-1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Total + Age[N];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PRINT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Total/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71810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Imagine we had to record the age of everyone in the class, we could do it declaring a variable for each person.</a:t>
            </a:r>
          </a:p>
          <a:p>
            <a:r>
              <a:rPr lang="en-IE" dirty="0" smtClean="0"/>
              <a:t>E.g.</a:t>
            </a:r>
          </a:p>
          <a:p>
            <a:pPr lvl="1"/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 Age1;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Integer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Age2;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Integer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Age3;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Integer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Age4;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Integer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Age5;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 smtClean="0">
                <a:cs typeface="Courier New" panose="02070309020205020404" pitchFamily="49" charset="0"/>
              </a:rPr>
              <a:t>etc.</a:t>
            </a:r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28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35317" y="2492896"/>
            <a:ext cx="8735833" cy="36004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So now if the Array size changes, we just need to change the value of one variable (</a:t>
            </a:r>
            <a:r>
              <a:rPr lang="en-IE" dirty="0" err="1" smtClean="0"/>
              <a:t>ArraySize</a:t>
            </a:r>
            <a:r>
              <a:rPr lang="en-IE" dirty="0" smtClean="0"/>
              <a:t>).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AverageOfArray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40;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ArraySize-1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Total + Age[N];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PRINT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Total/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 lvl="1"/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2874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an array of real numbers:</a:t>
            </a:r>
          </a:p>
        </p:txBody>
      </p:sp>
    </p:spTree>
    <p:extLst>
      <p:ext uri="{BB962C8B-B14F-4D97-AF65-F5344CB8AC3E}">
        <p14:creationId xmlns:p14="http://schemas.microsoft.com/office/powerpoint/2010/main" val="102712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an array of </a:t>
            </a:r>
            <a:r>
              <a:rPr lang="en-IE" dirty="0"/>
              <a:t>real </a:t>
            </a:r>
            <a:r>
              <a:rPr lang="en-IE" dirty="0" smtClean="0"/>
              <a:t>numbers:</a:t>
            </a:r>
          </a:p>
        </p:txBody>
      </p:sp>
      <p:sp>
        <p:nvSpPr>
          <p:cNvPr id="6" name="Rectangle 5"/>
          <p:cNvSpPr/>
          <p:nvPr/>
        </p:nvSpPr>
        <p:spPr>
          <a:xfrm>
            <a:off x="206275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22.00</a:t>
            </a:r>
            <a:endParaRPr lang="en-IE" sz="2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6275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8542" y="2492896"/>
            <a:ext cx="197842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Bank</a:t>
            </a:r>
          </a:p>
          <a:p>
            <a:pPr algn="ctr"/>
            <a:r>
              <a:rPr lang="en-US" sz="4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Balance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4287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65.50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4287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22299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-</a:t>
            </a:r>
            <a:r>
              <a:rPr lang="en-IE" sz="2800" dirty="0" smtClean="0">
                <a:solidFill>
                  <a:schemeClr val="tx1"/>
                </a:solidFill>
              </a:rPr>
              <a:t>2.20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22299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30311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78.80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38323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54.00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46335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-</a:t>
            </a:r>
            <a:r>
              <a:rPr lang="en-IE" sz="2800" dirty="0" smtClean="0">
                <a:solidFill>
                  <a:schemeClr val="tx1"/>
                </a:solidFill>
              </a:rPr>
              <a:t>3.33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54347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0.00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62359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47.65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30311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38323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46335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54347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62359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75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35317" y="2060848"/>
            <a:ext cx="10800449" cy="41764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What if we wanted to check who has a balance less than zero :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LessThanZeroBalance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integer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&lt;- 8;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ArraySize-1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BankBalance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[N] &lt; 0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THEN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PRINT “User” N “is in debt”;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      ENDIF;</a:t>
            </a:r>
            <a:endParaRPr lang="en-IE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1"/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9941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an array of characters:</a:t>
            </a:r>
          </a:p>
        </p:txBody>
      </p:sp>
    </p:spTree>
    <p:extLst>
      <p:ext uri="{BB962C8B-B14F-4D97-AF65-F5344CB8AC3E}">
        <p14:creationId xmlns:p14="http://schemas.microsoft.com/office/powerpoint/2010/main" val="257315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an array of characters:</a:t>
            </a:r>
          </a:p>
        </p:txBody>
      </p:sp>
      <p:sp>
        <p:nvSpPr>
          <p:cNvPr id="4" name="Rectangle 3"/>
          <p:cNvSpPr/>
          <p:nvPr/>
        </p:nvSpPr>
        <p:spPr>
          <a:xfrm>
            <a:off x="1486694" y="270892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G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C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C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769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270892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 smtClean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8669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0677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2685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4693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6701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8709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0717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2725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67614" y="270892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487694" y="270892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8542" y="2803575"/>
            <a:ext cx="13981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Gene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30754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if we wanted to count all the ‘G’ in the Gene Array: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1486694" y="270892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G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C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C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769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270892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 smtClean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8669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0677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2685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4693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6701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8709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0717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2725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67614" y="270892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487694" y="270892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8542" y="2803575"/>
            <a:ext cx="13981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Gene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6475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35317" y="1988840"/>
            <a:ext cx="9288281" cy="41764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What if we wanted to count all the ‘G’ in the Gene Array: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AverageOfArray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integer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40;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G-Count &lt;- 0;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ArraySize-1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Gene[N] = ‘G’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THEN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G-Count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&lt;- G-Count + 1;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      ENDIF;</a:t>
            </a:r>
            <a:endParaRPr lang="en-IE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PRINT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“The total G count is:” G-Count;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 lvl="1"/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7196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35317" y="1988840"/>
            <a:ext cx="9288281" cy="41764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What if we wanted to count all the ‘A’ in the Gene Array: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AverageOfArray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integer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40;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A-Count &lt;- 0;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ArraySize-1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Gene[N] = ‘A’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THEN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-Count &lt;- A-Count + 1;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      ENDIF;</a:t>
            </a:r>
            <a:endParaRPr lang="en-IE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PRINT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“The total A count is:” A-Count;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 lvl="1"/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8256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an array of strings:</a:t>
            </a:r>
          </a:p>
        </p:txBody>
      </p:sp>
    </p:spTree>
    <p:extLst>
      <p:ext uri="{BB962C8B-B14F-4D97-AF65-F5344CB8AC3E}">
        <p14:creationId xmlns:p14="http://schemas.microsoft.com/office/powerpoint/2010/main" val="416917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But if there was a way to collect them all together, and declare a single special variable for all of them, that would be quicker.</a:t>
            </a:r>
          </a:p>
          <a:p>
            <a:r>
              <a:rPr lang="en-IE" dirty="0" smtClean="0">
                <a:cs typeface="Courier New" panose="02070309020205020404" pitchFamily="49" charset="0"/>
              </a:rPr>
              <a:t>We can, and the special variable is called an </a:t>
            </a:r>
            <a:r>
              <a:rPr lang="en-IE" dirty="0" smtClean="0">
                <a:cs typeface="Courier New" panose="02070309020205020404" pitchFamily="49" charset="0"/>
              </a:rPr>
              <a:t>ARRAY.</a:t>
            </a:r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87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an array of strings:</a:t>
            </a:r>
          </a:p>
        </p:txBody>
      </p:sp>
      <p:sp>
        <p:nvSpPr>
          <p:cNvPr id="6" name="Rectangle 5"/>
          <p:cNvSpPr/>
          <p:nvPr/>
        </p:nvSpPr>
        <p:spPr>
          <a:xfrm>
            <a:off x="206275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Dog</a:t>
            </a:r>
            <a:endParaRPr lang="en-IE" sz="2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6275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49709" y="2924944"/>
            <a:ext cx="11530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Pets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4287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Cat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4287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22299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Dog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22299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30311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Bird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38323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Fish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46335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Fish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54347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Cat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62359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Cat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30311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38323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46335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54347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62359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85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an array of </a:t>
            </a:r>
            <a:r>
              <a:rPr lang="en-IE" dirty="0" err="1" smtClean="0"/>
              <a:t>booleans</a:t>
            </a:r>
            <a:r>
              <a:rPr lang="en-IE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3603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an array of </a:t>
            </a:r>
            <a:r>
              <a:rPr lang="en-IE" dirty="0" err="1" smtClean="0"/>
              <a:t>booleans</a:t>
            </a:r>
            <a:r>
              <a:rPr lang="en-IE" dirty="0" smtClean="0"/>
              <a:t>:</a:t>
            </a:r>
          </a:p>
        </p:txBody>
      </p:sp>
      <p:sp>
        <p:nvSpPr>
          <p:cNvPr id="6" name="Rectangle 5"/>
          <p:cNvSpPr/>
          <p:nvPr/>
        </p:nvSpPr>
        <p:spPr>
          <a:xfrm>
            <a:off x="206275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TRUE</a:t>
            </a:r>
            <a:endParaRPr lang="en-IE" sz="2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6275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3258" y="2492896"/>
            <a:ext cx="170591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In</a:t>
            </a:r>
          </a:p>
          <a:p>
            <a:pPr algn="ctr"/>
            <a:r>
              <a:rPr lang="en-US" sz="4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School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4287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TRUE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4287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22299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FALSE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22299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30311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TRUE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38323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FALSE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46335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TRUE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54347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FALSE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62359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 smtClean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FALSE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30311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38323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46335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54347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62359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37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declare an array as follows:</a:t>
            </a:r>
          </a:p>
          <a:p>
            <a:endParaRPr lang="en-IE" dirty="0" smtClean="0">
              <a:cs typeface="Courier New" panose="02070309020205020404" pitchFamily="49" charset="0"/>
            </a:endParaRP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 Age[40];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declare an array as follows:</a:t>
            </a:r>
          </a:p>
          <a:p>
            <a:endParaRPr lang="en-IE" dirty="0" smtClean="0">
              <a:cs typeface="Courier New" panose="02070309020205020404" pitchFamily="49" charset="0"/>
            </a:endParaRP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 Age[40];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 smtClean="0">
                <a:cs typeface="Courier New" panose="02070309020205020404" pitchFamily="49" charset="0"/>
              </a:rPr>
              <a:t>Which means we declare 40 integer variables, all can be accessed using the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IE" dirty="0" smtClean="0">
                <a:cs typeface="Courier New" panose="02070309020205020404" pitchFamily="49" charset="0"/>
              </a:rPr>
              <a:t> name.</a:t>
            </a:r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86694" y="522920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292685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364693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436701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50870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580717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104876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652725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7247334" y="522920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76761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ectangle 3"/>
          <p:cNvSpPr/>
          <p:nvPr/>
        </p:nvSpPr>
        <p:spPr>
          <a:xfrm>
            <a:off x="334566" y="5384539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2041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declare an array as follows:</a:t>
            </a:r>
          </a:p>
          <a:p>
            <a:endParaRPr lang="en-IE" dirty="0" smtClean="0">
              <a:cs typeface="Courier New" panose="02070309020205020404" pitchFamily="49" charset="0"/>
            </a:endParaRP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 Age[40];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 smtClean="0">
                <a:cs typeface="Courier New" panose="02070309020205020404" pitchFamily="49" charset="0"/>
              </a:rPr>
              <a:t>Which means we declare 40 integer variables, all can be accessed using the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IE" dirty="0" smtClean="0">
                <a:cs typeface="Courier New" panose="02070309020205020404" pitchFamily="49" charset="0"/>
              </a:rPr>
              <a:t> name.</a:t>
            </a:r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86694" y="522920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76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522920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 smtClean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566" y="5384539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05110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- -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87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 smtClean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676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6761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48769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46957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- -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87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 smtClean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676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6761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48769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So if I do: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Age[0];</a:t>
            </a:r>
          </a:p>
          <a:p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44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80357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1505</Words>
  <Application>Microsoft Office PowerPoint</Application>
  <PresentationFormat>Custom</PresentationFormat>
  <Paragraphs>744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Data Structures: 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44</cp:revision>
  <dcterms:created xsi:type="dcterms:W3CDTF">2011-11-22T13:33:19Z</dcterms:created>
  <dcterms:modified xsi:type="dcterms:W3CDTF">2015-07-27T21:19:00Z</dcterms:modified>
</cp:coreProperties>
</file>