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67" r:id="rId4"/>
    <p:sldId id="268" r:id="rId5"/>
    <p:sldId id="272" r:id="rId6"/>
    <p:sldId id="273" r:id="rId7"/>
    <p:sldId id="274" r:id="rId8"/>
    <p:sldId id="275" r:id="rId9"/>
    <p:sldId id="31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16" r:id="rId29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44" y="-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27/07/2015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/>
              <a:t>Software Testing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6" name="Picture 5" descr="Picture of the First Bu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9855" y="332656"/>
            <a:ext cx="11495242" cy="618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04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Bugs a.k.a. …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281" y="1981200"/>
            <a:ext cx="4063471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Defect</a:t>
            </a:r>
          </a:p>
          <a:p>
            <a:pPr eaLnBrk="1" hangingPunct="1"/>
            <a:r>
              <a:rPr lang="en-US" sz="2800" smtClean="0"/>
              <a:t>Fault</a:t>
            </a:r>
          </a:p>
          <a:p>
            <a:pPr eaLnBrk="1" hangingPunct="1"/>
            <a:r>
              <a:rPr lang="en-US" sz="2800" smtClean="0"/>
              <a:t>Problem</a:t>
            </a:r>
          </a:p>
          <a:p>
            <a:pPr eaLnBrk="1" hangingPunct="1"/>
            <a:r>
              <a:rPr lang="en-US" sz="2800" smtClean="0"/>
              <a:t>Error</a:t>
            </a:r>
          </a:p>
          <a:p>
            <a:pPr eaLnBrk="1" hangingPunct="1"/>
            <a:r>
              <a:rPr lang="en-US" sz="2800" smtClean="0"/>
              <a:t>Incident</a:t>
            </a:r>
          </a:p>
          <a:p>
            <a:pPr eaLnBrk="1" hangingPunct="1"/>
            <a:r>
              <a:rPr lang="en-US" sz="2800" smtClean="0"/>
              <a:t>Anomaly</a:t>
            </a:r>
          </a:p>
          <a:p>
            <a:pPr eaLnBrk="1" hangingPunct="1"/>
            <a:r>
              <a:rPr lang="en-US" sz="2800" smtClean="0"/>
              <a:t>Variance</a:t>
            </a:r>
          </a:p>
          <a:p>
            <a:pPr eaLnBrk="1" hangingPunct="1">
              <a:buFontTx/>
              <a:buNone/>
            </a:pPr>
            <a:endParaRPr lang="en-US" sz="2800" smtClean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399967" y="1981200"/>
            <a:ext cx="4063471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 dirty="0"/>
              <a:t>Failure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 dirty="0"/>
              <a:t>Inconsistency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 dirty="0"/>
              <a:t>Product Anomaly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 dirty="0"/>
              <a:t>Product </a:t>
            </a:r>
            <a:r>
              <a:rPr lang="en-US" sz="2800" dirty="0" smtClean="0"/>
              <a:t>Incidence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9669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Eras of Testing</a:t>
            </a:r>
            <a:endParaRPr lang="en-IE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15306" y="1264332"/>
          <a:ext cx="10655796" cy="4647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968"/>
                <a:gridCol w="2975943"/>
                <a:gridCol w="5951885"/>
              </a:tblGrid>
              <a:tr h="632042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Years</a:t>
                      </a:r>
                      <a:endParaRPr lang="en-IE" dirty="0"/>
                    </a:p>
                  </a:txBody>
                  <a:tcPr marL="121904" marR="1219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Era</a:t>
                      </a:r>
                      <a:endParaRPr lang="en-IE" dirty="0"/>
                    </a:p>
                  </a:txBody>
                  <a:tcPr marL="121904" marR="1219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Description</a:t>
                      </a:r>
                      <a:endParaRPr lang="en-IE" dirty="0"/>
                    </a:p>
                  </a:txBody>
                  <a:tcPr marL="121904" marR="121904"/>
                </a:tc>
              </a:tr>
              <a:tr h="632042">
                <a:tc>
                  <a:txBody>
                    <a:bodyPr/>
                    <a:lstStyle/>
                    <a:p>
                      <a:r>
                        <a:rPr lang="en-IE" dirty="0" smtClean="0"/>
                        <a:t>1945-1956</a:t>
                      </a:r>
                      <a:endParaRPr lang="en-IE" dirty="0"/>
                    </a:p>
                  </a:txBody>
                  <a:tcPr marL="121904" marR="121904"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Debugging</a:t>
                      </a:r>
                      <a:r>
                        <a:rPr lang="en-IE" baseline="0" dirty="0" smtClean="0"/>
                        <a:t> orientated</a:t>
                      </a:r>
                      <a:endParaRPr lang="en-IE" dirty="0"/>
                    </a:p>
                  </a:txBody>
                  <a:tcPr marL="121904" marR="121904"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In this era, there was no clear difference between testing and debugging.</a:t>
                      </a:r>
                    </a:p>
                  </a:txBody>
                  <a:tcPr marL="121904" marR="121904"/>
                </a:tc>
              </a:tr>
              <a:tr h="632042">
                <a:tc>
                  <a:txBody>
                    <a:bodyPr/>
                    <a:lstStyle/>
                    <a:p>
                      <a:r>
                        <a:rPr lang="en-IE" dirty="0" smtClean="0"/>
                        <a:t>1957-1978</a:t>
                      </a:r>
                      <a:endParaRPr lang="en-IE" dirty="0"/>
                    </a:p>
                  </a:txBody>
                  <a:tcPr marL="121904" marR="121904"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Demonstration orientated</a:t>
                      </a:r>
                      <a:endParaRPr lang="en-IE" dirty="0"/>
                    </a:p>
                  </a:txBody>
                  <a:tcPr marL="121904" marR="121904"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In this era, debugging and testing are distinguished now - in this period it was shown, that software satisfies the requirements. </a:t>
                      </a:r>
                    </a:p>
                  </a:txBody>
                  <a:tcPr marL="121904" marR="121904"/>
                </a:tc>
              </a:tr>
              <a:tr h="632042">
                <a:tc>
                  <a:txBody>
                    <a:bodyPr/>
                    <a:lstStyle/>
                    <a:p>
                      <a:r>
                        <a:rPr lang="en-IE" dirty="0" smtClean="0"/>
                        <a:t>1979-1982</a:t>
                      </a:r>
                      <a:endParaRPr lang="en-IE" dirty="0"/>
                    </a:p>
                  </a:txBody>
                  <a:tcPr marL="121904" marR="121904"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Destruction orientated</a:t>
                      </a:r>
                      <a:endParaRPr lang="en-IE" dirty="0"/>
                    </a:p>
                  </a:txBody>
                  <a:tcPr marL="121904" marR="1219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 smtClean="0"/>
                        <a:t>In this era, the goal was to find errors.</a:t>
                      </a:r>
                    </a:p>
                  </a:txBody>
                  <a:tcPr marL="121904" marR="121904"/>
                </a:tc>
              </a:tr>
              <a:tr h="632042">
                <a:tc>
                  <a:txBody>
                    <a:bodyPr/>
                    <a:lstStyle/>
                    <a:p>
                      <a:r>
                        <a:rPr lang="en-IE" dirty="0" smtClean="0"/>
                        <a:t>1983-1987</a:t>
                      </a:r>
                      <a:endParaRPr lang="en-IE" dirty="0"/>
                    </a:p>
                  </a:txBody>
                  <a:tcPr marL="121904" marR="121904"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Evaluation orientated</a:t>
                      </a:r>
                      <a:endParaRPr lang="en-IE" dirty="0"/>
                    </a:p>
                  </a:txBody>
                  <a:tcPr marL="121904" marR="121904"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In</a:t>
                      </a:r>
                      <a:r>
                        <a:rPr lang="en-IE" baseline="0" dirty="0" smtClean="0"/>
                        <a:t> this era, the intention here is that during the software lifecycle a product evaluation is provided and measuring quality.</a:t>
                      </a:r>
                      <a:endParaRPr lang="en-IE" dirty="0"/>
                    </a:p>
                  </a:txBody>
                  <a:tcPr marL="121904" marR="121904"/>
                </a:tc>
              </a:tr>
              <a:tr h="632042">
                <a:tc>
                  <a:txBody>
                    <a:bodyPr/>
                    <a:lstStyle/>
                    <a:p>
                      <a:r>
                        <a:rPr lang="en-IE" dirty="0" smtClean="0"/>
                        <a:t>1988-</a:t>
                      </a:r>
                      <a:endParaRPr lang="en-IE" dirty="0"/>
                    </a:p>
                  </a:txBody>
                  <a:tcPr marL="121904" marR="121904"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Prevention</a:t>
                      </a:r>
                      <a:r>
                        <a:rPr lang="en-IE" baseline="0" dirty="0" smtClean="0"/>
                        <a:t> orientated</a:t>
                      </a:r>
                      <a:endParaRPr lang="en-IE" dirty="0"/>
                    </a:p>
                  </a:txBody>
                  <a:tcPr marL="121904" marR="121904"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In the current era, tests are used to demonstrate that software satisfies its specification, to detect faults and to prevent faults.</a:t>
                      </a:r>
                      <a:endParaRPr lang="en-IE" dirty="0"/>
                    </a:p>
                  </a:txBody>
                  <a:tcPr marL="121904" marR="12190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593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Software Testing Methods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4645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Box Approach</a:t>
            </a:r>
            <a:endParaRPr lang="en-IE" dirty="0"/>
          </a:p>
        </p:txBody>
      </p:sp>
      <p:sp>
        <p:nvSpPr>
          <p:cNvPr id="5" name="Cube 4"/>
          <p:cNvSpPr/>
          <p:nvPr/>
        </p:nvSpPr>
        <p:spPr>
          <a:xfrm>
            <a:off x="1103302" y="3068960"/>
            <a:ext cx="2399954" cy="1656184"/>
          </a:xfrm>
          <a:prstGeom prst="cub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Cube 5"/>
          <p:cNvSpPr/>
          <p:nvPr/>
        </p:nvSpPr>
        <p:spPr>
          <a:xfrm>
            <a:off x="4655234" y="3068960"/>
            <a:ext cx="2399954" cy="1656184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Cube 6"/>
          <p:cNvSpPr/>
          <p:nvPr/>
        </p:nvSpPr>
        <p:spPr>
          <a:xfrm>
            <a:off x="8399163" y="3068960"/>
            <a:ext cx="2399954" cy="1656184"/>
          </a:xfrm>
          <a:prstGeom prst="cub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558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Box Approach</a:t>
            </a:r>
            <a:endParaRPr lang="en-IE" dirty="0"/>
          </a:p>
        </p:txBody>
      </p:sp>
      <p:sp>
        <p:nvSpPr>
          <p:cNvPr id="5" name="Cube 4"/>
          <p:cNvSpPr/>
          <p:nvPr/>
        </p:nvSpPr>
        <p:spPr>
          <a:xfrm>
            <a:off x="1103302" y="3068960"/>
            <a:ext cx="2399954" cy="1656184"/>
          </a:xfrm>
          <a:prstGeom prst="cub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Cube 5"/>
          <p:cNvSpPr/>
          <p:nvPr/>
        </p:nvSpPr>
        <p:spPr>
          <a:xfrm>
            <a:off x="4655234" y="3068960"/>
            <a:ext cx="2399954" cy="1656184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Cube 6"/>
          <p:cNvSpPr/>
          <p:nvPr/>
        </p:nvSpPr>
        <p:spPr>
          <a:xfrm>
            <a:off x="8399163" y="3068960"/>
            <a:ext cx="2399954" cy="1656184"/>
          </a:xfrm>
          <a:prstGeom prst="cub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1007304" y="1980709"/>
            <a:ext cx="2858433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Black</a:t>
            </a:r>
          </a:p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Box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47578" y="1991742"/>
            <a:ext cx="29102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White</a:t>
            </a:r>
          </a:p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Box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87763" y="1967935"/>
            <a:ext cx="249595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Grey</a:t>
            </a:r>
          </a:p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Box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059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81329"/>
            <a:ext cx="10957581" cy="4525963"/>
          </a:xfrm>
        </p:spPr>
        <p:txBody>
          <a:bodyPr>
            <a:normAutofit fontScale="92500" lnSpcReduction="10000"/>
          </a:bodyPr>
          <a:lstStyle/>
          <a:p>
            <a:r>
              <a:rPr lang="en-IE" dirty="0" smtClean="0"/>
              <a:t>Black box testing treats the software as a "black box"—without any knowledge of internal implementation. </a:t>
            </a:r>
          </a:p>
          <a:p>
            <a:r>
              <a:rPr lang="en-IE" dirty="0" smtClean="0"/>
              <a:t>Black box testing methods include: </a:t>
            </a:r>
          </a:p>
          <a:p>
            <a:pPr lvl="1"/>
            <a:r>
              <a:rPr lang="en-IE" dirty="0" smtClean="0"/>
              <a:t>equivalence partitioning, </a:t>
            </a:r>
          </a:p>
          <a:p>
            <a:pPr lvl="1"/>
            <a:r>
              <a:rPr lang="en-IE" dirty="0" smtClean="0"/>
              <a:t>boundary value analysis, </a:t>
            </a:r>
          </a:p>
          <a:p>
            <a:pPr lvl="1"/>
            <a:r>
              <a:rPr lang="en-IE" dirty="0" smtClean="0"/>
              <a:t>all-pairs testing, </a:t>
            </a:r>
          </a:p>
          <a:p>
            <a:pPr lvl="1"/>
            <a:r>
              <a:rPr lang="en-IE" dirty="0" smtClean="0"/>
              <a:t>fuzz testing, </a:t>
            </a:r>
          </a:p>
          <a:p>
            <a:pPr lvl="1"/>
            <a:r>
              <a:rPr lang="en-IE" dirty="0" smtClean="0"/>
              <a:t>model-based testing, </a:t>
            </a:r>
          </a:p>
          <a:p>
            <a:pPr lvl="1"/>
            <a:r>
              <a:rPr lang="en-IE" dirty="0" smtClean="0"/>
              <a:t>exploratory testing and </a:t>
            </a:r>
          </a:p>
          <a:p>
            <a:pPr lvl="1"/>
            <a:r>
              <a:rPr lang="en-IE" dirty="0" smtClean="0"/>
              <a:t>specification-based testing.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Black Box Testing</a:t>
            </a:r>
            <a:endParaRPr lang="en-IE" dirty="0"/>
          </a:p>
        </p:txBody>
      </p:sp>
      <p:sp>
        <p:nvSpPr>
          <p:cNvPr id="6" name="Cube 5"/>
          <p:cNvSpPr/>
          <p:nvPr/>
        </p:nvSpPr>
        <p:spPr>
          <a:xfrm>
            <a:off x="9647139" y="5072410"/>
            <a:ext cx="1631969" cy="1152128"/>
          </a:xfrm>
          <a:prstGeom prst="cub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9891704" y="4293096"/>
            <a:ext cx="128346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Black</a:t>
            </a:r>
          </a:p>
          <a:p>
            <a:pPr algn="ctr"/>
            <a:r>
              <a:rPr lang="en-US" sz="2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Box</a:t>
            </a:r>
            <a:endParaRPr lang="en-US" sz="2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986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81329"/>
            <a:ext cx="9517609" cy="4525963"/>
          </a:xfrm>
        </p:spPr>
        <p:txBody>
          <a:bodyPr>
            <a:normAutofit fontScale="85000" lnSpcReduction="20000"/>
          </a:bodyPr>
          <a:lstStyle/>
          <a:p>
            <a:r>
              <a:rPr lang="en-IE" dirty="0" smtClean="0"/>
              <a:t>White box testing is when the tester has access to the internal data structures and algorithms including the code that implement these.</a:t>
            </a:r>
          </a:p>
          <a:p>
            <a:r>
              <a:rPr lang="en-IE" dirty="0" smtClean="0"/>
              <a:t>White box testing methods include: </a:t>
            </a:r>
          </a:p>
          <a:p>
            <a:pPr lvl="1"/>
            <a:r>
              <a:rPr lang="en-IE" dirty="0" smtClean="0"/>
              <a:t>API testing (application programming interface) - testing of the application using public and private APIs</a:t>
            </a:r>
          </a:p>
          <a:p>
            <a:pPr lvl="1"/>
            <a:r>
              <a:rPr lang="en-IE" dirty="0" smtClean="0"/>
              <a:t>Code coverage - creating tests to satisfy some criteria of code coverage (e.g., the test designer can create tests to cause all statements in the program to be executed at least once)</a:t>
            </a:r>
          </a:p>
          <a:p>
            <a:pPr lvl="1"/>
            <a:r>
              <a:rPr lang="en-IE" dirty="0" smtClean="0"/>
              <a:t>Fault injection methods - improving the coverage of a test by introducing faults to test code paths</a:t>
            </a:r>
          </a:p>
          <a:p>
            <a:pPr lvl="1"/>
            <a:r>
              <a:rPr lang="en-IE" dirty="0" smtClean="0"/>
              <a:t>Mutation testing methods</a:t>
            </a:r>
          </a:p>
          <a:p>
            <a:pPr lvl="1"/>
            <a:r>
              <a:rPr lang="en-IE" dirty="0" smtClean="0"/>
              <a:t>Static testing - White box testing includes all static testing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White Box Testing</a:t>
            </a:r>
            <a:endParaRPr lang="en-IE" dirty="0"/>
          </a:p>
        </p:txBody>
      </p:sp>
      <p:sp>
        <p:nvSpPr>
          <p:cNvPr id="8" name="Cube 7"/>
          <p:cNvSpPr/>
          <p:nvPr/>
        </p:nvSpPr>
        <p:spPr>
          <a:xfrm>
            <a:off x="9630041" y="5061377"/>
            <a:ext cx="1631969" cy="1152128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9972390" y="4293096"/>
            <a:ext cx="130671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White</a:t>
            </a:r>
          </a:p>
          <a:p>
            <a:pPr algn="ctr"/>
            <a:r>
              <a:rPr lang="en-US" sz="2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Box</a:t>
            </a:r>
            <a:endParaRPr lang="en-US" sz="2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941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81329"/>
            <a:ext cx="9805603" cy="4525963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Grey Box Testing involves having knowledge of internal data structures and algorithms for purposes of designing the test cases, but testing at the user, or black-box level. </a:t>
            </a:r>
          </a:p>
          <a:p>
            <a:r>
              <a:rPr lang="en-IE" dirty="0" smtClean="0"/>
              <a:t>The tester is not required to have a full access to the software's source code.</a:t>
            </a:r>
          </a:p>
          <a:p>
            <a:r>
              <a:rPr lang="en-IE" dirty="0" smtClean="0"/>
              <a:t>Grey box testing may also include reverse engineering to determine, for instance, boundary values or error messages.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Grey Box Testing</a:t>
            </a:r>
            <a:endParaRPr lang="en-IE" dirty="0"/>
          </a:p>
        </p:txBody>
      </p:sp>
      <p:sp>
        <p:nvSpPr>
          <p:cNvPr id="8" name="Cube 7"/>
          <p:cNvSpPr/>
          <p:nvPr/>
        </p:nvSpPr>
        <p:spPr>
          <a:xfrm>
            <a:off x="9743137" y="5085184"/>
            <a:ext cx="1631969" cy="1152128"/>
          </a:xfrm>
          <a:prstGeom prst="cub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10006213" y="4293096"/>
            <a:ext cx="112070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Grey</a:t>
            </a:r>
          </a:p>
          <a:p>
            <a:pPr algn="ctr"/>
            <a:r>
              <a:rPr lang="en-US" sz="2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Box</a:t>
            </a:r>
            <a:endParaRPr lang="en-US" sz="2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831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Types of Testing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4626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E" sz="4000" dirty="0" smtClean="0"/>
          </a:p>
          <a:p>
            <a:endParaRPr lang="en-IE" sz="4000" dirty="0" smtClean="0"/>
          </a:p>
          <a:p>
            <a:endParaRPr lang="en-IE" sz="4000" dirty="0" smtClean="0"/>
          </a:p>
          <a:p>
            <a:endParaRPr lang="en-IE" sz="4000" dirty="0" smtClean="0"/>
          </a:p>
          <a:p>
            <a:r>
              <a:rPr lang="en-IE" sz="4000" dirty="0" smtClean="0"/>
              <a:t>Why do pilots bother doing pre-flight checks when the chances are that the plane is working fine?</a:t>
            </a:r>
            <a:endParaRPr lang="en-IE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Question</a:t>
            </a:r>
            <a:endParaRPr lang="en-IE" dirty="0"/>
          </a:p>
        </p:txBody>
      </p:sp>
      <p:pic>
        <p:nvPicPr>
          <p:cNvPr id="4" name="Picture 3" descr="Prefl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39226" y="188641"/>
            <a:ext cx="6632737" cy="3313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82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81329"/>
            <a:ext cx="10957581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Lowest level functions and procedures in isolation</a:t>
            </a:r>
          </a:p>
          <a:p>
            <a:r>
              <a:rPr lang="en-IE" dirty="0" smtClean="0"/>
              <a:t>Each logic path in the component specifications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Unit Testing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5268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81329"/>
            <a:ext cx="10957581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Tests the interaction of all the related components of a module</a:t>
            </a:r>
          </a:p>
          <a:p>
            <a:r>
              <a:rPr lang="en-IE" dirty="0" smtClean="0"/>
              <a:t>Tests the module as a stand-alone entity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Module Testing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3080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81329"/>
            <a:ext cx="10957581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Tests the interfaces between the modules</a:t>
            </a:r>
          </a:p>
          <a:p>
            <a:r>
              <a:rPr lang="en-IE" dirty="0" smtClean="0"/>
              <a:t>Scenarios are employed to test module interaction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Subsystem Testing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2816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81329"/>
            <a:ext cx="10957581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Tests interactions between sub-systems and components</a:t>
            </a:r>
          </a:p>
          <a:p>
            <a:r>
              <a:rPr lang="en-IE" dirty="0" smtClean="0"/>
              <a:t>System performance</a:t>
            </a:r>
          </a:p>
          <a:p>
            <a:r>
              <a:rPr lang="en-IE" dirty="0" smtClean="0"/>
              <a:t>Stress</a:t>
            </a:r>
          </a:p>
          <a:p>
            <a:r>
              <a:rPr lang="en-IE" dirty="0" smtClean="0"/>
              <a:t>Volume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Integration Testing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2046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81329"/>
            <a:ext cx="10957581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Tests the whole system with  live data</a:t>
            </a:r>
          </a:p>
          <a:p>
            <a:r>
              <a:rPr lang="en-IE" dirty="0" smtClean="0"/>
              <a:t>Establishes the ‘validity’ of the system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Acceptance Testing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1602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Testing Tools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826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81329"/>
            <a:ext cx="10957581" cy="4525963"/>
          </a:xfrm>
        </p:spPr>
        <p:txBody>
          <a:bodyPr>
            <a:normAutofit fontScale="92500" lnSpcReduction="20000"/>
          </a:bodyPr>
          <a:lstStyle/>
          <a:p>
            <a:r>
              <a:rPr lang="en-IE" dirty="0" smtClean="0"/>
              <a:t>Program testing and fault detection can be aided significantly by testing tools and debuggers. Testing/debug tools include features such as:</a:t>
            </a:r>
          </a:p>
          <a:p>
            <a:pPr lvl="1"/>
            <a:r>
              <a:rPr lang="en-IE" dirty="0" smtClean="0"/>
              <a:t>Program monitors, permitting full or partial monitoring of program code (more on the next slide).</a:t>
            </a:r>
          </a:p>
          <a:p>
            <a:pPr lvl="1"/>
            <a:r>
              <a:rPr lang="en-IE" dirty="0" smtClean="0"/>
              <a:t>Formatted dump or symbolic debugging, tools allowing inspection of program variables on error or at chosen points.</a:t>
            </a:r>
          </a:p>
          <a:p>
            <a:pPr lvl="1"/>
            <a:r>
              <a:rPr lang="en-IE" dirty="0" smtClean="0"/>
              <a:t>Automated functional GUI testing tools are used to repeat system-level tests through the GUI.</a:t>
            </a:r>
          </a:p>
          <a:p>
            <a:pPr lvl="1"/>
            <a:r>
              <a:rPr lang="en-IE" dirty="0" smtClean="0"/>
              <a:t>Benchmarks, allowing run-time performance comparisons to be made.</a:t>
            </a:r>
          </a:p>
          <a:p>
            <a:pPr lvl="1"/>
            <a:r>
              <a:rPr lang="en-IE" dirty="0" smtClean="0"/>
              <a:t>Performance analysis (or profiling tools) that can help to highlight hot spots and resource usage.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Testing Tools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5706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81329"/>
            <a:ext cx="10957581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Program monitors, permitting full or partial monitoring of program code including:</a:t>
            </a:r>
          </a:p>
          <a:p>
            <a:pPr lvl="1"/>
            <a:r>
              <a:rPr lang="en-IE" dirty="0" smtClean="0"/>
              <a:t>Instruction set simulator, permitting complete instruction level monitoring and trace facilities</a:t>
            </a:r>
          </a:p>
          <a:p>
            <a:pPr lvl="1"/>
            <a:r>
              <a:rPr lang="en-IE" dirty="0" smtClean="0"/>
              <a:t>Program animation, permitting step-by-step execution and conditional breakpoint at source level or in machine code</a:t>
            </a:r>
          </a:p>
          <a:p>
            <a:pPr lvl="1"/>
            <a:r>
              <a:rPr lang="en-IE" dirty="0" smtClean="0"/>
              <a:t>Code coverage reports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Testing Tools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6533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2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0" y="1481329"/>
            <a:ext cx="11053580" cy="4525963"/>
          </a:xfrm>
        </p:spPr>
        <p:txBody>
          <a:bodyPr>
            <a:normAutofit fontScale="92500" lnSpcReduction="10000"/>
          </a:bodyPr>
          <a:lstStyle/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Software testing is an investigate process to measure the quality of software.</a:t>
            </a:r>
          </a:p>
          <a:p>
            <a:endParaRPr lang="en-IE" dirty="0" smtClean="0"/>
          </a:p>
          <a:p>
            <a:r>
              <a:rPr lang="en-IE" dirty="0" smtClean="0"/>
              <a:t>Test techniques include, but are not limited to, the process of executing a program or application with the intent of finding software bugs.</a:t>
            </a:r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Software Testing</a:t>
            </a:r>
            <a:endParaRPr lang="en-IE" dirty="0"/>
          </a:p>
        </p:txBody>
      </p:sp>
      <p:pic>
        <p:nvPicPr>
          <p:cNvPr id="4" name="Picture 3" descr="SherlockHolmesBasilRathb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67148" y="116632"/>
            <a:ext cx="2831269" cy="2611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86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Software Testing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How is a software system built?</a:t>
            </a:r>
          </a:p>
          <a:p>
            <a:endParaRPr lang="en-IE" dirty="0" smtClean="0"/>
          </a:p>
          <a:p>
            <a:pPr lvl="1"/>
            <a:r>
              <a:rPr lang="en-IE" dirty="0" smtClean="0"/>
              <a:t>Customer contacts an I.T. Company and requests that a software system be created</a:t>
            </a:r>
          </a:p>
          <a:p>
            <a:pPr lvl="1"/>
            <a:r>
              <a:rPr lang="en-IE" dirty="0" smtClean="0"/>
              <a:t>The customer works with an analyst to define a design of the software system</a:t>
            </a:r>
          </a:p>
          <a:p>
            <a:pPr lvl="1"/>
            <a:r>
              <a:rPr lang="en-IE" dirty="0" smtClean="0"/>
              <a:t>The design is given to developers to build the software system</a:t>
            </a:r>
          </a:p>
          <a:p>
            <a:pPr lvl="1"/>
            <a:r>
              <a:rPr lang="en-IE" dirty="0" smtClean="0"/>
              <a:t>The developed system is given to software testers to check if it is OK</a:t>
            </a:r>
          </a:p>
          <a:p>
            <a:pPr lvl="1"/>
            <a:r>
              <a:rPr lang="en-IE" dirty="0" smtClean="0"/>
              <a:t>The system is handed over to the customers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7253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5316" y="1340768"/>
            <a:ext cx="5485686" cy="4608512"/>
          </a:xfrm>
        </p:spPr>
        <p:txBody>
          <a:bodyPr>
            <a:normAutofit fontScale="77500" lnSpcReduction="20000"/>
          </a:bodyPr>
          <a:lstStyle/>
          <a:p>
            <a:r>
              <a:rPr lang="en-IE" dirty="0" smtClean="0"/>
              <a:t>The IBM Automatic Sequence Controlled Calculator (ASCC), called the Mark I by Harvard University was an electro-mechanical computer.</a:t>
            </a:r>
          </a:p>
          <a:p>
            <a:r>
              <a:rPr lang="en-IE" dirty="0" smtClean="0"/>
              <a:t>It was devised by Howard H. Aiken, built at IBM and shipped to Harvard in February 1944. </a:t>
            </a:r>
          </a:p>
          <a:p>
            <a:r>
              <a:rPr lang="en-IE" dirty="0" smtClean="0"/>
              <a:t>It began computations for the U.S. Navy Bureau of Ships in May and was officially presented to the university on August 7, 1944.</a:t>
            </a:r>
          </a:p>
          <a:p>
            <a:r>
              <a:rPr lang="en-IE" dirty="0" smtClean="0"/>
              <a:t>It was very reliable, much more so than early electronic computers.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Harvard Mark I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8669202" y="-99392"/>
            <a:ext cx="24449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1944AD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" name="Picture 4" descr="Picture of Harvard Mark 1 Computer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10361" y="1844824"/>
            <a:ext cx="6040735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92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481329"/>
            <a:ext cx="5485686" cy="4525963"/>
          </a:xfrm>
        </p:spPr>
        <p:txBody>
          <a:bodyPr>
            <a:normAutofit fontScale="85000" lnSpcReduction="20000"/>
          </a:bodyPr>
          <a:lstStyle/>
          <a:p>
            <a:r>
              <a:rPr lang="en-IE" b="1" dirty="0" smtClean="0"/>
              <a:t>Howard Hathaway Aiken </a:t>
            </a:r>
          </a:p>
          <a:p>
            <a:r>
              <a:rPr lang="en-IE" dirty="0" smtClean="0"/>
              <a:t>Born March 8, 1900</a:t>
            </a:r>
          </a:p>
          <a:p>
            <a:r>
              <a:rPr lang="en-IE" dirty="0" smtClean="0"/>
              <a:t>Died March 14, 1973</a:t>
            </a:r>
          </a:p>
          <a:p>
            <a:r>
              <a:rPr lang="en-IE" dirty="0" smtClean="0"/>
              <a:t>Born in Hoboken, New Jersey</a:t>
            </a:r>
          </a:p>
          <a:p>
            <a:r>
              <a:rPr lang="en-IE" dirty="0" smtClean="0"/>
              <a:t>He envisioned an electro-mechanical computing device that could do much of the tedious work for him. </a:t>
            </a:r>
          </a:p>
          <a:p>
            <a:r>
              <a:rPr lang="en-IE" dirty="0" smtClean="0"/>
              <a:t>With help from Grace Hopper and funding from IBM, the machine was completed in 1944.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Howard H. Aiken</a:t>
            </a:r>
            <a:endParaRPr lang="en-IE" dirty="0"/>
          </a:p>
        </p:txBody>
      </p:sp>
      <p:pic>
        <p:nvPicPr>
          <p:cNvPr id="5" name="Picture 4" descr="Picture of Howard Aike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3666" y="1412777"/>
            <a:ext cx="3608084" cy="441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93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481329"/>
            <a:ext cx="5485686" cy="4525963"/>
          </a:xfrm>
        </p:spPr>
        <p:txBody>
          <a:bodyPr>
            <a:normAutofit fontScale="92500" lnSpcReduction="10000"/>
          </a:bodyPr>
          <a:lstStyle/>
          <a:p>
            <a:r>
              <a:rPr lang="en-IE" b="1" dirty="0" smtClean="0"/>
              <a:t>Rear Admiral Grace Murray Hopper</a:t>
            </a:r>
          </a:p>
          <a:p>
            <a:r>
              <a:rPr lang="en-IE" dirty="0" smtClean="0"/>
              <a:t>Born December 9, 1906</a:t>
            </a:r>
          </a:p>
          <a:p>
            <a:r>
              <a:rPr lang="en-IE" dirty="0" smtClean="0"/>
              <a:t>Died January 1, 1992</a:t>
            </a:r>
          </a:p>
          <a:p>
            <a:r>
              <a:rPr lang="en-IE" dirty="0" smtClean="0"/>
              <a:t>Born in New York City, New York</a:t>
            </a:r>
          </a:p>
          <a:p>
            <a:r>
              <a:rPr lang="en-IE" dirty="0" smtClean="0"/>
              <a:t>Computer pioneer who developed the first compiler for a computer programming language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Grace Hopper</a:t>
            </a:r>
            <a:endParaRPr lang="en-IE" dirty="0"/>
          </a:p>
        </p:txBody>
      </p:sp>
      <p:pic>
        <p:nvPicPr>
          <p:cNvPr id="4" name="Picture 3" descr="Picture of Grace Hopper from the 1930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3358" y="1418094"/>
            <a:ext cx="3623753" cy="445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95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81329"/>
            <a:ext cx="10957581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Grace Hopper served at the Bureau of Ships Computation Project at Harvard University working on the computer programming staff. </a:t>
            </a:r>
          </a:p>
          <a:p>
            <a:r>
              <a:rPr lang="en-IE" dirty="0" smtClean="0"/>
              <a:t>A moth was found trapped between points at Relay #70, Panel F, of the IBM Harvard Mark II Aiken Relay Calculator while it was being tested at Harvard University, 9 September 1945. </a:t>
            </a:r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The First Bug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8669202" y="-99392"/>
            <a:ext cx="24449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1945AD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85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81329"/>
            <a:ext cx="10957581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The operators affixed the moth to the computer log, with the entry: "</a:t>
            </a:r>
            <a:r>
              <a:rPr lang="en-IE" i="1" dirty="0" smtClean="0"/>
              <a:t>First actual case of bug being found</a:t>
            </a:r>
            <a:r>
              <a:rPr lang="en-IE" dirty="0" smtClean="0"/>
              <a:t>". </a:t>
            </a:r>
          </a:p>
          <a:p>
            <a:r>
              <a:rPr lang="en-IE" dirty="0" smtClean="0"/>
              <a:t>Grace Hopper said that they "</a:t>
            </a:r>
            <a:r>
              <a:rPr lang="en-IE" i="1" dirty="0" smtClean="0"/>
              <a:t>debugged</a:t>
            </a:r>
            <a:r>
              <a:rPr lang="en-IE" dirty="0" smtClean="0"/>
              <a:t>" the machine, thus introducing the term "</a:t>
            </a:r>
            <a:r>
              <a:rPr lang="en-IE" i="1" dirty="0" smtClean="0"/>
              <a:t>debugging a computer program</a:t>
            </a:r>
            <a:r>
              <a:rPr lang="en-IE" dirty="0" smtClean="0"/>
              <a:t>".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The First Bug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8669202" y="-99392"/>
            <a:ext cx="24449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1945AD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720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1045</Words>
  <Application>Microsoft Office PowerPoint</Application>
  <PresentationFormat>Custom</PresentationFormat>
  <Paragraphs>152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Software Testing</vt:lpstr>
      <vt:lpstr>Question</vt:lpstr>
      <vt:lpstr>Software Testing</vt:lpstr>
      <vt:lpstr>Software Testing</vt:lpstr>
      <vt:lpstr>Harvard Mark I</vt:lpstr>
      <vt:lpstr>Howard H. Aiken</vt:lpstr>
      <vt:lpstr>Grace Hopper</vt:lpstr>
      <vt:lpstr>The First Bug</vt:lpstr>
      <vt:lpstr>The First Bug</vt:lpstr>
      <vt:lpstr>PowerPoint Presentation</vt:lpstr>
      <vt:lpstr>Bugs a.k.a. …</vt:lpstr>
      <vt:lpstr>Eras of Testing</vt:lpstr>
      <vt:lpstr>Software Testing Methods</vt:lpstr>
      <vt:lpstr>Box Approach</vt:lpstr>
      <vt:lpstr>Box Approach</vt:lpstr>
      <vt:lpstr>Black Box Testing</vt:lpstr>
      <vt:lpstr>White Box Testing</vt:lpstr>
      <vt:lpstr>Grey Box Testing</vt:lpstr>
      <vt:lpstr>Types of Testing</vt:lpstr>
      <vt:lpstr>Unit Testing</vt:lpstr>
      <vt:lpstr>Module Testing</vt:lpstr>
      <vt:lpstr>Subsystem Testing</vt:lpstr>
      <vt:lpstr>Integration Testing</vt:lpstr>
      <vt:lpstr>Acceptance Testing</vt:lpstr>
      <vt:lpstr>Testing Tools</vt:lpstr>
      <vt:lpstr>Testing Tools</vt:lpstr>
      <vt:lpstr>Testing Tools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Gordon</cp:lastModifiedBy>
  <cp:revision>33</cp:revision>
  <dcterms:created xsi:type="dcterms:W3CDTF">2011-11-22T13:33:19Z</dcterms:created>
  <dcterms:modified xsi:type="dcterms:W3CDTF">2015-07-27T17:06:13Z</dcterms:modified>
</cp:coreProperties>
</file>