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7"/>
  </p:notesMasterIdLst>
  <p:sldIdLst>
    <p:sldId id="256" r:id="rId2"/>
    <p:sldId id="330" r:id="rId3"/>
    <p:sldId id="331" r:id="rId4"/>
    <p:sldId id="333" r:id="rId5"/>
    <p:sldId id="335" r:id="rId6"/>
    <p:sldId id="336" r:id="rId7"/>
    <p:sldId id="337" r:id="rId8"/>
    <p:sldId id="338" r:id="rId9"/>
    <p:sldId id="339" r:id="rId10"/>
    <p:sldId id="340" r:id="rId11"/>
    <p:sldId id="341" r:id="rId12"/>
    <p:sldId id="342" r:id="rId13"/>
    <p:sldId id="343" r:id="rId14"/>
    <p:sldId id="344" r:id="rId15"/>
    <p:sldId id="345" r:id="rId16"/>
    <p:sldId id="346" r:id="rId17"/>
    <p:sldId id="347" r:id="rId18"/>
    <p:sldId id="348" r:id="rId19"/>
    <p:sldId id="349" r:id="rId20"/>
    <p:sldId id="350" r:id="rId21"/>
    <p:sldId id="351" r:id="rId22"/>
    <p:sldId id="352" r:id="rId23"/>
    <p:sldId id="353" r:id="rId24"/>
    <p:sldId id="354" r:id="rId25"/>
    <p:sldId id="355" r:id="rId26"/>
    <p:sldId id="356" r:id="rId27"/>
    <p:sldId id="357" r:id="rId28"/>
    <p:sldId id="358" r:id="rId29"/>
    <p:sldId id="359" r:id="rId30"/>
    <p:sldId id="360" r:id="rId31"/>
    <p:sldId id="361" r:id="rId32"/>
    <p:sldId id="362" r:id="rId33"/>
    <p:sldId id="363" r:id="rId34"/>
    <p:sldId id="364" r:id="rId35"/>
    <p:sldId id="365" r:id="rId36"/>
    <p:sldId id="366" r:id="rId37"/>
    <p:sldId id="367" r:id="rId38"/>
    <p:sldId id="368" r:id="rId39"/>
    <p:sldId id="369" r:id="rId40"/>
    <p:sldId id="370" r:id="rId41"/>
    <p:sldId id="371" r:id="rId42"/>
    <p:sldId id="372" r:id="rId43"/>
    <p:sldId id="373" r:id="rId44"/>
    <p:sldId id="374" r:id="rId45"/>
    <p:sldId id="323" r:id="rId46"/>
  </p:sldIdLst>
  <p:sldSz cx="12190413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444" y="1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ABD7CF-CE8D-43B1-B884-D59884E078C3}" type="datetimeFigureOut">
              <a:rPr lang="en-IE" smtClean="0"/>
              <a:t>22/07/2015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BC2457-0B7C-48B9-BDD1-92A4A044B45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7549564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1</a:t>
            </a:fld>
            <a:endParaRPr lang="en-I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281" y="2130426"/>
            <a:ext cx="10361851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562" y="3886200"/>
            <a:ext cx="8533289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22/07/2015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22/07/2015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8049" y="274639"/>
            <a:ext cx="2742843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21" y="274639"/>
            <a:ext cx="8025355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22/07/2015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22/07/2015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2959" y="4406901"/>
            <a:ext cx="1036185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2959" y="2906713"/>
            <a:ext cx="1036185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22/07/2015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521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6793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22/07/2015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21" y="1535113"/>
            <a:ext cx="538621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21" y="2174875"/>
            <a:ext cx="538621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2561" y="1535113"/>
            <a:ext cx="538833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2561" y="2174875"/>
            <a:ext cx="538833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22/07/2015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22/07/2015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22/07/2015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21" y="273050"/>
            <a:ext cx="4010562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113" y="273051"/>
            <a:ext cx="681477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21" y="1435101"/>
            <a:ext cx="4010562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22/07/2015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406" y="4800600"/>
            <a:ext cx="7314248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406" y="612775"/>
            <a:ext cx="7314248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406" y="5367338"/>
            <a:ext cx="7314248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22/07/2015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21" y="1600201"/>
            <a:ext cx="1097137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521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9B0FEE-2562-4ECA-8249-9192E51E4D92}" type="datetimeFigureOut">
              <a:rPr lang="en-IE" smtClean="0"/>
              <a:pPr/>
              <a:t>22/07/2015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058" y="6356351"/>
            <a:ext cx="386029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6463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E" sz="6600" dirty="0" smtClean="0"/>
              <a:t>Compression</a:t>
            </a:r>
            <a:endParaRPr lang="en-IE" sz="6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dirty="0" smtClean="0"/>
              <a:t>Damian Gordon</a:t>
            </a:r>
            <a:endParaRPr lang="en-IE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Data Compression</a:t>
            </a:r>
            <a:endParaRPr lang="en-IE" dirty="0"/>
          </a:p>
        </p:txBody>
      </p:sp>
      <p:sp>
        <p:nvSpPr>
          <p:cNvPr id="10" name="Content Placeholder 1"/>
          <p:cNvSpPr>
            <a:spLocks noGrp="1"/>
          </p:cNvSpPr>
          <p:nvPr>
            <p:ph idx="1"/>
          </p:nvPr>
        </p:nvSpPr>
        <p:spPr>
          <a:xfrm>
            <a:off x="609521" y="1481330"/>
            <a:ext cx="10971372" cy="4525963"/>
          </a:xfrm>
        </p:spPr>
        <p:txBody>
          <a:bodyPr>
            <a:normAutofit/>
          </a:bodyPr>
          <a:lstStyle/>
          <a:p>
            <a:pPr lvl="0"/>
            <a:endParaRPr lang="en-IE" sz="3200" dirty="0" smtClean="0"/>
          </a:p>
          <a:p>
            <a:pPr lvl="0"/>
            <a:r>
              <a:rPr lang="en-IE" sz="3200" dirty="0" smtClean="0"/>
              <a:t>Lets replace the letters “ain” with the number 2.</a:t>
            </a:r>
          </a:p>
          <a:p>
            <a:pPr lvl="0"/>
            <a:endParaRPr lang="en-IE" sz="3200" dirty="0" smtClean="0"/>
          </a:p>
          <a:p>
            <a:pPr lvl="0"/>
            <a:endParaRPr lang="en-IE" sz="3200" dirty="0"/>
          </a:p>
          <a:p>
            <a:pPr lvl="0"/>
            <a:endParaRPr lang="en-IE" sz="3200" dirty="0" smtClean="0"/>
          </a:p>
          <a:p>
            <a:pPr lvl="0"/>
            <a:endParaRPr lang="en-IE" sz="3200" dirty="0" smtClean="0"/>
          </a:p>
          <a:p>
            <a:pPr marL="109728" lvl="0" indent="0" algn="ctr">
              <a:buNone/>
            </a:pPr>
            <a:r>
              <a:rPr lang="en-IE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IE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rain in Spain lies mainly in 1 plain</a:t>
            </a:r>
          </a:p>
        </p:txBody>
      </p:sp>
      <p:sp>
        <p:nvSpPr>
          <p:cNvPr id="4" name="Rectangle 3"/>
          <p:cNvSpPr/>
          <p:nvPr/>
        </p:nvSpPr>
        <p:spPr>
          <a:xfrm>
            <a:off x="9551141" y="260648"/>
            <a:ext cx="111601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800" dirty="0" smtClean="0"/>
              <a:t>the =1</a:t>
            </a:r>
            <a:endParaRPr lang="en-IE" dirty="0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811157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Data Compression</a:t>
            </a:r>
            <a:endParaRPr lang="en-IE" dirty="0"/>
          </a:p>
        </p:txBody>
      </p:sp>
      <p:sp>
        <p:nvSpPr>
          <p:cNvPr id="10" name="Content Placeholder 1"/>
          <p:cNvSpPr>
            <a:spLocks noGrp="1"/>
          </p:cNvSpPr>
          <p:nvPr>
            <p:ph idx="1"/>
          </p:nvPr>
        </p:nvSpPr>
        <p:spPr>
          <a:xfrm>
            <a:off x="609521" y="1481330"/>
            <a:ext cx="10971372" cy="4525963"/>
          </a:xfrm>
        </p:spPr>
        <p:txBody>
          <a:bodyPr>
            <a:normAutofit lnSpcReduction="10000"/>
          </a:bodyPr>
          <a:lstStyle/>
          <a:p>
            <a:pPr lvl="0"/>
            <a:endParaRPr lang="en-IE" sz="3200" dirty="0" smtClean="0"/>
          </a:p>
          <a:p>
            <a:pPr lvl="0"/>
            <a:r>
              <a:rPr lang="en-IE" sz="3200" dirty="0" smtClean="0"/>
              <a:t>Lets replace the letters “ain” with the number 2.</a:t>
            </a:r>
          </a:p>
          <a:p>
            <a:pPr lvl="0"/>
            <a:endParaRPr lang="en-IE" sz="3200" dirty="0" smtClean="0"/>
          </a:p>
          <a:p>
            <a:pPr lvl="0"/>
            <a:r>
              <a:rPr lang="en-IE" sz="3200" dirty="0" smtClean="0"/>
              <a:t>We’ve reduced the of characters to 30. </a:t>
            </a:r>
          </a:p>
          <a:p>
            <a:pPr lvl="0"/>
            <a:endParaRPr lang="en-IE" sz="3200" dirty="0"/>
          </a:p>
          <a:p>
            <a:pPr lvl="0"/>
            <a:endParaRPr lang="en-IE" sz="3200" dirty="0" smtClean="0"/>
          </a:p>
          <a:p>
            <a:pPr lvl="0"/>
            <a:endParaRPr lang="en-IE" sz="3200" dirty="0" smtClean="0"/>
          </a:p>
          <a:p>
            <a:pPr marL="109728" lvl="0" indent="0" algn="ctr">
              <a:buNone/>
            </a:pPr>
            <a:r>
              <a:rPr lang="en-IE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IE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r2 in Sp2 lies m2ly in 1 pl2</a:t>
            </a:r>
          </a:p>
        </p:txBody>
      </p:sp>
      <p:sp>
        <p:nvSpPr>
          <p:cNvPr id="4" name="Rectangle 3"/>
          <p:cNvSpPr/>
          <p:nvPr/>
        </p:nvSpPr>
        <p:spPr>
          <a:xfrm>
            <a:off x="9551141" y="260648"/>
            <a:ext cx="111601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800" dirty="0" smtClean="0"/>
              <a:t>the =1</a:t>
            </a:r>
            <a:endParaRPr lang="en-IE" dirty="0"/>
          </a:p>
        </p:txBody>
      </p:sp>
      <p:sp>
        <p:nvSpPr>
          <p:cNvPr id="5" name="Rectangle 4"/>
          <p:cNvSpPr/>
          <p:nvPr/>
        </p:nvSpPr>
        <p:spPr>
          <a:xfrm>
            <a:off x="9551141" y="673532"/>
            <a:ext cx="107112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800" dirty="0" smtClean="0"/>
              <a:t>ain =2</a:t>
            </a:r>
            <a:endParaRPr lang="en-IE" dirty="0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403921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Data Compression</a:t>
            </a:r>
            <a:endParaRPr lang="en-IE" dirty="0"/>
          </a:p>
        </p:txBody>
      </p:sp>
      <p:sp>
        <p:nvSpPr>
          <p:cNvPr id="10" name="Content Placeholder 1"/>
          <p:cNvSpPr>
            <a:spLocks noGrp="1"/>
          </p:cNvSpPr>
          <p:nvPr>
            <p:ph idx="1"/>
          </p:nvPr>
        </p:nvSpPr>
        <p:spPr>
          <a:xfrm>
            <a:off x="609521" y="1481330"/>
            <a:ext cx="10971372" cy="4525963"/>
          </a:xfrm>
        </p:spPr>
        <p:txBody>
          <a:bodyPr>
            <a:normAutofit/>
          </a:bodyPr>
          <a:lstStyle/>
          <a:p>
            <a:pPr lvl="0"/>
            <a:endParaRPr lang="en-IE" sz="3200" dirty="0" smtClean="0"/>
          </a:p>
          <a:p>
            <a:pPr lvl="0"/>
            <a:r>
              <a:rPr lang="en-IE" sz="3200" dirty="0" smtClean="0"/>
              <a:t>Lets replace the letters “in” with the number 3.</a:t>
            </a:r>
          </a:p>
          <a:p>
            <a:pPr lvl="0"/>
            <a:endParaRPr lang="en-IE" sz="3200" dirty="0" smtClean="0"/>
          </a:p>
          <a:p>
            <a:pPr lvl="0"/>
            <a:endParaRPr lang="en-IE" sz="3200" dirty="0"/>
          </a:p>
          <a:p>
            <a:pPr lvl="0"/>
            <a:endParaRPr lang="en-IE" sz="3200" dirty="0" smtClean="0"/>
          </a:p>
          <a:p>
            <a:pPr lvl="0"/>
            <a:endParaRPr lang="en-IE" sz="3200" dirty="0" smtClean="0"/>
          </a:p>
          <a:p>
            <a:pPr marL="109728" lvl="0" indent="0" algn="ctr">
              <a:buNone/>
            </a:pPr>
            <a:r>
              <a:rPr lang="en-IE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IE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r2 in Sp2 lies m2ly in 1 pl2</a:t>
            </a:r>
          </a:p>
        </p:txBody>
      </p:sp>
      <p:sp>
        <p:nvSpPr>
          <p:cNvPr id="4" name="Rectangle 3"/>
          <p:cNvSpPr/>
          <p:nvPr/>
        </p:nvSpPr>
        <p:spPr>
          <a:xfrm>
            <a:off x="9551141" y="260648"/>
            <a:ext cx="111601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800" dirty="0" smtClean="0"/>
              <a:t>the =1</a:t>
            </a:r>
            <a:endParaRPr lang="en-IE" dirty="0"/>
          </a:p>
        </p:txBody>
      </p:sp>
      <p:sp>
        <p:nvSpPr>
          <p:cNvPr id="5" name="Rectangle 4"/>
          <p:cNvSpPr/>
          <p:nvPr/>
        </p:nvSpPr>
        <p:spPr>
          <a:xfrm>
            <a:off x="9551141" y="673532"/>
            <a:ext cx="107112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800" dirty="0" smtClean="0"/>
              <a:t>ain =2</a:t>
            </a:r>
            <a:endParaRPr lang="en-IE" dirty="0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202583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Data Compression</a:t>
            </a:r>
            <a:endParaRPr lang="en-IE" dirty="0"/>
          </a:p>
        </p:txBody>
      </p:sp>
      <p:sp>
        <p:nvSpPr>
          <p:cNvPr id="10" name="Content Placeholder 1"/>
          <p:cNvSpPr>
            <a:spLocks noGrp="1"/>
          </p:cNvSpPr>
          <p:nvPr>
            <p:ph idx="1"/>
          </p:nvPr>
        </p:nvSpPr>
        <p:spPr>
          <a:xfrm>
            <a:off x="609521" y="1481330"/>
            <a:ext cx="10971372" cy="4525963"/>
          </a:xfrm>
        </p:spPr>
        <p:txBody>
          <a:bodyPr>
            <a:normAutofit lnSpcReduction="10000"/>
          </a:bodyPr>
          <a:lstStyle/>
          <a:p>
            <a:pPr lvl="0"/>
            <a:endParaRPr lang="en-IE" sz="3200" dirty="0" smtClean="0"/>
          </a:p>
          <a:p>
            <a:pPr lvl="0"/>
            <a:r>
              <a:rPr lang="en-IE" sz="3200" dirty="0" smtClean="0"/>
              <a:t>Lets replace the letters “in” with the number 3.</a:t>
            </a:r>
          </a:p>
          <a:p>
            <a:pPr lvl="0"/>
            <a:endParaRPr lang="en-IE" sz="3200" dirty="0" smtClean="0"/>
          </a:p>
          <a:p>
            <a:pPr lvl="0"/>
            <a:r>
              <a:rPr lang="en-IE" sz="3200" dirty="0" smtClean="0"/>
              <a:t>We’ve reduced the of characters to 28. </a:t>
            </a:r>
          </a:p>
          <a:p>
            <a:pPr lvl="0"/>
            <a:endParaRPr lang="en-IE" sz="3200" dirty="0"/>
          </a:p>
          <a:p>
            <a:pPr lvl="0"/>
            <a:endParaRPr lang="en-IE" sz="3200" dirty="0" smtClean="0"/>
          </a:p>
          <a:p>
            <a:pPr lvl="0"/>
            <a:endParaRPr lang="en-IE" sz="3200" dirty="0" smtClean="0"/>
          </a:p>
          <a:p>
            <a:pPr marL="109728" lvl="0" indent="0" algn="ctr">
              <a:buNone/>
            </a:pPr>
            <a:r>
              <a:rPr lang="en-IE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IE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r2 </a:t>
            </a:r>
            <a:r>
              <a:rPr lang="en-IE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r>
              <a:rPr lang="en-IE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Sp2 lies m2ly 3 1 pl2</a:t>
            </a:r>
          </a:p>
        </p:txBody>
      </p:sp>
      <p:sp>
        <p:nvSpPr>
          <p:cNvPr id="4" name="Rectangle 3"/>
          <p:cNvSpPr/>
          <p:nvPr/>
        </p:nvSpPr>
        <p:spPr>
          <a:xfrm>
            <a:off x="9551141" y="260648"/>
            <a:ext cx="111601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800" dirty="0" smtClean="0"/>
              <a:t>the =1</a:t>
            </a:r>
            <a:endParaRPr lang="en-IE" dirty="0"/>
          </a:p>
        </p:txBody>
      </p:sp>
      <p:sp>
        <p:nvSpPr>
          <p:cNvPr id="5" name="Rectangle 4"/>
          <p:cNvSpPr/>
          <p:nvPr/>
        </p:nvSpPr>
        <p:spPr>
          <a:xfrm>
            <a:off x="9551141" y="673532"/>
            <a:ext cx="107112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800" dirty="0" smtClean="0"/>
              <a:t>ain =2</a:t>
            </a:r>
            <a:endParaRPr lang="en-IE" dirty="0"/>
          </a:p>
        </p:txBody>
      </p:sp>
      <p:sp>
        <p:nvSpPr>
          <p:cNvPr id="6" name="Rectangle 5"/>
          <p:cNvSpPr/>
          <p:nvPr/>
        </p:nvSpPr>
        <p:spPr>
          <a:xfrm>
            <a:off x="9551141" y="1105580"/>
            <a:ext cx="106311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800" dirty="0" smtClean="0"/>
              <a:t>in  = 3</a:t>
            </a:r>
            <a:endParaRPr lang="en-IE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029557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Data Compression</a:t>
            </a:r>
            <a:endParaRPr lang="en-IE" dirty="0"/>
          </a:p>
        </p:txBody>
      </p:sp>
      <p:sp>
        <p:nvSpPr>
          <p:cNvPr id="10" name="Content Placeholder 1"/>
          <p:cNvSpPr>
            <a:spLocks noGrp="1"/>
          </p:cNvSpPr>
          <p:nvPr>
            <p:ph idx="1"/>
          </p:nvPr>
        </p:nvSpPr>
        <p:spPr>
          <a:xfrm>
            <a:off x="609521" y="1481330"/>
            <a:ext cx="10971372" cy="4525963"/>
          </a:xfrm>
        </p:spPr>
        <p:txBody>
          <a:bodyPr>
            <a:normAutofit/>
          </a:bodyPr>
          <a:lstStyle/>
          <a:p>
            <a:pPr lvl="0"/>
            <a:endParaRPr lang="en-IE" sz="3200" dirty="0" smtClean="0"/>
          </a:p>
          <a:p>
            <a:pPr lvl="0"/>
            <a:r>
              <a:rPr lang="en-IE" sz="3200" dirty="0" smtClean="0"/>
              <a:t>Now lets say 1 means “the ”, so it’s “the” and a space</a:t>
            </a:r>
          </a:p>
          <a:p>
            <a:pPr lvl="0"/>
            <a:endParaRPr lang="en-IE" sz="3200" dirty="0" smtClean="0"/>
          </a:p>
          <a:p>
            <a:pPr lvl="0"/>
            <a:endParaRPr lang="en-IE" sz="3200" dirty="0"/>
          </a:p>
          <a:p>
            <a:pPr lvl="0"/>
            <a:endParaRPr lang="en-IE" sz="3200" dirty="0" smtClean="0"/>
          </a:p>
          <a:p>
            <a:pPr lvl="0"/>
            <a:endParaRPr lang="en-IE" sz="3200" dirty="0" smtClean="0"/>
          </a:p>
          <a:p>
            <a:pPr marL="109728" lvl="0" indent="0" algn="ctr">
              <a:buNone/>
            </a:pPr>
            <a:r>
              <a:rPr lang="en-IE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IE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r2 </a:t>
            </a:r>
            <a:r>
              <a:rPr lang="en-IE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r>
              <a:rPr lang="en-IE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Sp2 lies m2ly 3 1 pl2</a:t>
            </a:r>
          </a:p>
        </p:txBody>
      </p:sp>
      <p:sp>
        <p:nvSpPr>
          <p:cNvPr id="4" name="Rectangle 3"/>
          <p:cNvSpPr/>
          <p:nvPr/>
        </p:nvSpPr>
        <p:spPr>
          <a:xfrm>
            <a:off x="9551141" y="260648"/>
            <a:ext cx="111601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800" dirty="0" smtClean="0"/>
              <a:t>the =1</a:t>
            </a:r>
            <a:endParaRPr lang="en-IE" dirty="0"/>
          </a:p>
        </p:txBody>
      </p:sp>
      <p:sp>
        <p:nvSpPr>
          <p:cNvPr id="5" name="Rectangle 4"/>
          <p:cNvSpPr/>
          <p:nvPr/>
        </p:nvSpPr>
        <p:spPr>
          <a:xfrm>
            <a:off x="9551141" y="673532"/>
            <a:ext cx="107112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800" dirty="0" smtClean="0"/>
              <a:t>ain =2</a:t>
            </a:r>
            <a:endParaRPr lang="en-IE" dirty="0"/>
          </a:p>
        </p:txBody>
      </p:sp>
      <p:sp>
        <p:nvSpPr>
          <p:cNvPr id="6" name="Rectangle 5"/>
          <p:cNvSpPr/>
          <p:nvPr/>
        </p:nvSpPr>
        <p:spPr>
          <a:xfrm>
            <a:off x="9551141" y="1105580"/>
            <a:ext cx="106311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800" dirty="0" smtClean="0"/>
              <a:t>in  = 3</a:t>
            </a:r>
            <a:endParaRPr lang="en-IE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92581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Data Compression</a:t>
            </a:r>
            <a:endParaRPr lang="en-IE" dirty="0"/>
          </a:p>
        </p:txBody>
      </p:sp>
      <p:sp>
        <p:nvSpPr>
          <p:cNvPr id="10" name="Content Placeholder 1"/>
          <p:cNvSpPr>
            <a:spLocks noGrp="1"/>
          </p:cNvSpPr>
          <p:nvPr>
            <p:ph idx="1"/>
          </p:nvPr>
        </p:nvSpPr>
        <p:spPr>
          <a:xfrm>
            <a:off x="609521" y="1481330"/>
            <a:ext cx="10971372" cy="4525963"/>
          </a:xfrm>
        </p:spPr>
        <p:txBody>
          <a:bodyPr>
            <a:normAutofit lnSpcReduction="10000"/>
          </a:bodyPr>
          <a:lstStyle/>
          <a:p>
            <a:pPr lvl="0"/>
            <a:endParaRPr lang="en-IE" sz="3200" dirty="0" smtClean="0"/>
          </a:p>
          <a:p>
            <a:pPr lvl="0"/>
            <a:r>
              <a:rPr lang="en-IE" sz="3200" dirty="0" smtClean="0"/>
              <a:t>Now lets say 1 means “the ”, so it’s “the” and a space</a:t>
            </a:r>
          </a:p>
          <a:p>
            <a:pPr lvl="0"/>
            <a:endParaRPr lang="en-IE" sz="3200" dirty="0" smtClean="0"/>
          </a:p>
          <a:p>
            <a:pPr lvl="0"/>
            <a:r>
              <a:rPr lang="en-IE" sz="3200" dirty="0" smtClean="0"/>
              <a:t>We’ve reduced the of characters to 26. </a:t>
            </a:r>
          </a:p>
          <a:p>
            <a:pPr lvl="0"/>
            <a:endParaRPr lang="en-IE" sz="3200" dirty="0"/>
          </a:p>
          <a:p>
            <a:pPr lvl="0"/>
            <a:endParaRPr lang="en-IE" sz="3200" dirty="0" smtClean="0"/>
          </a:p>
          <a:p>
            <a:pPr lvl="0"/>
            <a:endParaRPr lang="en-IE" sz="3200" dirty="0" smtClean="0"/>
          </a:p>
          <a:p>
            <a:pPr marL="109728" lvl="0" indent="0" algn="ctr">
              <a:buNone/>
            </a:pPr>
            <a:r>
              <a:rPr lang="en-IE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1r2 </a:t>
            </a:r>
            <a:r>
              <a:rPr lang="en-IE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r>
              <a:rPr lang="en-IE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Sp2 lies m2ly 3 1pl2</a:t>
            </a:r>
          </a:p>
        </p:txBody>
      </p:sp>
      <p:sp>
        <p:nvSpPr>
          <p:cNvPr id="4" name="Rectangle 3"/>
          <p:cNvSpPr/>
          <p:nvPr/>
        </p:nvSpPr>
        <p:spPr>
          <a:xfrm>
            <a:off x="9551141" y="260648"/>
            <a:ext cx="111601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800" dirty="0" smtClean="0"/>
              <a:t>the =1</a:t>
            </a:r>
            <a:endParaRPr lang="en-IE" dirty="0"/>
          </a:p>
        </p:txBody>
      </p:sp>
      <p:sp>
        <p:nvSpPr>
          <p:cNvPr id="5" name="Rectangle 4"/>
          <p:cNvSpPr/>
          <p:nvPr/>
        </p:nvSpPr>
        <p:spPr>
          <a:xfrm>
            <a:off x="9551141" y="673532"/>
            <a:ext cx="107112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800" dirty="0" smtClean="0"/>
              <a:t>ain =2</a:t>
            </a:r>
            <a:endParaRPr lang="en-IE" dirty="0"/>
          </a:p>
        </p:txBody>
      </p:sp>
      <p:sp>
        <p:nvSpPr>
          <p:cNvPr id="6" name="Rectangle 5"/>
          <p:cNvSpPr/>
          <p:nvPr/>
        </p:nvSpPr>
        <p:spPr>
          <a:xfrm>
            <a:off x="9551141" y="1105580"/>
            <a:ext cx="106311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800" dirty="0" smtClean="0"/>
              <a:t>in  = 3</a:t>
            </a:r>
            <a:endParaRPr lang="en-IE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849525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Data Compression</a:t>
            </a:r>
            <a:endParaRPr lang="en-IE" dirty="0"/>
          </a:p>
        </p:txBody>
      </p:sp>
      <p:sp>
        <p:nvSpPr>
          <p:cNvPr id="10" name="Content Placeholder 1"/>
          <p:cNvSpPr>
            <a:spLocks noGrp="1"/>
          </p:cNvSpPr>
          <p:nvPr>
            <p:ph idx="1"/>
          </p:nvPr>
        </p:nvSpPr>
        <p:spPr>
          <a:xfrm>
            <a:off x="609521" y="1481330"/>
            <a:ext cx="10971372" cy="4525963"/>
          </a:xfrm>
        </p:spPr>
        <p:txBody>
          <a:bodyPr>
            <a:normAutofit/>
          </a:bodyPr>
          <a:lstStyle/>
          <a:p>
            <a:pPr lvl="0"/>
            <a:endParaRPr lang="en-IE" sz="3200" dirty="0" smtClean="0"/>
          </a:p>
          <a:p>
            <a:pPr lvl="0"/>
            <a:r>
              <a:rPr lang="en-IE" sz="3200" dirty="0" smtClean="0"/>
              <a:t>Now lets say 3 means “in ”, so it’s “in” and a space</a:t>
            </a:r>
          </a:p>
          <a:p>
            <a:pPr lvl="0"/>
            <a:endParaRPr lang="en-IE" sz="3200" dirty="0" smtClean="0"/>
          </a:p>
          <a:p>
            <a:pPr lvl="0"/>
            <a:endParaRPr lang="en-IE" sz="3200" dirty="0"/>
          </a:p>
          <a:p>
            <a:pPr lvl="0"/>
            <a:endParaRPr lang="en-IE" sz="3200" dirty="0" smtClean="0"/>
          </a:p>
          <a:p>
            <a:pPr lvl="0"/>
            <a:endParaRPr lang="en-IE" sz="3200" dirty="0" smtClean="0"/>
          </a:p>
          <a:p>
            <a:pPr marL="109728" lvl="0" indent="0" algn="ctr">
              <a:buNone/>
            </a:pPr>
            <a:r>
              <a:rPr lang="en-IE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1r2 </a:t>
            </a:r>
            <a:r>
              <a:rPr lang="en-IE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r>
              <a:rPr lang="en-IE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Sp2 lies m2ly 3 1pl2</a:t>
            </a:r>
          </a:p>
        </p:txBody>
      </p:sp>
      <p:sp>
        <p:nvSpPr>
          <p:cNvPr id="4" name="Rectangle 3"/>
          <p:cNvSpPr/>
          <p:nvPr/>
        </p:nvSpPr>
        <p:spPr>
          <a:xfrm>
            <a:off x="9551141" y="260648"/>
            <a:ext cx="111601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800" dirty="0" smtClean="0"/>
              <a:t>the =1</a:t>
            </a:r>
            <a:endParaRPr lang="en-IE" dirty="0"/>
          </a:p>
        </p:txBody>
      </p:sp>
      <p:sp>
        <p:nvSpPr>
          <p:cNvPr id="5" name="Rectangle 4"/>
          <p:cNvSpPr/>
          <p:nvPr/>
        </p:nvSpPr>
        <p:spPr>
          <a:xfrm>
            <a:off x="9551141" y="673532"/>
            <a:ext cx="107112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800" dirty="0" smtClean="0"/>
              <a:t>ain =2</a:t>
            </a:r>
            <a:endParaRPr lang="en-IE" dirty="0"/>
          </a:p>
        </p:txBody>
      </p:sp>
      <p:sp>
        <p:nvSpPr>
          <p:cNvPr id="6" name="Rectangle 5"/>
          <p:cNvSpPr/>
          <p:nvPr/>
        </p:nvSpPr>
        <p:spPr>
          <a:xfrm>
            <a:off x="9551141" y="1105580"/>
            <a:ext cx="106311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800" dirty="0" smtClean="0"/>
              <a:t>in  = 3</a:t>
            </a:r>
            <a:endParaRPr lang="en-IE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175277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Data Compression</a:t>
            </a:r>
            <a:endParaRPr lang="en-IE" dirty="0"/>
          </a:p>
        </p:txBody>
      </p:sp>
      <p:sp>
        <p:nvSpPr>
          <p:cNvPr id="10" name="Content Placeholder 1"/>
          <p:cNvSpPr>
            <a:spLocks noGrp="1"/>
          </p:cNvSpPr>
          <p:nvPr>
            <p:ph idx="1"/>
          </p:nvPr>
        </p:nvSpPr>
        <p:spPr>
          <a:xfrm>
            <a:off x="609521" y="1481330"/>
            <a:ext cx="10971372" cy="4525963"/>
          </a:xfrm>
        </p:spPr>
        <p:txBody>
          <a:bodyPr>
            <a:normAutofit lnSpcReduction="10000"/>
          </a:bodyPr>
          <a:lstStyle/>
          <a:p>
            <a:pPr lvl="0"/>
            <a:endParaRPr lang="en-IE" sz="3200" dirty="0" smtClean="0"/>
          </a:p>
          <a:p>
            <a:pPr lvl="0"/>
            <a:r>
              <a:rPr lang="en-IE" sz="3200" dirty="0" smtClean="0"/>
              <a:t>Now lets say 3 means “in ”, so it’s “in” and a space</a:t>
            </a:r>
          </a:p>
          <a:p>
            <a:pPr lvl="0"/>
            <a:endParaRPr lang="en-IE" sz="3200" dirty="0" smtClean="0"/>
          </a:p>
          <a:p>
            <a:pPr lvl="0"/>
            <a:r>
              <a:rPr lang="en-IE" sz="3200" dirty="0" smtClean="0"/>
              <a:t>We’ve reduced the of characters to 24. </a:t>
            </a:r>
          </a:p>
          <a:p>
            <a:pPr lvl="0"/>
            <a:endParaRPr lang="en-IE" sz="3200" dirty="0"/>
          </a:p>
          <a:p>
            <a:pPr lvl="0"/>
            <a:endParaRPr lang="en-IE" sz="3200" dirty="0" smtClean="0"/>
          </a:p>
          <a:p>
            <a:pPr lvl="0"/>
            <a:endParaRPr lang="en-IE" sz="3200" dirty="0" smtClean="0"/>
          </a:p>
          <a:p>
            <a:pPr marL="109728" lvl="0" indent="0" algn="ctr">
              <a:buNone/>
            </a:pPr>
            <a:r>
              <a:rPr lang="en-IE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1r2 3Sp2 lies m2ly 31pl2</a:t>
            </a:r>
          </a:p>
        </p:txBody>
      </p:sp>
      <p:sp>
        <p:nvSpPr>
          <p:cNvPr id="4" name="Rectangle 3"/>
          <p:cNvSpPr/>
          <p:nvPr/>
        </p:nvSpPr>
        <p:spPr>
          <a:xfrm>
            <a:off x="9551141" y="260648"/>
            <a:ext cx="111601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800" dirty="0" smtClean="0"/>
              <a:t>the =1</a:t>
            </a:r>
            <a:endParaRPr lang="en-IE" dirty="0"/>
          </a:p>
        </p:txBody>
      </p:sp>
      <p:sp>
        <p:nvSpPr>
          <p:cNvPr id="5" name="Rectangle 4"/>
          <p:cNvSpPr/>
          <p:nvPr/>
        </p:nvSpPr>
        <p:spPr>
          <a:xfrm>
            <a:off x="9551141" y="673532"/>
            <a:ext cx="107112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800" dirty="0" smtClean="0"/>
              <a:t>ain =2</a:t>
            </a:r>
            <a:endParaRPr lang="en-IE" dirty="0"/>
          </a:p>
        </p:txBody>
      </p:sp>
      <p:sp>
        <p:nvSpPr>
          <p:cNvPr id="6" name="Rectangle 5"/>
          <p:cNvSpPr/>
          <p:nvPr/>
        </p:nvSpPr>
        <p:spPr>
          <a:xfrm>
            <a:off x="9551141" y="1105580"/>
            <a:ext cx="106311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800" dirty="0" smtClean="0"/>
              <a:t>in  = 3</a:t>
            </a:r>
            <a:endParaRPr lang="en-IE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980889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Data Compression</a:t>
            </a:r>
            <a:endParaRPr lang="en-IE" dirty="0"/>
          </a:p>
        </p:txBody>
      </p:sp>
      <p:sp>
        <p:nvSpPr>
          <p:cNvPr id="10" name="Content Placeholder 1"/>
          <p:cNvSpPr>
            <a:spLocks noGrp="1"/>
          </p:cNvSpPr>
          <p:nvPr>
            <p:ph idx="1"/>
          </p:nvPr>
        </p:nvSpPr>
        <p:spPr>
          <a:xfrm>
            <a:off x="609521" y="1481330"/>
            <a:ext cx="10971372" cy="4525963"/>
          </a:xfrm>
        </p:spPr>
        <p:txBody>
          <a:bodyPr>
            <a:normAutofit/>
          </a:bodyPr>
          <a:lstStyle/>
          <a:p>
            <a:pPr lvl="0"/>
            <a:endParaRPr lang="en-IE" sz="3200" dirty="0" smtClean="0"/>
          </a:p>
          <a:p>
            <a:pPr lvl="0"/>
            <a:r>
              <a:rPr lang="en-IE" sz="3200" dirty="0" smtClean="0"/>
              <a:t>So that’s 24 characters for a 42 character message, not bad.</a:t>
            </a:r>
            <a:endParaRPr lang="en-IE" sz="3200" dirty="0"/>
          </a:p>
          <a:p>
            <a:pPr lvl="0"/>
            <a:endParaRPr lang="en-IE" sz="3200" dirty="0" smtClean="0"/>
          </a:p>
          <a:p>
            <a:pPr marL="109728" indent="0" algn="ctr">
              <a:buNone/>
            </a:pPr>
            <a:r>
              <a:rPr lang="en-IE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The rain in Spain lies mainly in the </a:t>
            </a:r>
            <a:r>
              <a:rPr lang="en-IE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plain</a:t>
            </a:r>
            <a:endParaRPr lang="en-IE" sz="2400" dirty="0" smtClean="0"/>
          </a:p>
          <a:p>
            <a:pPr marL="109728" lvl="0" indent="0" algn="ctr">
              <a:buNone/>
            </a:pPr>
            <a:endParaRPr lang="en-IE" sz="24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09728" lvl="0" indent="0" algn="ctr">
              <a:buNone/>
            </a:pPr>
            <a:r>
              <a:rPr lang="en-IE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1r2 3Sp2 lies m2ly 31pl2</a:t>
            </a:r>
          </a:p>
        </p:txBody>
      </p:sp>
      <p:sp>
        <p:nvSpPr>
          <p:cNvPr id="4" name="Rectangle 3"/>
          <p:cNvSpPr/>
          <p:nvPr/>
        </p:nvSpPr>
        <p:spPr>
          <a:xfrm>
            <a:off x="9551141" y="260648"/>
            <a:ext cx="111601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800" dirty="0" smtClean="0"/>
              <a:t>the =1</a:t>
            </a:r>
            <a:endParaRPr lang="en-IE" dirty="0"/>
          </a:p>
        </p:txBody>
      </p:sp>
      <p:sp>
        <p:nvSpPr>
          <p:cNvPr id="5" name="Rectangle 4"/>
          <p:cNvSpPr/>
          <p:nvPr/>
        </p:nvSpPr>
        <p:spPr>
          <a:xfrm>
            <a:off x="9551141" y="673532"/>
            <a:ext cx="107112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800" dirty="0" smtClean="0"/>
              <a:t>ain =2</a:t>
            </a:r>
            <a:endParaRPr lang="en-IE" dirty="0"/>
          </a:p>
        </p:txBody>
      </p:sp>
      <p:sp>
        <p:nvSpPr>
          <p:cNvPr id="6" name="Rectangle 5"/>
          <p:cNvSpPr/>
          <p:nvPr/>
        </p:nvSpPr>
        <p:spPr>
          <a:xfrm>
            <a:off x="9551141" y="1105580"/>
            <a:ext cx="106311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800" dirty="0" smtClean="0"/>
              <a:t>in  = 3</a:t>
            </a:r>
            <a:endParaRPr lang="en-IE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982517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Data Compression</a:t>
            </a:r>
            <a:endParaRPr lang="en-IE" dirty="0"/>
          </a:p>
        </p:txBody>
      </p:sp>
      <p:sp>
        <p:nvSpPr>
          <p:cNvPr id="10" name="Content Placeholder 1"/>
          <p:cNvSpPr>
            <a:spLocks noGrp="1"/>
          </p:cNvSpPr>
          <p:nvPr>
            <p:ph idx="1"/>
          </p:nvPr>
        </p:nvSpPr>
        <p:spPr>
          <a:xfrm>
            <a:off x="609521" y="1481330"/>
            <a:ext cx="10971372" cy="4525963"/>
          </a:xfrm>
        </p:spPr>
        <p:txBody>
          <a:bodyPr>
            <a:normAutofit/>
          </a:bodyPr>
          <a:lstStyle/>
          <a:p>
            <a:pPr lvl="0"/>
            <a:endParaRPr lang="en-IE" sz="3200" dirty="0" smtClean="0"/>
          </a:p>
          <a:p>
            <a:pPr lvl="0"/>
            <a:r>
              <a:rPr lang="en-IE" sz="3200" dirty="0" smtClean="0"/>
              <a:t>Let’s try a different example.</a:t>
            </a:r>
            <a:endParaRPr lang="en-IE" sz="24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01019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IE" sz="3200" dirty="0" smtClean="0"/>
              <a:t>Rather than </a:t>
            </a:r>
            <a:r>
              <a:rPr lang="en-IE" sz="3200" dirty="0"/>
              <a:t>have to </a:t>
            </a:r>
            <a:r>
              <a:rPr lang="en-IE" sz="3200" dirty="0" smtClean="0"/>
              <a:t>store </a:t>
            </a:r>
            <a:r>
              <a:rPr lang="en-IE" sz="3200" dirty="0"/>
              <a:t>every character in a </a:t>
            </a:r>
            <a:r>
              <a:rPr lang="en-IE" sz="3200" dirty="0" smtClean="0"/>
              <a:t>file (e.g. an MP3 file), </a:t>
            </a:r>
            <a:r>
              <a:rPr lang="en-IE" sz="3200" dirty="0"/>
              <a:t>it would be great if we could find a way of reducing the length of the </a:t>
            </a:r>
            <a:r>
              <a:rPr lang="en-IE" sz="3200" dirty="0" smtClean="0"/>
              <a:t>file </a:t>
            </a:r>
            <a:r>
              <a:rPr lang="en-IE" sz="3200" dirty="0"/>
              <a:t>to allow it to be </a:t>
            </a:r>
            <a:r>
              <a:rPr lang="en-IE" sz="3200" dirty="0" smtClean="0"/>
              <a:t>stored in a smaller space.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Data Compression</a:t>
            </a:r>
            <a:endParaRPr lang="en-IE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134699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Data Compression</a:t>
            </a:r>
            <a:endParaRPr lang="en-IE" dirty="0"/>
          </a:p>
        </p:txBody>
      </p:sp>
      <p:sp>
        <p:nvSpPr>
          <p:cNvPr id="10" name="Content Placeholder 1"/>
          <p:cNvSpPr>
            <a:spLocks noGrp="1"/>
          </p:cNvSpPr>
          <p:nvPr>
            <p:ph idx="1"/>
          </p:nvPr>
        </p:nvSpPr>
        <p:spPr>
          <a:xfrm>
            <a:off x="609521" y="1481330"/>
            <a:ext cx="10971372" cy="4525963"/>
          </a:xfrm>
        </p:spPr>
        <p:txBody>
          <a:bodyPr>
            <a:normAutofit lnSpcReduction="10000"/>
          </a:bodyPr>
          <a:lstStyle/>
          <a:p>
            <a:pPr lvl="0"/>
            <a:endParaRPr lang="en-IE" sz="3200" dirty="0" smtClean="0"/>
          </a:p>
          <a:p>
            <a:pPr lvl="0"/>
            <a:r>
              <a:rPr lang="en-IE" sz="3200" dirty="0" smtClean="0"/>
              <a:t>Let’s try a different example. Let’s say we are sending a list of jobs, with each item on the list is 10 characters long.</a:t>
            </a:r>
          </a:p>
          <a:p>
            <a:pPr lvl="0"/>
            <a:r>
              <a:rPr lang="en-IE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Bookkeeper</a:t>
            </a:r>
          </a:p>
          <a:p>
            <a:pPr lvl="0"/>
            <a:r>
              <a:rPr lang="en-IE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Teacher---</a:t>
            </a:r>
          </a:p>
          <a:p>
            <a:pPr lvl="0"/>
            <a:r>
              <a:rPr lang="en-IE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Porter----</a:t>
            </a:r>
          </a:p>
          <a:p>
            <a:pPr lvl="0"/>
            <a:r>
              <a:rPr lang="en-IE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Nurse-----</a:t>
            </a:r>
          </a:p>
          <a:p>
            <a:pPr lvl="0"/>
            <a:r>
              <a:rPr lang="en-IE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Doctor----</a:t>
            </a:r>
          </a:p>
          <a:p>
            <a:pPr lvl="0"/>
            <a:endParaRPr lang="en-IE" sz="32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164069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Data Compression</a:t>
            </a:r>
            <a:endParaRPr lang="en-IE" dirty="0"/>
          </a:p>
        </p:txBody>
      </p:sp>
      <p:sp>
        <p:nvSpPr>
          <p:cNvPr id="10" name="Content Placeholder 1"/>
          <p:cNvSpPr>
            <a:spLocks noGrp="1"/>
          </p:cNvSpPr>
          <p:nvPr>
            <p:ph idx="1"/>
          </p:nvPr>
        </p:nvSpPr>
        <p:spPr>
          <a:xfrm>
            <a:off x="609521" y="1481330"/>
            <a:ext cx="10971372" cy="4525963"/>
          </a:xfrm>
        </p:spPr>
        <p:txBody>
          <a:bodyPr>
            <a:normAutofit lnSpcReduction="10000"/>
          </a:bodyPr>
          <a:lstStyle/>
          <a:p>
            <a:pPr lvl="0"/>
            <a:endParaRPr lang="en-IE" sz="3200" dirty="0" smtClean="0"/>
          </a:p>
          <a:p>
            <a:pPr lvl="0"/>
            <a:r>
              <a:rPr lang="en-IE" sz="3200" dirty="0" smtClean="0"/>
              <a:t>Rather than sending the spaces we could just say how long they are:</a:t>
            </a:r>
          </a:p>
          <a:p>
            <a:pPr lvl="0"/>
            <a:r>
              <a:rPr lang="en-IE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Bookkeeper</a:t>
            </a:r>
          </a:p>
          <a:p>
            <a:pPr lvl="0"/>
            <a:r>
              <a:rPr lang="en-IE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Teacher---</a:t>
            </a:r>
          </a:p>
          <a:p>
            <a:pPr lvl="0"/>
            <a:r>
              <a:rPr lang="en-IE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Porter----</a:t>
            </a:r>
          </a:p>
          <a:p>
            <a:pPr lvl="0"/>
            <a:r>
              <a:rPr lang="en-IE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Nurse-----</a:t>
            </a:r>
          </a:p>
          <a:p>
            <a:pPr lvl="0"/>
            <a:r>
              <a:rPr lang="en-IE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Doctor----</a:t>
            </a:r>
          </a:p>
          <a:p>
            <a:pPr lvl="0"/>
            <a:endParaRPr lang="en-IE" sz="32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694683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Data Compression</a:t>
            </a:r>
            <a:endParaRPr lang="en-IE" dirty="0"/>
          </a:p>
        </p:txBody>
      </p:sp>
      <p:sp>
        <p:nvSpPr>
          <p:cNvPr id="10" name="Content Placeholder 1"/>
          <p:cNvSpPr>
            <a:spLocks noGrp="1"/>
          </p:cNvSpPr>
          <p:nvPr>
            <p:ph idx="1"/>
          </p:nvPr>
        </p:nvSpPr>
        <p:spPr>
          <a:xfrm>
            <a:off x="609521" y="1481330"/>
            <a:ext cx="10971372" cy="4525963"/>
          </a:xfrm>
        </p:spPr>
        <p:txBody>
          <a:bodyPr>
            <a:normAutofit lnSpcReduction="10000"/>
          </a:bodyPr>
          <a:lstStyle/>
          <a:p>
            <a:pPr lvl="0"/>
            <a:endParaRPr lang="en-IE" sz="3200" dirty="0" smtClean="0"/>
          </a:p>
          <a:p>
            <a:pPr lvl="0"/>
            <a:r>
              <a:rPr lang="en-IE" sz="3200" dirty="0" smtClean="0"/>
              <a:t>Rather than sending the spaces we could just say how long they are:</a:t>
            </a:r>
          </a:p>
          <a:p>
            <a:pPr lvl="0"/>
            <a:r>
              <a:rPr lang="en-IE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Bookkeeper</a:t>
            </a:r>
          </a:p>
          <a:p>
            <a:pPr lvl="0"/>
            <a:r>
              <a:rPr lang="en-IE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Teacher---</a:t>
            </a:r>
          </a:p>
          <a:p>
            <a:pPr lvl="0"/>
            <a:r>
              <a:rPr lang="en-IE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Porter----</a:t>
            </a:r>
          </a:p>
          <a:p>
            <a:pPr lvl="0"/>
            <a:r>
              <a:rPr lang="en-IE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Nurse-----</a:t>
            </a:r>
          </a:p>
          <a:p>
            <a:pPr lvl="0"/>
            <a:r>
              <a:rPr lang="en-IE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Doctor----</a:t>
            </a:r>
          </a:p>
          <a:p>
            <a:pPr lvl="0"/>
            <a:endParaRPr lang="en-IE" sz="32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383201" y="3284984"/>
            <a:ext cx="5087903" cy="28161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IE" sz="3400" dirty="0">
                <a:latin typeface="Courier New" panose="02070309020205020404" pitchFamily="49" charset="0"/>
                <a:cs typeface="Courier New" panose="02070309020205020404" pitchFamily="49" charset="0"/>
              </a:rPr>
              <a:t>Bookkeeper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IE" sz="3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Teacher3-</a:t>
            </a:r>
            <a:endParaRPr lang="en-IE" sz="3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IE" sz="3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Porter4-</a:t>
            </a:r>
            <a:endParaRPr lang="en-IE" sz="3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IE" sz="3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Nurse5-</a:t>
            </a:r>
            <a:endParaRPr lang="en-IE" sz="3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IE" sz="3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Doctor4-</a:t>
            </a:r>
            <a:endParaRPr lang="en-IE" sz="3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Right Arrow 3"/>
          <p:cNvSpPr/>
          <p:nvPr/>
        </p:nvSpPr>
        <p:spPr>
          <a:xfrm>
            <a:off x="4847230" y="4221089"/>
            <a:ext cx="1343974" cy="576064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43106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Data Compression</a:t>
            </a:r>
            <a:endParaRPr lang="en-IE" dirty="0"/>
          </a:p>
        </p:txBody>
      </p:sp>
      <p:sp>
        <p:nvSpPr>
          <p:cNvPr id="10" name="Content Placeholder 1"/>
          <p:cNvSpPr>
            <a:spLocks noGrp="1"/>
          </p:cNvSpPr>
          <p:nvPr>
            <p:ph idx="1"/>
          </p:nvPr>
        </p:nvSpPr>
        <p:spPr>
          <a:xfrm>
            <a:off x="609521" y="1481330"/>
            <a:ext cx="10971372" cy="4525963"/>
          </a:xfrm>
        </p:spPr>
        <p:txBody>
          <a:bodyPr>
            <a:normAutofit lnSpcReduction="10000"/>
          </a:bodyPr>
          <a:lstStyle/>
          <a:p>
            <a:pPr lvl="0"/>
            <a:endParaRPr lang="en-IE" sz="3200" dirty="0" smtClean="0"/>
          </a:p>
          <a:p>
            <a:pPr lvl="0"/>
            <a:r>
              <a:rPr lang="en-IE" sz="3200" dirty="0" smtClean="0"/>
              <a:t>We’ve gone from 50 to 42 characters:</a:t>
            </a:r>
          </a:p>
          <a:p>
            <a:pPr lvl="0"/>
            <a:endParaRPr lang="en-IE" sz="3200" dirty="0" smtClean="0"/>
          </a:p>
          <a:p>
            <a:pPr lvl="0"/>
            <a:r>
              <a:rPr lang="en-IE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Bookkeeper</a:t>
            </a:r>
          </a:p>
          <a:p>
            <a:pPr lvl="0"/>
            <a:r>
              <a:rPr lang="en-IE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Teacher---</a:t>
            </a:r>
          </a:p>
          <a:p>
            <a:pPr lvl="0"/>
            <a:r>
              <a:rPr lang="en-IE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Porter----</a:t>
            </a:r>
          </a:p>
          <a:p>
            <a:pPr lvl="0"/>
            <a:r>
              <a:rPr lang="en-IE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Nurse-----</a:t>
            </a:r>
          </a:p>
          <a:p>
            <a:pPr lvl="0"/>
            <a:r>
              <a:rPr lang="en-IE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Doctor----</a:t>
            </a:r>
          </a:p>
          <a:p>
            <a:pPr lvl="0"/>
            <a:endParaRPr lang="en-IE" sz="32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383201" y="3284984"/>
            <a:ext cx="5087903" cy="28161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IE" sz="3400" dirty="0">
                <a:latin typeface="Courier New" panose="02070309020205020404" pitchFamily="49" charset="0"/>
                <a:cs typeface="Courier New" panose="02070309020205020404" pitchFamily="49" charset="0"/>
              </a:rPr>
              <a:t>Bookkeeper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IE" sz="3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Teacher3-</a:t>
            </a:r>
            <a:endParaRPr lang="en-IE" sz="3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IE" sz="3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Porter4-</a:t>
            </a:r>
            <a:endParaRPr lang="en-IE" sz="3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IE" sz="3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Nurse5-</a:t>
            </a:r>
            <a:endParaRPr lang="en-IE" sz="3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IE" sz="3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Doctor4-</a:t>
            </a:r>
            <a:endParaRPr lang="en-IE" sz="3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Right Arrow 3"/>
          <p:cNvSpPr/>
          <p:nvPr/>
        </p:nvSpPr>
        <p:spPr>
          <a:xfrm>
            <a:off x="4847230" y="4221089"/>
            <a:ext cx="1343974" cy="576064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016448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35317" y="116632"/>
            <a:ext cx="9360289" cy="6120680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95730" y="260650"/>
            <a:ext cx="11451363" cy="6192687"/>
          </a:xfrm>
        </p:spPr>
        <p:txBody>
          <a:bodyPr>
            <a:noAutofit/>
          </a:bodyPr>
          <a:lstStyle/>
          <a:p>
            <a:pPr marL="109728" indent="0">
              <a:buNone/>
            </a:pPr>
            <a:r>
              <a:rPr lang="en-IE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PROGRAM </a:t>
            </a:r>
            <a:r>
              <a:rPr lang="en-IE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CompressExample</a:t>
            </a:r>
            <a:r>
              <a:rPr lang="en-IE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  <a:endParaRPr lang="en-IE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09728" indent="0">
              <a:buNone/>
            </a:pPr>
            <a:r>
              <a:rPr lang="en-IE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Get Current Character;</a:t>
            </a:r>
          </a:p>
          <a:p>
            <a:pPr marL="109728" indent="0">
              <a:buNone/>
            </a:pPr>
            <a:r>
              <a:rPr lang="en-IE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WHILE (NOT </a:t>
            </a:r>
            <a:r>
              <a:rPr lang="en-IE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End_of_Line</a:t>
            </a:r>
            <a:r>
              <a:rPr lang="en-IE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109728" indent="0">
              <a:buNone/>
            </a:pPr>
            <a:r>
              <a:rPr lang="en-IE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DO Get Next Character;</a:t>
            </a:r>
          </a:p>
          <a:p>
            <a:pPr marL="109728" indent="0">
              <a:buNone/>
            </a:pPr>
            <a:r>
              <a:rPr lang="en-IE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IF (</a:t>
            </a:r>
            <a:r>
              <a:rPr lang="en-IE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Current Character</a:t>
            </a:r>
            <a:r>
              <a:rPr lang="en-IE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!= </a:t>
            </a:r>
            <a:r>
              <a:rPr lang="en-IE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Next Character</a:t>
            </a:r>
            <a:r>
              <a:rPr lang="en-IE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109728" indent="0">
              <a:buNone/>
            </a:pPr>
            <a:r>
              <a:rPr lang="en-IE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THEN        Get next char, and set current to next; </a:t>
            </a:r>
          </a:p>
          <a:p>
            <a:pPr marL="109728" indent="0">
              <a:buNone/>
            </a:pPr>
            <a:r>
              <a:rPr lang="en-IE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Write out </a:t>
            </a:r>
            <a:r>
              <a:rPr lang="en-IE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Current Character</a:t>
            </a:r>
            <a:r>
              <a:rPr lang="en-IE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109728" indent="0">
              <a:buNone/>
            </a:pPr>
            <a:r>
              <a:rPr lang="en-IE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ELSE        </a:t>
            </a:r>
          </a:p>
          <a:p>
            <a:pPr marL="109728" indent="0">
              <a:buNone/>
            </a:pPr>
            <a:r>
              <a:rPr lang="en-IE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Keep looping while the characters match;</a:t>
            </a:r>
          </a:p>
          <a:p>
            <a:pPr marL="109728" indent="0">
              <a:buNone/>
            </a:pPr>
            <a:r>
              <a:rPr lang="en-IE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Keep counting;</a:t>
            </a:r>
          </a:p>
          <a:p>
            <a:pPr marL="109728" indent="0">
              <a:buNone/>
            </a:pPr>
            <a:r>
              <a:rPr lang="en-IE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Get </a:t>
            </a:r>
            <a:r>
              <a:rPr lang="en-IE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next char, and set current to next;</a:t>
            </a:r>
            <a:endParaRPr lang="en-IE" sz="18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09728" indent="0">
              <a:buNone/>
            </a:pPr>
            <a:r>
              <a:rPr lang="en-IE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When finished write out Counter;</a:t>
            </a:r>
          </a:p>
          <a:p>
            <a:pPr marL="109728" indent="0">
              <a:buNone/>
            </a:pPr>
            <a:r>
              <a:rPr lang="en-IE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Write out Current </a:t>
            </a:r>
            <a:r>
              <a:rPr lang="en-IE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Character</a:t>
            </a:r>
            <a:r>
              <a:rPr lang="en-IE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109728" indent="0">
              <a:buNone/>
            </a:pPr>
            <a:r>
              <a:rPr lang="en-IE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Reset Counter;</a:t>
            </a:r>
          </a:p>
          <a:p>
            <a:pPr marL="109728" indent="0">
              <a:buNone/>
            </a:pPr>
            <a:r>
              <a:rPr lang="en-IE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ENDIF;</a:t>
            </a:r>
          </a:p>
          <a:p>
            <a:pPr marL="109728" indent="0">
              <a:buNone/>
            </a:pPr>
            <a:r>
              <a:rPr lang="en-IE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ENDWHILE;</a:t>
            </a:r>
          </a:p>
          <a:p>
            <a:pPr marL="109728" indent="0">
              <a:buNone/>
            </a:pPr>
            <a:r>
              <a:rPr lang="en-IE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END.</a:t>
            </a:r>
            <a:endParaRPr lang="en-IE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560231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35317" y="116632"/>
            <a:ext cx="9360289" cy="6120680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521" y="260650"/>
            <a:ext cx="10971372" cy="6192687"/>
          </a:xfrm>
        </p:spPr>
        <p:txBody>
          <a:bodyPr>
            <a:noAutofit/>
          </a:bodyPr>
          <a:lstStyle/>
          <a:p>
            <a:pPr marL="109728" indent="0">
              <a:buNone/>
            </a:pPr>
            <a:r>
              <a:rPr lang="en-IE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PROGRAM </a:t>
            </a:r>
            <a:r>
              <a:rPr lang="en-IE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CompressExample</a:t>
            </a:r>
            <a:r>
              <a:rPr lang="en-IE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  <a:endParaRPr lang="en-IE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09728" indent="0">
              <a:buNone/>
            </a:pPr>
            <a:r>
              <a:rPr lang="en-IE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char </a:t>
            </a:r>
            <a:r>
              <a:rPr lang="en-IE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Current_Char</a:t>
            </a:r>
            <a:r>
              <a:rPr lang="en-IE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IE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Next_char</a:t>
            </a:r>
            <a:r>
              <a:rPr lang="en-IE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109728" indent="0">
              <a:buNone/>
            </a:pPr>
            <a:r>
              <a:rPr lang="en-IE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Current_Char</a:t>
            </a:r>
            <a:r>
              <a:rPr lang="en-IE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&lt;- </a:t>
            </a:r>
            <a:r>
              <a:rPr lang="en-IE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Get_char</a:t>
            </a:r>
            <a:r>
              <a:rPr lang="en-IE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109728" indent="0">
              <a:buNone/>
            </a:pPr>
            <a:r>
              <a:rPr lang="en-IE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WHILE (NOT </a:t>
            </a:r>
            <a:r>
              <a:rPr lang="en-IE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End_of_Line</a:t>
            </a:r>
            <a:r>
              <a:rPr lang="en-IE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109728" indent="0">
              <a:buNone/>
            </a:pPr>
            <a:r>
              <a:rPr lang="en-IE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DO </a:t>
            </a:r>
            <a:r>
              <a:rPr lang="en-IE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Next_Char</a:t>
            </a:r>
            <a:r>
              <a:rPr lang="en-IE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&lt;- </a:t>
            </a:r>
            <a:r>
              <a:rPr lang="en-IE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Get_char</a:t>
            </a:r>
            <a:r>
              <a:rPr lang="en-IE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109728" indent="0">
              <a:buNone/>
            </a:pPr>
            <a:r>
              <a:rPr lang="en-IE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IF (</a:t>
            </a:r>
            <a:r>
              <a:rPr lang="en-IE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Current_Char</a:t>
            </a:r>
            <a:r>
              <a:rPr lang="en-IE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!= </a:t>
            </a:r>
            <a:r>
              <a:rPr lang="en-IE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Next_char</a:t>
            </a:r>
            <a:r>
              <a:rPr lang="en-IE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109728" indent="0">
              <a:buNone/>
            </a:pPr>
            <a:r>
              <a:rPr lang="en-IE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THEN        </a:t>
            </a:r>
            <a:r>
              <a:rPr lang="en-IE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Current_Char</a:t>
            </a:r>
            <a:r>
              <a:rPr lang="en-IE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&lt;- </a:t>
            </a:r>
            <a:r>
              <a:rPr lang="en-IE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Next_Char</a:t>
            </a:r>
            <a:r>
              <a:rPr lang="en-IE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                  </a:t>
            </a:r>
          </a:p>
          <a:p>
            <a:pPr marL="109728" indent="0">
              <a:buNone/>
            </a:pPr>
            <a:r>
              <a:rPr lang="en-IE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</a:t>
            </a:r>
            <a:r>
              <a:rPr lang="en-IE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Next_Char</a:t>
            </a:r>
            <a:r>
              <a:rPr lang="en-IE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&lt;- </a:t>
            </a:r>
            <a:r>
              <a:rPr lang="en-IE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Get_char</a:t>
            </a:r>
            <a:r>
              <a:rPr lang="en-IE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();                                </a:t>
            </a:r>
          </a:p>
          <a:p>
            <a:pPr marL="109728" indent="0">
              <a:buNone/>
            </a:pPr>
            <a:r>
              <a:rPr lang="en-IE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Write out </a:t>
            </a:r>
            <a:r>
              <a:rPr lang="en-IE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Current_Char</a:t>
            </a:r>
            <a:r>
              <a:rPr lang="en-IE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109728" indent="0">
              <a:buNone/>
            </a:pPr>
            <a:r>
              <a:rPr lang="en-IE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ELSE        </a:t>
            </a:r>
          </a:p>
          <a:p>
            <a:pPr marL="109728" indent="0">
              <a:buNone/>
            </a:pPr>
            <a:r>
              <a:rPr lang="en-IE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WHILE (</a:t>
            </a:r>
            <a:r>
              <a:rPr lang="en-IE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Current_Char</a:t>
            </a:r>
            <a:r>
              <a:rPr lang="en-IE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IE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Next_char</a:t>
            </a:r>
            <a:r>
              <a:rPr lang="en-IE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109728" indent="0">
              <a:buNone/>
            </a:pPr>
            <a:r>
              <a:rPr lang="en-IE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DO Counter </a:t>
            </a:r>
            <a:r>
              <a:rPr lang="en-IE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&lt;- </a:t>
            </a:r>
            <a:r>
              <a:rPr lang="en-IE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Counter + 1;</a:t>
            </a:r>
          </a:p>
          <a:p>
            <a:pPr marL="109728" indent="0">
              <a:buNone/>
            </a:pPr>
            <a:r>
              <a:rPr lang="en-IE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</a:t>
            </a:r>
            <a:r>
              <a:rPr lang="en-IE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Current_Char</a:t>
            </a:r>
            <a:r>
              <a:rPr lang="en-IE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&lt;- </a:t>
            </a:r>
            <a:r>
              <a:rPr lang="en-IE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Next_Char</a:t>
            </a:r>
            <a:r>
              <a:rPr lang="en-IE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                  </a:t>
            </a:r>
          </a:p>
          <a:p>
            <a:pPr marL="109728" indent="0">
              <a:buNone/>
            </a:pPr>
            <a:r>
              <a:rPr lang="en-IE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</a:t>
            </a:r>
            <a:r>
              <a:rPr lang="en-IE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Next_Char</a:t>
            </a:r>
            <a:r>
              <a:rPr lang="en-IE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&lt;- </a:t>
            </a:r>
            <a:r>
              <a:rPr lang="en-IE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Get_char</a:t>
            </a:r>
            <a:r>
              <a:rPr lang="en-IE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109728" indent="0">
              <a:buNone/>
            </a:pPr>
            <a:r>
              <a:rPr lang="en-IE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ENDWHILE;</a:t>
            </a:r>
          </a:p>
          <a:p>
            <a:pPr marL="109728" indent="0">
              <a:buNone/>
            </a:pPr>
            <a:r>
              <a:rPr lang="en-IE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Write out Counter, </a:t>
            </a:r>
            <a:r>
              <a:rPr lang="en-IE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Current_Char</a:t>
            </a:r>
            <a:r>
              <a:rPr lang="en-IE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109728" indent="0">
              <a:buNone/>
            </a:pPr>
            <a:r>
              <a:rPr lang="en-IE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Counter </a:t>
            </a:r>
            <a:r>
              <a:rPr lang="en-IE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&lt;- </a:t>
            </a:r>
            <a:r>
              <a:rPr lang="en-IE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0;</a:t>
            </a:r>
          </a:p>
          <a:p>
            <a:pPr marL="109728" indent="0">
              <a:buNone/>
            </a:pPr>
            <a:r>
              <a:rPr lang="en-IE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ENDIF;</a:t>
            </a:r>
          </a:p>
          <a:p>
            <a:pPr marL="109728" indent="0">
              <a:buNone/>
            </a:pPr>
            <a:r>
              <a:rPr lang="en-IE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ENDWHILE;</a:t>
            </a:r>
          </a:p>
          <a:p>
            <a:pPr marL="109728" indent="0">
              <a:buNone/>
            </a:pPr>
            <a:r>
              <a:rPr lang="en-IE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END.</a:t>
            </a:r>
            <a:endParaRPr lang="en-IE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644285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Data Compression</a:t>
            </a:r>
            <a:endParaRPr lang="en-IE" dirty="0"/>
          </a:p>
        </p:txBody>
      </p:sp>
      <p:sp>
        <p:nvSpPr>
          <p:cNvPr id="10" name="Content Placeholder 1"/>
          <p:cNvSpPr>
            <a:spLocks noGrp="1"/>
          </p:cNvSpPr>
          <p:nvPr>
            <p:ph idx="1"/>
          </p:nvPr>
        </p:nvSpPr>
        <p:spPr>
          <a:xfrm>
            <a:off x="609521" y="1481330"/>
            <a:ext cx="10971372" cy="4525963"/>
          </a:xfrm>
        </p:spPr>
        <p:txBody>
          <a:bodyPr>
            <a:normAutofit/>
          </a:bodyPr>
          <a:lstStyle/>
          <a:p>
            <a:pPr lvl="0"/>
            <a:endParaRPr lang="en-IE" sz="3200" dirty="0" smtClean="0"/>
          </a:p>
          <a:p>
            <a:pPr lvl="0"/>
            <a:r>
              <a:rPr lang="en-IE" sz="3200" dirty="0" smtClean="0"/>
              <a:t>Or let’s imagine we are sending a list of house prices.</a:t>
            </a:r>
          </a:p>
          <a:p>
            <a:pPr lvl="0"/>
            <a:r>
              <a:rPr lang="en-IE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350000</a:t>
            </a:r>
          </a:p>
          <a:p>
            <a:r>
              <a:rPr lang="en-IE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600000</a:t>
            </a:r>
          </a:p>
          <a:p>
            <a:pPr lvl="0"/>
            <a:r>
              <a:rPr lang="en-IE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550000</a:t>
            </a:r>
          </a:p>
          <a:p>
            <a:pPr lvl="0"/>
            <a:r>
              <a:rPr lang="en-IE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2100000</a:t>
            </a:r>
          </a:p>
          <a:p>
            <a:r>
              <a:rPr lang="en-IE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3000000</a:t>
            </a:r>
            <a:endParaRPr lang="en-IE" sz="3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0"/>
            <a:endParaRPr lang="en-IE" sz="32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0"/>
            <a:endParaRPr lang="en-IE" sz="32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586727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Data Compression</a:t>
            </a:r>
            <a:endParaRPr lang="en-IE" dirty="0"/>
          </a:p>
        </p:txBody>
      </p:sp>
      <p:sp>
        <p:nvSpPr>
          <p:cNvPr id="10" name="Content Placeholder 1"/>
          <p:cNvSpPr>
            <a:spLocks noGrp="1"/>
          </p:cNvSpPr>
          <p:nvPr>
            <p:ph idx="1"/>
          </p:nvPr>
        </p:nvSpPr>
        <p:spPr>
          <a:xfrm>
            <a:off x="609521" y="1481330"/>
            <a:ext cx="10971372" cy="4525963"/>
          </a:xfrm>
        </p:spPr>
        <p:txBody>
          <a:bodyPr>
            <a:normAutofit/>
          </a:bodyPr>
          <a:lstStyle/>
          <a:p>
            <a:pPr lvl="0"/>
            <a:endParaRPr lang="en-IE" sz="3200" dirty="0" smtClean="0"/>
          </a:p>
          <a:p>
            <a:pPr lvl="0"/>
            <a:r>
              <a:rPr lang="en-IE" sz="3200" dirty="0" smtClean="0"/>
              <a:t>Now let’s use the # to indicate number of zeros:</a:t>
            </a:r>
          </a:p>
          <a:p>
            <a:pPr lvl="0"/>
            <a:r>
              <a:rPr lang="en-IE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350000</a:t>
            </a:r>
          </a:p>
          <a:p>
            <a:r>
              <a:rPr lang="en-IE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600000</a:t>
            </a:r>
          </a:p>
          <a:p>
            <a:pPr lvl="0"/>
            <a:r>
              <a:rPr lang="en-IE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550000</a:t>
            </a:r>
          </a:p>
          <a:p>
            <a:pPr lvl="0"/>
            <a:r>
              <a:rPr lang="en-IE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2100000</a:t>
            </a:r>
          </a:p>
          <a:p>
            <a:r>
              <a:rPr lang="en-IE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3000000</a:t>
            </a:r>
            <a:endParaRPr lang="en-IE" sz="3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0"/>
            <a:endParaRPr lang="en-IE" sz="32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0"/>
            <a:endParaRPr lang="en-IE" sz="32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865738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Data Compression</a:t>
            </a:r>
            <a:endParaRPr lang="en-IE" dirty="0"/>
          </a:p>
        </p:txBody>
      </p:sp>
      <p:sp>
        <p:nvSpPr>
          <p:cNvPr id="10" name="Content Placeholder 1"/>
          <p:cNvSpPr>
            <a:spLocks noGrp="1"/>
          </p:cNvSpPr>
          <p:nvPr>
            <p:ph idx="1"/>
          </p:nvPr>
        </p:nvSpPr>
        <p:spPr>
          <a:xfrm>
            <a:off x="609521" y="1481330"/>
            <a:ext cx="10971372" cy="4525963"/>
          </a:xfrm>
        </p:spPr>
        <p:txBody>
          <a:bodyPr>
            <a:normAutofit/>
          </a:bodyPr>
          <a:lstStyle/>
          <a:p>
            <a:pPr lvl="0"/>
            <a:endParaRPr lang="en-IE" sz="3200" dirty="0" smtClean="0"/>
          </a:p>
          <a:p>
            <a:pPr lvl="0"/>
            <a:r>
              <a:rPr lang="en-IE" sz="3200" dirty="0" smtClean="0"/>
              <a:t>Now let’s use the # to indicate number of zeros:</a:t>
            </a:r>
          </a:p>
          <a:p>
            <a:pPr lvl="0"/>
            <a:r>
              <a:rPr lang="en-IE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350000</a:t>
            </a:r>
          </a:p>
          <a:p>
            <a:r>
              <a:rPr lang="en-IE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600000</a:t>
            </a:r>
          </a:p>
          <a:p>
            <a:pPr lvl="0"/>
            <a:r>
              <a:rPr lang="en-IE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550000</a:t>
            </a:r>
          </a:p>
          <a:p>
            <a:pPr lvl="0"/>
            <a:r>
              <a:rPr lang="en-IE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2100000</a:t>
            </a:r>
          </a:p>
          <a:p>
            <a:r>
              <a:rPr lang="en-IE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3000000</a:t>
            </a:r>
            <a:endParaRPr lang="en-IE" sz="3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0"/>
            <a:endParaRPr lang="en-IE" sz="32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0"/>
            <a:endParaRPr lang="en-IE" sz="32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951886" y="3140968"/>
            <a:ext cx="6095207" cy="2708434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IE" sz="3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35#4</a:t>
            </a:r>
            <a:endParaRPr lang="en-IE" sz="3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IE" sz="3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6#5</a:t>
            </a:r>
            <a:endParaRPr lang="en-IE" sz="3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IE" sz="3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55#4</a:t>
            </a:r>
            <a:endParaRPr lang="en-IE" sz="3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IE" sz="3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21#5</a:t>
            </a:r>
            <a:endParaRPr lang="en-IE" sz="3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IE" sz="3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3#6</a:t>
            </a:r>
            <a:endParaRPr lang="en-IE" sz="3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Right Arrow 4"/>
          <p:cNvSpPr/>
          <p:nvPr/>
        </p:nvSpPr>
        <p:spPr>
          <a:xfrm>
            <a:off x="4271241" y="4221089"/>
            <a:ext cx="1343974" cy="576064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110764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Data Compression</a:t>
            </a:r>
            <a:endParaRPr lang="en-IE" dirty="0"/>
          </a:p>
        </p:txBody>
      </p:sp>
      <p:sp>
        <p:nvSpPr>
          <p:cNvPr id="10" name="Content Placeholder 1"/>
          <p:cNvSpPr>
            <a:spLocks noGrp="1"/>
          </p:cNvSpPr>
          <p:nvPr>
            <p:ph idx="1"/>
          </p:nvPr>
        </p:nvSpPr>
        <p:spPr>
          <a:xfrm>
            <a:off x="609521" y="1481330"/>
            <a:ext cx="10971372" cy="4525963"/>
          </a:xfrm>
        </p:spPr>
        <p:txBody>
          <a:bodyPr>
            <a:normAutofit/>
          </a:bodyPr>
          <a:lstStyle/>
          <a:p>
            <a:pPr lvl="0"/>
            <a:endParaRPr lang="en-IE" sz="3200" dirty="0" smtClean="0"/>
          </a:p>
          <a:p>
            <a:pPr lvl="0"/>
            <a:r>
              <a:rPr lang="en-IE" sz="3200" dirty="0" smtClean="0"/>
              <a:t>We’ve gone from 32 characters to 18 characters:</a:t>
            </a:r>
          </a:p>
          <a:p>
            <a:pPr lvl="0"/>
            <a:r>
              <a:rPr lang="en-IE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350000</a:t>
            </a:r>
          </a:p>
          <a:p>
            <a:r>
              <a:rPr lang="en-IE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600000</a:t>
            </a:r>
          </a:p>
          <a:p>
            <a:pPr lvl="0"/>
            <a:r>
              <a:rPr lang="en-IE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550000</a:t>
            </a:r>
          </a:p>
          <a:p>
            <a:pPr lvl="0"/>
            <a:r>
              <a:rPr lang="en-IE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2100000</a:t>
            </a:r>
          </a:p>
          <a:p>
            <a:r>
              <a:rPr lang="en-IE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3000000</a:t>
            </a:r>
            <a:endParaRPr lang="en-IE" sz="3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0"/>
            <a:endParaRPr lang="en-IE" sz="32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0"/>
            <a:endParaRPr lang="en-IE" sz="32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951886" y="3140968"/>
            <a:ext cx="6095207" cy="2708434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IE" sz="3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35#4</a:t>
            </a:r>
            <a:endParaRPr lang="en-IE" sz="3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IE" sz="3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6#5</a:t>
            </a:r>
            <a:endParaRPr lang="en-IE" sz="3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IE" sz="3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55#4</a:t>
            </a:r>
            <a:endParaRPr lang="en-IE" sz="3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IE" sz="3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21#5</a:t>
            </a:r>
            <a:endParaRPr lang="en-IE" sz="3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IE" sz="3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3#6</a:t>
            </a:r>
            <a:endParaRPr lang="en-IE" sz="3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Right Arrow 4"/>
          <p:cNvSpPr/>
          <p:nvPr/>
        </p:nvSpPr>
        <p:spPr>
          <a:xfrm>
            <a:off x="4271241" y="4221089"/>
            <a:ext cx="1343974" cy="576064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587635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IE" sz="3200" dirty="0" smtClean="0"/>
              <a:t>Also Rather than have to send every character in a message, it would be great if we could find a way of reducing the length of the message to allow it to be transmitted quicker. </a:t>
            </a:r>
          </a:p>
          <a:p>
            <a:pPr lvl="0"/>
            <a:endParaRPr lang="en-IE" sz="3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Data Compression</a:t>
            </a:r>
            <a:endParaRPr lang="en-IE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758524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E" dirty="0" smtClean="0"/>
              <a:t>Image Compression</a:t>
            </a:r>
            <a:endParaRPr lang="en-IE" dirty="0"/>
          </a:p>
        </p:txBody>
      </p:sp>
      <p:sp>
        <p:nvSpPr>
          <p:cNvPr id="3" name="Rectangle 2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58303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Data Compression</a:t>
            </a:r>
            <a:endParaRPr lang="en-IE" dirty="0"/>
          </a:p>
        </p:txBody>
      </p:sp>
      <p:sp>
        <p:nvSpPr>
          <p:cNvPr id="10" name="Content Placeholder 1"/>
          <p:cNvSpPr>
            <a:spLocks noGrp="1"/>
          </p:cNvSpPr>
          <p:nvPr>
            <p:ph idx="1"/>
          </p:nvPr>
        </p:nvSpPr>
        <p:spPr>
          <a:xfrm>
            <a:off x="609521" y="1481330"/>
            <a:ext cx="10971372" cy="4525963"/>
          </a:xfrm>
        </p:spPr>
        <p:txBody>
          <a:bodyPr>
            <a:normAutofit/>
          </a:bodyPr>
          <a:lstStyle/>
          <a:p>
            <a:pPr lvl="0"/>
            <a:endParaRPr lang="en-IE" sz="3200" dirty="0" smtClean="0"/>
          </a:p>
          <a:p>
            <a:pPr lvl="0"/>
            <a:r>
              <a:rPr lang="en-IE" sz="3200" dirty="0" smtClean="0"/>
              <a:t>Let’s think about images.</a:t>
            </a:r>
          </a:p>
          <a:p>
            <a:pPr lvl="0"/>
            <a:endParaRPr lang="en-IE" sz="3200" dirty="0"/>
          </a:p>
          <a:p>
            <a:pPr lvl="0"/>
            <a:r>
              <a:rPr lang="en-IE" sz="3200" dirty="0" smtClean="0"/>
              <a:t>Let’s say we are trying to display the letter ‘A’ </a:t>
            </a:r>
            <a:endParaRPr lang="en-IE" sz="3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0"/>
            <a:endParaRPr lang="en-IE" sz="32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0"/>
            <a:endParaRPr lang="en-IE" sz="32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13651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Data Compression</a:t>
            </a:r>
            <a:endParaRPr lang="en-IE" dirty="0"/>
          </a:p>
        </p:txBody>
      </p:sp>
      <p:sp>
        <p:nvSpPr>
          <p:cNvPr id="10" name="Content Placeholder 1"/>
          <p:cNvSpPr>
            <a:spLocks noGrp="1"/>
          </p:cNvSpPr>
          <p:nvPr>
            <p:ph idx="1"/>
          </p:nvPr>
        </p:nvSpPr>
        <p:spPr>
          <a:xfrm>
            <a:off x="609521" y="1481330"/>
            <a:ext cx="10971372" cy="4525963"/>
          </a:xfrm>
        </p:spPr>
        <p:txBody>
          <a:bodyPr>
            <a:normAutofit/>
          </a:bodyPr>
          <a:lstStyle/>
          <a:p>
            <a:pPr lvl="0"/>
            <a:endParaRPr lang="en-IE" sz="3200" dirty="0" smtClean="0"/>
          </a:p>
          <a:p>
            <a:pPr lvl="0"/>
            <a:r>
              <a:rPr lang="en-IE" sz="3200" dirty="0" smtClean="0"/>
              <a:t>Let’s think about images.</a:t>
            </a:r>
          </a:p>
          <a:p>
            <a:pPr lvl="0"/>
            <a:endParaRPr lang="en-IE" sz="3200" dirty="0"/>
          </a:p>
          <a:p>
            <a:pPr lvl="0"/>
            <a:r>
              <a:rPr lang="en-IE" sz="3200" dirty="0" smtClean="0"/>
              <a:t>Let’s say we are trying to display the letter ‘A’ </a:t>
            </a:r>
            <a:endParaRPr lang="en-IE" sz="3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0"/>
            <a:endParaRPr lang="en-IE" sz="32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0"/>
            <a:endParaRPr lang="en-IE" sz="32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3219" y="4149081"/>
            <a:ext cx="1727967" cy="1961905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762001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Data Compression</a:t>
            </a:r>
            <a:endParaRPr lang="en-IE" dirty="0"/>
          </a:p>
        </p:txBody>
      </p:sp>
      <p:sp>
        <p:nvSpPr>
          <p:cNvPr id="10" name="Content Placeholder 1"/>
          <p:cNvSpPr>
            <a:spLocks noGrp="1"/>
          </p:cNvSpPr>
          <p:nvPr>
            <p:ph idx="1"/>
          </p:nvPr>
        </p:nvSpPr>
        <p:spPr>
          <a:xfrm>
            <a:off x="609521" y="1481330"/>
            <a:ext cx="10971372" cy="4525963"/>
          </a:xfrm>
        </p:spPr>
        <p:txBody>
          <a:bodyPr>
            <a:normAutofit fontScale="77500" lnSpcReduction="20000"/>
          </a:bodyPr>
          <a:lstStyle/>
          <a:p>
            <a:pPr lvl="0"/>
            <a:endParaRPr lang="en-IE" sz="3200" dirty="0" smtClean="0"/>
          </a:p>
          <a:p>
            <a:pPr lvl="0"/>
            <a:r>
              <a:rPr lang="en-IE" sz="3200" dirty="0" smtClean="0"/>
              <a:t>We could encode this as:</a:t>
            </a:r>
          </a:p>
          <a:p>
            <a:pPr lvl="0"/>
            <a:endParaRPr lang="en-IE" sz="3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0"/>
            <a:r>
              <a:rPr lang="en-IE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WWWBBWWW</a:t>
            </a:r>
          </a:p>
          <a:p>
            <a:pPr lvl="0"/>
            <a:r>
              <a:rPr lang="en-IE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WWBWWBWW</a:t>
            </a:r>
          </a:p>
          <a:p>
            <a:pPr lvl="0"/>
            <a:r>
              <a:rPr lang="en-IE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WBWWWWBW</a:t>
            </a:r>
          </a:p>
          <a:p>
            <a:pPr lvl="0"/>
            <a:r>
              <a:rPr lang="en-IE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WBWWWWBW</a:t>
            </a:r>
          </a:p>
          <a:p>
            <a:pPr lvl="0"/>
            <a:r>
              <a:rPr lang="en-IE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WBBBBBBW</a:t>
            </a:r>
          </a:p>
          <a:p>
            <a:pPr lvl="0"/>
            <a:r>
              <a:rPr lang="en-IE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WBWWWWBW</a:t>
            </a:r>
          </a:p>
          <a:p>
            <a:r>
              <a:rPr lang="en-IE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WBWWWWBW</a:t>
            </a:r>
          </a:p>
          <a:p>
            <a:pPr lvl="0"/>
            <a:r>
              <a:rPr lang="en-IE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WWWWWWWW</a:t>
            </a:r>
            <a:endParaRPr lang="en-IE" sz="3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0"/>
            <a:endParaRPr lang="en-IE" sz="3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0"/>
            <a:endParaRPr lang="en-IE" sz="32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0"/>
            <a:endParaRPr lang="en-IE" sz="32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5452" y="2708921"/>
            <a:ext cx="2399721" cy="2952328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21028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Data Compression</a:t>
            </a:r>
            <a:endParaRPr lang="en-IE" dirty="0"/>
          </a:p>
        </p:txBody>
      </p:sp>
      <p:sp>
        <p:nvSpPr>
          <p:cNvPr id="10" name="Content Placeholder 1"/>
          <p:cNvSpPr>
            <a:spLocks noGrp="1"/>
          </p:cNvSpPr>
          <p:nvPr>
            <p:ph idx="1"/>
          </p:nvPr>
        </p:nvSpPr>
        <p:spPr>
          <a:xfrm>
            <a:off x="609521" y="1481330"/>
            <a:ext cx="10971372" cy="4525963"/>
          </a:xfrm>
        </p:spPr>
        <p:txBody>
          <a:bodyPr>
            <a:normAutofit fontScale="77500" lnSpcReduction="20000"/>
          </a:bodyPr>
          <a:lstStyle/>
          <a:p>
            <a:pPr lvl="0"/>
            <a:endParaRPr lang="en-IE" sz="3200" dirty="0" smtClean="0"/>
          </a:p>
          <a:p>
            <a:pPr lvl="0"/>
            <a:r>
              <a:rPr lang="en-IE" sz="3200" dirty="0" smtClean="0"/>
              <a:t>We could compress this to:</a:t>
            </a:r>
          </a:p>
          <a:p>
            <a:pPr lvl="0"/>
            <a:endParaRPr lang="en-IE" sz="3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0"/>
            <a:r>
              <a:rPr lang="en-IE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WWWBBWWW</a:t>
            </a:r>
          </a:p>
          <a:p>
            <a:pPr lvl="0"/>
            <a:r>
              <a:rPr lang="en-IE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WWBWWBWW</a:t>
            </a:r>
          </a:p>
          <a:p>
            <a:pPr lvl="0"/>
            <a:r>
              <a:rPr lang="en-IE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WBWWWWBW</a:t>
            </a:r>
          </a:p>
          <a:p>
            <a:pPr lvl="0"/>
            <a:r>
              <a:rPr lang="en-IE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WBWWWWBW</a:t>
            </a:r>
          </a:p>
          <a:p>
            <a:pPr lvl="0"/>
            <a:r>
              <a:rPr lang="en-IE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WBBBBBBW</a:t>
            </a:r>
          </a:p>
          <a:p>
            <a:pPr lvl="0"/>
            <a:r>
              <a:rPr lang="en-IE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WBWWWWBW</a:t>
            </a:r>
          </a:p>
          <a:p>
            <a:r>
              <a:rPr lang="en-IE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WBWWWWBW</a:t>
            </a:r>
          </a:p>
          <a:p>
            <a:pPr lvl="0"/>
            <a:r>
              <a:rPr lang="en-IE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WWWWWWWW</a:t>
            </a:r>
            <a:endParaRPr lang="en-IE" sz="3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0"/>
            <a:endParaRPr lang="en-IE" sz="3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0"/>
            <a:endParaRPr lang="en-IE" sz="32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0"/>
            <a:endParaRPr lang="en-IE" sz="32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315553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Data Compression</a:t>
            </a:r>
            <a:endParaRPr lang="en-IE" dirty="0"/>
          </a:p>
        </p:txBody>
      </p:sp>
      <p:sp>
        <p:nvSpPr>
          <p:cNvPr id="10" name="Content Placeholder 1"/>
          <p:cNvSpPr>
            <a:spLocks noGrp="1"/>
          </p:cNvSpPr>
          <p:nvPr>
            <p:ph idx="1"/>
          </p:nvPr>
        </p:nvSpPr>
        <p:spPr>
          <a:xfrm>
            <a:off x="609521" y="1481330"/>
            <a:ext cx="10971372" cy="4525963"/>
          </a:xfrm>
        </p:spPr>
        <p:txBody>
          <a:bodyPr>
            <a:normAutofit fontScale="77500" lnSpcReduction="20000"/>
          </a:bodyPr>
          <a:lstStyle/>
          <a:p>
            <a:pPr lvl="0"/>
            <a:endParaRPr lang="en-IE" sz="3200" dirty="0" smtClean="0"/>
          </a:p>
          <a:p>
            <a:pPr lvl="0"/>
            <a:r>
              <a:rPr lang="en-IE" sz="3200" dirty="0" smtClean="0"/>
              <a:t>We could compress this to:</a:t>
            </a:r>
          </a:p>
          <a:p>
            <a:pPr lvl="0"/>
            <a:endParaRPr lang="en-IE" sz="3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0"/>
            <a:r>
              <a:rPr lang="en-IE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WWWBBWWW</a:t>
            </a:r>
          </a:p>
          <a:p>
            <a:pPr lvl="0"/>
            <a:r>
              <a:rPr lang="en-IE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WWBWWBWW</a:t>
            </a:r>
          </a:p>
          <a:p>
            <a:pPr lvl="0"/>
            <a:r>
              <a:rPr lang="en-IE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WBWWWWBW</a:t>
            </a:r>
          </a:p>
          <a:p>
            <a:pPr lvl="0"/>
            <a:r>
              <a:rPr lang="en-IE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WBWWWWBW</a:t>
            </a:r>
          </a:p>
          <a:p>
            <a:pPr lvl="0"/>
            <a:r>
              <a:rPr lang="en-IE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WBBBBBBW</a:t>
            </a:r>
          </a:p>
          <a:p>
            <a:pPr lvl="0"/>
            <a:r>
              <a:rPr lang="en-IE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WBWWWWBW</a:t>
            </a:r>
          </a:p>
          <a:p>
            <a:r>
              <a:rPr lang="en-IE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WBWWWWBW</a:t>
            </a:r>
          </a:p>
          <a:p>
            <a:pPr lvl="0"/>
            <a:r>
              <a:rPr lang="en-IE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WWWWWWWW</a:t>
            </a:r>
            <a:endParaRPr lang="en-IE" sz="3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0"/>
            <a:endParaRPr lang="en-IE" sz="3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0"/>
            <a:endParaRPr lang="en-IE" sz="32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0"/>
            <a:endParaRPr lang="en-IE" sz="32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335879" y="2636912"/>
            <a:ext cx="465523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3W2B3W</a:t>
            </a:r>
            <a:endParaRPr lang="en-IE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2WB2WB2W</a:t>
            </a:r>
            <a:endParaRPr lang="en-IE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WB4WBW</a:t>
            </a:r>
            <a:endParaRPr lang="en-IE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WB4WBW</a:t>
            </a:r>
            <a:endParaRPr lang="en-IE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W6BW</a:t>
            </a:r>
            <a:endParaRPr lang="en-IE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WB4WBW</a:t>
            </a:r>
            <a:endParaRPr lang="en-IE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WB4WBW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8W</a:t>
            </a:r>
            <a:endParaRPr lang="en-IE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Right Arrow 4"/>
          <p:cNvSpPr/>
          <p:nvPr/>
        </p:nvSpPr>
        <p:spPr>
          <a:xfrm>
            <a:off x="4559236" y="3861048"/>
            <a:ext cx="1343974" cy="576064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109830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Data Compression</a:t>
            </a:r>
            <a:endParaRPr lang="en-IE" dirty="0"/>
          </a:p>
        </p:txBody>
      </p:sp>
      <p:sp>
        <p:nvSpPr>
          <p:cNvPr id="10" name="Content Placeholder 1"/>
          <p:cNvSpPr>
            <a:spLocks noGrp="1"/>
          </p:cNvSpPr>
          <p:nvPr>
            <p:ph idx="1"/>
          </p:nvPr>
        </p:nvSpPr>
        <p:spPr>
          <a:xfrm>
            <a:off x="609521" y="1481330"/>
            <a:ext cx="10971372" cy="4525963"/>
          </a:xfrm>
        </p:spPr>
        <p:txBody>
          <a:bodyPr>
            <a:normAutofit fontScale="77500" lnSpcReduction="20000"/>
          </a:bodyPr>
          <a:lstStyle/>
          <a:p>
            <a:pPr lvl="0"/>
            <a:endParaRPr lang="en-IE" sz="3200" dirty="0" smtClean="0"/>
          </a:p>
          <a:p>
            <a:pPr lvl="0"/>
            <a:r>
              <a:rPr lang="en-IE" sz="3200" dirty="0" smtClean="0"/>
              <a:t>From 64 characters to 44 characters: </a:t>
            </a:r>
          </a:p>
          <a:p>
            <a:pPr lvl="0"/>
            <a:endParaRPr lang="en-IE" sz="3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0"/>
            <a:r>
              <a:rPr lang="en-IE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WWWBBWWW</a:t>
            </a:r>
          </a:p>
          <a:p>
            <a:pPr lvl="0"/>
            <a:r>
              <a:rPr lang="en-IE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WWBWWBWW</a:t>
            </a:r>
          </a:p>
          <a:p>
            <a:pPr lvl="0"/>
            <a:r>
              <a:rPr lang="en-IE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WBWWWWBW</a:t>
            </a:r>
          </a:p>
          <a:p>
            <a:pPr lvl="0"/>
            <a:r>
              <a:rPr lang="en-IE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WBWWWWBW</a:t>
            </a:r>
          </a:p>
          <a:p>
            <a:pPr lvl="0"/>
            <a:r>
              <a:rPr lang="en-IE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WBBBBBBW</a:t>
            </a:r>
          </a:p>
          <a:p>
            <a:pPr lvl="0"/>
            <a:r>
              <a:rPr lang="en-IE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WBWWWWBW</a:t>
            </a:r>
          </a:p>
          <a:p>
            <a:r>
              <a:rPr lang="en-IE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WBWWWWBW</a:t>
            </a:r>
          </a:p>
          <a:p>
            <a:pPr lvl="0"/>
            <a:r>
              <a:rPr lang="en-IE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WWWWWWWW</a:t>
            </a:r>
            <a:endParaRPr lang="en-IE" sz="3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0"/>
            <a:endParaRPr lang="en-IE" sz="3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0"/>
            <a:endParaRPr lang="en-IE" sz="32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0"/>
            <a:endParaRPr lang="en-IE" sz="32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335879" y="2636912"/>
            <a:ext cx="465523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3W2B3W</a:t>
            </a:r>
            <a:endParaRPr lang="en-IE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2WB2WB2W</a:t>
            </a:r>
            <a:endParaRPr lang="en-IE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WB4WBW</a:t>
            </a:r>
            <a:endParaRPr lang="en-IE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WB4WBW</a:t>
            </a:r>
            <a:endParaRPr lang="en-IE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W6BW</a:t>
            </a:r>
            <a:endParaRPr lang="en-IE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WB4WBW</a:t>
            </a:r>
            <a:endParaRPr lang="en-IE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WB4WBW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8W</a:t>
            </a:r>
            <a:endParaRPr lang="en-IE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Right Arrow 4"/>
          <p:cNvSpPr/>
          <p:nvPr/>
        </p:nvSpPr>
        <p:spPr>
          <a:xfrm>
            <a:off x="4559236" y="3861048"/>
            <a:ext cx="1343974" cy="576064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70058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Data Compression</a:t>
            </a:r>
            <a:endParaRPr lang="en-IE" dirty="0"/>
          </a:p>
        </p:txBody>
      </p:sp>
      <p:sp>
        <p:nvSpPr>
          <p:cNvPr id="10" name="Content Placeholder 1"/>
          <p:cNvSpPr>
            <a:spLocks noGrp="1"/>
          </p:cNvSpPr>
          <p:nvPr>
            <p:ph idx="1"/>
          </p:nvPr>
        </p:nvSpPr>
        <p:spPr>
          <a:xfrm>
            <a:off x="609521" y="1481330"/>
            <a:ext cx="10971372" cy="4525963"/>
          </a:xfrm>
        </p:spPr>
        <p:txBody>
          <a:bodyPr>
            <a:normAutofit/>
          </a:bodyPr>
          <a:lstStyle/>
          <a:p>
            <a:pPr lvl="0"/>
            <a:endParaRPr lang="en-IE" sz="3200" dirty="0" smtClean="0"/>
          </a:p>
          <a:p>
            <a:pPr lvl="0"/>
            <a:r>
              <a:rPr lang="en-IE" sz="3200" dirty="0" smtClean="0"/>
              <a:t>We call this “run-length encoding” or RLE.</a:t>
            </a:r>
            <a:endParaRPr lang="en-IE" sz="3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0"/>
            <a:endParaRPr lang="en-IE" sz="3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0"/>
            <a:endParaRPr lang="en-IE" sz="32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0"/>
            <a:endParaRPr lang="en-IE" sz="32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82153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Data Compression</a:t>
            </a:r>
            <a:endParaRPr lang="en-IE" dirty="0"/>
          </a:p>
        </p:txBody>
      </p:sp>
      <p:sp>
        <p:nvSpPr>
          <p:cNvPr id="10" name="Content Placeholder 1"/>
          <p:cNvSpPr>
            <a:spLocks noGrp="1"/>
          </p:cNvSpPr>
          <p:nvPr>
            <p:ph idx="1"/>
          </p:nvPr>
        </p:nvSpPr>
        <p:spPr>
          <a:xfrm>
            <a:off x="609521" y="1481330"/>
            <a:ext cx="10971372" cy="4525963"/>
          </a:xfrm>
        </p:spPr>
        <p:txBody>
          <a:bodyPr>
            <a:normAutofit/>
          </a:bodyPr>
          <a:lstStyle/>
          <a:p>
            <a:pPr lvl="0"/>
            <a:endParaRPr lang="en-IE" sz="3200" dirty="0" smtClean="0"/>
          </a:p>
          <a:p>
            <a:pPr lvl="0"/>
            <a:r>
              <a:rPr lang="en-IE" sz="3200" dirty="0" smtClean="0"/>
              <a:t>Now let’s add one </a:t>
            </a:r>
            <a:r>
              <a:rPr lang="en-IE" sz="3200" smtClean="0"/>
              <a:t>more rule.</a:t>
            </a:r>
            <a:endParaRPr lang="en-IE" sz="3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0"/>
            <a:endParaRPr lang="en-IE" sz="3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0"/>
            <a:endParaRPr lang="en-IE" sz="32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0"/>
            <a:endParaRPr lang="en-IE" sz="32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542415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Data Compression</a:t>
            </a:r>
            <a:endParaRPr lang="en-IE" dirty="0"/>
          </a:p>
        </p:txBody>
      </p:sp>
      <p:sp>
        <p:nvSpPr>
          <p:cNvPr id="10" name="Content Placeholder 1"/>
          <p:cNvSpPr>
            <a:spLocks noGrp="1"/>
          </p:cNvSpPr>
          <p:nvPr>
            <p:ph idx="1"/>
          </p:nvPr>
        </p:nvSpPr>
        <p:spPr>
          <a:xfrm>
            <a:off x="609521" y="1481330"/>
            <a:ext cx="10971372" cy="4525963"/>
          </a:xfrm>
        </p:spPr>
        <p:txBody>
          <a:bodyPr>
            <a:normAutofit/>
          </a:bodyPr>
          <a:lstStyle/>
          <a:p>
            <a:pPr lvl="0"/>
            <a:endParaRPr lang="en-IE" sz="3200" dirty="0" smtClean="0"/>
          </a:p>
          <a:p>
            <a:pPr lvl="0"/>
            <a:r>
              <a:rPr lang="en-IE" sz="3200" dirty="0" smtClean="0"/>
              <a:t>Now let’s add one more rule.</a:t>
            </a:r>
          </a:p>
          <a:p>
            <a:pPr lvl="0"/>
            <a:endParaRPr lang="en-IE" sz="3200" dirty="0"/>
          </a:p>
          <a:p>
            <a:pPr lvl="0"/>
            <a:r>
              <a:rPr lang="en-IE" sz="3200" dirty="0" smtClean="0"/>
              <a:t>Let’s imagine if we send the number ‘0’ it means repeat the previous line.</a:t>
            </a:r>
            <a:endParaRPr lang="en-IE" sz="3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0"/>
            <a:endParaRPr lang="en-IE" sz="3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0"/>
            <a:endParaRPr lang="en-IE" sz="32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0"/>
            <a:endParaRPr lang="en-IE" sz="32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587895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ded Corner 4"/>
          <p:cNvSpPr/>
          <p:nvPr/>
        </p:nvSpPr>
        <p:spPr>
          <a:xfrm>
            <a:off x="1846734" y="2420888"/>
            <a:ext cx="8496944" cy="1440160"/>
          </a:xfrm>
          <a:prstGeom prst="foldedCorner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IE" sz="3200" dirty="0" smtClean="0"/>
              <a:t>Let’s look at an example.</a:t>
            </a:r>
          </a:p>
          <a:p>
            <a:pPr lvl="0"/>
            <a:endParaRPr lang="en-IE" sz="3200" dirty="0" smtClean="0"/>
          </a:p>
          <a:p>
            <a:pPr marL="109728" lvl="0" indent="0" algn="ctr">
              <a:buNone/>
            </a:pPr>
            <a:r>
              <a:rPr lang="en-IE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The rain in Spain lies mainly in the plain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Data Compression</a:t>
            </a:r>
            <a:endParaRPr lang="en-IE" dirty="0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120799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Data Compression</a:t>
            </a:r>
            <a:endParaRPr lang="en-IE" dirty="0"/>
          </a:p>
        </p:txBody>
      </p:sp>
      <p:sp>
        <p:nvSpPr>
          <p:cNvPr id="10" name="Content Placeholder 1"/>
          <p:cNvSpPr>
            <a:spLocks noGrp="1"/>
          </p:cNvSpPr>
          <p:nvPr>
            <p:ph idx="1"/>
          </p:nvPr>
        </p:nvSpPr>
        <p:spPr>
          <a:xfrm>
            <a:off x="609521" y="1481330"/>
            <a:ext cx="10971372" cy="4525963"/>
          </a:xfrm>
        </p:spPr>
        <p:txBody>
          <a:bodyPr>
            <a:normAutofit fontScale="77500" lnSpcReduction="20000"/>
          </a:bodyPr>
          <a:lstStyle/>
          <a:p>
            <a:pPr lvl="0"/>
            <a:endParaRPr lang="en-IE" sz="3200" dirty="0" smtClean="0"/>
          </a:p>
          <a:p>
            <a:pPr lvl="0"/>
            <a:r>
              <a:rPr lang="en-IE" sz="3200" dirty="0" smtClean="0"/>
              <a:t>So now we had:</a:t>
            </a:r>
          </a:p>
          <a:p>
            <a:pPr lvl="0"/>
            <a:endParaRPr lang="en-IE" sz="3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0"/>
            <a:r>
              <a:rPr lang="en-IE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WWWBBWWW</a:t>
            </a:r>
          </a:p>
          <a:p>
            <a:pPr lvl="0"/>
            <a:r>
              <a:rPr lang="en-IE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WWBWWBWW</a:t>
            </a:r>
          </a:p>
          <a:p>
            <a:pPr lvl="0"/>
            <a:r>
              <a:rPr lang="en-IE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WBWWWWBW</a:t>
            </a:r>
          </a:p>
          <a:p>
            <a:pPr lvl="0"/>
            <a:r>
              <a:rPr lang="en-IE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WBWWWWBW</a:t>
            </a:r>
          </a:p>
          <a:p>
            <a:pPr lvl="0"/>
            <a:r>
              <a:rPr lang="en-IE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WBBBBBBW</a:t>
            </a:r>
          </a:p>
          <a:p>
            <a:pPr lvl="0"/>
            <a:r>
              <a:rPr lang="en-IE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WBWWWWBW</a:t>
            </a:r>
          </a:p>
          <a:p>
            <a:r>
              <a:rPr lang="en-IE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WBWWWWBW</a:t>
            </a:r>
          </a:p>
          <a:p>
            <a:pPr lvl="0"/>
            <a:r>
              <a:rPr lang="en-IE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WWWWWWWW</a:t>
            </a:r>
            <a:endParaRPr lang="en-IE" sz="3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0"/>
            <a:endParaRPr lang="en-IE" sz="3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0"/>
            <a:endParaRPr lang="en-IE" sz="32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0"/>
            <a:endParaRPr lang="en-IE" sz="32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Right Arrow 5"/>
          <p:cNvSpPr/>
          <p:nvPr/>
        </p:nvSpPr>
        <p:spPr>
          <a:xfrm>
            <a:off x="3695252" y="3861048"/>
            <a:ext cx="1343974" cy="576064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" name="Rectangle 6"/>
          <p:cNvSpPr/>
          <p:nvPr/>
        </p:nvSpPr>
        <p:spPr>
          <a:xfrm>
            <a:off x="5039227" y="2636912"/>
            <a:ext cx="465523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3W2B3W</a:t>
            </a:r>
            <a:endParaRPr lang="en-IE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2WB2WB2W</a:t>
            </a:r>
            <a:endParaRPr lang="en-IE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WB4WBW</a:t>
            </a:r>
            <a:endParaRPr lang="en-IE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WB4WBW</a:t>
            </a:r>
            <a:endParaRPr lang="en-IE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W6BW</a:t>
            </a:r>
            <a:endParaRPr lang="en-IE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WB4WBW</a:t>
            </a:r>
            <a:endParaRPr lang="en-IE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WB4WBW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8W</a:t>
            </a:r>
            <a:endParaRPr lang="en-IE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666882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Data Compression</a:t>
            </a:r>
            <a:endParaRPr lang="en-IE" dirty="0"/>
          </a:p>
        </p:txBody>
      </p:sp>
      <p:sp>
        <p:nvSpPr>
          <p:cNvPr id="10" name="Content Placeholder 1"/>
          <p:cNvSpPr>
            <a:spLocks noGrp="1"/>
          </p:cNvSpPr>
          <p:nvPr>
            <p:ph idx="1"/>
          </p:nvPr>
        </p:nvSpPr>
        <p:spPr>
          <a:xfrm>
            <a:off x="609521" y="1481330"/>
            <a:ext cx="10971372" cy="4525963"/>
          </a:xfrm>
        </p:spPr>
        <p:txBody>
          <a:bodyPr>
            <a:normAutofit fontScale="77500" lnSpcReduction="20000"/>
          </a:bodyPr>
          <a:lstStyle/>
          <a:p>
            <a:pPr lvl="0"/>
            <a:endParaRPr lang="en-IE" sz="3200" dirty="0" smtClean="0"/>
          </a:p>
          <a:p>
            <a:pPr lvl="0"/>
            <a:r>
              <a:rPr lang="en-IE" sz="3200" dirty="0" smtClean="0"/>
              <a:t>And we get:</a:t>
            </a:r>
          </a:p>
          <a:p>
            <a:pPr lvl="0"/>
            <a:endParaRPr lang="en-IE" sz="3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0"/>
            <a:r>
              <a:rPr lang="en-IE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WWWBBWWW</a:t>
            </a:r>
          </a:p>
          <a:p>
            <a:pPr lvl="0"/>
            <a:r>
              <a:rPr lang="en-IE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WWBWWBWW</a:t>
            </a:r>
          </a:p>
          <a:p>
            <a:pPr lvl="0"/>
            <a:r>
              <a:rPr lang="en-IE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WBWWWWBW</a:t>
            </a:r>
          </a:p>
          <a:p>
            <a:pPr lvl="0"/>
            <a:r>
              <a:rPr lang="en-IE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WBWWWWBW</a:t>
            </a:r>
          </a:p>
          <a:p>
            <a:pPr lvl="0"/>
            <a:r>
              <a:rPr lang="en-IE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WBBBBBBW</a:t>
            </a:r>
          </a:p>
          <a:p>
            <a:pPr lvl="0"/>
            <a:r>
              <a:rPr lang="en-IE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WBWWWWBW</a:t>
            </a:r>
          </a:p>
          <a:p>
            <a:r>
              <a:rPr lang="en-IE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WBWWWWBW</a:t>
            </a:r>
          </a:p>
          <a:p>
            <a:pPr lvl="0"/>
            <a:r>
              <a:rPr lang="en-IE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WWWWWWWW</a:t>
            </a:r>
            <a:endParaRPr lang="en-IE" sz="3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0"/>
            <a:endParaRPr lang="en-IE" sz="3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0"/>
            <a:endParaRPr lang="en-IE" sz="32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0"/>
            <a:endParaRPr lang="en-IE" sz="32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039227" y="2636912"/>
            <a:ext cx="465523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3W2B3W</a:t>
            </a:r>
            <a:endParaRPr lang="en-IE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2WB2WB2W</a:t>
            </a:r>
            <a:endParaRPr lang="en-IE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WB4WBW</a:t>
            </a:r>
            <a:endParaRPr lang="en-IE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WB4WBW</a:t>
            </a:r>
            <a:endParaRPr lang="en-IE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W6BW</a:t>
            </a:r>
            <a:endParaRPr lang="en-IE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WB4WBW</a:t>
            </a:r>
            <a:endParaRPr lang="en-IE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WB4WBW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8W</a:t>
            </a:r>
            <a:endParaRPr lang="en-IE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Right Arrow 4"/>
          <p:cNvSpPr/>
          <p:nvPr/>
        </p:nvSpPr>
        <p:spPr>
          <a:xfrm>
            <a:off x="3695252" y="3861048"/>
            <a:ext cx="1343974" cy="576064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" name="Rectangle 5"/>
          <p:cNvSpPr/>
          <p:nvPr/>
        </p:nvSpPr>
        <p:spPr>
          <a:xfrm>
            <a:off x="8794333" y="2614260"/>
            <a:ext cx="315676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3W2B3W</a:t>
            </a:r>
            <a:endParaRPr lang="en-IE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2WB2WB2W</a:t>
            </a:r>
            <a:endParaRPr lang="en-IE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WB4WBW</a:t>
            </a:r>
            <a:endParaRPr lang="en-IE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endParaRPr lang="en-IE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W6BW</a:t>
            </a:r>
            <a:endParaRPr lang="en-IE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WB4WBW</a:t>
            </a:r>
            <a:endParaRPr lang="en-IE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endParaRPr lang="en-IE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8W</a:t>
            </a:r>
            <a:endParaRPr lang="en-IE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Right Arrow 6"/>
          <p:cNvSpPr/>
          <p:nvPr/>
        </p:nvSpPr>
        <p:spPr>
          <a:xfrm>
            <a:off x="7343183" y="3861048"/>
            <a:ext cx="1343974" cy="576064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8" name="Rectangle 7"/>
          <p:cNvSpPr/>
          <p:nvPr/>
        </p:nvSpPr>
        <p:spPr>
          <a:xfrm>
            <a:off x="0" y="-27384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213240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Data Compression</a:t>
            </a:r>
            <a:endParaRPr lang="en-IE" dirty="0"/>
          </a:p>
        </p:txBody>
      </p:sp>
      <p:sp>
        <p:nvSpPr>
          <p:cNvPr id="10" name="Content Placeholder 1"/>
          <p:cNvSpPr>
            <a:spLocks noGrp="1"/>
          </p:cNvSpPr>
          <p:nvPr>
            <p:ph idx="1"/>
          </p:nvPr>
        </p:nvSpPr>
        <p:spPr>
          <a:xfrm>
            <a:off x="609521" y="1481330"/>
            <a:ext cx="10971372" cy="4525963"/>
          </a:xfrm>
        </p:spPr>
        <p:txBody>
          <a:bodyPr>
            <a:normAutofit fontScale="77500" lnSpcReduction="20000"/>
          </a:bodyPr>
          <a:lstStyle/>
          <a:p>
            <a:pPr lvl="0"/>
            <a:endParaRPr lang="en-IE" sz="3200" dirty="0" smtClean="0"/>
          </a:p>
          <a:p>
            <a:pPr lvl="0"/>
            <a:r>
              <a:rPr lang="en-IE" sz="3200" dirty="0" smtClean="0"/>
              <a:t>Going from 64 to 44 to 34 characters:</a:t>
            </a:r>
          </a:p>
          <a:p>
            <a:pPr lvl="0"/>
            <a:endParaRPr lang="en-IE" sz="3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0"/>
            <a:r>
              <a:rPr lang="en-IE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WWWBBWWW</a:t>
            </a:r>
          </a:p>
          <a:p>
            <a:pPr lvl="0"/>
            <a:r>
              <a:rPr lang="en-IE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WWBWWBWW</a:t>
            </a:r>
          </a:p>
          <a:p>
            <a:pPr lvl="0"/>
            <a:r>
              <a:rPr lang="en-IE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WBWWWWBW</a:t>
            </a:r>
          </a:p>
          <a:p>
            <a:pPr lvl="0"/>
            <a:r>
              <a:rPr lang="en-IE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WBWWWWBW</a:t>
            </a:r>
          </a:p>
          <a:p>
            <a:pPr lvl="0"/>
            <a:r>
              <a:rPr lang="en-IE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WBBBBBBW</a:t>
            </a:r>
          </a:p>
          <a:p>
            <a:pPr lvl="0"/>
            <a:r>
              <a:rPr lang="en-IE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WBWWWWBW</a:t>
            </a:r>
          </a:p>
          <a:p>
            <a:r>
              <a:rPr lang="en-IE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WBWWWWBW</a:t>
            </a:r>
          </a:p>
          <a:p>
            <a:pPr lvl="0"/>
            <a:r>
              <a:rPr lang="en-IE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WWWWWWWW</a:t>
            </a:r>
            <a:endParaRPr lang="en-IE" sz="3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0"/>
            <a:endParaRPr lang="en-IE" sz="3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0"/>
            <a:endParaRPr lang="en-IE" sz="32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0"/>
            <a:endParaRPr lang="en-IE" sz="32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039227" y="2636912"/>
            <a:ext cx="465523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3W2B3W</a:t>
            </a:r>
            <a:endParaRPr lang="en-IE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2WB2WB2W</a:t>
            </a:r>
            <a:endParaRPr lang="en-IE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WB4WBW</a:t>
            </a:r>
            <a:endParaRPr lang="en-IE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WB4WBW</a:t>
            </a:r>
            <a:endParaRPr lang="en-IE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W6BW</a:t>
            </a:r>
            <a:endParaRPr lang="en-IE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WB4WBW</a:t>
            </a:r>
            <a:endParaRPr lang="en-IE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WB4WBW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8W</a:t>
            </a:r>
            <a:endParaRPr lang="en-IE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Right Arrow 4"/>
          <p:cNvSpPr/>
          <p:nvPr/>
        </p:nvSpPr>
        <p:spPr>
          <a:xfrm>
            <a:off x="3695252" y="3861048"/>
            <a:ext cx="1343974" cy="576064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" name="Rectangle 5"/>
          <p:cNvSpPr/>
          <p:nvPr/>
        </p:nvSpPr>
        <p:spPr>
          <a:xfrm>
            <a:off x="8794333" y="2614260"/>
            <a:ext cx="315676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3W2B3W</a:t>
            </a:r>
            <a:endParaRPr lang="en-IE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2WB2WB2W</a:t>
            </a:r>
            <a:endParaRPr lang="en-IE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WB4WBW</a:t>
            </a:r>
            <a:endParaRPr lang="en-IE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endParaRPr lang="en-IE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W6BW</a:t>
            </a:r>
            <a:endParaRPr lang="en-IE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WB4WBW</a:t>
            </a:r>
            <a:endParaRPr lang="en-IE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endParaRPr lang="en-IE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8W</a:t>
            </a:r>
            <a:endParaRPr lang="en-IE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Right Arrow 6"/>
          <p:cNvSpPr/>
          <p:nvPr/>
        </p:nvSpPr>
        <p:spPr>
          <a:xfrm>
            <a:off x="7343183" y="3861048"/>
            <a:ext cx="1343974" cy="576064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648638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Data Compression</a:t>
            </a:r>
            <a:endParaRPr lang="en-IE" dirty="0"/>
          </a:p>
        </p:txBody>
      </p:sp>
      <p:sp>
        <p:nvSpPr>
          <p:cNvPr id="10" name="Content Placeholder 1"/>
          <p:cNvSpPr>
            <a:spLocks noGrp="1"/>
          </p:cNvSpPr>
          <p:nvPr>
            <p:ph idx="1"/>
          </p:nvPr>
        </p:nvSpPr>
        <p:spPr>
          <a:xfrm>
            <a:off x="609521" y="1481330"/>
            <a:ext cx="10971372" cy="4525963"/>
          </a:xfrm>
        </p:spPr>
        <p:txBody>
          <a:bodyPr>
            <a:normAutofit/>
          </a:bodyPr>
          <a:lstStyle/>
          <a:p>
            <a:pPr lvl="0"/>
            <a:endParaRPr lang="en-IE" sz="3200" dirty="0" smtClean="0"/>
          </a:p>
          <a:p>
            <a:pPr lvl="0"/>
            <a:r>
              <a:rPr lang="en-IE" sz="3200" dirty="0" smtClean="0"/>
              <a:t>For most images, the lines are repeated frequently, so you can get massive savings from RLE.</a:t>
            </a:r>
            <a:endParaRPr lang="en-IE" sz="32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137223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Data Compression</a:t>
            </a:r>
            <a:endParaRPr lang="en-IE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8676" y="1700809"/>
            <a:ext cx="12239089" cy="5189894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159853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E" altLang="en-US" sz="6600" dirty="0" smtClean="0"/>
              <a:t>etc.</a:t>
            </a:r>
            <a:endParaRPr lang="en-GB" altLang="en-US" sz="6600" dirty="0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altLang="en-US">
                <a:latin typeface="+mj-lt"/>
              </a:rPr>
              <a:t> </a:t>
            </a:r>
          </a:p>
          <a:p>
            <a:endParaRPr lang="en-GB" altLang="en-US">
              <a:latin typeface="+mj-lt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041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8802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Data Compression</a:t>
            </a:r>
            <a:endParaRPr lang="en-IE" dirty="0"/>
          </a:p>
        </p:txBody>
      </p:sp>
      <p:sp>
        <p:nvSpPr>
          <p:cNvPr id="10" name="Content Placeholder 1"/>
          <p:cNvSpPr>
            <a:spLocks noGrp="1"/>
          </p:cNvSpPr>
          <p:nvPr>
            <p:ph idx="1"/>
          </p:nvPr>
        </p:nvSpPr>
        <p:spPr>
          <a:xfrm>
            <a:off x="609521" y="1481330"/>
            <a:ext cx="10971372" cy="4525963"/>
          </a:xfrm>
        </p:spPr>
        <p:txBody>
          <a:bodyPr>
            <a:normAutofit/>
          </a:bodyPr>
          <a:lstStyle/>
          <a:p>
            <a:pPr lvl="0"/>
            <a:endParaRPr lang="en-IE" sz="3200" dirty="0" smtClean="0"/>
          </a:p>
          <a:p>
            <a:pPr lvl="0"/>
            <a:r>
              <a:rPr lang="en-IE" sz="3200" dirty="0" smtClean="0"/>
              <a:t>The a total of 42 characters (including 8 spaces)</a:t>
            </a:r>
          </a:p>
          <a:p>
            <a:pPr lvl="0"/>
            <a:endParaRPr lang="en-IE" sz="3200" dirty="0" smtClean="0"/>
          </a:p>
          <a:p>
            <a:pPr lvl="0"/>
            <a:endParaRPr lang="en-IE" sz="3200" dirty="0" smtClean="0"/>
          </a:p>
          <a:p>
            <a:pPr marL="109728" lvl="0" indent="0" algn="ctr">
              <a:buNone/>
            </a:pPr>
            <a:r>
              <a:rPr lang="en-IE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The rain in Spain lies mainly in the plain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770700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Data Compression</a:t>
            </a:r>
            <a:endParaRPr lang="en-IE" dirty="0"/>
          </a:p>
        </p:txBody>
      </p:sp>
      <p:sp>
        <p:nvSpPr>
          <p:cNvPr id="10" name="Content Placeholder 1"/>
          <p:cNvSpPr>
            <a:spLocks noGrp="1"/>
          </p:cNvSpPr>
          <p:nvPr>
            <p:ph idx="1"/>
          </p:nvPr>
        </p:nvSpPr>
        <p:spPr>
          <a:xfrm>
            <a:off x="609521" y="1481330"/>
            <a:ext cx="10971372" cy="4525963"/>
          </a:xfrm>
        </p:spPr>
        <p:txBody>
          <a:bodyPr>
            <a:normAutofit lnSpcReduction="10000"/>
          </a:bodyPr>
          <a:lstStyle/>
          <a:p>
            <a:pPr lvl="0"/>
            <a:endParaRPr lang="en-IE" sz="3200" dirty="0" smtClean="0"/>
          </a:p>
          <a:p>
            <a:pPr lvl="0"/>
            <a:r>
              <a:rPr lang="en-IE" sz="3200" dirty="0" smtClean="0"/>
              <a:t>The a total of 42 characters (including 8 spaces)</a:t>
            </a:r>
          </a:p>
          <a:p>
            <a:pPr lvl="0"/>
            <a:endParaRPr lang="en-IE" sz="3200" dirty="0" smtClean="0"/>
          </a:p>
          <a:p>
            <a:pPr lvl="0"/>
            <a:endParaRPr lang="en-IE" sz="3200" dirty="0" smtClean="0"/>
          </a:p>
          <a:p>
            <a:pPr lvl="0"/>
            <a:endParaRPr lang="en-IE" sz="3200" dirty="0"/>
          </a:p>
          <a:p>
            <a:pPr lvl="0"/>
            <a:endParaRPr lang="en-IE" sz="3200" dirty="0" smtClean="0"/>
          </a:p>
          <a:p>
            <a:pPr lvl="0"/>
            <a:endParaRPr lang="en-IE" sz="3200" dirty="0" smtClean="0"/>
          </a:p>
          <a:p>
            <a:pPr marL="109728" lvl="0" indent="0" algn="ctr">
              <a:buNone/>
            </a:pPr>
            <a:r>
              <a:rPr lang="en-IE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The rain in Spain lies mainly in the plain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2831269" y="2780928"/>
            <a:ext cx="143997" cy="2681064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2831269" y="2772544"/>
            <a:ext cx="959681" cy="2672681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2879269" y="2780928"/>
            <a:ext cx="1559753" cy="2664297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2831271" y="2780929"/>
            <a:ext cx="2711947" cy="266429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2879269" y="2780929"/>
            <a:ext cx="3479933" cy="2681063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2879269" y="2772544"/>
            <a:ext cx="4800113" cy="2672681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2879269" y="2772544"/>
            <a:ext cx="5376177" cy="2672681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>
            <a:off x="2879269" y="2780928"/>
            <a:ext cx="6096257" cy="2664297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240590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Data Compression</a:t>
            </a:r>
            <a:endParaRPr lang="en-IE" dirty="0"/>
          </a:p>
        </p:txBody>
      </p:sp>
      <p:sp>
        <p:nvSpPr>
          <p:cNvPr id="10" name="Content Placeholder 1"/>
          <p:cNvSpPr>
            <a:spLocks noGrp="1"/>
          </p:cNvSpPr>
          <p:nvPr>
            <p:ph idx="1"/>
          </p:nvPr>
        </p:nvSpPr>
        <p:spPr>
          <a:xfrm>
            <a:off x="609521" y="1481330"/>
            <a:ext cx="10971372" cy="4525963"/>
          </a:xfrm>
        </p:spPr>
        <p:txBody>
          <a:bodyPr>
            <a:normAutofit lnSpcReduction="10000"/>
          </a:bodyPr>
          <a:lstStyle/>
          <a:p>
            <a:pPr lvl="0"/>
            <a:endParaRPr lang="en-IE" sz="3200" dirty="0" smtClean="0"/>
          </a:p>
          <a:p>
            <a:pPr lvl="0"/>
            <a:r>
              <a:rPr lang="en-IE" sz="3200" dirty="0" smtClean="0"/>
              <a:t>Lets replace the word “the” with the number 1.</a:t>
            </a:r>
          </a:p>
          <a:p>
            <a:pPr lvl="0"/>
            <a:endParaRPr lang="en-IE" sz="3200" dirty="0" smtClean="0"/>
          </a:p>
          <a:p>
            <a:pPr lvl="0"/>
            <a:endParaRPr lang="en-IE" sz="3200" dirty="0" smtClean="0"/>
          </a:p>
          <a:p>
            <a:pPr lvl="0"/>
            <a:endParaRPr lang="en-IE" sz="3200" dirty="0"/>
          </a:p>
          <a:p>
            <a:pPr lvl="0"/>
            <a:endParaRPr lang="en-IE" sz="3200" dirty="0" smtClean="0"/>
          </a:p>
          <a:p>
            <a:pPr lvl="0"/>
            <a:endParaRPr lang="en-IE" sz="3200" dirty="0" smtClean="0"/>
          </a:p>
          <a:p>
            <a:pPr marL="109728" lvl="0" indent="0" algn="ctr">
              <a:buNone/>
            </a:pPr>
            <a:r>
              <a:rPr lang="en-IE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The rain in Spain lies mainly in the plain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66787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Data Compression</a:t>
            </a:r>
            <a:endParaRPr lang="en-IE" dirty="0"/>
          </a:p>
        </p:txBody>
      </p:sp>
      <p:sp>
        <p:nvSpPr>
          <p:cNvPr id="10" name="Content Placeholder 1"/>
          <p:cNvSpPr>
            <a:spLocks noGrp="1"/>
          </p:cNvSpPr>
          <p:nvPr>
            <p:ph idx="1"/>
          </p:nvPr>
        </p:nvSpPr>
        <p:spPr>
          <a:xfrm>
            <a:off x="609521" y="1481330"/>
            <a:ext cx="10971372" cy="4525963"/>
          </a:xfrm>
        </p:spPr>
        <p:txBody>
          <a:bodyPr>
            <a:normAutofit lnSpcReduction="10000"/>
          </a:bodyPr>
          <a:lstStyle/>
          <a:p>
            <a:pPr lvl="0"/>
            <a:endParaRPr lang="en-IE" sz="3200" dirty="0" smtClean="0"/>
          </a:p>
          <a:p>
            <a:pPr lvl="0"/>
            <a:r>
              <a:rPr lang="en-IE" sz="3200" dirty="0" smtClean="0"/>
              <a:t>Lets replace the word “the” with the number 1.</a:t>
            </a:r>
          </a:p>
          <a:p>
            <a:pPr lvl="0"/>
            <a:endParaRPr lang="en-IE" sz="3200" dirty="0" smtClean="0"/>
          </a:p>
          <a:p>
            <a:pPr lvl="0"/>
            <a:endParaRPr lang="en-IE" sz="3200" dirty="0" smtClean="0"/>
          </a:p>
          <a:p>
            <a:pPr lvl="0"/>
            <a:endParaRPr lang="en-IE" sz="3200" dirty="0"/>
          </a:p>
          <a:p>
            <a:pPr lvl="0"/>
            <a:endParaRPr lang="en-IE" sz="3200" dirty="0" smtClean="0"/>
          </a:p>
          <a:p>
            <a:pPr lvl="0"/>
            <a:endParaRPr lang="en-IE" sz="3200" dirty="0" smtClean="0"/>
          </a:p>
          <a:p>
            <a:pPr marL="109728" lvl="0" indent="0" algn="ctr">
              <a:buNone/>
            </a:pPr>
            <a:r>
              <a:rPr lang="en-IE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IE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rain in Spain lies mainly in 1 plain</a:t>
            </a:r>
          </a:p>
        </p:txBody>
      </p:sp>
      <p:sp>
        <p:nvSpPr>
          <p:cNvPr id="2" name="Rectangle 1"/>
          <p:cNvSpPr/>
          <p:nvPr/>
        </p:nvSpPr>
        <p:spPr>
          <a:xfrm>
            <a:off x="9551141" y="260648"/>
            <a:ext cx="111601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800" dirty="0" smtClean="0"/>
              <a:t>the =1</a:t>
            </a:r>
            <a:endParaRPr lang="en-IE" dirty="0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167125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Data Compression</a:t>
            </a:r>
            <a:endParaRPr lang="en-IE" dirty="0"/>
          </a:p>
        </p:txBody>
      </p:sp>
      <p:sp>
        <p:nvSpPr>
          <p:cNvPr id="10" name="Content Placeholder 1"/>
          <p:cNvSpPr>
            <a:spLocks noGrp="1"/>
          </p:cNvSpPr>
          <p:nvPr>
            <p:ph idx="1"/>
          </p:nvPr>
        </p:nvSpPr>
        <p:spPr>
          <a:xfrm>
            <a:off x="609521" y="1481330"/>
            <a:ext cx="10971372" cy="4525963"/>
          </a:xfrm>
        </p:spPr>
        <p:txBody>
          <a:bodyPr>
            <a:normAutofit lnSpcReduction="10000"/>
          </a:bodyPr>
          <a:lstStyle/>
          <a:p>
            <a:pPr lvl="0"/>
            <a:endParaRPr lang="en-IE" sz="3200" dirty="0" smtClean="0"/>
          </a:p>
          <a:p>
            <a:pPr lvl="0"/>
            <a:r>
              <a:rPr lang="en-IE" sz="3200" dirty="0" smtClean="0"/>
              <a:t>Lets replace the word “the” with the number 1.</a:t>
            </a:r>
          </a:p>
          <a:p>
            <a:pPr lvl="0"/>
            <a:endParaRPr lang="en-IE" sz="3200" dirty="0" smtClean="0"/>
          </a:p>
          <a:p>
            <a:pPr lvl="0"/>
            <a:r>
              <a:rPr lang="en-IE" sz="3200" dirty="0" smtClean="0"/>
              <a:t>We’ve reduced the of characters to 38. </a:t>
            </a:r>
          </a:p>
          <a:p>
            <a:pPr lvl="0"/>
            <a:endParaRPr lang="en-IE" sz="3200" dirty="0"/>
          </a:p>
          <a:p>
            <a:pPr lvl="0"/>
            <a:endParaRPr lang="en-IE" sz="3200" dirty="0" smtClean="0"/>
          </a:p>
          <a:p>
            <a:pPr lvl="0"/>
            <a:endParaRPr lang="en-IE" sz="3200" dirty="0" smtClean="0"/>
          </a:p>
          <a:p>
            <a:pPr marL="109728" lvl="0" indent="0" algn="ctr">
              <a:buNone/>
            </a:pPr>
            <a:r>
              <a:rPr lang="en-IE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IE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rain in Spain lies mainly in 1 plain</a:t>
            </a:r>
          </a:p>
        </p:txBody>
      </p:sp>
      <p:sp>
        <p:nvSpPr>
          <p:cNvPr id="4" name="Rectangle 3"/>
          <p:cNvSpPr/>
          <p:nvPr/>
        </p:nvSpPr>
        <p:spPr>
          <a:xfrm>
            <a:off x="9551141" y="260648"/>
            <a:ext cx="111601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800" dirty="0" smtClean="0"/>
              <a:t>the =1</a:t>
            </a:r>
            <a:endParaRPr lang="en-IE" dirty="0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732646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</TotalTime>
  <Words>1235</Words>
  <Application>Microsoft Office PowerPoint</Application>
  <PresentationFormat>Custom</PresentationFormat>
  <Paragraphs>456</Paragraphs>
  <Slides>45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46" baseType="lpstr">
      <vt:lpstr>Office Theme</vt:lpstr>
      <vt:lpstr>Compression</vt:lpstr>
      <vt:lpstr>Data Compression</vt:lpstr>
      <vt:lpstr>Data Compression</vt:lpstr>
      <vt:lpstr>Data Compression</vt:lpstr>
      <vt:lpstr>Data Compression</vt:lpstr>
      <vt:lpstr>Data Compression</vt:lpstr>
      <vt:lpstr>Data Compression</vt:lpstr>
      <vt:lpstr>Data Compression</vt:lpstr>
      <vt:lpstr>Data Compression</vt:lpstr>
      <vt:lpstr>Data Compression</vt:lpstr>
      <vt:lpstr>Data Compression</vt:lpstr>
      <vt:lpstr>Data Compression</vt:lpstr>
      <vt:lpstr>Data Compression</vt:lpstr>
      <vt:lpstr>Data Compression</vt:lpstr>
      <vt:lpstr>Data Compression</vt:lpstr>
      <vt:lpstr>Data Compression</vt:lpstr>
      <vt:lpstr>Data Compression</vt:lpstr>
      <vt:lpstr>Data Compression</vt:lpstr>
      <vt:lpstr>Data Compression</vt:lpstr>
      <vt:lpstr>Data Compression</vt:lpstr>
      <vt:lpstr>Data Compression</vt:lpstr>
      <vt:lpstr>Data Compression</vt:lpstr>
      <vt:lpstr>Data Compression</vt:lpstr>
      <vt:lpstr>PowerPoint Presentation</vt:lpstr>
      <vt:lpstr>PowerPoint Presentation</vt:lpstr>
      <vt:lpstr>Data Compression</vt:lpstr>
      <vt:lpstr>Data Compression</vt:lpstr>
      <vt:lpstr>Data Compression</vt:lpstr>
      <vt:lpstr>Data Compression</vt:lpstr>
      <vt:lpstr>Image Compression</vt:lpstr>
      <vt:lpstr>Data Compression</vt:lpstr>
      <vt:lpstr>Data Compression</vt:lpstr>
      <vt:lpstr>Data Compression</vt:lpstr>
      <vt:lpstr>Data Compression</vt:lpstr>
      <vt:lpstr>Data Compression</vt:lpstr>
      <vt:lpstr>Data Compression</vt:lpstr>
      <vt:lpstr>Data Compression</vt:lpstr>
      <vt:lpstr>Data Compression</vt:lpstr>
      <vt:lpstr>Data Compression</vt:lpstr>
      <vt:lpstr>Data Compression</vt:lpstr>
      <vt:lpstr>Data Compression</vt:lpstr>
      <vt:lpstr>Data Compression</vt:lpstr>
      <vt:lpstr>Data Compression</vt:lpstr>
      <vt:lpstr>Data Compression</vt:lpstr>
      <vt:lpstr>etc.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PseudoCode (reprise)</dc:title>
  <dc:creator>dgordon</dc:creator>
  <cp:lastModifiedBy>Damian Gordon</cp:lastModifiedBy>
  <cp:revision>33</cp:revision>
  <dcterms:created xsi:type="dcterms:W3CDTF">2011-11-22T13:33:19Z</dcterms:created>
  <dcterms:modified xsi:type="dcterms:W3CDTF">2015-07-22T13:12:13Z</dcterms:modified>
</cp:coreProperties>
</file>