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01" r:id="rId3"/>
    <p:sldId id="305" r:id="rId4"/>
    <p:sldId id="304" r:id="rId5"/>
    <p:sldId id="303" r:id="rId6"/>
    <p:sldId id="308" r:id="rId7"/>
    <p:sldId id="306" r:id="rId8"/>
    <p:sldId id="309" r:id="rId9"/>
    <p:sldId id="310" r:id="rId10"/>
    <p:sldId id="307" r:id="rId11"/>
    <p:sldId id="311" r:id="rId12"/>
    <p:sldId id="312" r:id="rId13"/>
    <p:sldId id="302" r:id="rId14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44" y="1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30/07/2015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10</a:t>
            </a:fld>
            <a:endParaRPr lang="en-I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11</a:t>
            </a:fld>
            <a:endParaRPr lang="en-I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12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5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</a:t>
            </a:fld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7</a:t>
            </a:fld>
            <a:endParaRPr lang="en-I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8</a:t>
            </a:fld>
            <a:endParaRPr lang="en-I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9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30/07/2015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30/07/2015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30/07/2015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30/07/2015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30/07/2015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30/07/2015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30/07/2015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30/07/2015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30/07/2015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30/07/2015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30/07/2015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30/07/2015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/>
              <a:t>Boolean Logic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Boolean Logic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cs typeface="Courier New" pitchFamily="49" charset="0"/>
              </a:rPr>
              <a:t>NOT Operation</a:t>
            </a:r>
          </a:p>
          <a:p>
            <a:pPr lvl="1"/>
            <a:r>
              <a:rPr lang="en-IE" dirty="0" smtClean="0">
                <a:cs typeface="Courier New" pitchFamily="49" charset="0"/>
              </a:rPr>
              <a:t>The NOT operation means that the outcome of the condition is inverted.</a:t>
            </a:r>
          </a:p>
          <a:p>
            <a:pPr lvl="1"/>
            <a:endParaRPr lang="en-IE" dirty="0" smtClean="0">
              <a:cs typeface="Courier New" pitchFamily="49" charset="0"/>
            </a:endParaRPr>
          </a:p>
          <a:p>
            <a:pPr lvl="1"/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A=TRUE =&gt; NOT(A) = FALSE</a:t>
            </a:r>
          </a:p>
          <a:p>
            <a:pPr lvl="1"/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A=FALSE =&gt;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NOT(A)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= TRUE</a:t>
            </a:r>
          </a:p>
          <a:p>
            <a:pPr lvl="1"/>
            <a:endParaRPr lang="en-IE" dirty="0" smtClean="0">
              <a:cs typeface="Courier New" pitchFamily="49" charset="0"/>
            </a:endParaRPr>
          </a:p>
          <a:p>
            <a:pPr lvl="1"/>
            <a:endParaRPr lang="en-IE" dirty="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6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Boolean Logic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PROGRAM </a:t>
            </a:r>
            <a:r>
              <a:rPr lang="en-IE" sz="2400" dirty="0" err="1" smtClean="0">
                <a:latin typeface="Courier New" pitchFamily="49" charset="0"/>
                <a:cs typeface="Courier New" pitchFamily="49" charset="0"/>
              </a:rPr>
              <a:t>GetGrade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Read Result;</a:t>
            </a:r>
            <a:endParaRPr lang="en-IE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IF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(NOT (A = 5))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  THEN PRINT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“A is 5”;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ENDIF;</a:t>
            </a:r>
            <a:endParaRPr lang="en-IE" sz="24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268189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Boolean Logic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PROGRAM </a:t>
            </a:r>
            <a:r>
              <a:rPr lang="en-IE" sz="2400" dirty="0" err="1" smtClean="0">
                <a:latin typeface="Courier New" pitchFamily="49" charset="0"/>
                <a:cs typeface="Courier New" pitchFamily="49" charset="0"/>
              </a:rPr>
              <a:t>GetGrade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Read Result;</a:t>
            </a:r>
            <a:endParaRPr lang="en-IE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IF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(NOT (A = 5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   THEN PRINT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“A is 5”;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ENDIF;</a:t>
            </a:r>
            <a:endParaRPr lang="en-IE" sz="24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IE" dirty="0" smtClean="0">
                <a:cs typeface="Courier New" pitchFamily="49" charset="0"/>
              </a:rPr>
              <a:t>Only when A is not 5 the program will go into the THEN part of the IF statement, when A is 5 the THEN part is skipped. </a:t>
            </a:r>
          </a:p>
        </p:txBody>
      </p:sp>
    </p:spTree>
    <p:extLst>
      <p:ext uri="{BB962C8B-B14F-4D97-AF65-F5344CB8AC3E}">
        <p14:creationId xmlns:p14="http://schemas.microsoft.com/office/powerpoint/2010/main" val="319112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19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Boolean Logic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cs typeface="Courier New" pitchFamily="49" charset="0"/>
              </a:rPr>
              <a:t>You may have seen Boolean logic in another module already, for this module, we’ll look at three Boolean operations:</a:t>
            </a:r>
          </a:p>
          <a:p>
            <a:pPr lvl="1"/>
            <a:r>
              <a:rPr lang="en-IE" dirty="0" smtClean="0">
                <a:cs typeface="Courier New" pitchFamily="49" charset="0"/>
              </a:rPr>
              <a:t>AND</a:t>
            </a:r>
          </a:p>
          <a:p>
            <a:pPr lvl="1"/>
            <a:r>
              <a:rPr lang="en-IE" dirty="0" smtClean="0">
                <a:cs typeface="Courier New" pitchFamily="49" charset="0"/>
              </a:rPr>
              <a:t>OR</a:t>
            </a:r>
          </a:p>
          <a:p>
            <a:pPr lvl="1"/>
            <a:r>
              <a:rPr lang="en-IE" dirty="0" smtClean="0">
                <a:cs typeface="Courier New" pitchFamily="49" charset="0"/>
              </a:rPr>
              <a:t>NOT</a:t>
            </a:r>
          </a:p>
        </p:txBody>
      </p:sp>
    </p:spTree>
    <p:extLst>
      <p:ext uri="{BB962C8B-B14F-4D97-AF65-F5344CB8AC3E}">
        <p14:creationId xmlns:p14="http://schemas.microsoft.com/office/powerpoint/2010/main" val="81609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Boolean Logic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cs typeface="Courier New" pitchFamily="49" charset="0"/>
              </a:rPr>
              <a:t>Boolean operators are used in the conditions of:</a:t>
            </a:r>
          </a:p>
          <a:p>
            <a:pPr lvl="1"/>
            <a:r>
              <a:rPr lang="en-IE" dirty="0" smtClean="0">
                <a:cs typeface="Courier New" pitchFamily="49" charset="0"/>
              </a:rPr>
              <a:t>IF Statements</a:t>
            </a:r>
          </a:p>
          <a:p>
            <a:pPr lvl="1"/>
            <a:r>
              <a:rPr lang="en-IE" dirty="0" smtClean="0">
                <a:cs typeface="Courier New" pitchFamily="49" charset="0"/>
              </a:rPr>
              <a:t>CASE Statements</a:t>
            </a:r>
          </a:p>
          <a:p>
            <a:pPr lvl="1"/>
            <a:r>
              <a:rPr lang="en-IE" dirty="0" smtClean="0">
                <a:cs typeface="Courier New" pitchFamily="49" charset="0"/>
              </a:rPr>
              <a:t>WHILE Loops</a:t>
            </a:r>
          </a:p>
          <a:p>
            <a:pPr lvl="1"/>
            <a:r>
              <a:rPr lang="en-IE" dirty="0" smtClean="0">
                <a:cs typeface="Courier New" pitchFamily="49" charset="0"/>
              </a:rPr>
              <a:t>FOR Loops</a:t>
            </a:r>
          </a:p>
          <a:p>
            <a:pPr lvl="1"/>
            <a:r>
              <a:rPr lang="en-IE" dirty="0" smtClean="0">
                <a:cs typeface="Courier New" pitchFamily="49" charset="0"/>
              </a:rPr>
              <a:t>DO Loops</a:t>
            </a:r>
          </a:p>
          <a:p>
            <a:pPr lvl="1"/>
            <a:r>
              <a:rPr lang="en-IE" dirty="0" smtClean="0">
                <a:cs typeface="Courier New" pitchFamily="49" charset="0"/>
              </a:rPr>
              <a:t>LOOP Loops</a:t>
            </a:r>
          </a:p>
        </p:txBody>
      </p:sp>
    </p:spTree>
    <p:extLst>
      <p:ext uri="{BB962C8B-B14F-4D97-AF65-F5344CB8AC3E}">
        <p14:creationId xmlns:p14="http://schemas.microsoft.com/office/powerpoint/2010/main" val="368172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Boolean Logic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cs typeface="Courier New" pitchFamily="49" charset="0"/>
              </a:rPr>
              <a:t>AND Operation</a:t>
            </a:r>
          </a:p>
          <a:p>
            <a:pPr lvl="1"/>
            <a:r>
              <a:rPr lang="en-IE" dirty="0" smtClean="0">
                <a:cs typeface="Courier New" pitchFamily="49" charset="0"/>
              </a:rPr>
              <a:t>The AND operation means that both parts of the condition must be true for the condition to be satisfied.</a:t>
            </a:r>
          </a:p>
          <a:p>
            <a:pPr lvl="1"/>
            <a:endParaRPr lang="en-IE" dirty="0" smtClean="0">
              <a:cs typeface="Courier New" pitchFamily="49" charset="0"/>
            </a:endParaRPr>
          </a:p>
          <a:p>
            <a:pPr lvl="1"/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A=TRUE, B=TRUE =&gt; A AND B = TRUE</a:t>
            </a:r>
          </a:p>
          <a:p>
            <a:pPr lvl="1"/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A=FALSE,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B=TRUE =&gt; A AND B = FALSE</a:t>
            </a:r>
          </a:p>
          <a:p>
            <a:pPr lvl="1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A=TRUE,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B=FALSE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=&gt; A AND B = FALSE</a:t>
            </a:r>
          </a:p>
          <a:p>
            <a:pPr lvl="1"/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A=FALSE, B=FALSE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=&gt; A AND B = FALSE</a:t>
            </a:r>
          </a:p>
          <a:p>
            <a:pPr lvl="1"/>
            <a:endParaRPr lang="en-IE" dirty="0" smtClean="0">
              <a:cs typeface="Courier New" pitchFamily="49" charset="0"/>
            </a:endParaRPr>
          </a:p>
          <a:p>
            <a:pPr lvl="1"/>
            <a:endParaRPr lang="en-IE" dirty="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22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Boolean Logic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PROGRAM </a:t>
            </a:r>
            <a:r>
              <a:rPr lang="en-IE" sz="2400" dirty="0" err="1" smtClean="0">
                <a:latin typeface="Courier New" pitchFamily="49" charset="0"/>
                <a:cs typeface="Courier New" pitchFamily="49" charset="0"/>
              </a:rPr>
              <a:t>GetGrade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Read Result;</a:t>
            </a:r>
            <a:endParaRPr lang="en-IE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IF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(A = 5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AND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Age[Index] &lt; Age[Index+1])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  THEN PRINT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“A is 5”;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ENDIF;</a:t>
            </a:r>
            <a:endParaRPr lang="en-IE" sz="24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345444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Boolean Logic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PROGRAM </a:t>
            </a:r>
            <a:r>
              <a:rPr lang="en-IE" sz="2400" dirty="0" err="1" smtClean="0">
                <a:latin typeface="Courier New" pitchFamily="49" charset="0"/>
                <a:cs typeface="Courier New" pitchFamily="49" charset="0"/>
              </a:rPr>
              <a:t>GetGrade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Read Result;</a:t>
            </a:r>
            <a:endParaRPr lang="en-IE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IF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(A = 5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AND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Age[Index] &lt; Age[Index+1])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  THEN PRINT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“A is 5”;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ENDIF;</a:t>
            </a:r>
            <a:endParaRPr lang="en-IE" sz="24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IE" dirty="0" smtClean="0">
                <a:cs typeface="Courier New" pitchFamily="49" charset="0"/>
              </a:rPr>
              <a:t>Both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A=5</a:t>
            </a:r>
            <a:r>
              <a:rPr lang="en-IE" dirty="0" smtClean="0">
                <a:cs typeface="Courier New" pitchFamily="49" charset="0"/>
              </a:rPr>
              <a:t> and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Age[Index] &lt; Age[Index+1]</a:t>
            </a:r>
            <a:r>
              <a:rPr lang="en-IE" dirty="0" smtClean="0">
                <a:cs typeface="Courier New" pitchFamily="49" charset="0"/>
              </a:rPr>
              <a:t> must be TRUE to do the THEN part of the statement.</a:t>
            </a:r>
          </a:p>
        </p:txBody>
      </p:sp>
    </p:spTree>
    <p:extLst>
      <p:ext uri="{BB962C8B-B14F-4D97-AF65-F5344CB8AC3E}">
        <p14:creationId xmlns:p14="http://schemas.microsoft.com/office/powerpoint/2010/main" val="168058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Boolean Logic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cs typeface="Courier New" pitchFamily="49" charset="0"/>
              </a:rPr>
              <a:t>OR Operation</a:t>
            </a:r>
          </a:p>
          <a:p>
            <a:pPr lvl="1"/>
            <a:r>
              <a:rPr lang="en-IE" dirty="0" smtClean="0">
                <a:cs typeface="Courier New" pitchFamily="49" charset="0"/>
              </a:rPr>
              <a:t>The OR operation means that either (or both) parts of the condition must be true for the condition to be satisfied.</a:t>
            </a:r>
          </a:p>
          <a:p>
            <a:pPr lvl="1"/>
            <a:endParaRPr lang="en-IE" dirty="0" smtClean="0">
              <a:cs typeface="Courier New" pitchFamily="49" charset="0"/>
            </a:endParaRPr>
          </a:p>
          <a:p>
            <a:pPr lvl="1"/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A=TRUE, B=TRUE =&gt; A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 = TRUE</a:t>
            </a:r>
          </a:p>
          <a:p>
            <a:pPr lvl="1"/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A=FALSE,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B=TRUE =&gt; A OR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B = TRUE</a:t>
            </a:r>
          </a:p>
          <a:p>
            <a:pPr lvl="1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A=TRUE,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B=FALSE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=&gt; A OR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B = TRUE</a:t>
            </a:r>
          </a:p>
          <a:p>
            <a:pPr lvl="1"/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A=FALSE, B=FALSE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=&gt; A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B = FALSE</a:t>
            </a:r>
          </a:p>
          <a:p>
            <a:pPr lvl="1"/>
            <a:endParaRPr lang="en-IE" dirty="0" smtClean="0">
              <a:cs typeface="Courier New" pitchFamily="49" charset="0"/>
            </a:endParaRPr>
          </a:p>
          <a:p>
            <a:pPr lvl="1"/>
            <a:endParaRPr lang="en-IE" dirty="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78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Boolean Logic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PROGRAM </a:t>
            </a:r>
            <a:r>
              <a:rPr lang="en-IE" sz="2400" dirty="0" err="1" smtClean="0">
                <a:latin typeface="Courier New" pitchFamily="49" charset="0"/>
                <a:cs typeface="Courier New" pitchFamily="49" charset="0"/>
              </a:rPr>
              <a:t>GetGrade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Read Result;</a:t>
            </a:r>
            <a:endParaRPr lang="en-IE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IF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(A = 5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OR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Age[Index] &lt; Age[Index+1])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  THEN PRINT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“A is 5”;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ENDIF;</a:t>
            </a:r>
            <a:endParaRPr lang="en-IE" sz="24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53989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Boolean Logic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PROGRAM </a:t>
            </a:r>
            <a:r>
              <a:rPr lang="en-IE" sz="2400" dirty="0" err="1" smtClean="0">
                <a:latin typeface="Courier New" pitchFamily="49" charset="0"/>
                <a:cs typeface="Courier New" pitchFamily="49" charset="0"/>
              </a:rPr>
              <a:t>GetGrade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Read Result;</a:t>
            </a:r>
            <a:endParaRPr lang="en-IE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IF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(A = 5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OR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Age[Index] &lt; Age[Index+1])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  THEN PRINT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“A is 5”;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ENDIF;</a:t>
            </a:r>
            <a:endParaRPr lang="en-IE" sz="24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IE" dirty="0" smtClean="0">
                <a:cs typeface="Courier New" pitchFamily="49" charset="0"/>
              </a:rPr>
              <a:t>Either or both of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A=5</a:t>
            </a:r>
            <a:r>
              <a:rPr lang="en-IE" dirty="0" smtClean="0">
                <a:cs typeface="Courier New" pitchFamily="49" charset="0"/>
              </a:rPr>
              <a:t> and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Age[Index] &lt; Age[Index+1]</a:t>
            </a:r>
            <a:r>
              <a:rPr lang="en-IE" dirty="0" smtClean="0">
                <a:cs typeface="Courier New" pitchFamily="49" charset="0"/>
              </a:rPr>
              <a:t> must be TRUE to do the THEN part of the statement.</a:t>
            </a:r>
          </a:p>
        </p:txBody>
      </p:sp>
    </p:spTree>
    <p:extLst>
      <p:ext uri="{BB962C8B-B14F-4D97-AF65-F5344CB8AC3E}">
        <p14:creationId xmlns:p14="http://schemas.microsoft.com/office/powerpoint/2010/main" val="233267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492</Words>
  <Application>Microsoft Office PowerPoint</Application>
  <PresentationFormat>Custom</PresentationFormat>
  <Paragraphs>99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Boolean Logic</vt:lpstr>
      <vt:lpstr>Boolean Logic</vt:lpstr>
      <vt:lpstr>Boolean Logic</vt:lpstr>
      <vt:lpstr>Boolean Logic</vt:lpstr>
      <vt:lpstr>Boolean Logic</vt:lpstr>
      <vt:lpstr>Boolean Logic</vt:lpstr>
      <vt:lpstr>Boolean Logic</vt:lpstr>
      <vt:lpstr>Boolean Logic</vt:lpstr>
      <vt:lpstr>Boolean Logic</vt:lpstr>
      <vt:lpstr>Boolean Logic</vt:lpstr>
      <vt:lpstr>Boolean Logic</vt:lpstr>
      <vt:lpstr>Boolean Logic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Gordon</cp:lastModifiedBy>
  <cp:revision>38</cp:revision>
  <dcterms:created xsi:type="dcterms:W3CDTF">2011-11-22T13:33:19Z</dcterms:created>
  <dcterms:modified xsi:type="dcterms:W3CDTF">2015-07-30T20:26:46Z</dcterms:modified>
</cp:coreProperties>
</file>