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3" r:id="rId3"/>
    <p:sldId id="274" r:id="rId4"/>
    <p:sldId id="298" r:id="rId5"/>
    <p:sldId id="295" r:id="rId6"/>
    <p:sldId id="297" r:id="rId7"/>
    <p:sldId id="296" r:id="rId8"/>
    <p:sldId id="299" r:id="rId9"/>
    <p:sldId id="303" r:id="rId10"/>
    <p:sldId id="304" r:id="rId11"/>
    <p:sldId id="300" r:id="rId12"/>
    <p:sldId id="301" r:id="rId13"/>
    <p:sldId id="302" r:id="rId14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44" y="1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27/07/2015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11</a:t>
            </a:fld>
            <a:endParaRPr lang="en-I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12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27/07/2015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Selection:</a:t>
            </a:r>
            <a:br>
              <a:rPr lang="en-IE" sz="6600" dirty="0" smtClean="0"/>
            </a:br>
            <a:r>
              <a:rPr lang="en-IE" sz="6600" smtClean="0"/>
              <a:t>CASE Statement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79490" y="116632"/>
            <a:ext cx="2975943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START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34966" y="5949280"/>
            <a:ext cx="2975943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END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4" idx="2"/>
            <a:endCxn id="25" idx="1"/>
          </p:cNvCxnSpPr>
          <p:nvPr/>
        </p:nvCxnSpPr>
        <p:spPr>
          <a:xfrm flipH="1">
            <a:off x="5461936" y="620688"/>
            <a:ext cx="5526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4171523" y="2060848"/>
            <a:ext cx="2400029" cy="79208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Option1</a:t>
            </a:r>
            <a:endParaRPr lang="en-IE" sz="16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25" idx="4"/>
            <a:endCxn id="17" idx="0"/>
          </p:cNvCxnSpPr>
          <p:nvPr/>
        </p:nvCxnSpPr>
        <p:spPr>
          <a:xfrm flipH="1">
            <a:off x="5371538" y="1556792"/>
            <a:ext cx="27391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433337" y="2852936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sp>
        <p:nvSpPr>
          <p:cNvPr id="25" name="Parallelogram 24"/>
          <p:cNvSpPr/>
          <p:nvPr/>
        </p:nvSpPr>
        <p:spPr>
          <a:xfrm>
            <a:off x="3862958" y="1052736"/>
            <a:ext cx="3071941" cy="504056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Read in 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732291" y="2089389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sp>
        <p:nvSpPr>
          <p:cNvPr id="33" name="Parallelogram 32"/>
          <p:cNvSpPr/>
          <p:nvPr/>
        </p:nvSpPr>
        <p:spPr>
          <a:xfrm>
            <a:off x="7439850" y="2204864"/>
            <a:ext cx="3071941" cy="504056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“Option 1”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371537" y="2852936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7" idx="3"/>
            <a:endCxn id="33" idx="5"/>
          </p:cNvCxnSpPr>
          <p:nvPr/>
        </p:nvCxnSpPr>
        <p:spPr>
          <a:xfrm>
            <a:off x="6571552" y="2456892"/>
            <a:ext cx="93130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Diamond 38"/>
          <p:cNvSpPr/>
          <p:nvPr/>
        </p:nvSpPr>
        <p:spPr>
          <a:xfrm>
            <a:off x="4195288" y="3356992"/>
            <a:ext cx="2400029" cy="79208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Option2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57102" y="4149080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sp>
        <p:nvSpPr>
          <p:cNvPr id="41" name="TextBox 40"/>
          <p:cNvSpPr txBox="1"/>
          <p:nvPr/>
        </p:nvSpPr>
        <p:spPr>
          <a:xfrm>
            <a:off x="6756056" y="3385533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sp>
        <p:nvSpPr>
          <p:cNvPr id="42" name="Parallelogram 41"/>
          <p:cNvSpPr/>
          <p:nvPr/>
        </p:nvSpPr>
        <p:spPr>
          <a:xfrm>
            <a:off x="7463615" y="3501008"/>
            <a:ext cx="3071941" cy="504056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“Option 2”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5395302" y="4149080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9" idx="3"/>
            <a:endCxn id="42" idx="5"/>
          </p:cNvCxnSpPr>
          <p:nvPr/>
        </p:nvCxnSpPr>
        <p:spPr>
          <a:xfrm>
            <a:off x="6595317" y="3753036"/>
            <a:ext cx="93130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Diamond 44"/>
          <p:cNvSpPr/>
          <p:nvPr/>
        </p:nvSpPr>
        <p:spPr>
          <a:xfrm>
            <a:off x="4219434" y="4653136"/>
            <a:ext cx="2400029" cy="792088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OTHER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481248" y="5445224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No</a:t>
            </a:r>
            <a:endParaRPr lang="en-IE" dirty="0"/>
          </a:p>
        </p:txBody>
      </p:sp>
      <p:sp>
        <p:nvSpPr>
          <p:cNvPr id="47" name="TextBox 46"/>
          <p:cNvSpPr txBox="1"/>
          <p:nvPr/>
        </p:nvSpPr>
        <p:spPr>
          <a:xfrm>
            <a:off x="6780202" y="4681677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Yes</a:t>
            </a:r>
            <a:endParaRPr lang="en-IE" dirty="0"/>
          </a:p>
        </p:txBody>
      </p:sp>
      <p:sp>
        <p:nvSpPr>
          <p:cNvPr id="48" name="Parallelogram 47"/>
          <p:cNvSpPr/>
          <p:nvPr/>
        </p:nvSpPr>
        <p:spPr>
          <a:xfrm>
            <a:off x="7487761" y="4797152"/>
            <a:ext cx="3071941" cy="504056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Print “OTHER”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5419448" y="5445224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5" idx="3"/>
            <a:endCxn id="48" idx="5"/>
          </p:cNvCxnSpPr>
          <p:nvPr/>
        </p:nvCxnSpPr>
        <p:spPr>
          <a:xfrm>
            <a:off x="6619463" y="5049180"/>
            <a:ext cx="93130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10487694" y="2420888"/>
            <a:ext cx="93130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10492493" y="3789040"/>
            <a:ext cx="93130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10492493" y="5013176"/>
            <a:ext cx="93130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1405144" y="2444865"/>
            <a:ext cx="0" cy="3744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5" idx="3"/>
          </p:cNvCxnSpPr>
          <p:nvPr/>
        </p:nvCxnSpPr>
        <p:spPr>
          <a:xfrm flipH="1">
            <a:off x="6910909" y="6201308"/>
            <a:ext cx="449423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89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CASE Statement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Read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Result;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CASE OF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Result </a:t>
            </a:r>
            <a:endParaRPr lang="en-IE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Result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=&gt; 70 :Print “You got a first”;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  Result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=&gt;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60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Print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“You got a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2.1”;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  Result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=&gt; 5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0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Print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“You got a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2.2”;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   Result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=&gt;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40 :Print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“You got a 3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”;</a:t>
            </a:r>
            <a:endParaRPr lang="en-IE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  OTHER       :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Print “Dude, you failed”;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ENDCASE;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1098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06574" y="2060848"/>
            <a:ext cx="11233248" cy="35283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CASE Statement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sz="2400" dirty="0" err="1" smtClean="0">
                <a:latin typeface="Courier New" pitchFamily="49" charset="0"/>
                <a:cs typeface="Courier New" pitchFamily="49" charset="0"/>
              </a:rPr>
              <a:t>GetGrade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Read Result;</a:t>
            </a:r>
            <a:endParaRPr lang="en-IE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CASE 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OF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Result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IE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Result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=&gt; 70 :Print “You got a first”;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Result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=&gt; 60 :Print “You got a 2.1”;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Result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=&gt; 50 :Print “You got a 2.2”;</a:t>
            </a:r>
          </a:p>
          <a:p>
            <a:pPr>
              <a:buNone/>
            </a:pPr>
            <a:r>
              <a:rPr lang="en-IE" sz="2400" dirty="0">
                <a:latin typeface="Courier New" pitchFamily="49" charset="0"/>
                <a:cs typeface="Courier New" pitchFamily="49" charset="0"/>
              </a:rPr>
              <a:t>    Result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=&gt; 40 :Print “You got a 3”;</a:t>
            </a:r>
            <a:endParaRPr lang="en-IE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    OTHER       :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Print “Dude, you failed”;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ENDCASE</a:t>
            </a:r>
            <a:r>
              <a:rPr lang="en-IE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81609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1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As well as the IF Statement, another form of SELECTION is the CASE statement.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CASE Statement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If we had a multi-choice question: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CASE Statement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If we had a multi-choice question: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742" y="2492896"/>
            <a:ext cx="8003604" cy="39504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4474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CASE Statement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Read Answer;</a:t>
            </a:r>
            <a:endParaRPr lang="en-IE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Answer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‘A’)</a:t>
            </a:r>
            <a:endParaRPr lang="en-IE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Print “That is incorrect”;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ELSE IF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(Answer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‘B’)</a:t>
            </a:r>
            <a:endParaRPr lang="en-IE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                THEN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Print “That is incorrect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”;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                 ELSE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(Answer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‘C’)</a:t>
            </a:r>
            <a:endParaRPr lang="en-IE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        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      THEN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Print “That is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Correct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”;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        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      ELSE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(Answer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‘D’)</a:t>
            </a:r>
            <a:endParaRPr lang="en-IE" sz="1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                                         THEN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Print “That is incorrect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”;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                                          ELSE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Print “Bad Option”;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                                   END IF;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                      END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IF;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      END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IF;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END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2962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06574" y="1902977"/>
            <a:ext cx="11233248" cy="381642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CASE Statement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dirty="0" err="1" smtClean="0">
                <a:latin typeface="Courier New" pitchFamily="49" charset="0"/>
                <a:cs typeface="Courier New" pitchFamily="49" charset="0"/>
              </a:rPr>
              <a:t>MultiChoiceQuestion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IE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dirty="0">
                <a:latin typeface="Courier New" pitchFamily="49" charset="0"/>
                <a:cs typeface="Courier New" pitchFamily="49" charset="0"/>
              </a:rPr>
              <a:t>    Read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Answer;</a:t>
            </a:r>
            <a:endParaRPr lang="en-IE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IE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Answer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‘A’)</a:t>
            </a:r>
            <a:endParaRPr lang="en-IE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b="1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THEN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Print “That is incorrect”;</a:t>
            </a:r>
          </a:p>
          <a:p>
            <a:pPr>
              <a:buNone/>
            </a:pPr>
            <a:r>
              <a:rPr lang="en-IE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ELSE IF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dirty="0">
                <a:latin typeface="Courier New" pitchFamily="49" charset="0"/>
                <a:cs typeface="Courier New" pitchFamily="49" charset="0"/>
              </a:rPr>
              <a:t>(Answer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‘B’)</a:t>
            </a:r>
            <a:endParaRPr lang="en-IE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                    THEN </a:t>
            </a:r>
            <a:r>
              <a:rPr lang="en-IE" dirty="0">
                <a:latin typeface="Courier New" pitchFamily="49" charset="0"/>
                <a:cs typeface="Courier New" pitchFamily="49" charset="0"/>
              </a:rPr>
              <a:t>Print “That is incorrect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”;</a:t>
            </a:r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                     ELSE </a:t>
            </a:r>
            <a:r>
              <a:rPr lang="en-IE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dirty="0">
                <a:latin typeface="Courier New" pitchFamily="49" charset="0"/>
                <a:cs typeface="Courier New" pitchFamily="49" charset="0"/>
              </a:rPr>
              <a:t> (Answer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‘C’)</a:t>
            </a:r>
            <a:endParaRPr lang="en-IE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b="1" dirty="0">
                <a:latin typeface="Courier New" pitchFamily="49" charset="0"/>
                <a:cs typeface="Courier New" pitchFamily="49" charset="0"/>
              </a:rPr>
              <a:t>                        </a:t>
            </a: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          THEN </a:t>
            </a:r>
            <a:r>
              <a:rPr lang="en-IE" dirty="0">
                <a:latin typeface="Courier New" pitchFamily="49" charset="0"/>
                <a:cs typeface="Courier New" pitchFamily="49" charset="0"/>
              </a:rPr>
              <a:t>Print “That is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Correct</a:t>
            </a:r>
            <a:r>
              <a:rPr lang="en-IE" dirty="0">
                <a:latin typeface="Courier New" pitchFamily="49" charset="0"/>
                <a:cs typeface="Courier New" pitchFamily="49" charset="0"/>
              </a:rPr>
              <a:t>”;</a:t>
            </a:r>
          </a:p>
          <a:p>
            <a:pPr>
              <a:buNone/>
            </a:pPr>
            <a:r>
              <a:rPr lang="en-IE" b="1" dirty="0">
                <a:latin typeface="Courier New" pitchFamily="49" charset="0"/>
                <a:cs typeface="Courier New" pitchFamily="49" charset="0"/>
              </a:rPr>
              <a:t>                        </a:t>
            </a: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          ELSE </a:t>
            </a:r>
            <a:r>
              <a:rPr lang="en-IE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>
                <a:latin typeface="Courier New" pitchFamily="49" charset="0"/>
                <a:cs typeface="Courier New" pitchFamily="49" charset="0"/>
              </a:rPr>
              <a:t>Answer </a:t>
            </a:r>
            <a:r>
              <a:rPr lang="en-IE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‘D’)</a:t>
            </a:r>
            <a:endParaRPr lang="en-IE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                                             THEN </a:t>
            </a:r>
            <a:r>
              <a:rPr lang="en-IE" dirty="0">
                <a:latin typeface="Courier New" pitchFamily="49" charset="0"/>
                <a:cs typeface="Courier New" pitchFamily="49" charset="0"/>
              </a:rPr>
              <a:t>Print “That is incorrect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”;</a:t>
            </a:r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                                              ELSE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Print “Bad Option”;</a:t>
            </a:r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                                       ENDIF;</a:t>
            </a:r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                          ENDIF</a:t>
            </a:r>
            <a:r>
              <a:rPr lang="en-IE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          ENDIF</a:t>
            </a:r>
            <a:r>
              <a:rPr lang="en-IE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  ENDIF;</a:t>
            </a:r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IE" b="1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endParaRPr lang="en-IE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9816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CASE Statement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Read Answer;</a:t>
            </a:r>
            <a:endParaRPr lang="en-IE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CASE OF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Answer 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‘A’   :Print “That is incorrect”;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‘B’   :Print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“That is incorrect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”;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‘C’   :Print “That is Correct”;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‘D’   :Print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“That is incorrect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”;</a:t>
            </a:r>
            <a:endParaRPr lang="en-IE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IE" sz="2400" b="1" dirty="0" err="1" smtClean="0">
                <a:latin typeface="Courier New" pitchFamily="49" charset="0"/>
                <a:cs typeface="Courier New" pitchFamily="49" charset="0"/>
              </a:rPr>
              <a:t>OTHER:</a:t>
            </a:r>
            <a:r>
              <a:rPr lang="en-IE" sz="2400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“Bad Option”;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ENDCASE;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9139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06574" y="2060848"/>
            <a:ext cx="11233248" cy="35283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CASE Statement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E" sz="2400" b="1" dirty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sz="2400" dirty="0" err="1">
                <a:latin typeface="Courier New" pitchFamily="49" charset="0"/>
                <a:cs typeface="Courier New" pitchFamily="49" charset="0"/>
              </a:rPr>
              <a:t>MultiChoiceQuestion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Read Answer;</a:t>
            </a:r>
            <a:endParaRPr lang="en-IE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CASE OF 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Answer 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‘A’   :Print “That is incorrect”;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‘B’   :Print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“That is incorrect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”;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‘C’   :Print “That is Correct”;</a:t>
            </a:r>
          </a:p>
          <a:p>
            <a:pPr>
              <a:buNone/>
            </a:pP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   ‘D’   :Print </a:t>
            </a:r>
            <a:r>
              <a:rPr lang="en-IE" sz="2400" dirty="0">
                <a:latin typeface="Courier New" pitchFamily="49" charset="0"/>
                <a:cs typeface="Courier New" pitchFamily="49" charset="0"/>
              </a:rPr>
              <a:t>“That is incorrect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”;</a:t>
            </a:r>
            <a:endParaRPr lang="en-IE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IE" sz="2400" b="1" dirty="0" err="1" smtClean="0">
                <a:latin typeface="Courier New" pitchFamily="49" charset="0"/>
                <a:cs typeface="Courier New" pitchFamily="49" charset="0"/>
              </a:rPr>
              <a:t>OTHER:</a:t>
            </a:r>
            <a:r>
              <a:rPr lang="en-IE" sz="2400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IE" sz="2400" dirty="0" smtClean="0">
                <a:latin typeface="Courier New" pitchFamily="49" charset="0"/>
                <a:cs typeface="Courier New" pitchFamily="49" charset="0"/>
              </a:rPr>
              <a:t> “Bad Option”;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  ENDCASE;</a:t>
            </a:r>
          </a:p>
          <a:p>
            <a:pPr>
              <a:buNone/>
            </a:pPr>
            <a:r>
              <a:rPr lang="en-IE" sz="24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6430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2420888"/>
            <a:ext cx="8735833" cy="3600400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CASE </a:t>
            </a:r>
            <a:r>
              <a:rPr lang="en-IE" dirty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smtClean="0"/>
              <a:t>Or, in general:</a:t>
            </a:r>
          </a:p>
          <a:p>
            <a:endParaRPr lang="en-IE" dirty="0" smtClean="0"/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CASE OF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Value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Option1: &lt;Statements&gt;;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Option2: </a:t>
            </a:r>
            <a:r>
              <a:rPr lang="en-IE" dirty="0">
                <a:latin typeface="Courier New" pitchFamily="49" charset="0"/>
                <a:cs typeface="Courier New" pitchFamily="49" charset="0"/>
              </a:rPr>
              <a:t>&lt;Statements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&gt;;</a:t>
            </a:r>
            <a:r>
              <a:rPr lang="en-IE" dirty="0">
                <a:latin typeface="Courier New" pitchFamily="49" charset="0"/>
                <a:cs typeface="Courier New" pitchFamily="49" charset="0"/>
              </a:rPr>
              <a:t> </a:t>
            </a:r>
            <a:endParaRPr lang="en-IE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 Option3: </a:t>
            </a:r>
            <a:r>
              <a:rPr lang="en-IE" dirty="0">
                <a:latin typeface="Courier New" pitchFamily="49" charset="0"/>
                <a:cs typeface="Courier New" pitchFamily="49" charset="0"/>
              </a:rPr>
              <a:t>&lt;Statements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&gt;;</a:t>
            </a:r>
            <a:r>
              <a:rPr lang="en-IE" dirty="0">
                <a:latin typeface="Courier New" pitchFamily="49" charset="0"/>
                <a:cs typeface="Courier New" pitchFamily="49" charset="0"/>
              </a:rPr>
              <a:t> </a:t>
            </a:r>
            <a:endParaRPr lang="en-IE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 Option4: </a:t>
            </a:r>
            <a:r>
              <a:rPr lang="en-IE" dirty="0">
                <a:latin typeface="Courier New" pitchFamily="49" charset="0"/>
                <a:cs typeface="Courier New" pitchFamily="49" charset="0"/>
              </a:rPr>
              <a:t>&lt;Statements&gt;;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buNone/>
            </a:pPr>
            <a:r>
              <a:rPr lang="en-IE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OTHER  :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&lt;Statements&gt;;</a:t>
            </a:r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ENDCASE;</a:t>
            </a:r>
            <a:endParaRPr lang="en-IE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3927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587</Words>
  <Application>Microsoft Office PowerPoint</Application>
  <PresentationFormat>Custom</PresentationFormat>
  <Paragraphs>118</Paragraphs>
  <Slides>13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Selection: CASE Statement</vt:lpstr>
      <vt:lpstr>Selection</vt:lpstr>
      <vt:lpstr>CASE Statement</vt:lpstr>
      <vt:lpstr>CASE Statement</vt:lpstr>
      <vt:lpstr>CASE Statement</vt:lpstr>
      <vt:lpstr>CASE Statement</vt:lpstr>
      <vt:lpstr>CASE Statement</vt:lpstr>
      <vt:lpstr>CASE Statement</vt:lpstr>
      <vt:lpstr>CASE Statement</vt:lpstr>
      <vt:lpstr>PowerPoint Presentation</vt:lpstr>
      <vt:lpstr>CASE Statement</vt:lpstr>
      <vt:lpstr>CASE Statement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32</cp:revision>
  <dcterms:created xsi:type="dcterms:W3CDTF">2011-11-22T13:33:19Z</dcterms:created>
  <dcterms:modified xsi:type="dcterms:W3CDTF">2015-07-27T21:13:41Z</dcterms:modified>
</cp:coreProperties>
</file>