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95" r:id="rId3"/>
    <p:sldId id="296" r:id="rId4"/>
    <p:sldId id="297" r:id="rId5"/>
    <p:sldId id="272" r:id="rId6"/>
    <p:sldId id="273" r:id="rId7"/>
    <p:sldId id="274" r:id="rId8"/>
    <p:sldId id="276" r:id="rId9"/>
    <p:sldId id="288" r:id="rId10"/>
    <p:sldId id="275" r:id="rId11"/>
    <p:sldId id="286" r:id="rId12"/>
    <p:sldId id="289" r:id="rId13"/>
    <p:sldId id="290" r:id="rId14"/>
    <p:sldId id="321" r:id="rId15"/>
    <p:sldId id="322" r:id="rId16"/>
    <p:sldId id="298" r:id="rId17"/>
    <p:sldId id="299" r:id="rId18"/>
    <p:sldId id="300" r:id="rId19"/>
    <p:sldId id="301" r:id="rId20"/>
    <p:sldId id="302" r:id="rId21"/>
    <p:sldId id="303" r:id="rId22"/>
    <p:sldId id="291" r:id="rId23"/>
    <p:sldId id="292" r:id="rId24"/>
    <p:sldId id="304" r:id="rId25"/>
    <p:sldId id="305" r:id="rId26"/>
    <p:sldId id="306" r:id="rId27"/>
    <p:sldId id="307" r:id="rId28"/>
    <p:sldId id="308" r:id="rId29"/>
    <p:sldId id="309" r:id="rId30"/>
    <p:sldId id="293" r:id="rId31"/>
    <p:sldId id="294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22/07/2015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14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22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23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30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Selection:</a:t>
            </a:r>
            <a:br>
              <a:rPr lang="en-IE" sz="6600" dirty="0" smtClean="0"/>
            </a:br>
            <a:r>
              <a:rPr lang="en-IE" sz="6600" smtClean="0"/>
              <a:t>IF Statement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564904"/>
            <a:ext cx="8735833" cy="28083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IF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Or, in general:</a:t>
            </a:r>
          </a:p>
          <a:p>
            <a:endParaRPr lang="en-IE" dirty="0" smtClean="0"/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(&lt;CONDITION&gt;)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&lt;Statements&gt;;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&lt;Statements&gt;;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ENDIF;</a:t>
            </a:r>
            <a:endParaRPr lang="en-IE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IF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Or to check which number is biggest:</a:t>
            </a:r>
          </a:p>
          <a:p>
            <a:endParaRPr lang="en-IE" dirty="0" smtClean="0"/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(A &gt; B)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Print A;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Print B;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ENDIF;</a:t>
            </a:r>
            <a:endParaRPr lang="en-IE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Read in a number, check if it is odd or even.</a:t>
            </a:r>
            <a:endParaRPr lang="en-IE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090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6" y="1340768"/>
            <a:ext cx="10367802" cy="41044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IsOddOrEven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(A/2 gives a remainder)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Print “It’s Odd”;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Print “It’s Even”;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64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35316" y="3284984"/>
            <a:ext cx="10367802" cy="244827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We can skip the ELSE part if there is nothing to do in the ELSE part.</a:t>
            </a:r>
          </a:p>
          <a:p>
            <a:r>
              <a:rPr lang="en-IE" dirty="0" smtClean="0"/>
              <a:t>So:</a:t>
            </a:r>
          </a:p>
          <a:p>
            <a:pPr>
              <a:buNone/>
            </a:pPr>
            <a:r>
              <a:rPr lang="en-IE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 (sugar is required)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 add sugar;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 don’t add sugar;</a:t>
            </a:r>
          </a:p>
          <a:p>
            <a:pPr>
              <a:buNone/>
            </a:pPr>
            <a:r>
              <a:rPr lang="en-IE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063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71151" y="3284984"/>
            <a:ext cx="10367802" cy="194421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smtClean="0"/>
              <a:t>Becomes:</a:t>
            </a:r>
            <a:endParaRPr lang="en-IE" dirty="0" smtClean="0"/>
          </a:p>
          <a:p>
            <a:endParaRPr lang="en-IE" dirty="0" smtClean="0"/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(sugar is required)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 add sugar;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ENDIF</a:t>
            </a:r>
            <a:r>
              <a:rPr lang="en-IE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IE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941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570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03210" y="24928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/>
          <p:cNvSpPr/>
          <p:nvPr/>
        </p:nvSpPr>
        <p:spPr>
          <a:xfrm>
            <a:off x="4367240" y="17728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5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271241" y="3212976"/>
            <a:ext cx="3263938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Does A/2 give a remainder?</a:t>
            </a:r>
            <a:endParaRPr lang="en-IE" sz="16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903210" y="24928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/>
          <p:cNvSpPr/>
          <p:nvPr/>
        </p:nvSpPr>
        <p:spPr>
          <a:xfrm>
            <a:off x="4367240" y="17728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739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271241" y="3212976"/>
            <a:ext cx="3263938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Does A/2 give a remainder?</a:t>
            </a:r>
            <a:endParaRPr lang="en-IE" sz="16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903210" y="24928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/>
          <p:cNvSpPr/>
          <p:nvPr/>
        </p:nvSpPr>
        <p:spPr>
          <a:xfrm>
            <a:off x="4367240" y="17728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17" idx="1"/>
          </p:cNvCxnSpPr>
          <p:nvPr/>
        </p:nvCxnSpPr>
        <p:spPr>
          <a:xfrm flipH="1">
            <a:off x="3503256" y="3969061"/>
            <a:ext cx="767985" cy="88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95252" y="3645024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32" name="Parallelogram 31"/>
          <p:cNvSpPr/>
          <p:nvPr/>
        </p:nvSpPr>
        <p:spPr>
          <a:xfrm>
            <a:off x="575589" y="35730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“It’s Odd”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82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146" y="1"/>
            <a:ext cx="12683232" cy="685210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6539">
            <a:off x="6702441" y="4834907"/>
            <a:ext cx="1631969" cy="93937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 rot="10629906">
            <a:off x="6287203" y="3284984"/>
            <a:ext cx="671987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600" dirty="0" err="1" smtClean="0">
                <a:solidFill>
                  <a:schemeClr val="tx1"/>
                </a:solidFill>
              </a:rPr>
              <a:t>adsdfsdsdsfsdfsdsdlkmfsdfmsdlkfsdmkfsldfmskdddfsdsdfsd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5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271241" y="3212976"/>
            <a:ext cx="3263938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Does A/2 give a remainder?</a:t>
            </a:r>
            <a:endParaRPr lang="en-IE" sz="16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903210" y="24928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99813" y="361786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5" name="Parallelogram 24"/>
          <p:cNvSpPr/>
          <p:nvPr/>
        </p:nvSpPr>
        <p:spPr>
          <a:xfrm>
            <a:off x="4367240" y="17728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17" idx="1"/>
          </p:cNvCxnSpPr>
          <p:nvPr/>
        </p:nvCxnSpPr>
        <p:spPr>
          <a:xfrm flipH="1">
            <a:off x="3503256" y="3969061"/>
            <a:ext cx="767985" cy="88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95252" y="3645024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32" name="Parallelogram 31"/>
          <p:cNvSpPr/>
          <p:nvPr/>
        </p:nvSpPr>
        <p:spPr>
          <a:xfrm>
            <a:off x="575589" y="35730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“It’s Odd”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Parallelogram 32"/>
          <p:cNvSpPr/>
          <p:nvPr/>
        </p:nvSpPr>
        <p:spPr>
          <a:xfrm>
            <a:off x="8183028" y="35730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“It’s Even”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535179" y="3951162"/>
            <a:ext cx="76798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4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367240" y="57332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END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271241" y="3212976"/>
            <a:ext cx="3263938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Does A/2 give a remainder?</a:t>
            </a:r>
            <a:endParaRPr lang="en-IE" sz="16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903210" y="24928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99813" y="361786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967285" y="42930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/>
          <p:cNvSpPr/>
          <p:nvPr/>
        </p:nvSpPr>
        <p:spPr>
          <a:xfrm>
            <a:off x="4367240" y="17728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17" idx="1"/>
          </p:cNvCxnSpPr>
          <p:nvPr/>
        </p:nvCxnSpPr>
        <p:spPr>
          <a:xfrm flipH="1">
            <a:off x="3503256" y="3969061"/>
            <a:ext cx="767985" cy="88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95252" y="3645024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32" name="Parallelogram 31"/>
          <p:cNvSpPr/>
          <p:nvPr/>
        </p:nvSpPr>
        <p:spPr>
          <a:xfrm>
            <a:off x="575589" y="35730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“It’s Odd”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Parallelogram 32"/>
          <p:cNvSpPr/>
          <p:nvPr/>
        </p:nvSpPr>
        <p:spPr>
          <a:xfrm>
            <a:off x="8183028" y="35730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“It’s Even”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9647139" y="42930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871287" y="5013176"/>
            <a:ext cx="7871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903210" y="501317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535179" y="3951162"/>
            <a:ext cx="76798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612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 to print out the bigger of two numbers:</a:t>
            </a:r>
          </a:p>
          <a:p>
            <a:pPr lvl="1"/>
            <a:r>
              <a:rPr lang="en-IE" sz="2400" i="1" dirty="0" smtClean="0"/>
              <a:t>Read in two numbers, call them A and B. Is A is bigger than B, print out A, otherwise print out B.</a:t>
            </a:r>
            <a:endParaRPr lang="en-IE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68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46449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PrintBiggerOfTwo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Read A; 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Read B;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(A&gt;B)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Print A;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Print B;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500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718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03210" y="24928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/>
          <p:cNvSpPr/>
          <p:nvPr/>
        </p:nvSpPr>
        <p:spPr>
          <a:xfrm>
            <a:off x="4367240" y="17728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 and B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620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559236" y="3212976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A&gt;B?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903210" y="24928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/>
          <p:cNvSpPr/>
          <p:nvPr/>
        </p:nvSpPr>
        <p:spPr>
          <a:xfrm>
            <a:off x="4367240" y="17728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 and B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195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559236" y="3212976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A&gt;B?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903210" y="24928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/>
          <p:cNvSpPr/>
          <p:nvPr/>
        </p:nvSpPr>
        <p:spPr>
          <a:xfrm>
            <a:off x="4367240" y="17728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 and B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503256" y="3977905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87249" y="3645024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32" name="Parallelogram 31"/>
          <p:cNvSpPr/>
          <p:nvPr/>
        </p:nvSpPr>
        <p:spPr>
          <a:xfrm>
            <a:off x="575589" y="35730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647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559236" y="3212976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A&gt;B?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903210" y="24928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247184" y="3977905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439181" y="361786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5" name="Parallelogram 24"/>
          <p:cNvSpPr/>
          <p:nvPr/>
        </p:nvSpPr>
        <p:spPr>
          <a:xfrm>
            <a:off x="4367240" y="17728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 and B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503256" y="3977905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87249" y="3645024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32" name="Parallelogram 31"/>
          <p:cNvSpPr/>
          <p:nvPr/>
        </p:nvSpPr>
        <p:spPr>
          <a:xfrm>
            <a:off x="575589" y="35730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Parallelogram 32"/>
          <p:cNvSpPr/>
          <p:nvPr/>
        </p:nvSpPr>
        <p:spPr>
          <a:xfrm>
            <a:off x="8183028" y="35730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B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337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3326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367240" y="5733256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END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10527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559236" y="3212976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A&gt;B?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903210" y="24928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247184" y="3977905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439181" y="361786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967285" y="42930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/>
          <p:cNvSpPr/>
          <p:nvPr/>
        </p:nvSpPr>
        <p:spPr>
          <a:xfrm>
            <a:off x="4367240" y="17728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 and B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503256" y="3977905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87249" y="3645024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32" name="Parallelogram 31"/>
          <p:cNvSpPr/>
          <p:nvPr/>
        </p:nvSpPr>
        <p:spPr>
          <a:xfrm>
            <a:off x="575589" y="35730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Parallelogram 32"/>
          <p:cNvSpPr/>
          <p:nvPr/>
        </p:nvSpPr>
        <p:spPr>
          <a:xfrm>
            <a:off x="8183028" y="3573016"/>
            <a:ext cx="3071941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B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9647139" y="429309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871287" y="5013176"/>
            <a:ext cx="7871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903210" y="501317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08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146" y="1"/>
            <a:ext cx="12683232" cy="68521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484784"/>
            <a:ext cx="5039227" cy="3240360"/>
          </a:xfrm>
          <a:prstGeom prst="rect">
            <a:avLst/>
          </a:prstGeom>
          <a:solidFill>
            <a:schemeClr val="tx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 you wish to print a receipt?</a:t>
            </a:r>
          </a:p>
          <a:p>
            <a:pPr algn="ctr"/>
            <a:endParaRPr lang="en-IE" dirty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IE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IE" dirty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YES                NO &gt;</a:t>
            </a:r>
          </a:p>
        </p:txBody>
      </p:sp>
    </p:spTree>
    <p:extLst>
      <p:ext uri="{BB962C8B-B14F-4D97-AF65-F5344CB8AC3E}">
        <p14:creationId xmlns:p14="http://schemas.microsoft.com/office/powerpoint/2010/main" val="131837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 to print out the bigger of three numbers:</a:t>
            </a:r>
          </a:p>
          <a:p>
            <a:pPr lvl="1"/>
            <a:r>
              <a:rPr lang="en-IE" sz="2400" i="1" dirty="0" smtClean="0"/>
              <a:t>Read in three numbers, call them A, B and C. </a:t>
            </a:r>
          </a:p>
          <a:p>
            <a:pPr lvl="2"/>
            <a:r>
              <a:rPr lang="en-IE" sz="2000" i="1" dirty="0" smtClean="0"/>
              <a:t>If A is bigger than B, then if A is bigger than C, print out A, otherwise print out C. </a:t>
            </a:r>
          </a:p>
          <a:p>
            <a:pPr lvl="2"/>
            <a:r>
              <a:rPr lang="en-IE" sz="2000" i="1" dirty="0" smtClean="0"/>
              <a:t>If B is bigger than A, then if B is bigger than C, print out B, otherwise print out C. 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883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84784"/>
            <a:ext cx="8735833" cy="482453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000" dirty="0" err="1" smtClean="0">
                <a:latin typeface="Courier New" pitchFamily="49" charset="0"/>
                <a:cs typeface="Courier New" pitchFamily="49" charset="0"/>
              </a:rPr>
              <a:t>BiggerOfThree</a:t>
            </a:r>
            <a:r>
              <a:rPr lang="en-IE" sz="20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0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2000" dirty="0" smtClean="0">
                <a:latin typeface="Courier New" pitchFamily="49" charset="0"/>
                <a:cs typeface="Courier New" pitchFamily="49" charset="0"/>
              </a:rPr>
              <a:t>    Read B;</a:t>
            </a:r>
          </a:p>
          <a:p>
            <a:pPr>
              <a:buNone/>
            </a:pPr>
            <a:r>
              <a:rPr lang="en-IE" sz="2000" dirty="0" smtClean="0">
                <a:latin typeface="Courier New" pitchFamily="49" charset="0"/>
                <a:cs typeface="Courier New" pitchFamily="49" charset="0"/>
              </a:rPr>
              <a:t>    Read C;</a:t>
            </a:r>
          </a:p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IE" sz="2000" dirty="0" smtClean="0">
                <a:latin typeface="Courier New" pitchFamily="49" charset="0"/>
                <a:cs typeface="Courier New" pitchFamily="49" charset="0"/>
              </a:rPr>
              <a:t>(A&gt;B)</a:t>
            </a:r>
          </a:p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           THEN IF </a:t>
            </a:r>
            <a:r>
              <a:rPr lang="en-IE" sz="2000" dirty="0" smtClean="0">
                <a:latin typeface="Courier New" pitchFamily="49" charset="0"/>
                <a:cs typeface="Courier New" pitchFamily="49" charset="0"/>
              </a:rPr>
              <a:t>(A&gt;C)</a:t>
            </a: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                            THEN </a:t>
            </a:r>
            <a:r>
              <a:rPr lang="en-IE" sz="2000" dirty="0" smtClean="0">
                <a:latin typeface="Courier New" pitchFamily="49" charset="0"/>
                <a:cs typeface="Courier New" pitchFamily="49" charset="0"/>
              </a:rPr>
              <a:t>Print A;</a:t>
            </a:r>
          </a:p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                            ELSE </a:t>
            </a:r>
            <a:r>
              <a:rPr lang="en-IE" sz="2000" dirty="0" smtClean="0">
                <a:latin typeface="Courier New" pitchFamily="49" charset="0"/>
                <a:cs typeface="Courier New" pitchFamily="49" charset="0"/>
              </a:rPr>
              <a:t>Print C;</a:t>
            </a:r>
          </a:p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                      ENDIF;</a:t>
            </a:r>
          </a:p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           ELSE IF </a:t>
            </a:r>
            <a:r>
              <a:rPr lang="en-IE" sz="2000" dirty="0" smtClean="0">
                <a:latin typeface="Courier New" pitchFamily="49" charset="0"/>
                <a:cs typeface="Courier New" pitchFamily="49" charset="0"/>
              </a:rPr>
              <a:t>(B&gt;C)</a:t>
            </a:r>
          </a:p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                            THEN </a:t>
            </a:r>
            <a:r>
              <a:rPr lang="en-IE" sz="2000" dirty="0" smtClean="0">
                <a:latin typeface="Courier New" pitchFamily="49" charset="0"/>
                <a:cs typeface="Courier New" pitchFamily="49" charset="0"/>
              </a:rPr>
              <a:t>Print B;</a:t>
            </a:r>
          </a:p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                            ELSE </a:t>
            </a:r>
            <a:r>
              <a:rPr lang="en-IE" sz="2000" dirty="0" smtClean="0">
                <a:latin typeface="Courier New" pitchFamily="49" charset="0"/>
                <a:cs typeface="Courier New" pitchFamily="49" charset="0"/>
              </a:rPr>
              <a:t>Print C;</a:t>
            </a:r>
          </a:p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                    ENDIF;</a:t>
            </a:r>
          </a:p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    ENDIF;</a:t>
            </a:r>
          </a:p>
          <a:p>
            <a:pPr>
              <a:buNone/>
            </a:pPr>
            <a:r>
              <a:rPr lang="en-IE" sz="20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061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44624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764704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949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44624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764704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/>
          <p:cNvSpPr/>
          <p:nvPr/>
        </p:nvSpPr>
        <p:spPr>
          <a:xfrm>
            <a:off x="4271241" y="1196752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A, B and 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399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44624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764704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559236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A&gt;B?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25" name="Parallelogram 24"/>
          <p:cNvSpPr/>
          <p:nvPr/>
        </p:nvSpPr>
        <p:spPr>
          <a:xfrm>
            <a:off x="4271241" y="1196752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A, B and C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903210" y="1916832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778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44624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764704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559236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A&gt;B?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25" name="Parallelogram 24"/>
          <p:cNvSpPr/>
          <p:nvPr/>
        </p:nvSpPr>
        <p:spPr>
          <a:xfrm>
            <a:off x="4271241" y="1196752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A, B and C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503256" y="3104517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87249" y="2771636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903210" y="1916832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iamond 42"/>
          <p:cNvSpPr/>
          <p:nvPr/>
        </p:nvSpPr>
        <p:spPr>
          <a:xfrm>
            <a:off x="815307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A&gt;C?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927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44624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764704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559236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A&gt;B?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247184" y="3104517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439181" y="274447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5" name="Parallelogram 24"/>
          <p:cNvSpPr/>
          <p:nvPr/>
        </p:nvSpPr>
        <p:spPr>
          <a:xfrm>
            <a:off x="4271241" y="1196752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A, B and C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503256" y="3104517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87249" y="2771636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903210" y="1916832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iamond 42"/>
          <p:cNvSpPr/>
          <p:nvPr/>
        </p:nvSpPr>
        <p:spPr>
          <a:xfrm>
            <a:off x="815307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A&gt;C?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44" name="Diamond 43"/>
          <p:cNvSpPr/>
          <p:nvPr/>
        </p:nvSpPr>
        <p:spPr>
          <a:xfrm>
            <a:off x="8303164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B&gt;C?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0659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44624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764704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559236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A&gt;B?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247184" y="3104517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439181" y="274447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5" name="Parallelogram 24"/>
          <p:cNvSpPr/>
          <p:nvPr/>
        </p:nvSpPr>
        <p:spPr>
          <a:xfrm>
            <a:off x="4271241" y="1196752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A, B and C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503256" y="3104517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87249" y="2771636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903210" y="1916832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iamond 42"/>
          <p:cNvSpPr/>
          <p:nvPr/>
        </p:nvSpPr>
        <p:spPr>
          <a:xfrm>
            <a:off x="815307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A&gt;C?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44" name="Diamond 43"/>
          <p:cNvSpPr/>
          <p:nvPr/>
        </p:nvSpPr>
        <p:spPr>
          <a:xfrm>
            <a:off x="8303164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B&gt;C?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61" name="Parallelogram 60"/>
          <p:cNvSpPr/>
          <p:nvPr/>
        </p:nvSpPr>
        <p:spPr>
          <a:xfrm>
            <a:off x="4271241" y="4869160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C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1871287" y="4365104"/>
            <a:ext cx="7871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3" idx="2"/>
          </p:cNvCxnSpPr>
          <p:nvPr/>
        </p:nvCxnSpPr>
        <p:spPr>
          <a:xfrm>
            <a:off x="2159282" y="3861048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9647139" y="3861048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903210" y="4365104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9615775" y="385175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80" name="TextBox 79"/>
          <p:cNvSpPr txBox="1"/>
          <p:nvPr/>
        </p:nvSpPr>
        <p:spPr>
          <a:xfrm>
            <a:off x="2127918" y="385175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7664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44624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764704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559236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A&gt;B?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247184" y="3104517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439181" y="274447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5" name="Parallelogram 24"/>
          <p:cNvSpPr/>
          <p:nvPr/>
        </p:nvSpPr>
        <p:spPr>
          <a:xfrm>
            <a:off x="4271241" y="1196752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A, B and C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503256" y="3104517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87249" y="2771636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903210" y="1916832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iamond 42"/>
          <p:cNvSpPr/>
          <p:nvPr/>
        </p:nvSpPr>
        <p:spPr>
          <a:xfrm>
            <a:off x="815307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A&gt;C?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44" name="Diamond 43"/>
          <p:cNvSpPr/>
          <p:nvPr/>
        </p:nvSpPr>
        <p:spPr>
          <a:xfrm>
            <a:off x="8303164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B&gt;C?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335316" y="3113809"/>
            <a:ext cx="4799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arallelogram 59"/>
          <p:cNvSpPr/>
          <p:nvPr/>
        </p:nvSpPr>
        <p:spPr>
          <a:xfrm>
            <a:off x="143320" y="4869160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1" name="Parallelogram 60"/>
          <p:cNvSpPr/>
          <p:nvPr/>
        </p:nvSpPr>
        <p:spPr>
          <a:xfrm>
            <a:off x="4271241" y="4869160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39318" y="2780928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335316" y="3140968"/>
            <a:ext cx="0" cy="17281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1871287" y="4365104"/>
            <a:ext cx="7871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3" idx="2"/>
          </p:cNvCxnSpPr>
          <p:nvPr/>
        </p:nvCxnSpPr>
        <p:spPr>
          <a:xfrm>
            <a:off x="2159282" y="3861048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9647139" y="3861048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903210" y="4365104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9615775" y="385175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80" name="TextBox 79"/>
          <p:cNvSpPr txBox="1"/>
          <p:nvPr/>
        </p:nvSpPr>
        <p:spPr>
          <a:xfrm>
            <a:off x="2127918" y="385175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44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44624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764704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559236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A&gt;B?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247184" y="3104517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439181" y="274447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5" name="Parallelogram 24"/>
          <p:cNvSpPr/>
          <p:nvPr/>
        </p:nvSpPr>
        <p:spPr>
          <a:xfrm>
            <a:off x="4271241" y="1196752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A, B and C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503256" y="3104517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87249" y="2771636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903210" y="1916832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iamond 42"/>
          <p:cNvSpPr/>
          <p:nvPr/>
        </p:nvSpPr>
        <p:spPr>
          <a:xfrm>
            <a:off x="815307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A&gt;C?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44" name="Diamond 43"/>
          <p:cNvSpPr/>
          <p:nvPr/>
        </p:nvSpPr>
        <p:spPr>
          <a:xfrm>
            <a:off x="8303164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B&gt;C?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335316" y="3113809"/>
            <a:ext cx="4799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0991113" y="3113809"/>
            <a:ext cx="4799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1471104" y="3131916"/>
            <a:ext cx="0" cy="17372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arallelogram 59"/>
          <p:cNvSpPr/>
          <p:nvPr/>
        </p:nvSpPr>
        <p:spPr>
          <a:xfrm>
            <a:off x="143320" y="4869160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1" name="Parallelogram 60"/>
          <p:cNvSpPr/>
          <p:nvPr/>
        </p:nvSpPr>
        <p:spPr>
          <a:xfrm>
            <a:off x="4271241" y="4869160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2" name="Parallelogram 61"/>
          <p:cNvSpPr/>
          <p:nvPr/>
        </p:nvSpPr>
        <p:spPr>
          <a:xfrm>
            <a:off x="8783155" y="4869160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B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39318" y="2780928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64" name="TextBox 63"/>
          <p:cNvSpPr txBox="1"/>
          <p:nvPr/>
        </p:nvSpPr>
        <p:spPr>
          <a:xfrm>
            <a:off x="10991113" y="2780928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335316" y="3140968"/>
            <a:ext cx="0" cy="17281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1871287" y="4365104"/>
            <a:ext cx="7871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3" idx="2"/>
          </p:cNvCxnSpPr>
          <p:nvPr/>
        </p:nvCxnSpPr>
        <p:spPr>
          <a:xfrm>
            <a:off x="2159282" y="3861048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9647139" y="3861048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903210" y="4365104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615775" y="385175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2127918" y="386104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815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146" y="1"/>
            <a:ext cx="12683232" cy="68521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484784"/>
            <a:ext cx="5039227" cy="3240360"/>
          </a:xfrm>
          <a:prstGeom prst="rect">
            <a:avLst/>
          </a:prstGeom>
          <a:solidFill>
            <a:schemeClr val="tx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 you wish to print a receipt?</a:t>
            </a:r>
          </a:p>
          <a:p>
            <a:pPr algn="ctr"/>
            <a:endParaRPr lang="en-IE" dirty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IE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IE" dirty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YES                NO &gt;</a:t>
            </a:r>
          </a:p>
        </p:txBody>
      </p:sp>
      <p:sp>
        <p:nvSpPr>
          <p:cNvPr id="6" name="Rectangle 5"/>
          <p:cNvSpPr/>
          <p:nvPr/>
        </p:nvSpPr>
        <p:spPr>
          <a:xfrm>
            <a:off x="5855888" y="1484784"/>
            <a:ext cx="5807212" cy="3240360"/>
          </a:xfrm>
          <a:prstGeom prst="rect">
            <a:avLst/>
          </a:prstGeom>
          <a:solidFill>
            <a:schemeClr val="tx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the interests of preserving the environment, we prefer not to print a receipt, but if you want to be a jerk, go ahead.</a:t>
            </a:r>
          </a:p>
          <a:p>
            <a:pPr algn="ctr"/>
            <a:endParaRPr lang="en-IE" dirty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IE" dirty="0" smtClean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IE" dirty="0">
              <a:solidFill>
                <a:srgbClr val="92D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dirty="0" smtClean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PRINT RECEIPT     CONTINUE &gt;</a:t>
            </a:r>
          </a:p>
        </p:txBody>
      </p:sp>
    </p:spTree>
    <p:extLst>
      <p:ext uri="{BB962C8B-B14F-4D97-AF65-F5344CB8AC3E}">
        <p14:creationId xmlns:p14="http://schemas.microsoft.com/office/powerpoint/2010/main" val="357438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7240" y="44624"/>
            <a:ext cx="2975943" cy="720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367240" y="6165304"/>
            <a:ext cx="2975943" cy="57606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END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903210" y="764704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559236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A&gt;B?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247184" y="3104517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615775" y="385175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5" name="Parallelogram 24"/>
          <p:cNvSpPr/>
          <p:nvPr/>
        </p:nvSpPr>
        <p:spPr>
          <a:xfrm>
            <a:off x="4271241" y="1196752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A, B and C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503256" y="3104517"/>
            <a:ext cx="10559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87249" y="2771636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1871287" y="5877272"/>
            <a:ext cx="7871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903210" y="1916832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903210" y="5589240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iamond 42"/>
          <p:cNvSpPr/>
          <p:nvPr/>
        </p:nvSpPr>
        <p:spPr>
          <a:xfrm>
            <a:off x="815307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A&gt;C?</a:t>
            </a:r>
            <a:endParaRPr lang="en-IE" sz="2000" dirty="0">
              <a:solidFill>
                <a:schemeClr val="tx1"/>
              </a:solidFill>
            </a:endParaRPr>
          </a:p>
        </p:txBody>
      </p:sp>
      <p:sp>
        <p:nvSpPr>
          <p:cNvPr id="44" name="Diamond 43"/>
          <p:cNvSpPr/>
          <p:nvPr/>
        </p:nvSpPr>
        <p:spPr>
          <a:xfrm>
            <a:off x="8303164" y="2348880"/>
            <a:ext cx="2687949" cy="151216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</a:rPr>
              <a:t>B&gt;C?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335316" y="3113809"/>
            <a:ext cx="4799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0991113" y="3113809"/>
            <a:ext cx="4799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1471104" y="3131916"/>
            <a:ext cx="0" cy="17372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arallelogram 59"/>
          <p:cNvSpPr/>
          <p:nvPr/>
        </p:nvSpPr>
        <p:spPr>
          <a:xfrm>
            <a:off x="143320" y="4869160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1" name="Parallelogram 60"/>
          <p:cNvSpPr/>
          <p:nvPr/>
        </p:nvSpPr>
        <p:spPr>
          <a:xfrm>
            <a:off x="4271241" y="4869160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2" name="Parallelogram 61"/>
          <p:cNvSpPr/>
          <p:nvPr/>
        </p:nvSpPr>
        <p:spPr>
          <a:xfrm>
            <a:off x="8783155" y="4869160"/>
            <a:ext cx="3263938" cy="72008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B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39318" y="2780928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64" name="TextBox 63"/>
          <p:cNvSpPr txBox="1"/>
          <p:nvPr/>
        </p:nvSpPr>
        <p:spPr>
          <a:xfrm>
            <a:off x="10991113" y="2780928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335316" y="3140968"/>
            <a:ext cx="0" cy="17281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1871287" y="4365104"/>
            <a:ext cx="7871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43" idx="2"/>
          </p:cNvCxnSpPr>
          <p:nvPr/>
        </p:nvCxnSpPr>
        <p:spPr>
          <a:xfrm>
            <a:off x="2159282" y="3861048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9647139" y="3861048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5903210" y="4365104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9743137" y="5589240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1967285" y="5589240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5903210" y="5877272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27918" y="386104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7439181" y="274447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34" name="Rectangle 3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896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5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Selection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if we want to make a choice, for example, do we want to add sugar or not to the tea? 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if we want to make a choice, for example, do we want to add sugar or not to the tea? </a:t>
            </a:r>
          </a:p>
          <a:p>
            <a:r>
              <a:rPr lang="en-IE" dirty="0" smtClean="0"/>
              <a:t>We call this SELECTION.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IF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So, we could state this as:</a:t>
            </a:r>
          </a:p>
          <a:p>
            <a:endParaRPr lang="en-IE" dirty="0" smtClean="0"/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(sugar is required)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add sugar;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don’t add sugar;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ENDIF;</a:t>
            </a:r>
            <a:endParaRPr lang="en-IE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IF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IE" dirty="0" smtClean="0"/>
              <a:t>Adding a selection statement in the program:</a:t>
            </a:r>
          </a:p>
          <a:p>
            <a:endParaRPr lang="en-IE" dirty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MakeACupOfTea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Organise everything together;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Plug in kettle;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Put teabag in cup;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Put water into kettle;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Wait for kettle to boil;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Add water to cup;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Remove teabag with spoon/fork;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Add milk;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IF (sugar is required)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THEN add sugar;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ELSE do nothing;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ENDIF;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Serve;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4149080"/>
            <a:ext cx="8735833" cy="9361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IF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IE" dirty="0" smtClean="0"/>
              <a:t>Adding a selection statement in the program:</a:t>
            </a:r>
          </a:p>
          <a:p>
            <a:endParaRPr lang="en-IE" dirty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MakeACupOfTea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Organise everything together;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Plug in kettle;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Put teabag in cup;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Put water into kettle;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Wait for kettle to boil;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Add water to cup;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Remove teabag with spoon/fork;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Add milk;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IF (sugar is required)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THEN add sugar;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ELSE do nothing;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ENDIF;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Serve;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996</Words>
  <Application>Microsoft Office PowerPoint</Application>
  <PresentationFormat>Custom</PresentationFormat>
  <Paragraphs>277</Paragraphs>
  <Slides>41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Selection: IF Statement</vt:lpstr>
      <vt:lpstr>PowerPoint Presentation</vt:lpstr>
      <vt:lpstr>PowerPoint Presentation</vt:lpstr>
      <vt:lpstr>PowerPoint Presentation</vt:lpstr>
      <vt:lpstr>Selection</vt:lpstr>
      <vt:lpstr>Selection</vt:lpstr>
      <vt:lpstr>IF Statement</vt:lpstr>
      <vt:lpstr>IF Statement</vt:lpstr>
      <vt:lpstr>IF Statement</vt:lpstr>
      <vt:lpstr>IF Statement</vt:lpstr>
      <vt:lpstr>IF Statement</vt:lpstr>
      <vt:lpstr>Pseudocode</vt:lpstr>
      <vt:lpstr>Pseudocode</vt:lpstr>
      <vt:lpstr>Pseudocode</vt:lpstr>
      <vt:lpstr>Pseudocode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Pseudocode</vt:lpstr>
      <vt:lpstr>Pseudocode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Pseudocode</vt:lpstr>
      <vt:lpstr>Pseudocode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28</cp:revision>
  <dcterms:created xsi:type="dcterms:W3CDTF">2011-11-22T13:33:19Z</dcterms:created>
  <dcterms:modified xsi:type="dcterms:W3CDTF">2015-07-22T21:17:14Z</dcterms:modified>
</cp:coreProperties>
</file>