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8" r:id="rId2"/>
    <p:sldId id="920" r:id="rId3"/>
    <p:sldId id="939" r:id="rId4"/>
    <p:sldId id="940" r:id="rId5"/>
    <p:sldId id="941" r:id="rId6"/>
    <p:sldId id="942" r:id="rId7"/>
    <p:sldId id="943" r:id="rId8"/>
    <p:sldId id="944" r:id="rId9"/>
    <p:sldId id="945" r:id="rId10"/>
    <p:sldId id="946" r:id="rId11"/>
    <p:sldId id="947" r:id="rId12"/>
    <p:sldId id="948" r:id="rId13"/>
    <p:sldId id="949" r:id="rId14"/>
    <p:sldId id="950" r:id="rId15"/>
    <p:sldId id="951" r:id="rId16"/>
    <p:sldId id="952" r:id="rId17"/>
    <p:sldId id="953" r:id="rId18"/>
    <p:sldId id="954" r:id="rId19"/>
    <p:sldId id="955" r:id="rId20"/>
    <p:sldId id="956" r:id="rId21"/>
    <p:sldId id="957" r:id="rId22"/>
    <p:sldId id="958" r:id="rId23"/>
    <p:sldId id="959" r:id="rId24"/>
    <p:sldId id="960" r:id="rId25"/>
    <p:sldId id="961" r:id="rId26"/>
    <p:sldId id="962" r:id="rId27"/>
    <p:sldId id="963" r:id="rId28"/>
    <p:sldId id="964" r:id="rId29"/>
    <p:sldId id="965" r:id="rId30"/>
    <p:sldId id="966" r:id="rId31"/>
    <p:sldId id="967" r:id="rId32"/>
    <p:sldId id="968" r:id="rId3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23/10/2016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23/10/2016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Object-Orientated Design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(Summary)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998862" y="404664"/>
            <a:ext cx="5760640" cy="198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Calling-Point-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Pointdocstrings</a:t>
            </a:r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Pointdocstrings.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Pointdocstrings.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998862" y="2564904"/>
            <a:ext cx="5760640" cy="198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Calling-Point-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Pointdocstrings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 Point</a:t>
            </a:r>
          </a:p>
          <a:p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Point()</a:t>
            </a:r>
          </a:p>
          <a:p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Point()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998862" y="4689360"/>
            <a:ext cx="5760640" cy="198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Calling-Point-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Pointdocstrings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 Point as Pt</a:t>
            </a:r>
          </a:p>
          <a:p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Pt()</a:t>
            </a:r>
          </a:p>
          <a:p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Pt()</a:t>
            </a:r>
          </a:p>
        </p:txBody>
      </p:sp>
    </p:spTree>
    <p:extLst>
      <p:ext uri="{BB962C8B-B14F-4D97-AF65-F5344CB8AC3E}">
        <p14:creationId xmlns:p14="http://schemas.microsoft.com/office/powerpoint/2010/main" val="25225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227" y="2528680"/>
            <a:ext cx="4225104" cy="1980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603" y="4797152"/>
            <a:ext cx="2415069" cy="1980000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>
            <a:off x="1336139" y="2168640"/>
            <a:ext cx="17264" cy="4752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336139" y="3536792"/>
            <a:ext cx="792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35" y="188640"/>
            <a:ext cx="2413392" cy="1980000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3928427" y="4509160"/>
            <a:ext cx="17264" cy="2340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928427" y="5913056"/>
            <a:ext cx="1584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3245950" y="3068960"/>
            <a:ext cx="1008112" cy="1224136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26" name="Rounded Rectangle 25"/>
          <p:cNvSpPr/>
          <p:nvPr/>
        </p:nvSpPr>
        <p:spPr>
          <a:xfrm>
            <a:off x="5676806" y="5386864"/>
            <a:ext cx="1008112" cy="1224136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27" name="Rectangle 26"/>
          <p:cNvSpPr/>
          <p:nvPr/>
        </p:nvSpPr>
        <p:spPr>
          <a:xfrm>
            <a:off x="6892718" y="188640"/>
            <a:ext cx="5179152" cy="19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If </a:t>
            </a:r>
            <a:r>
              <a:rPr lang="en-IE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Point-call.py</a:t>
            </a:r>
            <a:r>
              <a:rPr lang="en-IE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</a:rPr>
              <a:t>wants to call </a:t>
            </a:r>
          </a:p>
          <a:p>
            <a:pPr algn="ctr"/>
            <a:r>
              <a:rPr lang="en-IE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Point-docstrings.py</a:t>
            </a:r>
            <a:r>
              <a:rPr lang="en-IE" dirty="0" smtClean="0">
                <a:solidFill>
                  <a:schemeClr val="tx1"/>
                </a:solidFill>
              </a:rPr>
              <a:t>, you can say:</a:t>
            </a:r>
          </a:p>
          <a:p>
            <a:pPr algn="ctr"/>
            <a:endParaRPr lang="en-IE" dirty="0" smtClean="0">
              <a:solidFill>
                <a:schemeClr val="tx1"/>
              </a:solidFill>
            </a:endParaRPr>
          </a:p>
          <a:p>
            <a:pPr algn="ctr"/>
            <a:r>
              <a:rPr lang="en-IE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.Point-</a:t>
            </a:r>
            <a:r>
              <a:rPr lang="en-IE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IE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endParaRPr lang="en-IE" dirty="0" smtClean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87294" y="2276872"/>
            <a:ext cx="5179152" cy="19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If </a:t>
            </a:r>
            <a:r>
              <a:rPr lang="en-IE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Theorem.py</a:t>
            </a:r>
            <a:r>
              <a:rPr lang="en-IE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IE" dirty="0">
                <a:solidFill>
                  <a:schemeClr val="tx1"/>
                </a:solidFill>
              </a:rPr>
              <a:t>wants to call </a:t>
            </a:r>
          </a:p>
          <a:p>
            <a:pPr algn="ctr"/>
            <a:r>
              <a:rPr lang="en-IE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Point-docstrings.py</a:t>
            </a:r>
            <a:r>
              <a:rPr lang="en-IE" dirty="0">
                <a:solidFill>
                  <a:schemeClr val="tx1"/>
                </a:solidFill>
              </a:rPr>
              <a:t>, you can say:</a:t>
            </a:r>
          </a:p>
          <a:p>
            <a:pPr algn="ctr"/>
            <a:endParaRPr lang="en-IE" dirty="0">
              <a:solidFill>
                <a:schemeClr val="tx1"/>
              </a:solidFill>
            </a:endParaRPr>
          </a:p>
          <a:p>
            <a:pPr algn="ctr"/>
            <a:r>
              <a:rPr lang="en-IE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..Point-</a:t>
            </a:r>
            <a:r>
              <a:rPr lang="en-IE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 Point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75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Access Control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(Summary)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61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Access Control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By </a:t>
            </a:r>
            <a:r>
              <a:rPr lang="en-IE" dirty="0">
                <a:solidFill>
                  <a:schemeClr val="bg1"/>
                </a:solidFill>
              </a:rPr>
              <a:t>convention, if we prefix a method or attribute with a single underscore ( _ )  we are telling everyone that this method or attribute should not be used by other objects except in the most dire circumstances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IE" dirty="0">
                <a:solidFill>
                  <a:schemeClr val="bg1"/>
                </a:solidFill>
              </a:rPr>
              <a:t>If we want to more strongly suggest that the methods or attributes are for internal use only we can use a double-underscore ( _ _ ) which means Python will try a little harder to make it private</a:t>
            </a:r>
          </a:p>
        </p:txBody>
      </p:sp>
    </p:spTree>
    <p:extLst>
      <p:ext uri="{BB962C8B-B14F-4D97-AF65-F5344CB8AC3E}">
        <p14:creationId xmlns:p14="http://schemas.microsoft.com/office/powerpoint/2010/main" val="138339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342678" y="116632"/>
            <a:ext cx="8856984" cy="655272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‘‘‘A not-at-all secure way to store a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.’’’</a:t>
            </a:r>
          </a:p>
          <a:p>
            <a:pPr marL="57150"/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/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self.__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self.__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__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pPr marL="57150"/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/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decrypt(self,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5143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''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'Only show the string if 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.'''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5143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self.__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pass_phrase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143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5143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return self.__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pPr marL="5143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return ''</a:t>
            </a:r>
          </a:p>
          <a:p>
            <a:pPr marL="5143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143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decrypt.</a:t>
            </a:r>
          </a:p>
          <a:p>
            <a:pPr marL="5143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9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4606" y="332656"/>
            <a:ext cx="10729192" cy="1723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secret_string</a:t>
            </a:r>
            <a:r>
              <a:rPr lang="en-IE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("ACME: Top Secret</a:t>
            </a:r>
            <a:r>
              <a:rPr lang="en-IE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“</a:t>
            </a:r>
            <a:r>
              <a:rPr lang="en-IE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secretpass</a:t>
            </a:r>
            <a:r>
              <a:rPr lang="en-IE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endParaRPr lang="en-IE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IE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secret_string.decrypt</a:t>
            </a:r>
            <a:r>
              <a:rPr lang="en-IE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E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secretpass</a:t>
            </a:r>
            <a:r>
              <a:rPr lang="en-IE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  <a:endParaRPr lang="en-IE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ACME: Top </a:t>
            </a:r>
            <a:r>
              <a:rPr lang="en-IE" sz="2000" b="1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</a:t>
            </a:r>
            <a:endParaRPr lang="en-IE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4606" y="2276872"/>
            <a:ext cx="10729192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print(secret_string.__</a:t>
            </a:r>
            <a:r>
              <a:rPr lang="en-IE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"&lt;pyshell#9&gt;", line 1, in &lt;module&gt;</a:t>
            </a:r>
          </a:p>
          <a:p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print(secret_string.__</a:t>
            </a:r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AttributeError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'</a:t>
            </a:r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object has no attribute '__</a:t>
            </a:r>
            <a:r>
              <a:rPr lang="en-IE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</a:t>
            </a:r>
          </a:p>
          <a:p>
            <a:endParaRPr lang="en-IE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</a:t>
            </a:r>
            <a:r>
              <a:rPr lang="en-IE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secret_string.plain_string</a:t>
            </a:r>
            <a:r>
              <a:rPr lang="en-IE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"&lt;pyshell#10&gt;", line 1, in &lt;module&gt;</a:t>
            </a:r>
          </a:p>
          <a:p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secret_string.plain_string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AttributeError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'</a:t>
            </a:r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object has no attribute '</a:t>
            </a:r>
            <a:r>
              <a:rPr lang="en-IE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6" name="Rectangle 5"/>
          <p:cNvSpPr/>
          <p:nvPr/>
        </p:nvSpPr>
        <p:spPr>
          <a:xfrm>
            <a:off x="694606" y="5522094"/>
            <a:ext cx="10729192" cy="10752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print(secret_string._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SecretString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plain_string</a:t>
            </a:r>
            <a:r>
              <a:rPr lang="en-IE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IE" sz="24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ACME</a:t>
            </a:r>
            <a:r>
              <a:rPr lang="en-IE" sz="24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Top </a:t>
            </a:r>
            <a:r>
              <a:rPr lang="en-IE" sz="2400" b="1" dirty="0" smtClean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</a:t>
            </a:r>
            <a:r>
              <a:rPr lang="en-IE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33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Third-Party Libraries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(Summary)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74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/>
        </p:nvSpPr>
        <p:spPr>
          <a:xfrm>
            <a:off x="609521" y="503237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dirty="0">
                <a:solidFill>
                  <a:schemeClr val="bg1"/>
                </a:solidFill>
              </a:rPr>
              <a:t>Third-Party Libraries</a:t>
            </a:r>
          </a:p>
        </p:txBody>
      </p:sp>
      <p:sp>
        <p:nvSpPr>
          <p:cNvPr id="7" name="Content Placeholder 3"/>
          <p:cNvSpPr>
            <a:spLocks noGrp="1"/>
          </p:cNvSpPr>
          <p:nvPr/>
        </p:nvSpPr>
        <p:spPr>
          <a:xfrm>
            <a:off x="609521" y="1828800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dirty="0" smtClean="0">
                <a:solidFill>
                  <a:schemeClr val="bg1"/>
                </a:solidFill>
              </a:rPr>
              <a:t>If you want to find packages that might be of use to you, you can use the Python Package Index (</a:t>
            </a:r>
            <a:r>
              <a:rPr lang="en-IE" dirty="0" err="1" smtClean="0">
                <a:solidFill>
                  <a:schemeClr val="bg1"/>
                </a:solidFill>
              </a:rPr>
              <a:t>PyPI</a:t>
            </a:r>
            <a:r>
              <a:rPr lang="en-IE" dirty="0" smtClean="0">
                <a:solidFill>
                  <a:schemeClr val="bg1"/>
                </a:solidFill>
              </a:rPr>
              <a:t>):</a:t>
            </a:r>
          </a:p>
          <a:p>
            <a:endParaRPr lang="en-IE" sz="3600" dirty="0" smtClean="0">
              <a:solidFill>
                <a:schemeClr val="bg1"/>
              </a:solidFill>
            </a:endParaRPr>
          </a:p>
          <a:p>
            <a:pPr lvl="1"/>
            <a:r>
              <a:rPr lang="en-IE" sz="3600" dirty="0" smtClean="0">
                <a:solidFill>
                  <a:schemeClr val="bg1"/>
                </a:solidFill>
              </a:rPr>
              <a:t>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http://pypi.python.org</a:t>
            </a:r>
          </a:p>
        </p:txBody>
      </p:sp>
    </p:spTree>
    <p:extLst>
      <p:ext uri="{BB962C8B-B14F-4D97-AF65-F5344CB8AC3E}">
        <p14:creationId xmlns:p14="http://schemas.microsoft.com/office/powerpoint/2010/main" val="118296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Basic </a:t>
            </a:r>
            <a:r>
              <a:rPr lang="en-IE" sz="6000" dirty="0" smtClean="0">
                <a:solidFill>
                  <a:schemeClr val="bg1"/>
                </a:solidFill>
              </a:rPr>
              <a:t>Inheritance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smtClean="0">
                <a:solidFill>
                  <a:schemeClr val="bg1"/>
                </a:solidFill>
              </a:rPr>
              <a:t>(Summary)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48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34566" y="404664"/>
            <a:ext cx="5220000" cy="144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14300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MySubClass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(object):</a:t>
            </a:r>
          </a:p>
          <a:p>
            <a:pPr marL="400050" lvl="1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</a:p>
          <a:p>
            <a:pPr indent="-57150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34566" y="1988840"/>
            <a:ext cx="11521280" cy="468036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5715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Supplier(Contact):</a:t>
            </a:r>
          </a:p>
          <a:p>
            <a:pPr indent="-57150"/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order):</a:t>
            </a:r>
          </a:p>
          <a:p>
            <a:pPr indent="-5715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print(“The order will send ”</a:t>
            </a:r>
          </a:p>
          <a:p>
            <a:pPr indent="-5715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“’{}’ order to ‘{}’”.format(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indent="-5715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indent="-57150"/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</a:p>
          <a:p>
            <a:pPr indent="-57150"/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651282" y="4581128"/>
            <a:ext cx="1655945" cy="1656184"/>
          </a:xfrm>
          <a:prstGeom prst="ellipse">
            <a:avLst/>
          </a:prstGeom>
          <a:solidFill>
            <a:schemeClr val="bg1"/>
          </a:solidFill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Supplier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367014" y="4581128"/>
            <a:ext cx="1655945" cy="1656184"/>
          </a:xfrm>
          <a:prstGeom prst="ellipse">
            <a:avLst/>
          </a:prstGeom>
          <a:solidFill>
            <a:schemeClr val="bg1"/>
          </a:solidFill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Contact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6232137" y="5085184"/>
            <a:ext cx="1303229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/>
              <a:t>Inherit</a:t>
            </a:r>
            <a:endParaRPr lang="en-IE" sz="1600" b="1" dirty="0"/>
          </a:p>
        </p:txBody>
      </p:sp>
    </p:spTree>
    <p:extLst>
      <p:ext uri="{BB962C8B-B14F-4D97-AF65-F5344CB8AC3E}">
        <p14:creationId xmlns:p14="http://schemas.microsoft.com/office/powerpoint/2010/main" val="35863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062997" y="2492896"/>
            <a:ext cx="2160000" cy="2160240"/>
          </a:xfrm>
          <a:prstGeom prst="ellipse">
            <a:avLst/>
          </a:prstGeom>
          <a:solidFill>
            <a:schemeClr val="bg1"/>
          </a:solidFill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" name="Freeform 4"/>
          <p:cNvSpPr/>
          <p:nvPr/>
        </p:nvSpPr>
        <p:spPr>
          <a:xfrm>
            <a:off x="2062998" y="3501008"/>
            <a:ext cx="2160000" cy="142599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2413406" y="2924944"/>
            <a:ext cx="1459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400" b="1" i="1" dirty="0" smtClean="0"/>
              <a:t>Attributes</a:t>
            </a:r>
            <a:endParaRPr lang="en-IE" sz="2400" b="1" i="1" dirty="0"/>
          </a:p>
        </p:txBody>
      </p:sp>
      <p:sp>
        <p:nvSpPr>
          <p:cNvPr id="9" name="Rectangle 8"/>
          <p:cNvSpPr/>
          <p:nvPr/>
        </p:nvSpPr>
        <p:spPr>
          <a:xfrm>
            <a:off x="2484257" y="3831431"/>
            <a:ext cx="1317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400" b="1" i="1" dirty="0" smtClean="0"/>
              <a:t>Methods</a:t>
            </a:r>
            <a:endParaRPr lang="en-IE" sz="24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2256374" y="1330770"/>
            <a:ext cx="177324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Class</a:t>
            </a:r>
            <a:endParaRPr 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67214" y="2346754"/>
            <a:ext cx="5256584" cy="3242486"/>
            <a:chOff x="1198662" y="980728"/>
            <a:chExt cx="9336876" cy="4968552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8662" y="980728"/>
              <a:ext cx="9336876" cy="4968552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6167215" y="1484784"/>
              <a:ext cx="3240360" cy="23762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290713" y="1152364"/>
              <a:ext cx="1592561" cy="2312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5246" y="1628800"/>
              <a:ext cx="2520280" cy="2088233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8211887" y="2673428"/>
              <a:ext cx="2001690" cy="126014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Tiny</a:t>
              </a:r>
              <a:endParaRPr lang="en-US" sz="3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sp>
          <p:nvSpPr>
            <p:cNvPr id="27" name="Right Arrow 26"/>
            <p:cNvSpPr/>
            <p:nvPr/>
          </p:nvSpPr>
          <p:spPr>
            <a:xfrm>
              <a:off x="4367015" y="2780928"/>
              <a:ext cx="2022868" cy="540060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33" name="Oval 32"/>
          <p:cNvSpPr/>
          <p:nvPr/>
        </p:nvSpPr>
        <p:spPr>
          <a:xfrm>
            <a:off x="6311230" y="692696"/>
            <a:ext cx="1260000" cy="1260000"/>
          </a:xfrm>
          <a:prstGeom prst="ellipse">
            <a:avLst/>
          </a:prstGeom>
          <a:solidFill>
            <a:schemeClr val="bg1"/>
          </a:solidFill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>
                <a:solidFill>
                  <a:schemeClr val="tx1"/>
                </a:solidFill>
              </a:rPr>
              <a:t>Class</a:t>
            </a:r>
          </a:p>
        </p:txBody>
      </p:sp>
      <p:sp>
        <p:nvSpPr>
          <p:cNvPr id="34" name="Oval 33"/>
          <p:cNvSpPr/>
          <p:nvPr/>
        </p:nvSpPr>
        <p:spPr>
          <a:xfrm>
            <a:off x="9263558" y="692696"/>
            <a:ext cx="1260000" cy="1260000"/>
          </a:xfrm>
          <a:prstGeom prst="ellipse">
            <a:avLst/>
          </a:prstGeom>
          <a:solidFill>
            <a:schemeClr val="bg1"/>
          </a:solidFill>
          <a:ln w="127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>
                <a:solidFill>
                  <a:schemeClr val="tx1"/>
                </a:solidFill>
              </a:rPr>
              <a:t>Object</a:t>
            </a:r>
            <a:endParaRPr lang="en-IE" sz="2000" b="1" dirty="0">
              <a:solidFill>
                <a:schemeClr val="tx1"/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7823398" y="1052736"/>
            <a:ext cx="1303229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/>
              <a:t>Instantiate</a:t>
            </a:r>
            <a:endParaRPr lang="en-IE" sz="1600" b="1" dirty="0"/>
          </a:p>
        </p:txBody>
      </p:sp>
    </p:spTree>
    <p:extLst>
      <p:ext uri="{BB962C8B-B14F-4D97-AF65-F5344CB8AC3E}">
        <p14:creationId xmlns:p14="http://schemas.microsoft.com/office/powerpoint/2010/main" val="63404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4566" y="188640"/>
            <a:ext cx="11521280" cy="338437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(Supplier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order, balance):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balance &lt; 0: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print("This customer is in debt.")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print("The order will send our "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"'{}' order to '{}'".format(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34566" y="3717032"/>
            <a:ext cx="11521280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(Supplier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order, balance):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balance &lt; 0: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print("This customer is in debt.")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super().order(order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535366" y="548680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 smtClean="0"/>
              <a:t>This new class overrides the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order </a:t>
            </a:r>
            <a:r>
              <a:rPr lang="en-IE" sz="2400" dirty="0" smtClean="0"/>
              <a:t>method to now explore the new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</a:t>
            </a:r>
            <a:r>
              <a:rPr lang="en-IE" sz="2400" dirty="0" smtClean="0"/>
              <a:t> attribute.</a:t>
            </a:r>
            <a:endParaRPr lang="en-IE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519142" y="1052736"/>
            <a:ext cx="2266026" cy="3126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447134" y="5596118"/>
            <a:ext cx="2304256" cy="13713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7450279" y="4797152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solidFill>
                  <a:schemeClr val="bg1"/>
                </a:solidFill>
              </a:rPr>
              <a:t>The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super( )</a:t>
            </a:r>
            <a:r>
              <a:rPr lang="en-IE" sz="2400" dirty="0">
                <a:solidFill>
                  <a:schemeClr val="bg1"/>
                </a:solidFill>
              </a:rPr>
              <a:t> class calls the superclass method from the subclass.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23398" y="2665365"/>
            <a:ext cx="356950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Overriding</a:t>
            </a:r>
            <a:endParaRPr 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589282" y="3565465"/>
            <a:ext cx="203773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Super</a:t>
            </a:r>
            <a:endParaRPr 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003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Multiple Inheritance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(Summary)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mtClean="0">
                <a:solidFill>
                  <a:schemeClr val="bg1"/>
                </a:solidFill>
              </a:rPr>
              <a:t>Multiple Inheritance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mtClean="0">
                <a:solidFill>
                  <a:schemeClr val="bg1"/>
                </a:solidFill>
              </a:rPr>
              <a:t>A subclass can inherit from multiple superclasses, and have the functionality of all of those superclasses available to it.</a:t>
            </a:r>
          </a:p>
          <a:p>
            <a:endParaRPr lang="en-IE" smtClean="0">
              <a:solidFill>
                <a:schemeClr val="bg1"/>
              </a:solidFill>
            </a:endParaRPr>
          </a:p>
          <a:p>
            <a:r>
              <a:rPr lang="en-IE" smtClean="0">
                <a:solidFill>
                  <a:schemeClr val="bg1"/>
                </a:solidFill>
              </a:rPr>
              <a:t>This is called </a:t>
            </a:r>
            <a:r>
              <a:rPr lang="en-IE" i="1" smtClean="0">
                <a:solidFill>
                  <a:schemeClr val="bg1"/>
                </a:solidFill>
              </a:rPr>
              <a:t>Multiple Inheritance</a:t>
            </a:r>
            <a:r>
              <a:rPr lang="en-IE" smtClean="0">
                <a:solidFill>
                  <a:schemeClr val="bg1"/>
                </a:solidFill>
              </a:rPr>
              <a:t>.</a:t>
            </a:r>
          </a:p>
          <a:p>
            <a:endParaRPr lang="en-IE" smtClean="0">
              <a:solidFill>
                <a:schemeClr val="bg1"/>
              </a:solidFill>
            </a:endParaRPr>
          </a:p>
          <a:p>
            <a:r>
              <a:rPr lang="en-IE" smtClean="0">
                <a:solidFill>
                  <a:schemeClr val="bg1"/>
                </a:solidFill>
              </a:rPr>
              <a:t>It sounds simple, and it is simple, but it is considered a very tricky to implement in a clear way.</a:t>
            </a:r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119542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10703718" y="188640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9911630" y="994718"/>
            <a:ext cx="1080120" cy="49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1" name="Elbow Connector 10"/>
          <p:cNvCxnSpPr>
            <a:stCxn id="8" idx="4"/>
            <a:endCxn id="10" idx="1"/>
          </p:cNvCxnSpPr>
          <p:nvPr/>
        </p:nvCxnSpPr>
        <p:spPr>
          <a:xfrm rot="16200000" flipH="1">
            <a:off x="9670816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9" idx="4"/>
            <a:endCxn id="10" idx="7"/>
          </p:cNvCxnSpPr>
          <p:nvPr/>
        </p:nvCxnSpPr>
        <p:spPr>
          <a:xfrm rot="5400000">
            <a:off x="10844784" y="667492"/>
            <a:ext cx="387781" cy="410208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04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4566" y="4581128"/>
            <a:ext cx="11521280" cy="144016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EmailableContact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Contact,MailSender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 stuff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34566" y="260648"/>
            <a:ext cx="11521280" cy="208823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MailSender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send_mail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message)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	     print(“Sending mail to ” +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self.email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e-mail logic here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send_mail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622" y="2478495"/>
            <a:ext cx="10009112" cy="190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>
                <a:solidFill>
                  <a:schemeClr val="tx1"/>
                </a:solidFill>
              </a:rPr>
              <a:t>The simplest and most useful form of multiple inheritance is called a mixin.</a:t>
            </a:r>
          </a:p>
          <a:p>
            <a:endParaRPr lang="en-IE" sz="2400">
              <a:solidFill>
                <a:schemeClr val="tx1"/>
              </a:solidFill>
            </a:endParaRPr>
          </a:p>
          <a:p>
            <a:r>
              <a:rPr lang="en-IE" sz="2400">
                <a:solidFill>
                  <a:schemeClr val="tx1"/>
                </a:solidFill>
              </a:rPr>
              <a:t>A MIXIN is a class that is specifically created to be a superclass that other classes will inherit methods and attributes from.</a:t>
            </a:r>
            <a:endParaRPr lang="en-I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75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Polymorphism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(Summary)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7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5" name="Rectangle 4"/>
          <p:cNvSpPr/>
          <p:nvPr/>
        </p:nvSpPr>
        <p:spPr>
          <a:xfrm>
            <a:off x="4655046" y="1417638"/>
            <a:ext cx="2736304" cy="85923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err="1" smtClean="0"/>
              <a:t>AudioFile</a:t>
            </a:r>
            <a:endParaRPr lang="en-IE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4655046" y="2281734"/>
            <a:ext cx="2736304" cy="64321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 _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 _( )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5951190" y="2924944"/>
            <a:ext cx="216024" cy="432048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6059606" y="3356715"/>
            <a:ext cx="3797" cy="34182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422797" y="3717032"/>
            <a:ext cx="7269012" cy="101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054646" y="4653136"/>
            <a:ext cx="2736304" cy="85923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MP3File</a:t>
            </a:r>
            <a:endParaRPr lang="en-IE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1054646" y="5517232"/>
            <a:ext cx="2736304" cy="64321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lay( )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7094" y="4653136"/>
            <a:ext cx="2736304" cy="85923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err="1" smtClean="0"/>
              <a:t>WAVFile</a:t>
            </a:r>
            <a:endParaRPr lang="en-IE" sz="2800" b="1" dirty="0"/>
          </a:p>
        </p:txBody>
      </p:sp>
      <p:sp>
        <p:nvSpPr>
          <p:cNvPr id="18" name="Rectangle 17"/>
          <p:cNvSpPr/>
          <p:nvPr/>
        </p:nvSpPr>
        <p:spPr>
          <a:xfrm>
            <a:off x="5087094" y="5517232"/>
            <a:ext cx="2736304" cy="64321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play( 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327454" y="4653136"/>
            <a:ext cx="2736304" cy="85923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err="1" smtClean="0"/>
              <a:t>OGGFile</a:t>
            </a:r>
            <a:endParaRPr lang="en-IE" sz="2800" b="1" dirty="0"/>
          </a:p>
        </p:txBody>
      </p:sp>
      <p:sp>
        <p:nvSpPr>
          <p:cNvPr id="20" name="Rectangle 19"/>
          <p:cNvSpPr/>
          <p:nvPr/>
        </p:nvSpPr>
        <p:spPr>
          <a:xfrm>
            <a:off x="8327454" y="5517232"/>
            <a:ext cx="2736304" cy="64321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play( )</a:t>
            </a:r>
          </a:p>
        </p:txBody>
      </p:sp>
      <p:cxnSp>
        <p:nvCxnSpPr>
          <p:cNvPr id="21" name="Straight Connector 20"/>
          <p:cNvCxnSpPr>
            <a:endCxn id="15" idx="0"/>
          </p:cNvCxnSpPr>
          <p:nvPr/>
        </p:nvCxnSpPr>
        <p:spPr>
          <a:xfrm flipH="1">
            <a:off x="2422798" y="3717032"/>
            <a:ext cx="3797" cy="936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451449" y="3717032"/>
            <a:ext cx="3797" cy="936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9691809" y="3717032"/>
            <a:ext cx="3797" cy="936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07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34566" y="404664"/>
            <a:ext cx="11521280" cy="30243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filename):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not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filename.endswith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self.ext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THEN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raise Exception(“Invalid format”)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filename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90550" y="3501008"/>
            <a:ext cx="4032448" cy="30243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MP3File(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“mp3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play(self):</a:t>
            </a: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06974" y="3501008"/>
            <a:ext cx="4104456" cy="30243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WAVFile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“wav”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play(self):</a:t>
            </a: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967414" y="3501008"/>
            <a:ext cx="4104456" cy="30243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OGGFile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ogg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play(self):</a:t>
            </a: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57150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</p:spTree>
    <p:extLst>
      <p:ext uri="{BB962C8B-B14F-4D97-AF65-F5344CB8AC3E}">
        <p14:creationId xmlns:p14="http://schemas.microsoft.com/office/powerpoint/2010/main" val="230472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1700808"/>
            <a:ext cx="10361851" cy="1470025"/>
          </a:xfrm>
        </p:spPr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Migrating to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Object-Oriented Programs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(Summary)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97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34566" y="404664"/>
            <a:ext cx="11521280" cy="59766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14300"/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Polygon:</a:t>
            </a:r>
          </a:p>
          <a:p>
            <a:pPr indent="-114300"/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_(self):</a:t>
            </a:r>
          </a:p>
          <a:p>
            <a:pPr indent="-114300"/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indent="-114300"/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14300"/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14300"/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add_point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point):</a:t>
            </a:r>
          </a:p>
          <a:p>
            <a:pPr indent="-114300"/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self.vertices.append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((point))</a:t>
            </a:r>
          </a:p>
          <a:p>
            <a:pPr indent="-114300"/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add_point</a:t>
            </a:r>
            <a:endParaRPr lang="en-IE" b="1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14300"/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perimeter(self):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perimeter = 0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points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[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[0]]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perimeter += points[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].distance(points[i+1])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# ENDFOR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return perimeter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END perimeter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perimeter</a:t>
            </a:r>
          </a:p>
        </p:txBody>
      </p:sp>
    </p:spTree>
    <p:extLst>
      <p:ext uri="{BB962C8B-B14F-4D97-AF65-F5344CB8AC3E}">
        <p14:creationId xmlns:p14="http://schemas.microsoft.com/office/powerpoint/2010/main" val="56032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34566" y="404664"/>
            <a:ext cx="11521280" cy="59766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Colour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name):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743278" y="1700808"/>
            <a:ext cx="4752528" cy="16561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The __</a:t>
            </a:r>
            <a:r>
              <a:rPr lang="en-IE" sz="20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init</a:t>
            </a:r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__ class is the same as before, except the internal variable names are now preceded by underscores to indicate that we don’t want to access them directly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>
            <a:stCxn id="3" idx="1"/>
          </p:cNvCxnSpPr>
          <p:nvPr/>
        </p:nvCxnSpPr>
        <p:spPr>
          <a:xfrm flipH="1" flipV="1">
            <a:off x="4943078" y="2276872"/>
            <a:ext cx="1800200" cy="25202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6743278" y="3645024"/>
            <a:ext cx="4752528" cy="10081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The </a:t>
            </a:r>
            <a:r>
              <a:rPr lang="en-IE" sz="20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set_name</a:t>
            </a:r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class sets the name variable instead of doing it the old way: </a:t>
            </a:r>
          </a:p>
          <a:p>
            <a:pPr algn="ctr"/>
            <a:r>
              <a:rPr lang="en-IE" sz="2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x._name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 “Red”</a:t>
            </a:r>
            <a:endParaRPr lang="en-I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943078" y="3933056"/>
            <a:ext cx="1800200" cy="25202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6743278" y="5013176"/>
            <a:ext cx="4752528" cy="10081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The </a:t>
            </a:r>
            <a:r>
              <a:rPr lang="en-IE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g</a:t>
            </a:r>
            <a:r>
              <a:rPr lang="en-IE" sz="20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et_name</a:t>
            </a:r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class gets the name variable instead of doing it the old way: </a:t>
            </a:r>
          </a:p>
          <a:p>
            <a:pPr algn="ctr"/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Print(</a:t>
            </a:r>
            <a:r>
              <a:rPr lang="en-IE" sz="2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x._name</a:t>
            </a:r>
            <a:r>
              <a:rPr lang="en-IE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I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943078" y="5301208"/>
            <a:ext cx="1800200" cy="25202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8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Object Orientation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UML Class Diagram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4606" y="3387331"/>
            <a:ext cx="2448272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Apple</a:t>
            </a:r>
            <a:endParaRPr lang="en-IE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3430910" y="3387331"/>
            <a:ext cx="2376264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Barrel</a:t>
            </a:r>
            <a:endParaRPr lang="en-IE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694606" y="3747371"/>
            <a:ext cx="2448272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+colour: string</a:t>
            </a:r>
            <a:endParaRPr lang="en-IE" sz="2000" dirty="0"/>
          </a:p>
          <a:p>
            <a:pPr algn="ctr"/>
            <a:r>
              <a:rPr lang="en-IE" sz="2000" dirty="0" smtClean="0"/>
              <a:t>+weight: float</a:t>
            </a:r>
          </a:p>
          <a:p>
            <a:pPr algn="ctr"/>
            <a:r>
              <a:rPr lang="en-IE" sz="2000" dirty="0" smtClean="0"/>
              <a:t>+barrel: Barrel</a:t>
            </a:r>
            <a:endParaRPr lang="en-IE" sz="2000" dirty="0"/>
          </a:p>
        </p:txBody>
      </p:sp>
      <p:sp>
        <p:nvSpPr>
          <p:cNvPr id="15" name="Rectangle 14"/>
          <p:cNvSpPr/>
          <p:nvPr/>
        </p:nvSpPr>
        <p:spPr>
          <a:xfrm>
            <a:off x="3430910" y="3747371"/>
            <a:ext cx="2376264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+size: </a:t>
            </a:r>
            <a:r>
              <a:rPr lang="en-IE" sz="2000" dirty="0" err="1" smtClean="0"/>
              <a:t>int</a:t>
            </a:r>
            <a:endParaRPr lang="en-IE" sz="2000" dirty="0" smtClean="0"/>
          </a:p>
          <a:p>
            <a:pPr algn="ctr"/>
            <a:r>
              <a:rPr lang="en-IE" sz="2000" dirty="0" smtClean="0"/>
              <a:t>+apples: list</a:t>
            </a:r>
            <a:endParaRPr lang="en-IE" sz="2000" dirty="0"/>
          </a:p>
        </p:txBody>
      </p:sp>
      <p:sp>
        <p:nvSpPr>
          <p:cNvPr id="16" name="Rectangle 15"/>
          <p:cNvSpPr/>
          <p:nvPr/>
        </p:nvSpPr>
        <p:spPr>
          <a:xfrm>
            <a:off x="694606" y="4854787"/>
            <a:ext cx="2448272" cy="8622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+pick(</a:t>
            </a:r>
            <a:r>
              <a:rPr lang="en-IE" sz="2000" dirty="0" err="1" smtClean="0"/>
              <a:t>backet</a:t>
            </a:r>
            <a:r>
              <a:rPr lang="en-IE" sz="2000" dirty="0" smtClean="0"/>
              <a:t>: Basket)</a:t>
            </a:r>
          </a:p>
          <a:p>
            <a:pPr algn="ctr"/>
            <a:r>
              <a:rPr lang="en-IE" sz="2000" dirty="0" smtClean="0"/>
              <a:t>+squeeze( ): juice</a:t>
            </a:r>
            <a:endParaRPr lang="en-IE" sz="2000" dirty="0"/>
          </a:p>
        </p:txBody>
      </p:sp>
      <p:sp>
        <p:nvSpPr>
          <p:cNvPr id="17" name="Rectangle 16"/>
          <p:cNvSpPr/>
          <p:nvPr/>
        </p:nvSpPr>
        <p:spPr>
          <a:xfrm>
            <a:off x="3430910" y="4854787"/>
            <a:ext cx="2376264" cy="87846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+sell(</a:t>
            </a:r>
            <a:r>
              <a:rPr lang="en-IE" sz="2000" dirty="0" err="1" smtClean="0"/>
              <a:t>cust</a:t>
            </a:r>
            <a:r>
              <a:rPr lang="en-IE" sz="2000" dirty="0" smtClean="0"/>
              <a:t>: Customer</a:t>
            </a:r>
            <a:r>
              <a:rPr lang="en-IE" sz="2000" dirty="0"/>
              <a:t>)</a:t>
            </a:r>
            <a:endParaRPr lang="en-IE" sz="2000" dirty="0" smtClean="0"/>
          </a:p>
          <a:p>
            <a:pPr algn="ctr"/>
            <a:r>
              <a:rPr lang="en-IE" sz="2000" dirty="0" smtClean="0"/>
              <a:t>+discard( )</a:t>
            </a:r>
            <a:endParaRPr lang="en-IE" sz="2000" dirty="0"/>
          </a:p>
        </p:txBody>
      </p:sp>
      <p:sp>
        <p:nvSpPr>
          <p:cNvPr id="18" name="Rectangle 17"/>
          <p:cNvSpPr/>
          <p:nvPr/>
        </p:nvSpPr>
        <p:spPr>
          <a:xfrm>
            <a:off x="6311230" y="3328630"/>
            <a:ext cx="2592288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Orange</a:t>
            </a:r>
            <a:endParaRPr lang="en-IE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9191550" y="3328630"/>
            <a:ext cx="2520280" cy="36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Basket</a:t>
            </a:r>
            <a:endParaRPr lang="en-IE" sz="2400" b="1" dirty="0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7463718" y="2910571"/>
            <a:ext cx="3096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463358" y="2910571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569757" y="2910571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484844" y="2910571"/>
            <a:ext cx="380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591244" y="285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26758" y="2478523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11230" y="3702658"/>
            <a:ext cx="2592288" cy="12253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+weight: float</a:t>
            </a:r>
            <a:endParaRPr lang="en-IE" sz="2000" dirty="0"/>
          </a:p>
          <a:p>
            <a:pPr algn="ctr"/>
            <a:r>
              <a:rPr lang="en-IE" sz="2000" dirty="0" smtClean="0"/>
              <a:t>+orchard: string</a:t>
            </a:r>
            <a:endParaRPr lang="en-IE" sz="2000" dirty="0"/>
          </a:p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date_picked</a:t>
            </a:r>
            <a:r>
              <a:rPr lang="en-IE" sz="2000" dirty="0" smtClean="0"/>
              <a:t>: date</a:t>
            </a:r>
          </a:p>
          <a:p>
            <a:pPr algn="ctr"/>
            <a:r>
              <a:rPr lang="en-IE" sz="2000" dirty="0" smtClean="0"/>
              <a:t>+basket: Basket</a:t>
            </a:r>
            <a:endParaRPr lang="en-IE" sz="2000" dirty="0"/>
          </a:p>
        </p:txBody>
      </p:sp>
      <p:sp>
        <p:nvSpPr>
          <p:cNvPr id="27" name="Rectangle 26"/>
          <p:cNvSpPr/>
          <p:nvPr/>
        </p:nvSpPr>
        <p:spPr>
          <a:xfrm>
            <a:off x="9191550" y="3702658"/>
            <a:ext cx="2520280" cy="12253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+location: string</a:t>
            </a:r>
          </a:p>
          <a:p>
            <a:pPr algn="ctr"/>
            <a:r>
              <a:rPr lang="en-IE" sz="2000" dirty="0" smtClean="0"/>
              <a:t>+oranges: list</a:t>
            </a:r>
            <a:endParaRPr lang="en-IE" sz="2000" dirty="0"/>
          </a:p>
        </p:txBody>
      </p:sp>
      <p:sp>
        <p:nvSpPr>
          <p:cNvPr id="28" name="Rectangle 27"/>
          <p:cNvSpPr/>
          <p:nvPr/>
        </p:nvSpPr>
        <p:spPr>
          <a:xfrm>
            <a:off x="6311230" y="4926795"/>
            <a:ext cx="2592288" cy="8064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+pick(</a:t>
            </a:r>
            <a:r>
              <a:rPr lang="en-IE" sz="2000" dirty="0" err="1" smtClean="0"/>
              <a:t>backet</a:t>
            </a:r>
            <a:r>
              <a:rPr lang="en-IE" sz="2000" dirty="0" smtClean="0"/>
              <a:t>: Basket)</a:t>
            </a:r>
          </a:p>
          <a:p>
            <a:pPr algn="ctr"/>
            <a:r>
              <a:rPr lang="en-IE" sz="2000" dirty="0" smtClean="0"/>
              <a:t>+squeeze( ): juice</a:t>
            </a:r>
            <a:endParaRPr lang="en-IE" sz="2000" dirty="0"/>
          </a:p>
        </p:txBody>
      </p:sp>
      <p:sp>
        <p:nvSpPr>
          <p:cNvPr id="29" name="Rectangle 28"/>
          <p:cNvSpPr/>
          <p:nvPr/>
        </p:nvSpPr>
        <p:spPr>
          <a:xfrm>
            <a:off x="9191550" y="4926795"/>
            <a:ext cx="2520280" cy="8064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+sell(</a:t>
            </a:r>
            <a:r>
              <a:rPr lang="en-IE" sz="2000" dirty="0" err="1" smtClean="0"/>
              <a:t>cust</a:t>
            </a:r>
            <a:r>
              <a:rPr lang="en-IE" sz="2000" dirty="0" smtClean="0"/>
              <a:t>: Customer</a:t>
            </a:r>
            <a:r>
              <a:rPr lang="en-IE" sz="2000" dirty="0"/>
              <a:t>)</a:t>
            </a:r>
            <a:endParaRPr lang="en-IE" sz="2000" dirty="0" smtClean="0"/>
          </a:p>
          <a:p>
            <a:pPr algn="ctr"/>
            <a:r>
              <a:rPr lang="en-IE" sz="2000" dirty="0" smtClean="0"/>
              <a:t>+discard( )</a:t>
            </a:r>
            <a:endParaRPr lang="en-IE" sz="2000" dirty="0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1559062" y="2967335"/>
            <a:ext cx="324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558702" y="2967335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809117" y="2967335"/>
            <a:ext cx="0" cy="360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80188" y="2967335"/>
            <a:ext cx="380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*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30604" y="291652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22102" y="2535287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g</a:t>
            </a:r>
            <a:r>
              <a:rPr lang="en-IE" sz="2400" b="1" dirty="0" smtClean="0">
                <a:solidFill>
                  <a:schemeClr val="bg1"/>
                </a:solidFill>
              </a:rPr>
              <a:t>o in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6574" y="2348880"/>
            <a:ext cx="11521280" cy="38884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589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34566" y="404664"/>
            <a:ext cx="11521280" cy="59766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But that only works if we do this:</a:t>
            </a:r>
          </a:p>
          <a:p>
            <a:pPr lvl="1"/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lvl="1"/>
            <a:endParaRPr lang="en-IE" sz="44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What if we have a load of code written already that does this?</a:t>
            </a:r>
            <a:endParaRPr lang="en-IE" sz="4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._name)</a:t>
            </a:r>
          </a:p>
          <a:p>
            <a:pPr lvl="1"/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Python provides us with a magic function that takes care of this, and it’s called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.</a:t>
            </a:r>
          </a:p>
          <a:p>
            <a:endParaRPr lang="en-IE" sz="32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= property(_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_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4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Manager Objects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(Summary)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59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/>
        </p:nvSpPr>
        <p:spPr>
          <a:xfrm>
            <a:off x="746998" y="503807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" name="Content Placeholder 3"/>
          <p:cNvSpPr>
            <a:spLocks noGrp="1"/>
          </p:cNvSpPr>
          <p:nvPr/>
        </p:nvSpPr>
        <p:spPr>
          <a:xfrm>
            <a:off x="746998" y="1829370"/>
            <a:ext cx="55642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manager class and objects don’t really do much activity themselves, and instead they call other methods, and pass messages between those methods.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43" y="502666"/>
            <a:ext cx="3432423" cy="2288282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6167214" y="2460028"/>
            <a:ext cx="5688632" cy="363326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zip_find_replace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self.unzip_files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self.find_replace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self.zip_files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zip_find_replace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3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val 58"/>
          <p:cNvSpPr/>
          <p:nvPr/>
        </p:nvSpPr>
        <p:spPr>
          <a:xfrm>
            <a:off x="1045477" y="2301480"/>
            <a:ext cx="2160000" cy="2160240"/>
          </a:xfrm>
          <a:prstGeom prst="ellipse">
            <a:avLst/>
          </a:prstGeom>
          <a:solidFill>
            <a:schemeClr val="bg1"/>
          </a:solidFill>
          <a:ln w="1270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0" name="Freeform 59"/>
          <p:cNvSpPr/>
          <p:nvPr/>
        </p:nvSpPr>
        <p:spPr>
          <a:xfrm>
            <a:off x="1045478" y="3309592"/>
            <a:ext cx="2160000" cy="142599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Rectangle 60"/>
          <p:cNvSpPr/>
          <p:nvPr/>
        </p:nvSpPr>
        <p:spPr>
          <a:xfrm>
            <a:off x="1395886" y="2733528"/>
            <a:ext cx="1459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400" b="1" i="1" dirty="0" smtClean="0"/>
              <a:t>Attributes</a:t>
            </a:r>
            <a:endParaRPr lang="en-IE" sz="2400" b="1" i="1" dirty="0"/>
          </a:p>
        </p:txBody>
      </p:sp>
      <p:sp>
        <p:nvSpPr>
          <p:cNvPr id="62" name="Rectangle 61"/>
          <p:cNvSpPr/>
          <p:nvPr/>
        </p:nvSpPr>
        <p:spPr>
          <a:xfrm>
            <a:off x="1466737" y="3640015"/>
            <a:ext cx="1317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400" b="1" i="1" dirty="0" smtClean="0"/>
              <a:t>Methods</a:t>
            </a:r>
            <a:endParaRPr lang="en-IE" sz="2400" b="1" i="1" dirty="0"/>
          </a:p>
        </p:txBody>
      </p:sp>
      <p:sp>
        <p:nvSpPr>
          <p:cNvPr id="63" name="Rounded Rectangle 62"/>
          <p:cNvSpPr/>
          <p:nvPr/>
        </p:nvSpPr>
        <p:spPr>
          <a:xfrm>
            <a:off x="3555886" y="2285033"/>
            <a:ext cx="1819240" cy="753541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Encapsulation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64" name="Elbow Connector 63"/>
          <p:cNvCxnSpPr>
            <a:stCxn id="63" idx="2"/>
            <a:endCxn id="59" idx="6"/>
          </p:cNvCxnSpPr>
          <p:nvPr/>
        </p:nvCxnSpPr>
        <p:spPr>
          <a:xfrm rot="5400000">
            <a:off x="3663979" y="2580073"/>
            <a:ext cx="343026" cy="1260029"/>
          </a:xfrm>
          <a:prstGeom prst="bentConnector2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7021131" y="2285033"/>
            <a:ext cx="2160000" cy="2160240"/>
          </a:xfrm>
          <a:prstGeom prst="ellipse">
            <a:avLst/>
          </a:prstGeom>
          <a:solidFill>
            <a:srgbClr val="00B050"/>
          </a:solidFill>
          <a:ln w="1270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6" name="Freeform 65"/>
          <p:cNvSpPr/>
          <p:nvPr/>
        </p:nvSpPr>
        <p:spPr>
          <a:xfrm>
            <a:off x="7020891" y="3293145"/>
            <a:ext cx="2160000" cy="142599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7488814" y="2501057"/>
            <a:ext cx="828221" cy="3050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Attrib1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029003" y="2933105"/>
            <a:ext cx="828221" cy="3050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Attrib2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452939" y="3708178"/>
            <a:ext cx="1224394" cy="3935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Method1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599262" y="1608215"/>
            <a:ext cx="30032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Information Hiding</a:t>
            </a:r>
            <a:endParaRPr lang="en-US" sz="1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0" name="Oval 69"/>
          <p:cNvSpPr/>
          <p:nvPr/>
        </p:nvSpPr>
        <p:spPr>
          <a:xfrm>
            <a:off x="10045227" y="1852985"/>
            <a:ext cx="1224136" cy="1080000"/>
          </a:xfrm>
          <a:prstGeom prst="ellipse">
            <a:avLst/>
          </a:prstGeom>
          <a:solidFill>
            <a:srgbClr val="00B050"/>
          </a:solidFill>
          <a:ln w="1270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/>
              <a:t>Other</a:t>
            </a:r>
          </a:p>
          <a:p>
            <a:pPr algn="ctr"/>
            <a:r>
              <a:rPr lang="en-IE" sz="1600" b="1" dirty="0" smtClean="0"/>
              <a:t>Classes</a:t>
            </a:r>
            <a:endParaRPr lang="en-IE" sz="1600" b="1" dirty="0"/>
          </a:p>
        </p:txBody>
      </p:sp>
      <p:sp>
        <p:nvSpPr>
          <p:cNvPr id="8" name="Right Arrow 7"/>
          <p:cNvSpPr/>
          <p:nvPr/>
        </p:nvSpPr>
        <p:spPr>
          <a:xfrm rot="9220192">
            <a:off x="9220323" y="2578331"/>
            <a:ext cx="799292" cy="504056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9294015" y="4587992"/>
            <a:ext cx="1903340" cy="1145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Attrib1</a:t>
            </a:r>
          </a:p>
          <a:p>
            <a:pPr algn="ctr"/>
            <a:r>
              <a:rPr lang="en-IE" dirty="0" smtClean="0"/>
              <a:t>Attrib2</a:t>
            </a:r>
          </a:p>
          <a:p>
            <a:pPr algn="ctr"/>
            <a:r>
              <a:rPr lang="en-IE" dirty="0" smtClean="0"/>
              <a:t>Method1</a:t>
            </a:r>
            <a:endParaRPr lang="en-IE" dirty="0"/>
          </a:p>
        </p:txBody>
      </p:sp>
      <p:sp>
        <p:nvSpPr>
          <p:cNvPr id="71" name="Rectangle 70"/>
          <p:cNvSpPr/>
          <p:nvPr/>
        </p:nvSpPr>
        <p:spPr>
          <a:xfrm>
            <a:off x="9294015" y="4085233"/>
            <a:ext cx="1903340" cy="481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Public Interface:</a:t>
            </a:r>
          </a:p>
        </p:txBody>
      </p:sp>
    </p:spTree>
    <p:extLst>
      <p:ext uri="{BB962C8B-B14F-4D97-AF65-F5344CB8AC3E}">
        <p14:creationId xmlns:p14="http://schemas.microsoft.com/office/powerpoint/2010/main" val="42096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142878" y="506650"/>
            <a:ext cx="2016225" cy="61841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800" b="1" dirty="0" smtClean="0"/>
              <a:t>Car</a:t>
            </a:r>
            <a:endParaRPr lang="en-IE" sz="2800" b="1" dirty="0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630878" y="1544740"/>
            <a:ext cx="151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630710" y="739166"/>
            <a:ext cx="0" cy="8055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3"/>
          <p:cNvSpPr txBox="1"/>
          <p:nvPr/>
        </p:nvSpPr>
        <p:spPr>
          <a:xfrm>
            <a:off x="1892021" y="1112692"/>
            <a:ext cx="1178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chemeClr val="bg1"/>
                </a:solidFill>
              </a:rPr>
              <a:t>drives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42878" y="1112692"/>
            <a:ext cx="2016225" cy="7768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/>
              <a:t>+brakes</a:t>
            </a:r>
          </a:p>
          <a:p>
            <a:pPr algn="ctr"/>
            <a:r>
              <a:rPr lang="en-IE" sz="2000" dirty="0" smtClean="0"/>
              <a:t>+accelerator</a:t>
            </a:r>
            <a:endParaRPr lang="en-IE" sz="2000" dirty="0"/>
          </a:p>
        </p:txBody>
      </p:sp>
      <p:sp>
        <p:nvSpPr>
          <p:cNvPr id="24" name="Rectangle 23"/>
          <p:cNvSpPr/>
          <p:nvPr/>
        </p:nvSpPr>
        <p:spPr>
          <a:xfrm>
            <a:off x="3142879" y="1902459"/>
            <a:ext cx="2016224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/>
              <a:t>+steer( )</a:t>
            </a:r>
          </a:p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change_gears</a:t>
            </a:r>
            <a:r>
              <a:rPr lang="en-IE" sz="2000" dirty="0" smtClean="0"/>
              <a:t>( )</a:t>
            </a:r>
          </a:p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apply_brakes</a:t>
            </a:r>
            <a:r>
              <a:rPr lang="en-IE" sz="2000" dirty="0" smtClean="0"/>
              <a:t>( )</a:t>
            </a:r>
            <a:endParaRPr lang="en-IE" sz="2000" dirty="0"/>
          </a:p>
        </p:txBody>
      </p:sp>
      <p:sp>
        <p:nvSpPr>
          <p:cNvPr id="26" name="Rectangle 25"/>
          <p:cNvSpPr/>
          <p:nvPr/>
        </p:nvSpPr>
        <p:spPr>
          <a:xfrm>
            <a:off x="3075819" y="3813082"/>
            <a:ext cx="2016224" cy="5823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800" b="1" dirty="0" smtClean="0"/>
              <a:t>Car</a:t>
            </a:r>
            <a:endParaRPr lang="en-IE" sz="2800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580371" y="4375660"/>
            <a:ext cx="0" cy="8055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7"/>
          <p:cNvSpPr txBox="1"/>
          <p:nvPr/>
        </p:nvSpPr>
        <p:spPr>
          <a:xfrm>
            <a:off x="1866575" y="4713092"/>
            <a:ext cx="993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chemeClr val="bg1"/>
                </a:solidFill>
              </a:rPr>
              <a:t>fixes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075819" y="4395443"/>
            <a:ext cx="2016224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disc_brakes</a:t>
            </a:r>
            <a:endParaRPr lang="en-IE" sz="2000" dirty="0" smtClean="0"/>
          </a:p>
          <a:p>
            <a:pPr algn="ctr"/>
            <a:r>
              <a:rPr lang="en-IE" sz="2000" dirty="0" smtClean="0"/>
              <a:t>+engine</a:t>
            </a:r>
          </a:p>
          <a:p>
            <a:pPr algn="ctr"/>
            <a:r>
              <a:rPr lang="en-IE" sz="2000" dirty="0" smtClean="0"/>
              <a:t>+transmission</a:t>
            </a:r>
            <a:endParaRPr lang="en-IE" sz="2000" dirty="0"/>
          </a:p>
        </p:txBody>
      </p:sp>
      <p:sp>
        <p:nvSpPr>
          <p:cNvPr id="31" name="Rectangle 30"/>
          <p:cNvSpPr/>
          <p:nvPr/>
        </p:nvSpPr>
        <p:spPr>
          <a:xfrm>
            <a:off x="3075819" y="5502859"/>
            <a:ext cx="2016224" cy="10944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adjust_breaks</a:t>
            </a:r>
            <a:r>
              <a:rPr lang="en-IE" sz="2000" dirty="0" smtClean="0"/>
              <a:t>( )</a:t>
            </a:r>
          </a:p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change_oil</a:t>
            </a:r>
            <a:r>
              <a:rPr lang="en-IE" sz="2000" dirty="0" smtClean="0"/>
              <a:t>( )</a:t>
            </a:r>
            <a:endParaRPr lang="en-IE" sz="2000" dirty="0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1563820" y="5181234"/>
            <a:ext cx="151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99290" y="2748036"/>
            <a:ext cx="386625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Abstraction</a:t>
            </a:r>
            <a:endParaRPr 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038086" y="404664"/>
            <a:ext cx="1728192" cy="7624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800" b="1" dirty="0" smtClean="0"/>
              <a:t>Player</a:t>
            </a:r>
            <a:endParaRPr lang="en-IE" sz="2800" b="1" dirty="0"/>
          </a:p>
        </p:txBody>
      </p:sp>
      <p:sp>
        <p:nvSpPr>
          <p:cNvPr id="82" name="Rectangle 81"/>
          <p:cNvSpPr/>
          <p:nvPr/>
        </p:nvSpPr>
        <p:spPr>
          <a:xfrm>
            <a:off x="6019137" y="2567880"/>
            <a:ext cx="1728192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800" b="1" dirty="0" smtClean="0"/>
              <a:t>Chess Set</a:t>
            </a:r>
            <a:endParaRPr lang="en-IE" sz="2800" b="1" dirty="0"/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6914115" y="1879593"/>
            <a:ext cx="10455" cy="67768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6932519" y="1234934"/>
            <a:ext cx="10456" cy="67768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10"/>
          <p:cNvSpPr txBox="1"/>
          <p:nvPr/>
        </p:nvSpPr>
        <p:spPr>
          <a:xfrm>
            <a:off x="6932519" y="130694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>
                <a:solidFill>
                  <a:schemeClr val="bg1"/>
                </a:solidFill>
              </a:rPr>
              <a:t>2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86" name="TextBox 11"/>
          <p:cNvSpPr txBox="1"/>
          <p:nvPr/>
        </p:nvSpPr>
        <p:spPr>
          <a:xfrm>
            <a:off x="6914515" y="195160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87" name="TextBox 12"/>
          <p:cNvSpPr txBox="1"/>
          <p:nvPr/>
        </p:nvSpPr>
        <p:spPr>
          <a:xfrm>
            <a:off x="6062111" y="1619762"/>
            <a:ext cx="1971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err="1">
                <a:solidFill>
                  <a:schemeClr val="bg1"/>
                </a:solidFill>
              </a:rPr>
              <a:t>m</a:t>
            </a:r>
            <a:r>
              <a:rPr lang="en-IE" sz="2400" b="1" dirty="0" err="1" smtClean="0">
                <a:solidFill>
                  <a:schemeClr val="bg1"/>
                </a:solidFill>
              </a:rPr>
              <a:t>ake_move</a:t>
            </a:r>
            <a:r>
              <a:rPr lang="en-IE" sz="2400" b="1" dirty="0" smtClean="0">
                <a:solidFill>
                  <a:schemeClr val="bg1"/>
                </a:solidFill>
              </a:rPr>
              <a:t> &gt;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018046" y="5085184"/>
            <a:ext cx="2607896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800" b="1" dirty="0" smtClean="0"/>
              <a:t>Piece</a:t>
            </a:r>
            <a:endParaRPr lang="en-IE" sz="2800" b="1" dirty="0"/>
          </a:p>
        </p:txBody>
      </p:sp>
      <p:sp>
        <p:nvSpPr>
          <p:cNvPr id="89" name="TextBox 17"/>
          <p:cNvSpPr txBox="1"/>
          <p:nvPr/>
        </p:nvSpPr>
        <p:spPr>
          <a:xfrm>
            <a:off x="7607374" y="4581128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chemeClr val="bg1"/>
                </a:solidFill>
              </a:rPr>
              <a:t>32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9407574" y="4458307"/>
            <a:ext cx="2592288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800" b="1" dirty="0" smtClean="0"/>
              <a:t>Board</a:t>
            </a:r>
            <a:endParaRPr lang="en-IE" sz="2800" b="1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8903518" y="3033240"/>
            <a:ext cx="0" cy="2556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22"/>
          <p:cNvSpPr txBox="1"/>
          <p:nvPr/>
        </p:nvSpPr>
        <p:spPr>
          <a:xfrm>
            <a:off x="8995408" y="51487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 flipH="1" flipV="1">
            <a:off x="8049878" y="2996952"/>
            <a:ext cx="864000" cy="638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24"/>
          <p:cNvSpPr txBox="1"/>
          <p:nvPr/>
        </p:nvSpPr>
        <p:spPr>
          <a:xfrm>
            <a:off x="7162337" y="409253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95" name="Diamond 94"/>
          <p:cNvSpPr/>
          <p:nvPr/>
        </p:nvSpPr>
        <p:spPr>
          <a:xfrm>
            <a:off x="7788273" y="2814968"/>
            <a:ext cx="288032" cy="360040"/>
          </a:xfrm>
          <a:prstGeom prst="diamon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96" name="TextBox 26"/>
          <p:cNvSpPr txBox="1"/>
          <p:nvPr/>
        </p:nvSpPr>
        <p:spPr>
          <a:xfrm>
            <a:off x="8141065" y="255649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 flipH="1">
            <a:off x="8867574" y="5574291"/>
            <a:ext cx="540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9164106" y="1577987"/>
            <a:ext cx="2592288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800" b="1" dirty="0" smtClean="0"/>
              <a:t>Position</a:t>
            </a:r>
            <a:endParaRPr lang="en-IE" sz="2800" b="1" dirty="0"/>
          </a:p>
        </p:txBody>
      </p:sp>
      <p:cxnSp>
        <p:nvCxnSpPr>
          <p:cNvPr id="99" name="Straight Connector 98"/>
          <p:cNvCxnSpPr/>
          <p:nvPr/>
        </p:nvCxnSpPr>
        <p:spPr>
          <a:xfrm>
            <a:off x="10642015" y="2853096"/>
            <a:ext cx="6556" cy="14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32"/>
          <p:cNvSpPr txBox="1"/>
          <p:nvPr/>
        </p:nvSpPr>
        <p:spPr>
          <a:xfrm>
            <a:off x="10722689" y="289532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chemeClr val="bg1"/>
                </a:solidFill>
              </a:rPr>
              <a:t>64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01" name="TextBox 33"/>
          <p:cNvSpPr txBox="1"/>
          <p:nvPr/>
        </p:nvSpPr>
        <p:spPr>
          <a:xfrm>
            <a:off x="10775726" y="359421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400" b="1" dirty="0" smtClean="0">
                <a:solidFill>
                  <a:schemeClr val="bg1"/>
                </a:solidFill>
              </a:rPr>
              <a:t>1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102" name="Diamond 101"/>
          <p:cNvSpPr/>
          <p:nvPr/>
        </p:nvSpPr>
        <p:spPr>
          <a:xfrm>
            <a:off x="10518758" y="4026259"/>
            <a:ext cx="288032" cy="360040"/>
          </a:xfrm>
          <a:prstGeom prst="diamon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103" name="Rectangle 102"/>
          <p:cNvSpPr/>
          <p:nvPr/>
        </p:nvSpPr>
        <p:spPr>
          <a:xfrm>
            <a:off x="6019137" y="3350099"/>
            <a:ext cx="1728192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/>
              <a:t>+pieces: list</a:t>
            </a:r>
          </a:p>
          <a:p>
            <a:pPr algn="ctr"/>
            <a:r>
              <a:rPr lang="en-IE" sz="2000" dirty="0" smtClean="0"/>
              <a:t>+board: Board</a:t>
            </a:r>
            <a:endParaRPr lang="en-IE" sz="2000" dirty="0"/>
          </a:p>
        </p:txBody>
      </p:sp>
      <p:sp>
        <p:nvSpPr>
          <p:cNvPr id="104" name="Rectangle 103"/>
          <p:cNvSpPr/>
          <p:nvPr/>
        </p:nvSpPr>
        <p:spPr>
          <a:xfrm>
            <a:off x="9407574" y="5250395"/>
            <a:ext cx="2592288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chess_set</a:t>
            </a:r>
            <a:r>
              <a:rPr lang="en-IE" sz="2000" dirty="0" smtClean="0"/>
              <a:t>: </a:t>
            </a:r>
            <a:r>
              <a:rPr lang="en-IE" sz="2000" dirty="0" err="1" smtClean="0"/>
              <a:t>ChessSet</a:t>
            </a:r>
            <a:endParaRPr lang="en-IE" sz="2000" dirty="0" smtClean="0"/>
          </a:p>
          <a:p>
            <a:pPr algn="ctr"/>
            <a:r>
              <a:rPr lang="en-IE" sz="2000" dirty="0" smtClean="0"/>
              <a:t>+positions: Position</a:t>
            </a:r>
            <a:endParaRPr lang="en-IE" sz="2000" dirty="0"/>
          </a:p>
        </p:txBody>
      </p:sp>
      <p:sp>
        <p:nvSpPr>
          <p:cNvPr id="105" name="Rectangle 104"/>
          <p:cNvSpPr/>
          <p:nvPr/>
        </p:nvSpPr>
        <p:spPr>
          <a:xfrm>
            <a:off x="6018046" y="5853756"/>
            <a:ext cx="2607896" cy="46398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/>
              <a:t>+</a:t>
            </a:r>
            <a:r>
              <a:rPr lang="en-IE" sz="2000" dirty="0" err="1"/>
              <a:t>chess_set</a:t>
            </a:r>
            <a:r>
              <a:rPr lang="en-IE" sz="2000" dirty="0"/>
              <a:t>: </a:t>
            </a:r>
            <a:r>
              <a:rPr lang="en-IE" sz="2000" dirty="0" err="1" smtClean="0"/>
              <a:t>ChessSet</a:t>
            </a:r>
            <a:endParaRPr lang="en-IE" sz="2000" dirty="0"/>
          </a:p>
        </p:txBody>
      </p:sp>
      <p:sp>
        <p:nvSpPr>
          <p:cNvPr id="106" name="Rectangle 105"/>
          <p:cNvSpPr/>
          <p:nvPr/>
        </p:nvSpPr>
        <p:spPr>
          <a:xfrm>
            <a:off x="9164106" y="2302892"/>
            <a:ext cx="2592288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chess_board</a:t>
            </a:r>
            <a:r>
              <a:rPr lang="en-IE" sz="2000" dirty="0" smtClean="0"/>
              <a:t>: Board</a:t>
            </a:r>
          </a:p>
        </p:txBody>
      </p:sp>
      <p:sp>
        <p:nvSpPr>
          <p:cNvPr id="107" name="Diamond 106"/>
          <p:cNvSpPr/>
          <p:nvPr/>
        </p:nvSpPr>
        <p:spPr>
          <a:xfrm>
            <a:off x="6825742" y="4149080"/>
            <a:ext cx="288032" cy="360040"/>
          </a:xfrm>
          <a:prstGeom prst="diamon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cxnSp>
        <p:nvCxnSpPr>
          <p:cNvPr id="108" name="Straight Connector 107"/>
          <p:cNvCxnSpPr/>
          <p:nvPr/>
        </p:nvCxnSpPr>
        <p:spPr>
          <a:xfrm flipH="1">
            <a:off x="6969758" y="4509120"/>
            <a:ext cx="118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8111430" y="4509120"/>
            <a:ext cx="10456" cy="576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7823398" y="289011"/>
            <a:ext cx="42354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Composition</a:t>
            </a:r>
            <a:endParaRPr 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82638" y="670268"/>
            <a:ext cx="1296144" cy="5264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3200" b="1" dirty="0" smtClean="0"/>
              <a:t>Driver</a:t>
            </a:r>
            <a:endParaRPr lang="en-IE" sz="3200" b="1" dirty="0"/>
          </a:p>
        </p:txBody>
      </p:sp>
      <p:sp>
        <p:nvSpPr>
          <p:cNvPr id="25" name="Rectangle 24"/>
          <p:cNvSpPr/>
          <p:nvPr/>
        </p:nvSpPr>
        <p:spPr>
          <a:xfrm>
            <a:off x="622598" y="4126652"/>
            <a:ext cx="1855488" cy="5264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3200" b="1" dirty="0" smtClean="0"/>
              <a:t>Mechanic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8102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262558" y="1412776"/>
            <a:ext cx="11665296" cy="518457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4" name="Rectangle 73"/>
          <p:cNvSpPr/>
          <p:nvPr/>
        </p:nvSpPr>
        <p:spPr>
          <a:xfrm>
            <a:off x="4799063" y="1616421"/>
            <a:ext cx="2592288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Piece</a:t>
            </a:r>
            <a:endParaRPr lang="en-IE" sz="2800" b="1" dirty="0"/>
          </a:p>
        </p:txBody>
      </p:sp>
      <p:sp>
        <p:nvSpPr>
          <p:cNvPr id="75" name="Rectangle 74"/>
          <p:cNvSpPr/>
          <p:nvPr/>
        </p:nvSpPr>
        <p:spPr>
          <a:xfrm>
            <a:off x="4799063" y="2197625"/>
            <a:ext cx="2592288" cy="77089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</a:t>
            </a:r>
            <a:r>
              <a:rPr lang="en-IE" sz="2000" dirty="0" err="1" smtClean="0"/>
              <a:t>chess_set</a:t>
            </a:r>
            <a:r>
              <a:rPr lang="en-IE" sz="2000" dirty="0" smtClean="0"/>
              <a:t>: </a:t>
            </a:r>
            <a:r>
              <a:rPr lang="en-IE" sz="2000" dirty="0" err="1" smtClean="0"/>
              <a:t>ChessSet</a:t>
            </a:r>
            <a:endParaRPr lang="en-IE" sz="2000" dirty="0" smtClean="0"/>
          </a:p>
          <a:p>
            <a:pPr algn="ctr"/>
            <a:r>
              <a:rPr lang="en-IE" sz="2000" dirty="0" smtClean="0"/>
              <a:t>+colour: Sting</a:t>
            </a:r>
            <a:endParaRPr lang="en-IE" sz="2000" dirty="0"/>
          </a:p>
        </p:txBody>
      </p:sp>
      <p:sp>
        <p:nvSpPr>
          <p:cNvPr id="76" name="Rectangle 75"/>
          <p:cNvSpPr/>
          <p:nvPr/>
        </p:nvSpPr>
        <p:spPr>
          <a:xfrm>
            <a:off x="9407574" y="2276872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Pawn</a:t>
            </a:r>
            <a:endParaRPr lang="en-IE" sz="2800" b="1" dirty="0"/>
          </a:p>
        </p:txBody>
      </p:sp>
      <p:sp>
        <p:nvSpPr>
          <p:cNvPr id="77" name="Rectangle 76"/>
          <p:cNvSpPr/>
          <p:nvPr/>
        </p:nvSpPr>
        <p:spPr>
          <a:xfrm>
            <a:off x="9407574" y="2865315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+shape: String</a:t>
            </a:r>
          </a:p>
        </p:txBody>
      </p:sp>
      <p:sp>
        <p:nvSpPr>
          <p:cNvPr id="78" name="Rectangle 77"/>
          <p:cNvSpPr/>
          <p:nvPr/>
        </p:nvSpPr>
        <p:spPr>
          <a:xfrm>
            <a:off x="9407574" y="3441379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+move(Board)</a:t>
            </a:r>
          </a:p>
        </p:txBody>
      </p:sp>
      <p:sp>
        <p:nvSpPr>
          <p:cNvPr id="79" name="Rectangle 78"/>
          <p:cNvSpPr/>
          <p:nvPr/>
        </p:nvSpPr>
        <p:spPr>
          <a:xfrm>
            <a:off x="9407574" y="4305475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Queen</a:t>
            </a:r>
            <a:endParaRPr lang="en-IE" sz="2800" b="1" dirty="0"/>
          </a:p>
        </p:txBody>
      </p:sp>
      <p:sp>
        <p:nvSpPr>
          <p:cNvPr id="80" name="Rectangle 79"/>
          <p:cNvSpPr/>
          <p:nvPr/>
        </p:nvSpPr>
        <p:spPr>
          <a:xfrm>
            <a:off x="9407574" y="4893918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+shape: String</a:t>
            </a:r>
          </a:p>
        </p:txBody>
      </p:sp>
      <p:sp>
        <p:nvSpPr>
          <p:cNvPr id="81" name="Rectangle 80"/>
          <p:cNvSpPr/>
          <p:nvPr/>
        </p:nvSpPr>
        <p:spPr>
          <a:xfrm>
            <a:off x="9407574" y="5469982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+move(Board)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50590" y="2276872"/>
            <a:ext cx="2304256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Castle</a:t>
            </a:r>
            <a:endParaRPr lang="en-IE" sz="2800" b="1" dirty="0"/>
          </a:p>
        </p:txBody>
      </p:sp>
      <p:sp>
        <p:nvSpPr>
          <p:cNvPr id="83" name="Rectangle 82"/>
          <p:cNvSpPr/>
          <p:nvPr/>
        </p:nvSpPr>
        <p:spPr>
          <a:xfrm>
            <a:off x="550590" y="2865315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+shape: String</a:t>
            </a:r>
          </a:p>
        </p:txBody>
      </p:sp>
      <p:sp>
        <p:nvSpPr>
          <p:cNvPr id="84" name="Rectangle 83"/>
          <p:cNvSpPr/>
          <p:nvPr/>
        </p:nvSpPr>
        <p:spPr>
          <a:xfrm>
            <a:off x="550590" y="3441379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+move(Board)</a:t>
            </a:r>
          </a:p>
        </p:txBody>
      </p:sp>
      <p:sp>
        <p:nvSpPr>
          <p:cNvPr id="85" name="Rectangle 84"/>
          <p:cNvSpPr/>
          <p:nvPr/>
        </p:nvSpPr>
        <p:spPr>
          <a:xfrm>
            <a:off x="550590" y="4314292"/>
            <a:ext cx="2304256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Bishop</a:t>
            </a:r>
            <a:endParaRPr lang="en-IE" sz="2800" b="1" dirty="0"/>
          </a:p>
        </p:txBody>
      </p:sp>
      <p:sp>
        <p:nvSpPr>
          <p:cNvPr id="86" name="Rectangle 85"/>
          <p:cNvSpPr/>
          <p:nvPr/>
        </p:nvSpPr>
        <p:spPr>
          <a:xfrm>
            <a:off x="550590" y="4902735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+shape: String</a:t>
            </a:r>
          </a:p>
        </p:txBody>
      </p:sp>
      <p:sp>
        <p:nvSpPr>
          <p:cNvPr id="87" name="Rectangle 86"/>
          <p:cNvSpPr/>
          <p:nvPr/>
        </p:nvSpPr>
        <p:spPr>
          <a:xfrm>
            <a:off x="550590" y="5478799"/>
            <a:ext cx="2304256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+move(Board)</a:t>
            </a:r>
          </a:p>
        </p:txBody>
      </p:sp>
      <p:sp>
        <p:nvSpPr>
          <p:cNvPr id="88" name="Rectangle 87"/>
          <p:cNvSpPr/>
          <p:nvPr/>
        </p:nvSpPr>
        <p:spPr>
          <a:xfrm>
            <a:off x="6311230" y="4661953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Knight</a:t>
            </a:r>
            <a:endParaRPr lang="en-IE" sz="2800" b="1" dirty="0"/>
          </a:p>
        </p:txBody>
      </p:sp>
      <p:sp>
        <p:nvSpPr>
          <p:cNvPr id="89" name="Rectangle 88"/>
          <p:cNvSpPr/>
          <p:nvPr/>
        </p:nvSpPr>
        <p:spPr>
          <a:xfrm>
            <a:off x="6311230" y="5250396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+shape: String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311230" y="5826460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+move(Board)</a:t>
            </a:r>
          </a:p>
        </p:txBody>
      </p:sp>
      <p:sp>
        <p:nvSpPr>
          <p:cNvPr id="91" name="Rectangle 90"/>
          <p:cNvSpPr/>
          <p:nvPr/>
        </p:nvSpPr>
        <p:spPr>
          <a:xfrm>
            <a:off x="3862958" y="4653136"/>
            <a:ext cx="2160240" cy="58844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King</a:t>
            </a:r>
            <a:endParaRPr lang="en-IE" sz="2800" b="1" dirty="0"/>
          </a:p>
        </p:txBody>
      </p:sp>
      <p:sp>
        <p:nvSpPr>
          <p:cNvPr id="92" name="Rectangle 91"/>
          <p:cNvSpPr/>
          <p:nvPr/>
        </p:nvSpPr>
        <p:spPr>
          <a:xfrm>
            <a:off x="3862958" y="5241579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+shape: String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862958" y="5817643"/>
            <a:ext cx="2160240" cy="5548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+move(Board)</a:t>
            </a:r>
          </a:p>
        </p:txBody>
      </p:sp>
      <p:cxnSp>
        <p:nvCxnSpPr>
          <p:cNvPr id="94" name="Straight Connector 93"/>
          <p:cNvCxnSpPr>
            <a:endCxn id="88" idx="0"/>
          </p:cNvCxnSpPr>
          <p:nvPr/>
        </p:nvCxnSpPr>
        <p:spPr>
          <a:xfrm>
            <a:off x="7391350" y="3717032"/>
            <a:ext cx="0" cy="94492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4943078" y="3717032"/>
            <a:ext cx="244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endCxn id="91" idx="0"/>
          </p:cNvCxnSpPr>
          <p:nvPr/>
        </p:nvCxnSpPr>
        <p:spPr>
          <a:xfrm flipH="1">
            <a:off x="4943078" y="3681096"/>
            <a:ext cx="10456" cy="9720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239222" y="3105032"/>
            <a:ext cx="10456" cy="61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Isosceles Triangle 97"/>
          <p:cNvSpPr/>
          <p:nvPr/>
        </p:nvSpPr>
        <p:spPr>
          <a:xfrm>
            <a:off x="6067774" y="3040526"/>
            <a:ext cx="360176" cy="30247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99" name="Straight Connector 98"/>
          <p:cNvCxnSpPr/>
          <p:nvPr/>
        </p:nvCxnSpPr>
        <p:spPr>
          <a:xfrm flipH="1">
            <a:off x="2854846" y="2564904"/>
            <a:ext cx="46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2854846" y="4653136"/>
            <a:ext cx="46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3286894" y="2564904"/>
            <a:ext cx="10456" cy="208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H="1">
            <a:off x="3286894" y="2780928"/>
            <a:ext cx="151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7391350" y="2780928"/>
            <a:ext cx="151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8893062" y="2564904"/>
            <a:ext cx="10456" cy="2088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8903518" y="2564904"/>
            <a:ext cx="46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>
            <a:off x="8903518" y="4653136"/>
            <a:ext cx="468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Isosceles Triangle 106"/>
          <p:cNvSpPr/>
          <p:nvPr/>
        </p:nvSpPr>
        <p:spPr>
          <a:xfrm rot="5400000">
            <a:off x="4436672" y="2638330"/>
            <a:ext cx="360176" cy="30247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8" name="Isosceles Triangle 107"/>
          <p:cNvSpPr/>
          <p:nvPr/>
        </p:nvSpPr>
        <p:spPr>
          <a:xfrm rot="16200000">
            <a:off x="7393564" y="2638330"/>
            <a:ext cx="360176" cy="30247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9" name="Rectangle 108"/>
          <p:cNvSpPr/>
          <p:nvPr/>
        </p:nvSpPr>
        <p:spPr>
          <a:xfrm>
            <a:off x="4240921" y="332656"/>
            <a:ext cx="383040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Inheritance</a:t>
            </a:r>
            <a:endParaRPr lang="en-U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425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Objects in Python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(Summary)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19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334566" y="404664"/>
            <a:ext cx="5220000" cy="144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lass &lt;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&gt;:</a:t>
            </a:r>
          </a:p>
          <a:p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&lt;Do stuff&gt;</a:t>
            </a:r>
          </a:p>
          <a:p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310377" y="1988840"/>
            <a:ext cx="5220000" cy="144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IE" sz="2800" dirty="0" smtClean="0">
                <a:solidFill>
                  <a:schemeClr val="bg1"/>
                </a:solidFill>
              </a:rPr>
              <a:t>.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n-IE" sz="2800" dirty="0" smtClean="0">
                <a:solidFill>
                  <a:schemeClr val="bg1"/>
                </a:solidFill>
              </a:rPr>
              <a:t> =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299142" y="3573016"/>
            <a:ext cx="5220000" cy="308264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14300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Point:</a:t>
            </a:r>
          </a:p>
          <a:p>
            <a:pPr indent="-114300"/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14300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reset(self):</a:t>
            </a:r>
          </a:p>
          <a:p>
            <a:pPr indent="-114300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indent="-114300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indent="-114300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Reset</a:t>
            </a:r>
          </a:p>
          <a:p>
            <a:pPr indent="-114300"/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14300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43" name="Right Brace 42"/>
          <p:cNvSpPr/>
          <p:nvPr/>
        </p:nvSpPr>
        <p:spPr>
          <a:xfrm>
            <a:off x="4295006" y="4380952"/>
            <a:ext cx="360040" cy="1656184"/>
          </a:xfrm>
          <a:prstGeom prst="rightBrac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44" name="Rounded Rectangle 43"/>
          <p:cNvSpPr/>
          <p:nvPr/>
        </p:nvSpPr>
        <p:spPr>
          <a:xfrm>
            <a:off x="6272679" y="5301208"/>
            <a:ext cx="3240360" cy="93610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800" u="sng" dirty="0">
                <a:solidFill>
                  <a:schemeClr val="tx1"/>
                </a:solidFill>
                <a:sym typeface="Wingdings" panose="05000000000000000000" pitchFamily="2" charset="2"/>
              </a:rPr>
              <a:t>Adding </a:t>
            </a:r>
            <a:r>
              <a:rPr lang="en-IE" sz="2800" u="sng" dirty="0" smtClean="0">
                <a:solidFill>
                  <a:schemeClr val="tx1"/>
                </a:solidFill>
                <a:sym typeface="Wingdings" panose="05000000000000000000" pitchFamily="2" charset="2"/>
              </a:rPr>
              <a:t>Methods</a:t>
            </a:r>
            <a:r>
              <a:rPr lang="en-IE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:</a:t>
            </a:r>
            <a:endParaRPr lang="en-IE" sz="28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en-IE" sz="2800" i="1" dirty="0">
                <a:solidFill>
                  <a:schemeClr val="tx1"/>
                </a:solidFill>
                <a:sym typeface="Wingdings" panose="05000000000000000000" pitchFamily="2" charset="2"/>
              </a:rPr>
              <a:t>This is all you </a:t>
            </a:r>
            <a:r>
              <a:rPr lang="en-IE" sz="28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need</a:t>
            </a:r>
            <a:endParaRPr lang="en-IE" sz="2800" i="1" dirty="0">
              <a:solidFill>
                <a:schemeClr val="tx1"/>
              </a:solidFill>
            </a:endParaRPr>
          </a:p>
        </p:txBody>
      </p:sp>
      <p:cxnSp>
        <p:nvCxnSpPr>
          <p:cNvPr id="45" name="Elbow Connector 44"/>
          <p:cNvCxnSpPr/>
          <p:nvPr/>
        </p:nvCxnSpPr>
        <p:spPr>
          <a:xfrm rot="10800000">
            <a:off x="4799063" y="5150816"/>
            <a:ext cx="1473616" cy="726456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6383238" y="332656"/>
            <a:ext cx="5220000" cy="1440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1430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self,x,y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indent="-11430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indent="-11430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383238" y="1988840"/>
            <a:ext cx="5220000" cy="216024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1430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self,x,y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indent="-114300"/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‘Initialise the point position’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1430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self.move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indent="-114300"/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699879" y="3318083"/>
            <a:ext cx="290335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DocStrings</a:t>
            </a:r>
            <a:endParaRPr lang="en-US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455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Modules and Packages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(Summary)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64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4164</TotalTime>
  <Words>1513</Words>
  <Application>Microsoft Office PowerPoint</Application>
  <PresentationFormat>Custom</PresentationFormat>
  <Paragraphs>379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Courier New</vt:lpstr>
      <vt:lpstr>Wingdings</vt:lpstr>
      <vt:lpstr>Office Theme</vt:lpstr>
      <vt:lpstr>Object-Orientated Design (Summary)</vt:lpstr>
      <vt:lpstr>PowerPoint Presentation</vt:lpstr>
      <vt:lpstr>Object Orientation</vt:lpstr>
      <vt:lpstr>PowerPoint Presentation</vt:lpstr>
      <vt:lpstr>PowerPoint Presentation</vt:lpstr>
      <vt:lpstr>PowerPoint Presentation</vt:lpstr>
      <vt:lpstr>Objects in Python (Summary)</vt:lpstr>
      <vt:lpstr>PowerPoint Presentation</vt:lpstr>
      <vt:lpstr>Modules and Packages (Summary)</vt:lpstr>
      <vt:lpstr>PowerPoint Presentation</vt:lpstr>
      <vt:lpstr>PowerPoint Presentation</vt:lpstr>
      <vt:lpstr>Access Control (Summary)</vt:lpstr>
      <vt:lpstr>Access Control</vt:lpstr>
      <vt:lpstr>PowerPoint Presentation</vt:lpstr>
      <vt:lpstr>PowerPoint Presentation</vt:lpstr>
      <vt:lpstr>Third-Party Libraries (Summary)</vt:lpstr>
      <vt:lpstr>PowerPoint Presentation</vt:lpstr>
      <vt:lpstr>Basic Inheritance (Summary)</vt:lpstr>
      <vt:lpstr>PowerPoint Presentation</vt:lpstr>
      <vt:lpstr>PowerPoint Presentation</vt:lpstr>
      <vt:lpstr>Multiple Inheritance (Summary)</vt:lpstr>
      <vt:lpstr>PowerPoint Presentation</vt:lpstr>
      <vt:lpstr>PowerPoint Presentation</vt:lpstr>
      <vt:lpstr>Polymorphism (Summary)</vt:lpstr>
      <vt:lpstr>Polymorphism</vt:lpstr>
      <vt:lpstr>PowerPoint Presentation</vt:lpstr>
      <vt:lpstr>Migrating to Object-Oriented Programs (Summary)</vt:lpstr>
      <vt:lpstr>PowerPoint Presentation</vt:lpstr>
      <vt:lpstr>PowerPoint Presentation</vt:lpstr>
      <vt:lpstr>PowerPoint Presentation</vt:lpstr>
      <vt:lpstr>Manager Objects (Summary)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317</cp:revision>
  <dcterms:created xsi:type="dcterms:W3CDTF">2011-10-08T11:06:39Z</dcterms:created>
  <dcterms:modified xsi:type="dcterms:W3CDTF">2016-10-23T12:49:02Z</dcterms:modified>
</cp:coreProperties>
</file>