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1035" r:id="rId2"/>
    <p:sldId id="988" r:id="rId3"/>
    <p:sldId id="990" r:id="rId4"/>
    <p:sldId id="1019" r:id="rId5"/>
    <p:sldId id="1020" r:id="rId6"/>
    <p:sldId id="1022" r:id="rId7"/>
    <p:sldId id="1021" r:id="rId8"/>
    <p:sldId id="1023" r:id="rId9"/>
    <p:sldId id="1024" r:id="rId10"/>
    <p:sldId id="1025" r:id="rId11"/>
    <p:sldId id="1030" r:id="rId12"/>
    <p:sldId id="1026" r:id="rId13"/>
    <p:sldId id="1027" r:id="rId14"/>
    <p:sldId id="1029" r:id="rId15"/>
    <p:sldId id="1028" r:id="rId16"/>
    <p:sldId id="1031" r:id="rId17"/>
    <p:sldId id="994" r:id="rId18"/>
    <p:sldId id="1032" r:id="rId19"/>
    <p:sldId id="557" r:id="rId20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924" y="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F2B873-4957-4E3B-A77F-8908B9507D51}" type="datetimeFigureOut">
              <a:rPr lang="en-IE" smtClean="0"/>
              <a:t>01/11/2016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8A29D-1E5C-4453-A787-2853283287F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33757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01/11/2016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01/11/2016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01/11/2016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01/11/2016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01/11/2016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01/11/2016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01/11/2016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01/11/2016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01/11/2016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01/11/2016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01/11/2016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021C0-1213-4F34-A6AB-E33E0EFBFE64}" type="datetimeFigureOut">
              <a:rPr lang="en-IE" smtClean="0"/>
              <a:pPr/>
              <a:t>01/11/2016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IE" sz="6000" dirty="0" smtClean="0">
                <a:solidFill>
                  <a:schemeClr val="bg1"/>
                </a:solidFill>
              </a:rPr>
              <a:t>Strings and Serialization</a:t>
            </a:r>
            <a:endParaRPr lang="en-IE" sz="60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Damian Gordon</a:t>
            </a:r>
            <a:endParaRPr lang="en-I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8741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Strings and Serialization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IE" sz="4000" dirty="0" smtClean="0">
                <a:solidFill>
                  <a:schemeClr val="bg1"/>
                </a:solidFill>
              </a:rPr>
              <a:t>Here’s the code:</a:t>
            </a:r>
          </a:p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pickle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MyObject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["a list", "containing", 5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"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values including another list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 ["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inner", "list"]]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with open("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pickled_list.p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 "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wb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") as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MyFile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pickle.dump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MyObject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MyFile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with open("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pickled_list.p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 "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rb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") as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MyFile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MyNewObject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pickle.load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MyFile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8183438" y="1988840"/>
            <a:ext cx="3744416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We have to import the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pickle</a:t>
            </a:r>
            <a:r>
              <a:rPr lang="en-IE" dirty="0" smtClean="0"/>
              <a:t> function into the progra</a:t>
            </a:r>
            <a:r>
              <a:rPr lang="en-IE" dirty="0"/>
              <a:t>m</a:t>
            </a:r>
          </a:p>
        </p:txBody>
      </p:sp>
      <p:cxnSp>
        <p:nvCxnSpPr>
          <p:cNvPr id="6" name="Straight Arrow Connector 5"/>
          <p:cNvCxnSpPr>
            <a:stCxn id="5" idx="1"/>
          </p:cNvCxnSpPr>
          <p:nvPr/>
        </p:nvCxnSpPr>
        <p:spPr>
          <a:xfrm flipH="1">
            <a:off x="2998862" y="2456892"/>
            <a:ext cx="5184576" cy="36004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982638" y="4634522"/>
            <a:ext cx="7200000" cy="90622"/>
          </a:xfrm>
          <a:prstGeom prst="straightConnector1">
            <a:avLst/>
          </a:prstGeom>
          <a:ln w="7620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ounded Rectangle 12"/>
          <p:cNvSpPr/>
          <p:nvPr/>
        </p:nvSpPr>
        <p:spPr>
          <a:xfrm>
            <a:off x="8183438" y="4149080"/>
            <a:ext cx="3744416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Using the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with</a:t>
            </a:r>
            <a:r>
              <a:rPr lang="en-IE" dirty="0" smtClean="0"/>
              <a:t> statement the file is automatically closed</a:t>
            </a:r>
            <a:endParaRPr lang="en-IE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974254" y="4221176"/>
            <a:ext cx="8384" cy="792000"/>
          </a:xfrm>
          <a:prstGeom prst="straightConnector1">
            <a:avLst/>
          </a:prstGeom>
          <a:ln w="762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9681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Strings and Serialization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2800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There is also the 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dumps</a:t>
            </a:r>
            <a:r>
              <a:rPr lang="en-IE" sz="2800" dirty="0">
                <a:solidFill>
                  <a:schemeClr val="bg1"/>
                </a:solidFill>
                <a:cs typeface="Times New Roman" panose="02020603050405020304" pitchFamily="18" charset="0"/>
              </a:rPr>
              <a:t> and 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loads</a:t>
            </a:r>
            <a:r>
              <a:rPr lang="en-IE" sz="2800" dirty="0">
                <a:solidFill>
                  <a:schemeClr val="bg1"/>
                </a:solidFill>
                <a:cs typeface="Times New Roman" panose="02020603050405020304" pitchFamily="18" charset="0"/>
              </a:rPr>
              <a:t> </a:t>
            </a:r>
            <a:r>
              <a:rPr lang="en-IE" sz="2800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methods.</a:t>
            </a:r>
          </a:p>
          <a:p>
            <a:endParaRPr lang="en-IE" sz="2800" dirty="0" smtClean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r>
              <a:rPr lang="en-IE" sz="2800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They </a:t>
            </a:r>
            <a:r>
              <a:rPr lang="en-IE" sz="2800" dirty="0">
                <a:solidFill>
                  <a:schemeClr val="bg1"/>
                </a:solidFill>
                <a:cs typeface="Times New Roman" panose="02020603050405020304" pitchFamily="18" charset="0"/>
              </a:rPr>
              <a:t>behave much like their file-like counterparts, </a:t>
            </a:r>
            <a:r>
              <a:rPr lang="en-IE" sz="2800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except they </a:t>
            </a:r>
            <a:r>
              <a:rPr lang="en-IE" sz="2800" dirty="0">
                <a:solidFill>
                  <a:schemeClr val="bg1"/>
                </a:solidFill>
                <a:cs typeface="Times New Roman" panose="02020603050405020304" pitchFamily="18" charset="0"/>
              </a:rPr>
              <a:t>return or accept bytes instead of file-like objects. </a:t>
            </a:r>
          </a:p>
          <a:p>
            <a:endParaRPr lang="en-IE" sz="2800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lvl="1"/>
            <a:r>
              <a:rPr lang="en-IE" sz="2400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The 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dumps</a:t>
            </a:r>
            <a:r>
              <a:rPr lang="en-IE" sz="2400" dirty="0">
                <a:solidFill>
                  <a:schemeClr val="bg1"/>
                </a:solidFill>
                <a:cs typeface="Times New Roman" panose="02020603050405020304" pitchFamily="18" charset="0"/>
              </a:rPr>
              <a:t> </a:t>
            </a:r>
            <a:r>
              <a:rPr lang="en-IE" sz="2400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method requires only </a:t>
            </a:r>
            <a:r>
              <a:rPr lang="en-IE" sz="2400" dirty="0">
                <a:solidFill>
                  <a:schemeClr val="bg1"/>
                </a:solidFill>
                <a:cs typeface="Times New Roman" panose="02020603050405020304" pitchFamily="18" charset="0"/>
              </a:rPr>
              <a:t>one argument, the object to be stored, and it returns a serialized bytes object</a:t>
            </a:r>
            <a:r>
              <a:rPr lang="en-IE" sz="2400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.</a:t>
            </a:r>
          </a:p>
          <a:p>
            <a:pPr lvl="1"/>
            <a:endParaRPr lang="en-IE" sz="2400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lvl="1"/>
            <a:r>
              <a:rPr lang="en-IE" sz="2400" dirty="0">
                <a:solidFill>
                  <a:schemeClr val="bg1"/>
                </a:solidFill>
                <a:cs typeface="Times New Roman" panose="02020603050405020304" pitchFamily="18" charset="0"/>
              </a:rPr>
              <a:t>The 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loads</a:t>
            </a:r>
            <a:r>
              <a:rPr lang="en-IE" sz="2400" dirty="0">
                <a:solidFill>
                  <a:schemeClr val="bg1"/>
                </a:solidFill>
                <a:cs typeface="Times New Roman" panose="02020603050405020304" pitchFamily="18" charset="0"/>
              </a:rPr>
              <a:t> method</a:t>
            </a:r>
            <a:r>
              <a:rPr lang="en-IE" sz="2400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 </a:t>
            </a:r>
            <a:r>
              <a:rPr lang="en-IE" sz="2400" dirty="0">
                <a:solidFill>
                  <a:schemeClr val="bg1"/>
                </a:solidFill>
                <a:cs typeface="Times New Roman" panose="02020603050405020304" pitchFamily="18" charset="0"/>
              </a:rPr>
              <a:t>requires a bytes object and returns the restored object</a:t>
            </a:r>
            <a:r>
              <a:rPr lang="en-IE" sz="2400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50990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IE" sz="6000" dirty="0" smtClean="0">
                <a:solidFill>
                  <a:schemeClr val="bg1"/>
                </a:solidFill>
              </a:rPr>
              <a:t>Serializing Web Objects</a:t>
            </a:r>
            <a:endParaRPr lang="en-IE" sz="6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1828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Strings and Serialization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</a:rPr>
              <a:t>To transmit object data over the web you need to use a recognised standard so that the sending and receiving classes will know what is being transmitted.</a:t>
            </a:r>
          </a:p>
          <a:p>
            <a:endParaRPr lang="en-IE" dirty="0" smtClean="0">
              <a:solidFill>
                <a:schemeClr val="bg1"/>
              </a:solidFill>
            </a:endParaRPr>
          </a:p>
          <a:p>
            <a:r>
              <a:rPr lang="en-IE" dirty="0" smtClean="0">
                <a:solidFill>
                  <a:schemeClr val="bg1"/>
                </a:solidFill>
              </a:rPr>
              <a:t>There are many common standards; XML, YAML, and CSV.</a:t>
            </a:r>
          </a:p>
          <a:p>
            <a:endParaRPr lang="en-IE" dirty="0" smtClean="0">
              <a:solidFill>
                <a:schemeClr val="bg1"/>
              </a:solidFill>
            </a:endParaRPr>
          </a:p>
          <a:p>
            <a:r>
              <a:rPr lang="en-IE" dirty="0" smtClean="0">
                <a:solidFill>
                  <a:schemeClr val="bg1"/>
                </a:solidFill>
              </a:rPr>
              <a:t>But the most common one is JSON.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5686" y="200348"/>
            <a:ext cx="1278155" cy="1217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5149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Strings and Serialization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E" dirty="0">
                <a:solidFill>
                  <a:schemeClr val="bg1"/>
                </a:solidFill>
              </a:rPr>
              <a:t>JSON </a:t>
            </a:r>
            <a:r>
              <a:rPr lang="en-IE" dirty="0" smtClean="0">
                <a:solidFill>
                  <a:schemeClr val="bg1"/>
                </a:solidFill>
              </a:rPr>
              <a:t>(pronounced “</a:t>
            </a:r>
            <a:r>
              <a:rPr lang="en-IE" dirty="0" err="1" smtClean="0">
                <a:solidFill>
                  <a:schemeClr val="bg1"/>
                </a:solidFill>
              </a:rPr>
              <a:t>jason</a:t>
            </a:r>
            <a:r>
              <a:rPr lang="en-IE" dirty="0" smtClean="0">
                <a:solidFill>
                  <a:schemeClr val="bg1"/>
                </a:solidFill>
              </a:rPr>
              <a:t>”) stands for </a:t>
            </a:r>
            <a:r>
              <a:rPr lang="en-IE" i="1" dirty="0" smtClean="0">
                <a:solidFill>
                  <a:schemeClr val="bg1"/>
                </a:solidFill>
              </a:rPr>
              <a:t>JavaScript </a:t>
            </a:r>
            <a:r>
              <a:rPr lang="en-IE" i="1" dirty="0">
                <a:solidFill>
                  <a:schemeClr val="bg1"/>
                </a:solidFill>
              </a:rPr>
              <a:t>Object </a:t>
            </a:r>
            <a:r>
              <a:rPr lang="en-IE" i="1" dirty="0" smtClean="0">
                <a:solidFill>
                  <a:schemeClr val="bg1"/>
                </a:solidFill>
              </a:rPr>
              <a:t>Notation</a:t>
            </a:r>
            <a:r>
              <a:rPr lang="en-IE" dirty="0" smtClean="0">
                <a:solidFill>
                  <a:schemeClr val="bg1"/>
                </a:solidFill>
              </a:rPr>
              <a:t>.</a:t>
            </a:r>
          </a:p>
          <a:p>
            <a:endParaRPr lang="en-IE" dirty="0" smtClean="0">
              <a:solidFill>
                <a:schemeClr val="bg1"/>
              </a:solidFill>
            </a:endParaRPr>
          </a:p>
          <a:p>
            <a:r>
              <a:rPr lang="en-IE" dirty="0" smtClean="0">
                <a:solidFill>
                  <a:schemeClr val="bg1"/>
                </a:solidFill>
              </a:rPr>
              <a:t>It </a:t>
            </a:r>
            <a:r>
              <a:rPr lang="en-IE" dirty="0">
                <a:solidFill>
                  <a:schemeClr val="bg1"/>
                </a:solidFill>
              </a:rPr>
              <a:t>is an open-standard format that uses human-readable text to transmit data objects consisting of attribute–value pairs. </a:t>
            </a:r>
            <a:endParaRPr lang="en-IE" dirty="0" smtClean="0">
              <a:solidFill>
                <a:schemeClr val="bg1"/>
              </a:solidFill>
            </a:endParaRPr>
          </a:p>
          <a:p>
            <a:endParaRPr lang="en-IE" dirty="0" smtClean="0">
              <a:solidFill>
                <a:schemeClr val="bg1"/>
              </a:solidFill>
            </a:endParaRPr>
          </a:p>
          <a:p>
            <a:r>
              <a:rPr lang="en-IE" dirty="0" smtClean="0">
                <a:solidFill>
                  <a:schemeClr val="bg1"/>
                </a:solidFill>
              </a:rPr>
              <a:t>JSON </a:t>
            </a:r>
            <a:r>
              <a:rPr lang="en-IE" dirty="0">
                <a:solidFill>
                  <a:schemeClr val="bg1"/>
                </a:solidFill>
              </a:rPr>
              <a:t>is a language-independent data </a:t>
            </a:r>
            <a:r>
              <a:rPr lang="en-IE" dirty="0" smtClean="0">
                <a:solidFill>
                  <a:schemeClr val="bg1"/>
                </a:solidFill>
              </a:rPr>
              <a:t>format.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r>
              <a:rPr lang="en-IE" dirty="0" smtClean="0">
                <a:solidFill>
                  <a:schemeClr val="bg1"/>
                </a:solidFill>
              </a:rPr>
              <a:t>It </a:t>
            </a:r>
            <a:r>
              <a:rPr lang="en-IE" dirty="0">
                <a:solidFill>
                  <a:schemeClr val="bg1"/>
                </a:solidFill>
              </a:rPr>
              <a:t>derives from </a:t>
            </a:r>
            <a:r>
              <a:rPr lang="en-IE" dirty="0" smtClean="0">
                <a:solidFill>
                  <a:schemeClr val="bg1"/>
                </a:solidFill>
              </a:rPr>
              <a:t>JavaScript.</a:t>
            </a:r>
          </a:p>
          <a:p>
            <a:endParaRPr lang="en-IE" dirty="0" smtClean="0">
              <a:solidFill>
                <a:schemeClr val="bg1"/>
              </a:solidFill>
            </a:endParaRPr>
          </a:p>
          <a:p>
            <a:r>
              <a:rPr lang="en-IE" dirty="0" smtClean="0">
                <a:solidFill>
                  <a:schemeClr val="bg1"/>
                </a:solidFill>
              </a:rPr>
              <a:t>The </a:t>
            </a:r>
            <a:r>
              <a:rPr lang="en-IE" dirty="0">
                <a:solidFill>
                  <a:schemeClr val="bg1"/>
                </a:solidFill>
              </a:rPr>
              <a:t>JSON filename extension is .</a:t>
            </a:r>
            <a:r>
              <a:rPr lang="en-IE" dirty="0" err="1">
                <a:solidFill>
                  <a:schemeClr val="bg1"/>
                </a:solidFill>
              </a:rPr>
              <a:t>json</a:t>
            </a:r>
            <a:r>
              <a:rPr lang="en-IE" dirty="0" smtClean="0">
                <a:solidFill>
                  <a:schemeClr val="bg1"/>
                </a:solidFill>
              </a:rPr>
              <a:t>.</a:t>
            </a:r>
            <a:endParaRPr lang="en-IE" dirty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5686" y="200348"/>
            <a:ext cx="1278155" cy="1217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653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Strings and Serialization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196752"/>
            <a:ext cx="10971372" cy="4525963"/>
          </a:xfrm>
        </p:spPr>
        <p:txBody>
          <a:bodyPr>
            <a:noAutofit/>
          </a:bodyPr>
          <a:lstStyle/>
          <a:p>
            <a:r>
              <a:rPr lang="en-IE" sz="2800" dirty="0" smtClean="0">
                <a:solidFill>
                  <a:schemeClr val="bg1"/>
                </a:solidFill>
              </a:rPr>
              <a:t>Here’s some JSON code:</a:t>
            </a:r>
          </a:p>
          <a:p>
            <a:pPr marL="0" indent="0">
              <a:buNone/>
            </a:pPr>
            <a:endParaRPr lang="en-IE" sz="10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"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firstName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": "John",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"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lastName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": "Smith",</a:t>
            </a:r>
          </a:p>
          <a:p>
            <a:pPr marL="0" indent="0">
              <a:buNone/>
            </a:pP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"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age": 25,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"address": {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"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streetAddress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": "21 2nd Street",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"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city": "New York",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"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state": "NY",</a:t>
            </a:r>
          </a:p>
          <a:p>
            <a:pPr marL="0" indent="0">
              <a:buNone/>
            </a:pP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5686" y="200348"/>
            <a:ext cx="1278155" cy="1217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9465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Strings and Serialization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4000" dirty="0" smtClean="0">
                <a:solidFill>
                  <a:schemeClr val="bg1"/>
                </a:solidFill>
              </a:rPr>
              <a:t>So instead of saying:</a:t>
            </a:r>
          </a:p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3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IE" sz="3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pickle</a:t>
            </a:r>
          </a:p>
          <a:p>
            <a:r>
              <a:rPr lang="en-IE" sz="4000" dirty="0" smtClean="0">
                <a:solidFill>
                  <a:schemeClr val="bg1"/>
                </a:solidFill>
              </a:rPr>
              <a:t>We say:</a:t>
            </a:r>
            <a:endParaRPr lang="en-IE" sz="40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3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IE" sz="34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json</a:t>
            </a:r>
            <a:endParaRPr lang="en-IE" sz="3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2001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Strings and Serialization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JSON</a:t>
            </a:r>
            <a:r>
              <a:rPr lang="en-IE" dirty="0" smtClean="0">
                <a:solidFill>
                  <a:schemeClr val="bg1"/>
                </a:solidFill>
              </a:rPr>
              <a:t> </a:t>
            </a:r>
            <a:r>
              <a:rPr lang="en-IE" dirty="0">
                <a:solidFill>
                  <a:schemeClr val="bg1"/>
                </a:solidFill>
              </a:rPr>
              <a:t>provides a </a:t>
            </a:r>
            <a:r>
              <a:rPr lang="en-IE" dirty="0" smtClean="0">
                <a:solidFill>
                  <a:schemeClr val="bg1"/>
                </a:solidFill>
              </a:rPr>
              <a:t>similar interface </a:t>
            </a:r>
            <a:r>
              <a:rPr lang="en-IE" dirty="0">
                <a:solidFill>
                  <a:schemeClr val="bg1"/>
                </a:solidFill>
              </a:rPr>
              <a:t>to the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pickle</a:t>
            </a:r>
            <a:r>
              <a:rPr lang="en-IE" dirty="0">
                <a:solidFill>
                  <a:schemeClr val="bg1"/>
                </a:solidFill>
              </a:rPr>
              <a:t> </a:t>
            </a:r>
            <a:r>
              <a:rPr lang="en-IE" dirty="0" smtClean="0">
                <a:solidFill>
                  <a:schemeClr val="bg1"/>
                </a:solidFill>
              </a:rPr>
              <a:t>function, </a:t>
            </a:r>
            <a:r>
              <a:rPr lang="en-IE" dirty="0">
                <a:solidFill>
                  <a:schemeClr val="bg1"/>
                </a:solidFill>
              </a:rPr>
              <a:t>with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dump</a:t>
            </a:r>
            <a:r>
              <a:rPr lang="en-IE" dirty="0">
                <a:solidFill>
                  <a:schemeClr val="bg1"/>
                </a:solidFill>
              </a:rPr>
              <a:t>,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load</a:t>
            </a:r>
            <a:r>
              <a:rPr lang="en-IE" dirty="0">
                <a:solidFill>
                  <a:schemeClr val="bg1"/>
                </a:solidFill>
              </a:rPr>
              <a:t>,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dumps</a:t>
            </a:r>
            <a:r>
              <a:rPr lang="en-IE" dirty="0">
                <a:solidFill>
                  <a:schemeClr val="bg1"/>
                </a:solidFill>
              </a:rPr>
              <a:t>, and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loads</a:t>
            </a:r>
            <a:r>
              <a:rPr lang="en-IE" dirty="0">
                <a:solidFill>
                  <a:schemeClr val="bg1"/>
                </a:solidFill>
              </a:rPr>
              <a:t> functions. </a:t>
            </a:r>
            <a:endParaRPr lang="en-IE" dirty="0" smtClean="0">
              <a:solidFill>
                <a:schemeClr val="bg1"/>
              </a:solidFill>
            </a:endParaRPr>
          </a:p>
          <a:p>
            <a:endParaRPr lang="en-IE" dirty="0" smtClean="0">
              <a:solidFill>
                <a:schemeClr val="bg1"/>
              </a:solidFill>
            </a:endParaRPr>
          </a:p>
          <a:p>
            <a:r>
              <a:rPr lang="en-IE" dirty="0" smtClean="0">
                <a:solidFill>
                  <a:schemeClr val="bg1"/>
                </a:solidFill>
              </a:rPr>
              <a:t>The default </a:t>
            </a:r>
            <a:r>
              <a:rPr lang="en-IE" dirty="0">
                <a:solidFill>
                  <a:schemeClr val="bg1"/>
                </a:solidFill>
              </a:rPr>
              <a:t>calls to these functions are nearly identical to those in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pickle</a:t>
            </a:r>
            <a:r>
              <a:rPr lang="en-IE" dirty="0" smtClean="0">
                <a:solidFill>
                  <a:schemeClr val="bg1"/>
                </a:solidFill>
              </a:rPr>
              <a:t>, </a:t>
            </a:r>
            <a:r>
              <a:rPr lang="en-IE" dirty="0">
                <a:solidFill>
                  <a:schemeClr val="bg1"/>
                </a:solidFill>
              </a:rPr>
              <a:t>so </a:t>
            </a:r>
            <a:r>
              <a:rPr lang="en-IE" dirty="0" smtClean="0">
                <a:solidFill>
                  <a:schemeClr val="bg1"/>
                </a:solidFill>
              </a:rPr>
              <a:t>there’s no need to repeat </a:t>
            </a:r>
            <a:r>
              <a:rPr lang="en-IE" dirty="0">
                <a:solidFill>
                  <a:schemeClr val="bg1"/>
                </a:solidFill>
              </a:rPr>
              <a:t>the details. </a:t>
            </a:r>
            <a:endParaRPr lang="en-IE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9255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Strings and Serialization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E" dirty="0" smtClean="0">
                <a:solidFill>
                  <a:schemeClr val="bg1"/>
                </a:solidFill>
              </a:rPr>
              <a:t>There </a:t>
            </a:r>
            <a:r>
              <a:rPr lang="en-IE" dirty="0">
                <a:solidFill>
                  <a:schemeClr val="bg1"/>
                </a:solidFill>
              </a:rPr>
              <a:t>are a couple differences; obviously, the output of these </a:t>
            </a:r>
            <a:r>
              <a:rPr lang="en-IE" dirty="0" smtClean="0">
                <a:solidFill>
                  <a:schemeClr val="bg1"/>
                </a:solidFill>
              </a:rPr>
              <a:t>calls is </a:t>
            </a:r>
            <a:r>
              <a:rPr lang="en-IE" dirty="0">
                <a:solidFill>
                  <a:schemeClr val="bg1"/>
                </a:solidFill>
              </a:rPr>
              <a:t>valid JSON notation, rather than a pickled object. </a:t>
            </a:r>
            <a:endParaRPr lang="en-IE" dirty="0" smtClean="0">
              <a:solidFill>
                <a:schemeClr val="bg1"/>
              </a:solidFill>
            </a:endParaRPr>
          </a:p>
          <a:p>
            <a:endParaRPr lang="en-IE" dirty="0">
              <a:solidFill>
                <a:schemeClr val="bg1"/>
              </a:solidFill>
            </a:endParaRPr>
          </a:p>
          <a:p>
            <a:r>
              <a:rPr lang="en-IE" dirty="0" smtClean="0">
                <a:solidFill>
                  <a:schemeClr val="bg1"/>
                </a:solidFill>
              </a:rPr>
              <a:t>In </a:t>
            </a:r>
            <a:r>
              <a:rPr lang="en-IE" dirty="0">
                <a:solidFill>
                  <a:schemeClr val="bg1"/>
                </a:solidFill>
              </a:rPr>
              <a:t>addition, the </a:t>
            </a:r>
            <a:r>
              <a:rPr lang="en-IE" dirty="0" err="1">
                <a:solidFill>
                  <a:schemeClr val="bg1"/>
                </a:solidFill>
              </a:rPr>
              <a:t>json</a:t>
            </a:r>
            <a:r>
              <a:rPr lang="en-IE" dirty="0">
                <a:solidFill>
                  <a:schemeClr val="bg1"/>
                </a:solidFill>
              </a:rPr>
              <a:t> </a:t>
            </a:r>
            <a:r>
              <a:rPr lang="en-IE" dirty="0" smtClean="0">
                <a:solidFill>
                  <a:schemeClr val="bg1"/>
                </a:solidFill>
              </a:rPr>
              <a:t>functions operate </a:t>
            </a:r>
            <a:r>
              <a:rPr lang="en-IE" dirty="0">
                <a:solidFill>
                  <a:schemeClr val="bg1"/>
                </a:solidFill>
              </a:rPr>
              <a:t>on </a:t>
            </a:r>
            <a:r>
              <a:rPr lang="en-IE" dirty="0" err="1">
                <a:solidFill>
                  <a:schemeClr val="bg1"/>
                </a:solidFill>
              </a:rPr>
              <a:t>str</a:t>
            </a:r>
            <a:r>
              <a:rPr lang="en-IE" dirty="0">
                <a:solidFill>
                  <a:schemeClr val="bg1"/>
                </a:solidFill>
              </a:rPr>
              <a:t> objects, rather than bytes. Therefore, when dumping to or </a:t>
            </a:r>
            <a:r>
              <a:rPr lang="en-IE" dirty="0" smtClean="0">
                <a:solidFill>
                  <a:schemeClr val="bg1"/>
                </a:solidFill>
              </a:rPr>
              <a:t>loading from </a:t>
            </a:r>
            <a:r>
              <a:rPr lang="en-IE" dirty="0">
                <a:solidFill>
                  <a:schemeClr val="bg1"/>
                </a:solidFill>
              </a:rPr>
              <a:t>a file, we need to create text files rather than binary ones.</a:t>
            </a: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918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altLang="en-US" sz="6600" dirty="0" smtClean="0"/>
              <a:t>etc.</a:t>
            </a:r>
            <a:endParaRPr lang="en-GB" altLang="en-US" sz="66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altLang="en-US">
                <a:latin typeface="+mj-lt"/>
              </a:rPr>
              <a:t> </a:t>
            </a:r>
          </a:p>
          <a:p>
            <a:endParaRPr lang="en-GB" altLang="en-US">
              <a:latin typeface="+mj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2" y="-13855"/>
            <a:ext cx="12181174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038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IE" sz="6000" dirty="0" smtClean="0">
                <a:solidFill>
                  <a:schemeClr val="bg1"/>
                </a:solidFill>
              </a:rPr>
              <a:t>Serializing Objects</a:t>
            </a:r>
            <a:endParaRPr lang="en-IE" sz="6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8067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Strings and Serialization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</a:rPr>
              <a:t>We have seen already that if you want to store information on a permanent basis you can write it to a file. 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r>
              <a:rPr lang="en-IE" dirty="0" smtClean="0">
                <a:solidFill>
                  <a:schemeClr val="bg1"/>
                </a:solidFill>
              </a:rPr>
              <a:t>We can do the same thing with an object, i.e. storing it to a file, and retrieving it from storage.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r>
              <a:rPr lang="en-IE" dirty="0" smtClean="0">
                <a:solidFill>
                  <a:schemeClr val="bg1"/>
                </a:solidFill>
              </a:rPr>
              <a:t>Storing an object is called </a:t>
            </a:r>
            <a:r>
              <a:rPr lang="en-IE" i="1" dirty="0" smtClean="0">
                <a:solidFill>
                  <a:schemeClr val="bg1"/>
                </a:solidFill>
              </a:rPr>
              <a:t>serializing</a:t>
            </a:r>
            <a:r>
              <a:rPr lang="en-IE" dirty="0" smtClean="0">
                <a:solidFill>
                  <a:schemeClr val="bg1"/>
                </a:solidFill>
              </a:rPr>
              <a:t> it, and retrieving it is called </a:t>
            </a:r>
            <a:r>
              <a:rPr lang="en-IE" i="1" dirty="0" err="1" smtClean="0">
                <a:solidFill>
                  <a:schemeClr val="bg1"/>
                </a:solidFill>
              </a:rPr>
              <a:t>deserializing</a:t>
            </a:r>
            <a:r>
              <a:rPr lang="en-IE" dirty="0">
                <a:solidFill>
                  <a:schemeClr val="bg1"/>
                </a:solidFill>
              </a:rPr>
              <a:t> </a:t>
            </a:r>
            <a:r>
              <a:rPr lang="en-IE" dirty="0" smtClean="0">
                <a:solidFill>
                  <a:schemeClr val="bg1"/>
                </a:solidFill>
              </a:rPr>
              <a:t>it.</a:t>
            </a:r>
          </a:p>
        </p:txBody>
      </p:sp>
    </p:spTree>
    <p:extLst>
      <p:ext uri="{BB962C8B-B14F-4D97-AF65-F5344CB8AC3E}">
        <p14:creationId xmlns:p14="http://schemas.microsoft.com/office/powerpoint/2010/main" val="374261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Strings and Serialization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</a:rPr>
              <a:t>Python uses a function called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ickle</a:t>
            </a:r>
            <a:r>
              <a:rPr lang="en-IE" dirty="0" smtClean="0">
                <a:solidFill>
                  <a:schemeClr val="bg1"/>
                </a:solidFill>
              </a:rPr>
              <a:t> to do this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r>
              <a:rPr lang="en-IE" dirty="0">
                <a:solidFill>
                  <a:schemeClr val="bg1"/>
                </a:solidFill>
              </a:rPr>
              <a:t>S</a:t>
            </a:r>
            <a:r>
              <a:rPr lang="en-IE" dirty="0" smtClean="0">
                <a:solidFill>
                  <a:schemeClr val="bg1"/>
                </a:solidFill>
              </a:rPr>
              <a:t>o sometimes instead of saying we are serializing an object, we can say we are pickling an object; and instead of </a:t>
            </a:r>
            <a:r>
              <a:rPr lang="en-IE" dirty="0" err="1" smtClean="0">
                <a:solidFill>
                  <a:schemeClr val="bg1"/>
                </a:solidFill>
              </a:rPr>
              <a:t>deserializing</a:t>
            </a:r>
            <a:r>
              <a:rPr lang="en-IE" dirty="0" smtClean="0">
                <a:solidFill>
                  <a:schemeClr val="bg1"/>
                </a:solidFill>
              </a:rPr>
              <a:t> an object, we can say we are </a:t>
            </a:r>
            <a:r>
              <a:rPr lang="en-IE" dirty="0" err="1" smtClean="0">
                <a:solidFill>
                  <a:schemeClr val="bg1"/>
                </a:solidFill>
              </a:rPr>
              <a:t>unpickling</a:t>
            </a:r>
            <a:r>
              <a:rPr lang="en-IE" dirty="0" smtClean="0">
                <a:solidFill>
                  <a:schemeClr val="bg1"/>
                </a:solidFill>
              </a:rPr>
              <a:t> an object.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3678" y="476672"/>
            <a:ext cx="1381125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3835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Strings and Serialization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600201"/>
            <a:ext cx="9878173" cy="4525963"/>
          </a:xfrm>
        </p:spPr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pickle</a:t>
            </a:r>
            <a:r>
              <a:rPr lang="en-IE" dirty="0" smtClean="0">
                <a:solidFill>
                  <a:schemeClr val="bg1"/>
                </a:solidFill>
              </a:rPr>
              <a:t> provides a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dump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solidFill>
                  <a:schemeClr val="bg1"/>
                </a:solidFill>
              </a:rPr>
              <a:t>method to save an object to a file-like blob of memory.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r>
              <a:rPr lang="en-IE" dirty="0" smtClean="0">
                <a:solidFill>
                  <a:schemeClr val="bg1"/>
                </a:solidFill>
              </a:rPr>
              <a:t>The syntax is as follows: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endParaRPr lang="en-IE" dirty="0" smtClean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3678" y="476672"/>
            <a:ext cx="1381125" cy="1905000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550590" y="4221088"/>
            <a:ext cx="8424936" cy="1512168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pickle.dump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(object, file)</a:t>
            </a:r>
            <a:endParaRPr lang="en-IE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5926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Strings and Serialization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</a:rPr>
              <a:t>So for example we could say: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pPr marL="800100" lvl="2" indent="0">
              <a:buNone/>
            </a:pP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open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IE" sz="28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pickled_list.p</a:t>
            </a: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 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IE" sz="28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wb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 </a:t>
            </a:r>
            <a:r>
              <a:rPr lang="en-IE" sz="28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MyFile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endParaRPr lang="en-IE" sz="28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28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pickle.dump</a:t>
            </a: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8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MyObject</a:t>
            </a: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IE" sz="28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MyFile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</a:p>
          <a:p>
            <a:endParaRPr lang="en-IE" dirty="0" smtClean="0">
              <a:solidFill>
                <a:schemeClr val="bg1"/>
              </a:solidFill>
            </a:endParaRPr>
          </a:p>
          <a:p>
            <a:r>
              <a:rPr lang="en-IE" dirty="0" smtClean="0">
                <a:solidFill>
                  <a:schemeClr val="bg1"/>
                </a:solidFill>
              </a:rPr>
              <a:t>So we open a byte file (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pickled_list.p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IE" dirty="0" smtClean="0">
                <a:solidFill>
                  <a:schemeClr val="bg1"/>
                </a:solidFill>
              </a:rPr>
              <a:t>)  for writing, as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MyFile</a:t>
            </a:r>
            <a:r>
              <a:rPr lang="en-IE" dirty="0" smtClean="0">
                <a:solidFill>
                  <a:schemeClr val="bg1"/>
                </a:solidFill>
              </a:rPr>
              <a:t>, and serialize that object into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MyFile</a:t>
            </a:r>
            <a:r>
              <a:rPr lang="en-IE" dirty="0" smtClean="0">
                <a:solidFill>
                  <a:schemeClr val="bg1"/>
                </a:solidFill>
              </a:rPr>
              <a:t>. </a:t>
            </a:r>
            <a:endParaRPr lang="en-IE" sz="36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3678" y="476672"/>
            <a:ext cx="1381125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4880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Strings and Serialization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600201"/>
            <a:ext cx="9878173" cy="4525963"/>
          </a:xfrm>
        </p:spPr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pickle</a:t>
            </a:r>
            <a:r>
              <a:rPr lang="en-IE" dirty="0" smtClean="0">
                <a:solidFill>
                  <a:schemeClr val="bg1"/>
                </a:solidFill>
              </a:rPr>
              <a:t> provides a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load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solidFill>
                  <a:schemeClr val="bg1"/>
                </a:solidFill>
              </a:rPr>
              <a:t>method to take a file-like blob of memory and load it into an object.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r>
              <a:rPr lang="en-IE" dirty="0" smtClean="0">
                <a:solidFill>
                  <a:schemeClr val="bg1"/>
                </a:solidFill>
              </a:rPr>
              <a:t>The syntax is as follows: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endParaRPr lang="en-IE" dirty="0" smtClean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3678" y="476672"/>
            <a:ext cx="1381125" cy="1905000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550590" y="4221088"/>
            <a:ext cx="8424936" cy="1512168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object =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pickle.load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(file)</a:t>
            </a:r>
            <a:endParaRPr lang="en-IE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2164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Strings and Serialization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</a:rPr>
              <a:t>So for example we could say: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pPr marL="800100" lvl="2" indent="0">
              <a:buNone/>
            </a:pP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open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pickled_list.p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 "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rb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") as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MyFile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800100" lvl="2" indent="0">
              <a:buNone/>
            </a:pPr>
            <a:r>
              <a:rPr lang="en-IE" sz="28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MyNewObject</a:t>
            </a: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pickle.load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MyFile</a:t>
            </a: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800100" lvl="2" indent="0">
              <a:buNone/>
            </a:pPr>
            <a:endParaRPr lang="en-IE" dirty="0" smtClean="0">
              <a:solidFill>
                <a:schemeClr val="bg1"/>
              </a:solidFill>
            </a:endParaRPr>
          </a:p>
          <a:p>
            <a:r>
              <a:rPr lang="en-IE" dirty="0" smtClean="0">
                <a:solidFill>
                  <a:schemeClr val="bg1"/>
                </a:solidFill>
              </a:rPr>
              <a:t>So we open the byte file (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pickled_list.p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IE" dirty="0" smtClean="0">
                <a:solidFill>
                  <a:schemeClr val="bg1"/>
                </a:solidFill>
              </a:rPr>
              <a:t>)  for reading, as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MyFile</a:t>
            </a:r>
            <a:r>
              <a:rPr lang="en-IE" dirty="0" smtClean="0">
                <a:solidFill>
                  <a:schemeClr val="bg1"/>
                </a:solidFill>
              </a:rPr>
              <a:t>, and load it into the object. </a:t>
            </a:r>
            <a:endParaRPr lang="en-IE" sz="36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3678" y="476672"/>
            <a:ext cx="1381125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7830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Strings and Serialization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IE" sz="4000" dirty="0" smtClean="0">
                <a:solidFill>
                  <a:schemeClr val="bg1"/>
                </a:solidFill>
              </a:rPr>
              <a:t>Here’s the code:</a:t>
            </a:r>
          </a:p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pickle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MyObject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["a list", "containing", 5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"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values including another list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 ["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inner", "list"]]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with open("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pickled_list.p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 "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wb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") as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MyFile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pickle.dump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MyObject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MyFile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with open("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pickled_list.p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 "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rb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") as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MyFile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MyNewObject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pickle.load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MyFile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216212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8485</TotalTime>
  <Words>789</Words>
  <Application>Microsoft Office PowerPoint</Application>
  <PresentationFormat>Custom</PresentationFormat>
  <Paragraphs>120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Courier New</vt:lpstr>
      <vt:lpstr>Times New Roman</vt:lpstr>
      <vt:lpstr>Office Theme</vt:lpstr>
      <vt:lpstr>Strings and Serialization</vt:lpstr>
      <vt:lpstr>Serializing Objects</vt:lpstr>
      <vt:lpstr>Strings and Serialization</vt:lpstr>
      <vt:lpstr>Strings and Serialization</vt:lpstr>
      <vt:lpstr>Strings and Serialization</vt:lpstr>
      <vt:lpstr>Strings and Serialization</vt:lpstr>
      <vt:lpstr>Strings and Serialization</vt:lpstr>
      <vt:lpstr>Strings and Serialization</vt:lpstr>
      <vt:lpstr>Strings and Serialization</vt:lpstr>
      <vt:lpstr>Strings and Serialization</vt:lpstr>
      <vt:lpstr>Strings and Serialization</vt:lpstr>
      <vt:lpstr>Serializing Web Objects</vt:lpstr>
      <vt:lpstr>Strings and Serialization</vt:lpstr>
      <vt:lpstr>Strings and Serialization</vt:lpstr>
      <vt:lpstr>Strings and Serialization</vt:lpstr>
      <vt:lpstr>Strings and Serialization</vt:lpstr>
      <vt:lpstr>Strings and Serialization</vt:lpstr>
      <vt:lpstr>Strings and Serialization</vt:lpstr>
      <vt:lpstr>etc.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Flow Charting</dc:title>
  <dc:creator>dgordon</dc:creator>
  <cp:lastModifiedBy>Damian Gordon</cp:lastModifiedBy>
  <cp:revision>463</cp:revision>
  <dcterms:created xsi:type="dcterms:W3CDTF">2011-10-08T11:06:39Z</dcterms:created>
  <dcterms:modified xsi:type="dcterms:W3CDTF">2016-11-01T16:04:03Z</dcterms:modified>
</cp:coreProperties>
</file>