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987" r:id="rId3"/>
    <p:sldId id="990" r:id="rId4"/>
    <p:sldId id="1018" r:id="rId5"/>
    <p:sldId id="1019" r:id="rId6"/>
    <p:sldId id="1020" r:id="rId7"/>
    <p:sldId id="1021" r:id="rId8"/>
    <p:sldId id="1022" r:id="rId9"/>
    <p:sldId id="1023" r:id="rId10"/>
    <p:sldId id="1024" r:id="rId11"/>
    <p:sldId id="1032" r:id="rId12"/>
    <p:sldId id="1026" r:id="rId13"/>
    <p:sldId id="1025" r:id="rId14"/>
    <p:sldId id="1027" r:id="rId15"/>
    <p:sldId id="1028" r:id="rId16"/>
    <p:sldId id="1029" r:id="rId17"/>
    <p:sldId id="1031" r:id="rId18"/>
    <p:sldId id="1033" r:id="rId19"/>
    <p:sldId id="1034" r:id="rId20"/>
    <p:sldId id="1035" r:id="rId21"/>
    <p:sldId id="1036" r:id="rId22"/>
    <p:sldId id="1037" r:id="rId23"/>
    <p:sldId id="1038" r:id="rId24"/>
    <p:sldId id="1039" r:id="rId25"/>
    <p:sldId id="1040" r:id="rId26"/>
    <p:sldId id="1041" r:id="rId27"/>
    <p:sldId id="1044" r:id="rId28"/>
    <p:sldId id="1042" r:id="rId29"/>
    <p:sldId id="1043" r:id="rId30"/>
    <p:sldId id="1045" r:id="rId31"/>
    <p:sldId id="1047" r:id="rId32"/>
    <p:sldId id="557" r:id="rId3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28/10/2020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561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2984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2872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9471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585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0763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8612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855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28/10/2020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Strings and Serialization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4000" dirty="0">
                <a:solidFill>
                  <a:schemeClr val="bg1"/>
                </a:solidFill>
              </a:rPr>
              <a:t>For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pattern       = "hello world" </a:t>
            </a:r>
          </a:p>
          <a:p>
            <a:pPr marL="800100" lvl="2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world"</a:t>
            </a:r>
          </a:p>
          <a:p>
            <a:r>
              <a:rPr lang="en-IE" sz="4000" dirty="0">
                <a:solidFill>
                  <a:schemeClr val="bg1"/>
                </a:solidFill>
              </a:rPr>
              <a:t>For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pattern       = "hello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pPr marL="800100" lvl="2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world"</a:t>
            </a:r>
          </a:p>
          <a:p>
            <a:r>
              <a:rPr lang="en-IE" sz="4000" dirty="0">
                <a:solidFill>
                  <a:schemeClr val="bg1"/>
                </a:solidFill>
              </a:rPr>
              <a:t>For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pattern       =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ello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world" </a:t>
            </a:r>
          </a:p>
          <a:p>
            <a:pPr marL="800100" lvl="2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world"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183438" y="2204864"/>
            <a:ext cx="3096344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endParaRPr lang="en-IE" sz="2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183438" y="3684164"/>
            <a:ext cx="3096344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endParaRPr lang="en-IE" sz="2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183438" y="5196332"/>
            <a:ext cx="3096344" cy="752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MATCH</a:t>
            </a:r>
            <a:endParaRPr lang="en-IE" sz="2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67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Matching Single Characters</a:t>
            </a:r>
          </a:p>
        </p:txBody>
      </p:sp>
    </p:spTree>
    <p:extLst>
      <p:ext uri="{BB962C8B-B14F-4D97-AF65-F5344CB8AC3E}">
        <p14:creationId xmlns:p14="http://schemas.microsoft.com/office/powerpoint/2010/main" val="4183108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The period character, when used in a regular expression pattern, can match any single character. Using a period in the string means you don't care what the character is, just that there is a character there.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 world' matches pattern '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hel.o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helpo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 matches pattern '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hel.o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 world' matches pattern '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hel.o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helo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 does not match pattern '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hel.o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81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The square brackets, when used in a regular expression pattern, can match any one of a list of single characters.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 world' matches pattern 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]o world'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helpo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 matches pattern 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]o world'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helPo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world' does not match pattern 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]o world'</a:t>
            </a:r>
          </a:p>
        </p:txBody>
      </p:sp>
    </p:spTree>
    <p:extLst>
      <p:ext uri="{BB962C8B-B14F-4D97-AF65-F5344CB8AC3E}">
        <p14:creationId xmlns:p14="http://schemas.microsoft.com/office/powerpoint/2010/main" val="3002466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The square brackets, when used in a regular expression pattern, can match a range of single characters.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 world' does not match pattern 'hello [a-z] world'</a:t>
            </a:r>
          </a:p>
          <a:p>
            <a:pPr lvl="1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 b world' matches pattern 'hello [a-z] world'</a:t>
            </a:r>
          </a:p>
          <a:p>
            <a:pPr lvl="1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 B world' matches pattern 'hello [a-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-Z] world'</a:t>
            </a:r>
          </a:p>
          <a:p>
            <a:pPr lvl="1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 2 world' matches pattern 'hello [a-zA-Z0-9] world'</a:t>
            </a:r>
          </a:p>
        </p:txBody>
      </p:sp>
    </p:spTree>
    <p:extLst>
      <p:ext uri="{BB962C8B-B14F-4D97-AF65-F5344CB8AC3E}">
        <p14:creationId xmlns:p14="http://schemas.microsoft.com/office/powerpoint/2010/main" val="787037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2800" dirty="0">
                <a:solidFill>
                  <a:schemeClr val="bg1"/>
                </a:solidFill>
              </a:rPr>
              <a:t>But what happens if we want to match the period character or the square bracket?</a:t>
            </a:r>
          </a:p>
          <a:p>
            <a:endParaRPr lang="en-IE" sz="2800" dirty="0">
              <a:solidFill>
                <a:schemeClr val="bg1"/>
              </a:solidFill>
            </a:endParaRPr>
          </a:p>
          <a:p>
            <a:r>
              <a:rPr lang="en-IE" sz="2800" dirty="0">
                <a:solidFill>
                  <a:schemeClr val="bg1"/>
                </a:solidFill>
              </a:rPr>
              <a:t>We use the backslash:</a:t>
            </a:r>
          </a:p>
          <a:p>
            <a:endParaRPr lang="en-IE" sz="2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'.' matches pattern '\.' 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‘[' matches pattern '\[' 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‘]' matches pattern '\]‘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‘(' matches pattern '\(‘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‘)' matches pattern '\)‘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423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>
                <a:solidFill>
                  <a:schemeClr val="bg1"/>
                </a:solidFill>
              </a:rPr>
              <a:t>Other backslashes character:</a:t>
            </a:r>
          </a:p>
          <a:p>
            <a:endParaRPr lang="en-IE" sz="2800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004135"/>
              </p:ext>
            </p:extLst>
          </p:nvPr>
        </p:nvGraphicFramePr>
        <p:xfrm>
          <a:off x="2031736" y="2420888"/>
          <a:ext cx="8126942" cy="3885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1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Character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newlines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whitespace</a:t>
                      </a:r>
                      <a:r>
                        <a:rPr lang="en-IE" sz="2800" b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character</a:t>
                      </a:r>
                      <a:endParaRPr lang="en-IE" sz="2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letters, numbers, and underscores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Digit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265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So for example.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]' matches pattern '\(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\]'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1a' matches pattern '\s\d\w'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'\t5n' does not match pattern '\s\d\w'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 5n' matches pattern '\s\d\w'</a:t>
            </a:r>
          </a:p>
        </p:txBody>
      </p:sp>
    </p:spTree>
    <p:extLst>
      <p:ext uri="{BB962C8B-B14F-4D97-AF65-F5344CB8AC3E}">
        <p14:creationId xmlns:p14="http://schemas.microsoft.com/office/powerpoint/2010/main" val="2823609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Matching Multiple Characters</a:t>
            </a:r>
          </a:p>
        </p:txBody>
      </p:sp>
    </p:spTree>
    <p:extLst>
      <p:ext uri="{BB962C8B-B14F-4D97-AF65-F5344CB8AC3E}">
        <p14:creationId xmlns:p14="http://schemas.microsoft.com/office/powerpoint/2010/main" val="56093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The asterisk (*) character says that the previous character can be matched zero or more times.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'hello' matches pattern 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*o'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heo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matches pattern 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*o'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helllllo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matches pattern 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*o'</a:t>
            </a:r>
          </a:p>
        </p:txBody>
      </p:sp>
    </p:spTree>
    <p:extLst>
      <p:ext uri="{BB962C8B-B14F-4D97-AF65-F5344CB8AC3E}">
        <p14:creationId xmlns:p14="http://schemas.microsoft.com/office/powerpoint/2010/main" val="192083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REGULAR EXPRESSIONS</a:t>
            </a:r>
          </a:p>
        </p:txBody>
      </p:sp>
    </p:spTree>
    <p:extLst>
      <p:ext uri="{BB962C8B-B14F-4D97-AF65-F5344CB8AC3E}">
        <p14:creationId xmlns:p14="http://schemas.microsoft.com/office/powerpoint/2010/main" val="3027909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[a-z]* matches any collection of lowercase words, including the empty string: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 string.' matches pattern '[A-Z][a-z]* [a-z]*\.'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'No .' matches pattern '[A-Z][a-z]* [a-z]*\.'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'' matches pattern '[a-z]*.*'</a:t>
            </a:r>
          </a:p>
        </p:txBody>
      </p:sp>
    </p:spTree>
    <p:extLst>
      <p:ext uri="{BB962C8B-B14F-4D97-AF65-F5344CB8AC3E}">
        <p14:creationId xmlns:p14="http://schemas.microsoft.com/office/powerpoint/2010/main" val="4278687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The plus (+) sign in a pattern behaves similarly to an asterisk; it states that the previous character can be repeated one or more times, but, unlike the asterisk is not optional. </a:t>
            </a:r>
          </a:p>
          <a:p>
            <a:endParaRPr lang="en-IE" sz="3000" dirty="0">
              <a:solidFill>
                <a:schemeClr val="bg1"/>
              </a:solidFill>
            </a:endParaRPr>
          </a:p>
          <a:p>
            <a:r>
              <a:rPr lang="en-IE" sz="3000" dirty="0">
                <a:solidFill>
                  <a:schemeClr val="bg1"/>
                </a:solidFill>
              </a:rPr>
              <a:t>The question mark (?) ensures a character shows up exactly zero or</a:t>
            </a:r>
          </a:p>
          <a:p>
            <a:r>
              <a:rPr lang="en-IE" sz="3000" dirty="0">
                <a:solidFill>
                  <a:schemeClr val="bg1"/>
                </a:solidFill>
              </a:rPr>
              <a:t>one times, but not more.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3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Some examples: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'0.4' matches pattern '\d+\.\d+'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'1.002' matches pattern '\d+\.\d+'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'1.' does not match pattern '\d+\.\d+'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'1%' matches pattern '\d?\d%'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'99%' matches pattern '\d?\d%'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'999%' does not match pattern '\d?\d%'</a:t>
            </a:r>
          </a:p>
        </p:txBody>
      </p:sp>
    </p:spTree>
    <p:extLst>
      <p:ext uri="{BB962C8B-B14F-4D97-AF65-F5344CB8AC3E}">
        <p14:creationId xmlns:p14="http://schemas.microsoft.com/office/powerpoint/2010/main" val="3595206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If we want to check for a repeating sequence of characters, by enclosing any set of characters in parenthesis,  we can treat them as a single pattern: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abccc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matches pattern 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{3}'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abccc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does not match pattern '(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){3}'</a:t>
            </a:r>
          </a:p>
          <a:p>
            <a:pPr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abcabcabc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matches pattern '(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){3}'</a:t>
            </a:r>
          </a:p>
        </p:txBody>
      </p:sp>
    </p:spTree>
    <p:extLst>
      <p:ext uri="{BB962C8B-B14F-4D97-AF65-F5344CB8AC3E}">
        <p14:creationId xmlns:p14="http://schemas.microsoft.com/office/powerpoint/2010/main" val="4158205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Combined with complex patterns, this grouping feature greatly expands our pattern-matching repertoire:</a:t>
            </a:r>
          </a:p>
          <a:p>
            <a:endParaRPr lang="en-IE" sz="4000" dirty="0">
              <a:solidFill>
                <a:schemeClr val="bg1"/>
              </a:solidFill>
            </a:endParaRPr>
          </a:p>
          <a:p>
            <a:pPr lvl="1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'Eat.' matches pattern '[A-Z][a-z]*( [a-z]+)*\.$'</a:t>
            </a:r>
          </a:p>
          <a:p>
            <a:pPr lvl="1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'Eat more good food.' matches pattern '[A-Z][a-z]*( [a-z]+)*\.$'</a:t>
            </a:r>
          </a:p>
          <a:p>
            <a:pPr lvl="1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 good meal.' matches pattern '[A-Z][a-z]*( [a-z]+)*\.$'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0630" y="4653136"/>
            <a:ext cx="1080120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bg1"/>
                </a:solidFill>
              </a:rPr>
              <a:t>The first word starts with a capital, followed by zero or more lowercase letters. Then, we enter a parenthetical that matches a single space followed by a word of one or more lowercase letters. This entire parenthetical is repeated zero or more times, and the pattern is terminated with a period. There cannot be any other characters after the period, as indicated by the $ matching the end of string.</a:t>
            </a:r>
          </a:p>
        </p:txBody>
      </p:sp>
    </p:spTree>
    <p:extLst>
      <p:ext uri="{BB962C8B-B14F-4D97-AF65-F5344CB8AC3E}">
        <p14:creationId xmlns:p14="http://schemas.microsoft.com/office/powerpoint/2010/main" val="4147066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>
                <a:solidFill>
                  <a:schemeClr val="bg1"/>
                </a:solidFill>
              </a:rPr>
              <a:t>Let’s write a Python program to determine if a particular string is a valid e-mail address or not, and if it is an e-mail address, to return the domain name part of the e-mail address.</a:t>
            </a:r>
          </a:p>
          <a:p>
            <a:endParaRPr lang="en-IE" sz="3000" dirty="0">
              <a:solidFill>
                <a:schemeClr val="bg1"/>
              </a:solidFill>
            </a:endParaRPr>
          </a:p>
          <a:p>
            <a:r>
              <a:rPr lang="en-IE" sz="3000" dirty="0">
                <a:solidFill>
                  <a:schemeClr val="bg1"/>
                </a:solidFill>
              </a:rPr>
              <a:t>In terms of the regular expression for a valid e-mail format: </a:t>
            </a:r>
          </a:p>
          <a:p>
            <a:endParaRPr lang="en-IE" sz="30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pattern = "^[a-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-Z.]+@([a-z.]*\.[a-z]+)$"</a:t>
            </a:r>
          </a:p>
        </p:txBody>
      </p:sp>
    </p:spTree>
    <p:extLst>
      <p:ext uri="{BB962C8B-B14F-4D97-AF65-F5344CB8AC3E}">
        <p14:creationId xmlns:p14="http://schemas.microsoft.com/office/powerpoint/2010/main" val="3461056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Python's re module provides an object-oriented interface to enter the regular expression engine. 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We've been checking whether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re.match</a:t>
            </a:r>
            <a:r>
              <a:rPr lang="en-IE" dirty="0">
                <a:solidFill>
                  <a:schemeClr val="bg1"/>
                </a:solidFill>
              </a:rPr>
              <a:t> function returns a valid object or not. If a pattern does not match, that function returns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n-IE" dirty="0">
                <a:solidFill>
                  <a:schemeClr val="bg1"/>
                </a:solidFill>
              </a:rPr>
              <a:t>. If it does match, however, it returns a useful object that we can introspect for information about the pattern. 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21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test which of the following addresses are valid: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"Damian.Gordon@dit.ie"</a:t>
            </a:r>
          </a:p>
          <a:p>
            <a:pPr marL="800100" lvl="2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Damian.Gordon@ditie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800100" lvl="2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"DamianGordon@dit.ie"</a:t>
            </a:r>
          </a:p>
          <a:p>
            <a:pPr marL="800100" lvl="2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"Damian.Gordondit.ie"</a:t>
            </a:r>
          </a:p>
        </p:txBody>
      </p:sp>
    </p:spTree>
    <p:extLst>
      <p:ext uri="{BB962C8B-B14F-4D97-AF65-F5344CB8AC3E}">
        <p14:creationId xmlns:p14="http://schemas.microsoft.com/office/powerpoint/2010/main" val="3726812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DomainDetection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re</a:t>
            </a:r>
          </a:p>
          <a:p>
            <a:pPr marL="0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DetectDomain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searchstring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pattern = "^[a-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-Z.]+@([a-z.]*\.[a-z]+)$"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match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re.match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(pattern,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searchstring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match != None: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domain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match.groups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()[0]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print("&lt;&lt;", domain, "&gt;&gt;", "is a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legimate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domain")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print("&lt;&lt;",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"&gt;&gt;", "is not an e-mail address")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DetectDomain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955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DomainDetection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re</a:t>
            </a:r>
          </a:p>
          <a:p>
            <a:pPr marL="0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DetectDomain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searchstring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pattern = "^[a-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-Z.]+@([a-z.]*\.[a-z]+)$"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match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re.match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(pattern,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searchstring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match != None: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domain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match.groups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()[0]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print("&lt;&lt;", domain, "&gt;&gt;", "is a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legimate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domain")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print("&lt;&lt;",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"&gt;&gt;", "is not an e-mail address")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DetectDomain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255446" y="1268760"/>
            <a:ext cx="37444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Regular expression search string for a valid e-mail address, with domain element in parenthesis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5879182" y="1736812"/>
            <a:ext cx="2376264" cy="82809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255446" y="2420888"/>
            <a:ext cx="37444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Match returns None if there is no match, and an tuples in the search string otherwise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4006974" y="2888940"/>
            <a:ext cx="4248472" cy="111612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8255446" y="3501008"/>
            <a:ext cx="37444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The regular expression above has the domain elements in parenthesis, so Groups() returns just the domain </a:t>
            </a:r>
          </a:p>
        </p:txBody>
      </p:sp>
      <p:cxnSp>
        <p:nvCxnSpPr>
          <p:cNvPr id="16" name="Straight Arrow Connector 15"/>
          <p:cNvCxnSpPr>
            <a:stCxn id="13" idx="1"/>
          </p:cNvCxnSpPr>
          <p:nvPr/>
        </p:nvCxnSpPr>
        <p:spPr>
          <a:xfrm flipH="1">
            <a:off x="5879182" y="3969060"/>
            <a:ext cx="2376264" cy="46805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67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A regular expression is a sequence of characters that define a search pattern, mainly for use in pattern matching with strings, or string matching.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Regular expressions originated in 1956, when mathematician Stephen Cole Kleene described regular languages using his mathematical notation called regular sets.</a:t>
            </a: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739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In addition to the match function, the re module provides a couple other useful functions,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</a:t>
            </a:r>
            <a:r>
              <a:rPr lang="en-IE" dirty="0">
                <a:solidFill>
                  <a:schemeClr val="bg1"/>
                </a:solidFill>
              </a:rPr>
              <a:t>, and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findall</a:t>
            </a:r>
            <a:r>
              <a:rPr lang="en-IE" dirty="0">
                <a:solidFill>
                  <a:schemeClr val="bg1"/>
                </a:solidFill>
              </a:rPr>
              <a:t>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>
                <a:solidFill>
                  <a:schemeClr val="bg1"/>
                </a:solidFill>
              </a:rPr>
              <a:t>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</a:t>
            </a:r>
            <a:r>
              <a:rPr lang="en-IE" dirty="0">
                <a:solidFill>
                  <a:schemeClr val="bg1"/>
                </a:solidFill>
              </a:rPr>
              <a:t> function finds the first instance of a matching pattern, relaxing the restriction that the pattern start at the first letter of the string. 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findall</a:t>
            </a:r>
            <a:r>
              <a:rPr lang="en-IE" dirty="0">
                <a:solidFill>
                  <a:schemeClr val="bg1"/>
                </a:solidFill>
              </a:rPr>
              <a:t> function behaves similarly to search, except that it finds all non-overlapping instances of the matching pattern, not just the first one. 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01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re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('a.', '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abacadefagah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['ab', 'ac', 'ad', 'ag', 'ah']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('a(.)', '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abacadefagah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['b', 'c', 'd', 'g', 'h']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('(a)(.)', '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abacadefagah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[('a', 'b'), ('a', 'c'), ('a', 'd'), ('a', 'g'), ('a', 'h')]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('((a)(.))', '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abacadefagah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[('ab', 'a', 'b'), ('ac', 'a', 'c'), ('ad', 'a', 'd'), ('ag', 'a', 'g'), ('ah', 'a', 'h')]</a:t>
            </a:r>
          </a:p>
        </p:txBody>
      </p:sp>
    </p:spTree>
    <p:extLst>
      <p:ext uri="{BB962C8B-B14F-4D97-AF65-F5344CB8AC3E}">
        <p14:creationId xmlns:p14="http://schemas.microsoft.com/office/powerpoint/2010/main" val="1238971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Basic Patterns</a:t>
            </a: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Logical OR</a:t>
            </a:r>
            <a:r>
              <a:rPr lang="en-IE" dirty="0">
                <a:solidFill>
                  <a:schemeClr val="bg1"/>
                </a:solidFill>
              </a:rPr>
              <a:t>: A vertical bar separates alternatives. For example, </a:t>
            </a:r>
            <a:r>
              <a:rPr lang="en-IE" dirty="0" err="1">
                <a:solidFill>
                  <a:schemeClr val="bg1"/>
                </a:solidFill>
              </a:rPr>
              <a:t>gray|grey</a:t>
            </a:r>
            <a:r>
              <a:rPr lang="en-IE" dirty="0">
                <a:solidFill>
                  <a:schemeClr val="bg1"/>
                </a:solidFill>
              </a:rPr>
              <a:t> can match "</a:t>
            </a:r>
            <a:r>
              <a:rPr lang="en-IE" dirty="0" err="1">
                <a:solidFill>
                  <a:schemeClr val="bg1"/>
                </a:solidFill>
              </a:rPr>
              <a:t>gray</a:t>
            </a:r>
            <a:r>
              <a:rPr lang="en-IE" dirty="0">
                <a:solidFill>
                  <a:schemeClr val="bg1"/>
                </a:solidFill>
              </a:rPr>
              <a:t>" or "grey".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Grouping</a:t>
            </a:r>
            <a:r>
              <a:rPr lang="en-IE" dirty="0">
                <a:solidFill>
                  <a:schemeClr val="bg1"/>
                </a:solidFill>
              </a:rPr>
              <a:t>: Parentheses are used to define the scope and precedence of the operators. For example, gr(</a:t>
            </a:r>
            <a:r>
              <a:rPr lang="en-IE" dirty="0" err="1">
                <a:solidFill>
                  <a:schemeClr val="bg1"/>
                </a:solidFill>
              </a:rPr>
              <a:t>a|e</a:t>
            </a:r>
            <a:r>
              <a:rPr lang="en-IE" dirty="0">
                <a:solidFill>
                  <a:schemeClr val="bg1"/>
                </a:solidFill>
              </a:rPr>
              <a:t>)y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Quantification</a:t>
            </a:r>
            <a:r>
              <a:rPr lang="en-IE" dirty="0">
                <a:solidFill>
                  <a:schemeClr val="bg1"/>
                </a:solidFill>
              </a:rPr>
              <a:t>: A quantifier after a token (such as a character) or group specifies how often that preceding element is allowed to occur.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4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Qualifications</a:t>
            </a: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?</a:t>
            </a:r>
            <a:r>
              <a:rPr lang="en-IE" dirty="0">
                <a:solidFill>
                  <a:schemeClr val="bg1"/>
                </a:solidFill>
              </a:rPr>
              <a:t>: indicates zero or one occurrences of the preceding element. For example, </a:t>
            </a:r>
            <a:r>
              <a:rPr lang="en-IE" dirty="0" err="1">
                <a:solidFill>
                  <a:schemeClr val="bg1"/>
                </a:solidFill>
              </a:rPr>
              <a:t>colou?r</a:t>
            </a:r>
            <a:r>
              <a:rPr lang="en-IE" dirty="0">
                <a:solidFill>
                  <a:schemeClr val="bg1"/>
                </a:solidFill>
              </a:rPr>
              <a:t> matches both "</a:t>
            </a:r>
            <a:r>
              <a:rPr lang="en-IE" dirty="0" err="1">
                <a:solidFill>
                  <a:schemeClr val="bg1"/>
                </a:solidFill>
              </a:rPr>
              <a:t>color</a:t>
            </a:r>
            <a:r>
              <a:rPr lang="en-IE" dirty="0">
                <a:solidFill>
                  <a:schemeClr val="bg1"/>
                </a:solidFill>
              </a:rPr>
              <a:t>" and "colour".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*</a:t>
            </a:r>
            <a:r>
              <a:rPr lang="en-IE" dirty="0">
                <a:solidFill>
                  <a:schemeClr val="bg1"/>
                </a:solidFill>
              </a:rPr>
              <a:t>: indicates zero or more occurrences of the preceding element. For example, ab*c matches "ac", "</a:t>
            </a:r>
            <a:r>
              <a:rPr lang="en-IE" dirty="0" err="1">
                <a:solidFill>
                  <a:schemeClr val="bg1"/>
                </a:solidFill>
              </a:rPr>
              <a:t>abc</a:t>
            </a:r>
            <a:r>
              <a:rPr lang="en-IE" dirty="0">
                <a:solidFill>
                  <a:schemeClr val="bg1"/>
                </a:solidFill>
              </a:rPr>
              <a:t>", "</a:t>
            </a:r>
            <a:r>
              <a:rPr lang="en-IE" dirty="0" err="1">
                <a:solidFill>
                  <a:schemeClr val="bg1"/>
                </a:solidFill>
              </a:rPr>
              <a:t>abbc</a:t>
            </a:r>
            <a:r>
              <a:rPr lang="en-IE" dirty="0">
                <a:solidFill>
                  <a:schemeClr val="bg1"/>
                </a:solidFill>
              </a:rPr>
              <a:t>", "</a:t>
            </a:r>
            <a:r>
              <a:rPr lang="en-IE" dirty="0" err="1">
                <a:solidFill>
                  <a:schemeClr val="bg1"/>
                </a:solidFill>
              </a:rPr>
              <a:t>abbbc</a:t>
            </a:r>
            <a:r>
              <a:rPr lang="en-IE" dirty="0">
                <a:solidFill>
                  <a:schemeClr val="bg1"/>
                </a:solidFill>
              </a:rPr>
              <a:t>", and so on.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+</a:t>
            </a:r>
            <a:r>
              <a:rPr lang="en-IE" dirty="0">
                <a:solidFill>
                  <a:schemeClr val="bg1"/>
                </a:solidFill>
              </a:rPr>
              <a:t>:  indicates one or more occurrences of the preceding element. For example, </a:t>
            </a:r>
            <a:r>
              <a:rPr lang="en-IE" dirty="0" err="1">
                <a:solidFill>
                  <a:schemeClr val="bg1"/>
                </a:solidFill>
              </a:rPr>
              <a:t>ab+c</a:t>
            </a:r>
            <a:r>
              <a:rPr lang="en-IE" dirty="0">
                <a:solidFill>
                  <a:schemeClr val="bg1"/>
                </a:solidFill>
              </a:rPr>
              <a:t> matches "</a:t>
            </a:r>
            <a:r>
              <a:rPr lang="en-IE" dirty="0" err="1">
                <a:solidFill>
                  <a:schemeClr val="bg1"/>
                </a:solidFill>
              </a:rPr>
              <a:t>abc</a:t>
            </a:r>
            <a:r>
              <a:rPr lang="en-IE" dirty="0">
                <a:solidFill>
                  <a:schemeClr val="bg1"/>
                </a:solidFill>
              </a:rPr>
              <a:t>", "</a:t>
            </a:r>
            <a:r>
              <a:rPr lang="en-IE" dirty="0" err="1">
                <a:solidFill>
                  <a:schemeClr val="bg1"/>
                </a:solidFill>
              </a:rPr>
              <a:t>abbc</a:t>
            </a:r>
            <a:r>
              <a:rPr lang="en-IE" dirty="0">
                <a:solidFill>
                  <a:schemeClr val="bg1"/>
                </a:solidFill>
              </a:rPr>
              <a:t>", "</a:t>
            </a:r>
            <a:r>
              <a:rPr lang="en-IE" dirty="0" err="1">
                <a:solidFill>
                  <a:schemeClr val="bg1"/>
                </a:solidFill>
              </a:rPr>
              <a:t>abbbc</a:t>
            </a:r>
            <a:r>
              <a:rPr lang="en-IE" dirty="0">
                <a:solidFill>
                  <a:schemeClr val="bg1"/>
                </a:solidFill>
              </a:rPr>
              <a:t>", and so on, but not "ac".</a:t>
            </a: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12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Qualifications</a:t>
            </a: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{n}</a:t>
            </a:r>
            <a:r>
              <a:rPr lang="en-IE" dirty="0">
                <a:solidFill>
                  <a:schemeClr val="bg1"/>
                </a:solidFill>
              </a:rPr>
              <a:t>: The preceding item is matched exactly n times.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{min,}</a:t>
            </a:r>
            <a:r>
              <a:rPr lang="en-IE" dirty="0">
                <a:solidFill>
                  <a:schemeClr val="bg1"/>
                </a:solidFill>
              </a:rPr>
              <a:t>: The preceding item is matched min or more times.</a:t>
            </a:r>
          </a:p>
          <a:p>
            <a:pPr lvl="1"/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b="1" dirty="0">
                <a:solidFill>
                  <a:schemeClr val="bg1"/>
                </a:solidFill>
              </a:rPr>
              <a:t>{</a:t>
            </a:r>
            <a:r>
              <a:rPr lang="en-IE" b="1" dirty="0" err="1">
                <a:solidFill>
                  <a:schemeClr val="bg1"/>
                </a:solidFill>
              </a:rPr>
              <a:t>min,max</a:t>
            </a:r>
            <a:r>
              <a:rPr lang="en-IE" b="1" dirty="0">
                <a:solidFill>
                  <a:schemeClr val="bg1"/>
                </a:solidFill>
              </a:rPr>
              <a:t>}</a:t>
            </a:r>
            <a:r>
              <a:rPr lang="en-IE" dirty="0">
                <a:solidFill>
                  <a:schemeClr val="bg1"/>
                </a:solidFill>
              </a:rPr>
              <a:t>: The preceding item is matched at least min times, but not more than max times.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76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4500" dirty="0">
                <a:solidFill>
                  <a:schemeClr val="bg1"/>
                </a:solidFill>
              </a:rPr>
              <a:t>The Python Standard Library module for regular expressions is called </a:t>
            </a:r>
            <a:r>
              <a:rPr lang="en-IE" sz="4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  <a:r>
              <a:rPr lang="en-IE" sz="4500" dirty="0">
                <a:solidFill>
                  <a:schemeClr val="bg1"/>
                </a:solidFill>
              </a:rPr>
              <a:t>, for example:</a:t>
            </a:r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MatchingPatterns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re</a:t>
            </a:r>
          </a:p>
          <a:p>
            <a:pPr marL="400050" lvl="1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world"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pattern       = "hello world"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re.match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(pattern,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match: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print("regex matches")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420621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>
                <a:solidFill>
                  <a:schemeClr val="bg1"/>
                </a:solidFill>
              </a:rPr>
              <a:t>Bear in mind that the match function matches the pattern to the beginning of the string. </a:t>
            </a:r>
          </a:p>
          <a:p>
            <a:pPr lvl="1"/>
            <a:r>
              <a:rPr lang="en-IE" sz="3600" dirty="0">
                <a:solidFill>
                  <a:schemeClr val="bg1"/>
                </a:solidFill>
              </a:rPr>
              <a:t>Thus, if the pattern were "</a:t>
            </a:r>
            <a:r>
              <a:rPr lang="en-IE" sz="3600" dirty="0" err="1">
                <a:solidFill>
                  <a:schemeClr val="bg1"/>
                </a:solidFill>
              </a:rPr>
              <a:t>ello</a:t>
            </a:r>
            <a:r>
              <a:rPr lang="en-IE" sz="3600" dirty="0">
                <a:solidFill>
                  <a:schemeClr val="bg1"/>
                </a:solidFill>
              </a:rPr>
              <a:t> world", no match would be found. </a:t>
            </a:r>
          </a:p>
          <a:p>
            <a:pPr lvl="1"/>
            <a:r>
              <a:rPr lang="en-IE" sz="3600" dirty="0">
                <a:solidFill>
                  <a:schemeClr val="bg1"/>
                </a:solidFill>
              </a:rPr>
              <a:t>With confusing asymmetry, the parser stops searching as soon as it finds a match, so the pattern "hello wo" matches successfully. 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916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Regular Expressions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sz="4000" dirty="0">
                <a:solidFill>
                  <a:schemeClr val="bg1"/>
                </a:solidFill>
              </a:rPr>
              <a:t>So with this code: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re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pattern       = "hello world" </a:t>
            </a:r>
          </a:p>
          <a:p>
            <a:pPr marL="800100" lvl="2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"hello world"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re.match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(pattern,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match: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template = "'{}' matches pattern '{}'"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template = "'{}' does not match pattern '{}'"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template.format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pattern))</a:t>
            </a:r>
          </a:p>
        </p:txBody>
      </p:sp>
    </p:spTree>
    <p:extLst>
      <p:ext uri="{BB962C8B-B14F-4D97-AF65-F5344CB8AC3E}">
        <p14:creationId xmlns:p14="http://schemas.microsoft.com/office/powerpoint/2010/main" val="113315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8449</TotalTime>
  <Words>1913</Words>
  <Application>Microsoft Office PowerPoint</Application>
  <PresentationFormat>Custom</PresentationFormat>
  <Paragraphs>241</Paragraphs>
  <Slides>32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Courier New</vt:lpstr>
      <vt:lpstr>Office Theme</vt:lpstr>
      <vt:lpstr>Strings and Serialization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Matching Single Characters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Matching Multiple Characters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466</cp:revision>
  <dcterms:created xsi:type="dcterms:W3CDTF">2011-10-08T11:06:39Z</dcterms:created>
  <dcterms:modified xsi:type="dcterms:W3CDTF">2020-10-28T10:44:31Z</dcterms:modified>
</cp:coreProperties>
</file>