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8" r:id="rId2"/>
    <p:sldId id="458" r:id="rId3"/>
    <p:sldId id="459" r:id="rId4"/>
    <p:sldId id="462" r:id="rId5"/>
    <p:sldId id="461" r:id="rId6"/>
    <p:sldId id="463" r:id="rId7"/>
    <p:sldId id="464" r:id="rId8"/>
    <p:sldId id="465" r:id="rId9"/>
    <p:sldId id="469" r:id="rId10"/>
    <p:sldId id="470" r:id="rId11"/>
    <p:sldId id="471" r:id="rId12"/>
    <p:sldId id="472" r:id="rId13"/>
    <p:sldId id="473" r:id="rId14"/>
    <p:sldId id="474" r:id="rId15"/>
    <p:sldId id="475" r:id="rId16"/>
    <p:sldId id="476" r:id="rId17"/>
    <p:sldId id="480" r:id="rId18"/>
    <p:sldId id="477" r:id="rId19"/>
    <p:sldId id="499" r:id="rId20"/>
    <p:sldId id="483" r:id="rId21"/>
    <p:sldId id="482" r:id="rId22"/>
    <p:sldId id="481" r:id="rId23"/>
    <p:sldId id="484" r:id="rId24"/>
    <p:sldId id="485" r:id="rId25"/>
    <p:sldId id="486" r:id="rId26"/>
    <p:sldId id="487" r:id="rId27"/>
    <p:sldId id="488" r:id="rId28"/>
    <p:sldId id="489" r:id="rId29"/>
    <p:sldId id="496" r:id="rId30"/>
    <p:sldId id="490" r:id="rId31"/>
    <p:sldId id="491" r:id="rId32"/>
    <p:sldId id="492" r:id="rId33"/>
    <p:sldId id="493" r:id="rId34"/>
    <p:sldId id="494" r:id="rId35"/>
    <p:sldId id="495" r:id="rId36"/>
    <p:sldId id="497" r:id="rId37"/>
    <p:sldId id="498" r:id="rId38"/>
    <p:sldId id="502" r:id="rId39"/>
    <p:sldId id="501" r:id="rId40"/>
    <p:sldId id="500" r:id="rId41"/>
    <p:sldId id="503" r:id="rId42"/>
    <p:sldId id="504" r:id="rId43"/>
    <p:sldId id="507" r:id="rId44"/>
    <p:sldId id="508" r:id="rId45"/>
    <p:sldId id="505" r:id="rId46"/>
    <p:sldId id="506" r:id="rId47"/>
    <p:sldId id="509" r:id="rId48"/>
    <p:sldId id="510" r:id="rId49"/>
    <p:sldId id="511" r:id="rId50"/>
    <p:sldId id="512" r:id="rId51"/>
    <p:sldId id="513" r:id="rId52"/>
    <p:sldId id="514" r:id="rId53"/>
    <p:sldId id="515" r:id="rId54"/>
    <p:sldId id="516" r:id="rId55"/>
    <p:sldId id="517" r:id="rId56"/>
    <p:sldId id="518" r:id="rId57"/>
    <p:sldId id="521" r:id="rId58"/>
    <p:sldId id="524" r:id="rId59"/>
    <p:sldId id="519" r:id="rId60"/>
    <p:sldId id="520" r:id="rId61"/>
    <p:sldId id="525" r:id="rId62"/>
    <p:sldId id="526" r:id="rId63"/>
    <p:sldId id="528" r:id="rId64"/>
    <p:sldId id="531" r:id="rId65"/>
    <p:sldId id="529" r:id="rId66"/>
    <p:sldId id="527" r:id="rId67"/>
    <p:sldId id="530" r:id="rId68"/>
    <p:sldId id="439" r:id="rId6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23/09/2015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23/09/2015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Print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HelloWorldProgramTwoLines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(“I’m here”)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25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The PRINT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To join two strings together: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HelloWorldProgramJoined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 + “ I’m here”)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68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The PRINT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To print out the same message 10 times: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10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HelloWorldProgram10Times: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 * 10)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4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The PRINT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To print out the same message 10 times, each one on a new line: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7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HelloWorldProgramNewLine10Times: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World\n” * 10)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7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55137"/>
              </p:ext>
            </p:extLst>
          </p:nvPr>
        </p:nvGraphicFramePr>
        <p:xfrm>
          <a:off x="609600" y="692696"/>
          <a:ext cx="10971214" cy="547260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485607"/>
                <a:gridCol w="5485607"/>
              </a:tblGrid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Code</a:t>
                      </a:r>
                      <a:endParaRPr lang="en-IE" sz="3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Description</a:t>
                      </a:r>
                      <a:endParaRPr lang="en-IE" sz="3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\\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backslash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\’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single</a:t>
                      </a:r>
                      <a:r>
                        <a:rPr lang="en-IE" sz="3200" baseline="0" dirty="0" smtClean="0">
                          <a:solidFill>
                            <a:schemeClr val="bg1"/>
                          </a:solidFill>
                        </a:rPr>
                        <a:t> quote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\”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double quote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\a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Play</a:t>
                      </a:r>
                      <a:r>
                        <a:rPr lang="en-IE" sz="3200" baseline="0" dirty="0" smtClean="0">
                          <a:solidFill>
                            <a:schemeClr val="bg1"/>
                          </a:solidFill>
                        </a:rPr>
                        <a:t> a beep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\n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new line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\t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tab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50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</a:t>
            </a:r>
            <a:r>
              <a:rPr lang="en-IE" sz="6600" smtClean="0">
                <a:solidFill>
                  <a:schemeClr val="bg1"/>
                </a:solidFill>
              </a:rPr>
              <a:t>: Maths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7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Some Simple Maths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look at some simple maths first: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Your first Python program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When learning a new computer programming language, the first thing typically taught is how to write a message to the screen saying “Hello, World”.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Let’s see how to do that: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68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AddingNumbers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print(10 + 7)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8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Some Simple Maths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make that a bit more fancy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09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AddingNumbers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+ 7 = “, 10 + 7)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01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Some Simple Maths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try subtraction: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9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SubtractingNumbers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print(“10 - 7 = “, 10 - 7)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44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Some Simple Maths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try multiplication: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75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MultiplyingNumbers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* 7 = “, 10 *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8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Some Simple Maths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Division is a lot cooler, we can do three kinds of division,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Regular Division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Integer Division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Division Remainder</a:t>
            </a:r>
          </a:p>
        </p:txBody>
      </p:sp>
    </p:spTree>
    <p:extLst>
      <p:ext uri="{BB962C8B-B14F-4D97-AF65-F5344CB8AC3E}">
        <p14:creationId xmlns:p14="http://schemas.microsoft.com/office/powerpoint/2010/main" val="4014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RegularDivision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 7 = “, 10 /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52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RegularDivision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 7 = “, 10 /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 smtClean="0">
                <a:solidFill>
                  <a:schemeClr val="tx1"/>
                </a:solidFill>
              </a:rPr>
              <a:t>1.428571</a:t>
            </a:r>
            <a:endParaRPr lang="en-I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6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World”)</a:t>
            </a:r>
          </a:p>
        </p:txBody>
      </p:sp>
    </p:spTree>
    <p:extLst>
      <p:ext uri="{BB962C8B-B14F-4D97-AF65-F5344CB8AC3E}">
        <p14:creationId xmlns:p14="http://schemas.microsoft.com/office/powerpoint/2010/main" val="187760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// 7 = “, 10 //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// 7 = “, 10 //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73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// 7 = “, 10 //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32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150990" y="3861048"/>
            <a:ext cx="5688632" cy="266429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w</a:t>
            </a:r>
            <a:r>
              <a:rPr lang="en-IE" sz="2800" dirty="0" smtClean="0">
                <a:solidFill>
                  <a:schemeClr val="tx1"/>
                </a:solidFill>
              </a:rPr>
              <a:t>hich is how many times 7 divides evenly into 10</a:t>
            </a:r>
            <a:endParaRPr lang="en-I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59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DivisionRemainder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print(“10 % 7 = “, 10 %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8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DivisionRemainder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print(“10 % 7 = “, 10 %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2886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DivisionRemainder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print(“10 % 7 = “, 10 %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" name="Oval 2"/>
          <p:cNvSpPr/>
          <p:nvPr/>
        </p:nvSpPr>
        <p:spPr>
          <a:xfrm>
            <a:off x="4150990" y="3861048"/>
            <a:ext cx="5688632" cy="266429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w</a:t>
            </a:r>
            <a:r>
              <a:rPr lang="en-IE" sz="2800" dirty="0" smtClean="0">
                <a:solidFill>
                  <a:schemeClr val="tx1"/>
                </a:solidFill>
              </a:rPr>
              <a:t>hich is what is left over when we divide 7 into 10</a:t>
            </a:r>
            <a:endParaRPr lang="en-I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Some Simple Maths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Can you work this one out?</a:t>
            </a:r>
          </a:p>
        </p:txBody>
      </p:sp>
    </p:spTree>
    <p:extLst>
      <p:ext uri="{BB962C8B-B14F-4D97-AF65-F5344CB8AC3E}">
        <p14:creationId xmlns:p14="http://schemas.microsoft.com/office/powerpoint/2010/main" val="3760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DivisionProblem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print(((10 / 7 – 10 // 7) * 7) + 7)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7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Variables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5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Variables are easy to use in Python, there is no need to declare the type of the variable.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Python will work it out for you (mostly!).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5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VariableAssignment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6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And if we want to check the value of the variable: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2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0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add 1 to x: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39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AddOneVariablePrint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 + 1)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7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try two variables: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5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 + y)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0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If we want to move from integers to real numbers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6.56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50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AnotherRealVariablePrint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6.0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07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Version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 program to print out “Hello, World”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Written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by: Damian Gordon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Date: 10/09/2015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1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If we want to create character variables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2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CharacterVariablePrint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‘@’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84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AnotherCharacterVariablePrint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‘5’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46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Now we can see that we can’t do arithmetic with characters: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5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ErrorProgram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‘5’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 + 1)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97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If we want to create String variables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4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“This is a string”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56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To get input from the screen, we can do the following: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8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PrintMessage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print(“Please input a message: ”)</a:t>
            </a:r>
          </a:p>
          <a:p>
            <a:pPr marL="0" indent="0">
              <a:buNone/>
            </a:pP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NewMsg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NewMsg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0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Let’s do the converting temperature program: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5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PRINT statement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If we want to add a blank line after our print statement: 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63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ConvertFromCelsiusToFahrenheit</a:t>
            </a:r>
            <a:r>
              <a:rPr lang="en-IE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print(“Please input your temperature in C:”)</a:t>
            </a:r>
          </a:p>
          <a:p>
            <a:pPr marL="0" indent="0">
              <a:buNone/>
            </a:pP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print(“That temperature in F is:”)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*2) + 30)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6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607561"/>
              </p:ext>
            </p:extLst>
          </p:nvPr>
        </p:nvGraphicFramePr>
        <p:xfrm>
          <a:off x="766614" y="764704"/>
          <a:ext cx="10801200" cy="502255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528800"/>
                <a:gridCol w="6244851"/>
                <a:gridCol w="2027549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IE" sz="4000" dirty="0" smtClean="0"/>
                        <a:t>Convert</a:t>
                      </a:r>
                      <a:endParaRPr lang="en-IE" sz="40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4000" dirty="0" smtClean="0"/>
                        <a:t>Description</a:t>
                      </a:r>
                      <a:endParaRPr lang="en-IE" sz="28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4000" dirty="0" smtClean="0"/>
                        <a:t>Result</a:t>
                      </a:r>
                      <a:endParaRPr lang="en-IE" sz="1800" dirty="0" smtClean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15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err="1" smtClean="0">
                          <a:solidFill>
                            <a:schemeClr val="bg1"/>
                          </a:solidFill>
                        </a:rPr>
                        <a:t>int</a:t>
                      </a:r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(x)</a:t>
                      </a:r>
                      <a:endParaRPr lang="en-IE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Convert variable into an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 integer, e.g. </a:t>
                      </a: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x = “10”</a:t>
                      </a:r>
                    </a:p>
                    <a:p>
                      <a:pPr algn="ctr"/>
                      <a:r>
                        <a:rPr lang="en-IE" sz="2800" baseline="0" dirty="0" err="1" smtClean="0">
                          <a:solidFill>
                            <a:schemeClr val="bg1"/>
                          </a:solidFill>
                        </a:rPr>
                        <a:t>int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(x)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38615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float(x)</a:t>
                      </a:r>
                      <a:endParaRPr lang="en-IE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Convert variable into a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 real e.g. </a:t>
                      </a: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x = “10.5”</a:t>
                      </a: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float(x)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10.5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38615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err="1" smtClean="0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(x)</a:t>
                      </a:r>
                      <a:endParaRPr lang="en-IE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Convert variable into an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 string, e.g. </a:t>
                      </a: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x = 10</a:t>
                      </a:r>
                    </a:p>
                    <a:p>
                      <a:pPr algn="ctr"/>
                      <a:r>
                        <a:rPr lang="en-IE" sz="2800" baseline="0" dirty="0" err="1" smtClean="0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(x)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“10”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16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The following words cannot be used as variable names: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179677"/>
              </p:ext>
            </p:extLst>
          </p:nvPr>
        </p:nvGraphicFramePr>
        <p:xfrm>
          <a:off x="609600" y="2636912"/>
          <a:ext cx="10971215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243"/>
                <a:gridCol w="2194243"/>
                <a:gridCol w="2194243"/>
                <a:gridCol w="2194243"/>
                <a:gridCol w="2194243"/>
              </a:tblGrid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err="1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err="1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06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A Special Note On</a:t>
            </a:r>
            <a:br>
              <a:rPr lang="en-IE" sz="6600" dirty="0" smtClean="0">
                <a:solidFill>
                  <a:schemeClr val="bg1"/>
                </a:solidFill>
              </a:rPr>
            </a:br>
            <a:r>
              <a:rPr lang="en-IE" sz="6600" dirty="0" smtClean="0">
                <a:solidFill>
                  <a:schemeClr val="bg1"/>
                </a:solidFill>
              </a:rPr>
              <a:t>Boolean Variables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Boolean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In the original version of Python (1989), there was no Boolean type, in Version 2.2.1 (2002) </a:t>
            </a:r>
            <a:r>
              <a:rPr lang="en-IE" sz="3600" i="1" dirty="0" smtClean="0">
                <a:solidFill>
                  <a:schemeClr val="bg1"/>
                </a:solidFill>
              </a:rPr>
              <a:t>True</a:t>
            </a:r>
            <a:r>
              <a:rPr lang="en-IE" sz="3600" dirty="0">
                <a:solidFill>
                  <a:schemeClr val="bg1"/>
                </a:solidFill>
              </a:rPr>
              <a:t> and </a:t>
            </a:r>
            <a:r>
              <a:rPr lang="en-IE" sz="3600" i="1" dirty="0">
                <a:solidFill>
                  <a:schemeClr val="bg1"/>
                </a:solidFill>
              </a:rPr>
              <a:t>False </a:t>
            </a:r>
            <a:r>
              <a:rPr lang="en-IE" sz="3600" dirty="0">
                <a:solidFill>
                  <a:schemeClr val="bg1"/>
                </a:solidFill>
              </a:rPr>
              <a:t>constants were added to the </a:t>
            </a:r>
            <a:r>
              <a:rPr lang="en-IE" sz="3600" dirty="0" smtClean="0">
                <a:solidFill>
                  <a:schemeClr val="bg1"/>
                </a:solidFill>
              </a:rPr>
              <a:t>built-ins (they were simply </a:t>
            </a:r>
            <a:r>
              <a:rPr lang="en-IE" sz="3600" dirty="0">
                <a:solidFill>
                  <a:schemeClr val="bg1"/>
                </a:solidFill>
              </a:rPr>
              <a:t>set to integer values of 1 and 0 and </a:t>
            </a:r>
            <a:r>
              <a:rPr lang="en-IE" sz="3600" dirty="0" smtClean="0">
                <a:solidFill>
                  <a:schemeClr val="bg1"/>
                </a:solidFill>
              </a:rPr>
              <a:t>weren't </a:t>
            </a:r>
            <a:r>
              <a:rPr lang="en-IE" sz="3600" dirty="0">
                <a:solidFill>
                  <a:schemeClr val="bg1"/>
                </a:solidFill>
              </a:rPr>
              <a:t>a different </a:t>
            </a:r>
            <a:r>
              <a:rPr lang="en-IE" sz="3600" dirty="0" smtClean="0">
                <a:solidFill>
                  <a:schemeClr val="bg1"/>
                </a:solidFill>
              </a:rPr>
              <a:t>type.</a:t>
            </a:r>
            <a:endParaRPr lang="en-I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71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Boolean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Finally </a:t>
            </a:r>
            <a:r>
              <a:rPr lang="en-IE" sz="3600" dirty="0" smtClean="0">
                <a:solidFill>
                  <a:schemeClr val="bg1"/>
                </a:solidFill>
              </a:rPr>
              <a:t>in Version 2.3 (2003) </a:t>
            </a:r>
            <a:r>
              <a:rPr lang="en-IE" sz="3600" dirty="0">
                <a:solidFill>
                  <a:schemeClr val="bg1"/>
                </a:solidFill>
              </a:rPr>
              <a:t> </a:t>
            </a:r>
            <a:r>
              <a:rPr lang="en-IE" sz="3600" i="1" dirty="0">
                <a:solidFill>
                  <a:schemeClr val="bg1"/>
                </a:solidFill>
              </a:rPr>
              <a:t> True</a:t>
            </a:r>
            <a:r>
              <a:rPr lang="en-IE" sz="3600" dirty="0">
                <a:solidFill>
                  <a:schemeClr val="bg1"/>
                </a:solidFill>
              </a:rPr>
              <a:t> and </a:t>
            </a:r>
            <a:r>
              <a:rPr lang="en-IE" sz="3600" i="1" dirty="0">
                <a:solidFill>
                  <a:schemeClr val="bg1"/>
                </a:solidFill>
              </a:rPr>
              <a:t>False</a:t>
            </a:r>
            <a:r>
              <a:rPr lang="en-IE" sz="3600" dirty="0">
                <a:solidFill>
                  <a:schemeClr val="bg1"/>
                </a:solidFill>
              </a:rPr>
              <a:t> </a:t>
            </a:r>
            <a:r>
              <a:rPr lang="en-IE" sz="3600" dirty="0" smtClean="0">
                <a:solidFill>
                  <a:schemeClr val="bg1"/>
                </a:solidFill>
              </a:rPr>
              <a:t>were added in as constants to the </a:t>
            </a:r>
            <a:r>
              <a:rPr lang="en-IE" sz="3600" i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IE" sz="3600" i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builtin</a:t>
            </a:r>
            <a:r>
              <a:rPr lang="en-IE" sz="36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IE" sz="3600" dirty="0">
                <a:solidFill>
                  <a:schemeClr val="bg1"/>
                </a:solidFill>
              </a:rPr>
              <a:t> module, </a:t>
            </a:r>
            <a:r>
              <a:rPr lang="en-IE" sz="3600" dirty="0" smtClean="0">
                <a:solidFill>
                  <a:schemeClr val="bg1"/>
                </a:solidFill>
              </a:rPr>
              <a:t>making them a core part of Python.</a:t>
            </a:r>
            <a:endParaRPr lang="en-I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3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BooleanVar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True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63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BooleanVar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False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82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4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6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HelloWorldProgramNewLine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World\n”)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3646934" y="1700808"/>
            <a:ext cx="1080120" cy="1224136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232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The PRINT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To print out two lines of text we do: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1160</Words>
  <Application>Microsoft Office PowerPoint</Application>
  <PresentationFormat>Custom</PresentationFormat>
  <Paragraphs>377</Paragraphs>
  <Slides>68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Python: Print</vt:lpstr>
      <vt:lpstr>Your first Python program</vt:lpstr>
      <vt:lpstr>PowerPoint Presentation</vt:lpstr>
      <vt:lpstr>PowerPoint Presentation</vt:lpstr>
      <vt:lpstr>PowerPoint Presentation</vt:lpstr>
      <vt:lpstr>The PRINT statement</vt:lpstr>
      <vt:lpstr>PowerPoint Presentation</vt:lpstr>
      <vt:lpstr>PowerPoint Presentation</vt:lpstr>
      <vt:lpstr>The PRINT statement</vt:lpstr>
      <vt:lpstr>PowerPoint Presentation</vt:lpstr>
      <vt:lpstr>The PRINT statement</vt:lpstr>
      <vt:lpstr>PowerPoint Presentation</vt:lpstr>
      <vt:lpstr>The PRINT statement</vt:lpstr>
      <vt:lpstr>PowerPoint Presentation</vt:lpstr>
      <vt:lpstr>The PRINT statement</vt:lpstr>
      <vt:lpstr>PowerPoint Presentation</vt:lpstr>
      <vt:lpstr>PowerPoint Presentation</vt:lpstr>
      <vt:lpstr>Python: Maths</vt:lpstr>
      <vt:lpstr>Some Simple Maths</vt:lpstr>
      <vt:lpstr>PowerPoint Presentation</vt:lpstr>
      <vt:lpstr>Some Simple Maths</vt:lpstr>
      <vt:lpstr>PowerPoint Presentation</vt:lpstr>
      <vt:lpstr>Some Simple Maths</vt:lpstr>
      <vt:lpstr>PowerPoint Presentation</vt:lpstr>
      <vt:lpstr>Some Simple Maths</vt:lpstr>
      <vt:lpstr>PowerPoint Presentation</vt:lpstr>
      <vt:lpstr>Some Simple Maths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Simple Maths</vt:lpstr>
      <vt:lpstr>PowerPoint Presentation</vt:lpstr>
      <vt:lpstr>Python: Variables</vt:lpstr>
      <vt:lpstr>Using Variables</vt:lpstr>
      <vt:lpstr>PowerPoint Presentation</vt:lpstr>
      <vt:lpstr>Using Variables</vt:lpstr>
      <vt:lpstr>PowerPoint Presentation</vt:lpstr>
      <vt:lpstr>Using Variables</vt:lpstr>
      <vt:lpstr>PowerPoint Presentation</vt:lpstr>
      <vt:lpstr>Using Variables</vt:lpstr>
      <vt:lpstr>PowerPoint Presentation</vt:lpstr>
      <vt:lpstr>Using Variables</vt:lpstr>
      <vt:lpstr>PowerPoint Presentation</vt:lpstr>
      <vt:lpstr>PowerPoint Presentation</vt:lpstr>
      <vt:lpstr>Using Variables</vt:lpstr>
      <vt:lpstr>PowerPoint Presentation</vt:lpstr>
      <vt:lpstr>PowerPoint Presentation</vt:lpstr>
      <vt:lpstr>Using Variables</vt:lpstr>
      <vt:lpstr>PowerPoint Presentation</vt:lpstr>
      <vt:lpstr>Using Variables</vt:lpstr>
      <vt:lpstr>PowerPoint Presentation</vt:lpstr>
      <vt:lpstr>Using Variables</vt:lpstr>
      <vt:lpstr>PowerPoint Presentation</vt:lpstr>
      <vt:lpstr>Using Variables</vt:lpstr>
      <vt:lpstr>PowerPoint Presentation</vt:lpstr>
      <vt:lpstr>PowerPoint Presentation</vt:lpstr>
      <vt:lpstr>Using Variables</vt:lpstr>
      <vt:lpstr>A Special Note On Boolean Variables</vt:lpstr>
      <vt:lpstr>Boolean Variables</vt:lpstr>
      <vt:lpstr>Boolean Variables</vt:lpstr>
      <vt:lpstr>PowerPoint Presentation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84</cp:revision>
  <dcterms:created xsi:type="dcterms:W3CDTF">2011-10-08T11:06:39Z</dcterms:created>
  <dcterms:modified xsi:type="dcterms:W3CDTF">2015-09-23T17:13:43Z</dcterms:modified>
</cp:coreProperties>
</file>