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8" r:id="rId2"/>
    <p:sldId id="415" r:id="rId3"/>
    <p:sldId id="419" r:id="rId4"/>
    <p:sldId id="418" r:id="rId5"/>
    <p:sldId id="417" r:id="rId6"/>
    <p:sldId id="416" r:id="rId7"/>
    <p:sldId id="420" r:id="rId8"/>
    <p:sldId id="421" r:id="rId9"/>
    <p:sldId id="422" r:id="rId10"/>
    <p:sldId id="424" r:id="rId11"/>
    <p:sldId id="426" r:id="rId12"/>
    <p:sldId id="425" r:id="rId13"/>
    <p:sldId id="427" r:id="rId14"/>
    <p:sldId id="428" r:id="rId15"/>
    <p:sldId id="429" r:id="rId16"/>
    <p:sldId id="430" r:id="rId17"/>
    <p:sldId id="433" r:id="rId18"/>
    <p:sldId id="432" r:id="rId19"/>
    <p:sldId id="431" r:id="rId20"/>
    <p:sldId id="434" r:id="rId21"/>
    <p:sldId id="435" r:id="rId22"/>
    <p:sldId id="438" r:id="rId23"/>
    <p:sldId id="436" r:id="rId24"/>
    <p:sldId id="437" r:id="rId25"/>
    <p:sldId id="440" r:id="rId26"/>
    <p:sldId id="441" r:id="rId27"/>
    <p:sldId id="442" r:id="rId28"/>
    <p:sldId id="443" r:id="rId29"/>
    <p:sldId id="444" r:id="rId30"/>
    <p:sldId id="445" r:id="rId31"/>
    <p:sldId id="446" r:id="rId32"/>
    <p:sldId id="447" r:id="rId33"/>
    <p:sldId id="439" r:id="rId3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22/07/2015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25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26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27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31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32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Variables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programming, we tell the computer the value of a variable</a:t>
            </a:r>
          </a:p>
          <a:p>
            <a:r>
              <a:rPr lang="en-IE" dirty="0" smtClean="0"/>
              <a:t>So, for example, </a:t>
            </a:r>
            <a:endParaRPr lang="en-IE" dirty="0"/>
          </a:p>
          <a:p>
            <a:pPr marL="0" indent="0" algn="ctr">
              <a:buNone/>
            </a:pPr>
            <a:r>
              <a:rPr lang="en-IE" sz="3600" dirty="0" smtClean="0"/>
              <a:t>x &lt;- 5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</a:t>
            </a:r>
            <a:r>
              <a:rPr lang="en-IE" i="1" dirty="0" smtClean="0"/>
              <a:t>X gets the value 5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 smtClean="0"/>
              <a:t>X is assigned 5</a:t>
            </a:r>
            <a:r>
              <a:rPr lang="en-IE" dirty="0" smtClean="0"/>
              <a:t>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527313" y="2780928"/>
            <a:ext cx="1113578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2861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programming, we tell the computer the value of a variable</a:t>
            </a:r>
          </a:p>
          <a:p>
            <a:r>
              <a:rPr lang="en-IE" dirty="0" smtClean="0"/>
              <a:t>So, for example, </a:t>
            </a:r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&lt;- 5;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“X gets the value 5”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 smtClean="0"/>
              <a:t>X is assigned 5</a:t>
            </a:r>
            <a:r>
              <a:rPr lang="en-IE" dirty="0" smtClean="0"/>
              <a:t>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527313" y="4653136"/>
            <a:ext cx="11135788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7227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programming, we tell the computer the value of a variable</a:t>
            </a:r>
          </a:p>
          <a:p>
            <a:r>
              <a:rPr lang="en-IE" dirty="0" smtClean="0"/>
              <a:t>So, for example, </a:t>
            </a:r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&lt;- 5;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“X gets the value 5”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“X is assigned 5”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8015170" y="4509120"/>
            <a:ext cx="1247976" cy="1224136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X</a:t>
            </a:r>
            <a:endParaRPr lang="en-IE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58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programming, we tell the computer the value of a variable</a:t>
            </a:r>
          </a:p>
          <a:p>
            <a:r>
              <a:rPr lang="en-IE" dirty="0" smtClean="0"/>
              <a:t>So, for example, </a:t>
            </a:r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&lt;- 5;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“X gets the value 5”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“X is assigned 5”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8015170" y="4509120"/>
            <a:ext cx="1247976" cy="1224136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X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5" name="Flowchart: Magnetic Disk 4"/>
          <p:cNvSpPr/>
          <p:nvPr/>
        </p:nvSpPr>
        <p:spPr>
          <a:xfrm>
            <a:off x="9839135" y="3429000"/>
            <a:ext cx="1247976" cy="1224136"/>
          </a:xfrm>
          <a:prstGeom prst="flowChartMagneticDis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5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>
          <a:xfrm rot="5400000" flipV="1">
            <a:off x="8879107" y="3597128"/>
            <a:ext cx="720080" cy="1679968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96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And later we can say something like: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&lt;- 8;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“X gets the value 8”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“X is assigned 8”</a:t>
            </a:r>
          </a:p>
        </p:txBody>
      </p:sp>
    </p:spTree>
    <p:extLst>
      <p:ext uri="{BB962C8B-B14F-4D97-AF65-F5344CB8AC3E}">
        <p14:creationId xmlns:p14="http://schemas.microsoft.com/office/powerpoint/2010/main" val="311465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If we want to add one to a variable: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&lt;- x + 1;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“increment X”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“X is incremented by 1”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10655397" y="5229200"/>
            <a:ext cx="1247976" cy="1224136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X</a:t>
            </a:r>
            <a:r>
              <a:rPr lang="en-IE" sz="1400" dirty="0" smtClean="0">
                <a:solidFill>
                  <a:schemeClr val="tx1"/>
                </a:solidFill>
              </a:rPr>
              <a:t>(new)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71532" y="5013176"/>
            <a:ext cx="767985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Flowchart: Magnetic Disk 5"/>
          <p:cNvSpPr/>
          <p:nvPr/>
        </p:nvSpPr>
        <p:spPr>
          <a:xfrm>
            <a:off x="10655397" y="4437112"/>
            <a:ext cx="1247976" cy="1224136"/>
          </a:xfrm>
          <a:prstGeom prst="flowChartMagneticDis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5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8687157" y="3789040"/>
            <a:ext cx="1247976" cy="1224136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>
                <a:solidFill>
                  <a:schemeClr val="tx1"/>
                </a:solidFill>
              </a:rPr>
              <a:t>X</a:t>
            </a:r>
            <a:r>
              <a:rPr lang="en-IE" sz="1600" dirty="0" smtClean="0">
                <a:solidFill>
                  <a:schemeClr val="tx1"/>
                </a:solidFill>
              </a:rPr>
              <a:t>(old)</a:t>
            </a:r>
            <a:endParaRPr lang="en-IE" sz="3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03292" y="3573016"/>
            <a:ext cx="767985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Flowchart: Magnetic Disk 8"/>
          <p:cNvSpPr/>
          <p:nvPr/>
        </p:nvSpPr>
        <p:spPr>
          <a:xfrm>
            <a:off x="8687157" y="3068960"/>
            <a:ext cx="1247976" cy="1224136"/>
          </a:xfrm>
          <a:prstGeom prst="flowChartMagneticDis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4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5400000">
            <a:off x="10175350" y="3885132"/>
            <a:ext cx="864096" cy="1247976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0871532" y="4077072"/>
            <a:ext cx="767985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+1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662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can create a new variable Y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x;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</a:t>
            </a:r>
            <a:r>
              <a:rPr lang="en-IE" i="1" dirty="0" smtClean="0"/>
              <a:t>Y</a:t>
            </a:r>
            <a:r>
              <a:rPr lang="en-IE" dirty="0" smtClean="0"/>
              <a:t> gets the value of </a:t>
            </a:r>
            <a:r>
              <a:rPr lang="en-IE" i="1" dirty="0" smtClean="0"/>
              <a:t>X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 smtClean="0"/>
              <a:t>Y</a:t>
            </a:r>
            <a:r>
              <a:rPr lang="en-IE" dirty="0" smtClean="0"/>
              <a:t> is assigned the value of </a:t>
            </a:r>
            <a:r>
              <a:rPr lang="en-IE" i="1" dirty="0" smtClean="0"/>
              <a:t>X</a:t>
            </a:r>
            <a:r>
              <a:rPr lang="en-IE" dirty="0" smtClean="0"/>
              <a:t>”</a:t>
            </a:r>
          </a:p>
        </p:txBody>
      </p:sp>
      <p:sp>
        <p:nvSpPr>
          <p:cNvPr id="12" name="Flowchart: Magnetic Disk 11"/>
          <p:cNvSpPr/>
          <p:nvPr/>
        </p:nvSpPr>
        <p:spPr>
          <a:xfrm>
            <a:off x="8015170" y="2996952"/>
            <a:ext cx="1439973" cy="1224136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Y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 flipV="1">
            <a:off x="8975086" y="2036924"/>
            <a:ext cx="1008112" cy="1199977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10127130" y="1844824"/>
            <a:ext cx="1247976" cy="1224136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X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43264" y="1628800"/>
            <a:ext cx="767985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Flowchart: Magnetic Disk 15"/>
          <p:cNvSpPr/>
          <p:nvPr/>
        </p:nvSpPr>
        <p:spPr>
          <a:xfrm>
            <a:off x="10127130" y="1124744"/>
            <a:ext cx="1247976" cy="1224136"/>
          </a:xfrm>
          <a:prstGeom prst="flowChartMagneticDis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111168" y="2636912"/>
            <a:ext cx="767985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Flowchart: Magnetic Disk 17"/>
          <p:cNvSpPr/>
          <p:nvPr/>
        </p:nvSpPr>
        <p:spPr>
          <a:xfrm>
            <a:off x="7919172" y="2348880"/>
            <a:ext cx="1247976" cy="1224136"/>
          </a:xfrm>
          <a:prstGeom prst="flowChartMagneticDis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71942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can also say: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x + 1;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</a:t>
            </a:r>
            <a:r>
              <a:rPr lang="en-IE" i="1" dirty="0" smtClean="0"/>
              <a:t>Y</a:t>
            </a:r>
            <a:r>
              <a:rPr lang="en-IE" dirty="0" smtClean="0"/>
              <a:t> gets the value of </a:t>
            </a:r>
            <a:r>
              <a:rPr lang="en-IE" i="1" dirty="0" smtClean="0"/>
              <a:t>x plus 1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 smtClean="0"/>
              <a:t>Y </a:t>
            </a:r>
            <a:r>
              <a:rPr lang="en-IE" dirty="0" smtClean="0"/>
              <a:t>is assigned the value of</a:t>
            </a:r>
            <a:r>
              <a:rPr lang="en-IE" i="1" dirty="0" smtClean="0"/>
              <a:t> x plus 1</a:t>
            </a:r>
            <a:r>
              <a:rPr lang="en-IE" dirty="0" smtClean="0"/>
              <a:t>”</a:t>
            </a:r>
          </a:p>
        </p:txBody>
      </p:sp>
      <p:sp>
        <p:nvSpPr>
          <p:cNvPr id="12" name="Flowchart: Magnetic Disk 11"/>
          <p:cNvSpPr/>
          <p:nvPr/>
        </p:nvSpPr>
        <p:spPr>
          <a:xfrm>
            <a:off x="8495160" y="1556792"/>
            <a:ext cx="1439973" cy="1224136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Y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 flipV="1">
            <a:off x="9455077" y="596764"/>
            <a:ext cx="1008112" cy="1199977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10607121" y="404664"/>
            <a:ext cx="1247976" cy="1224136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X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823255" y="188640"/>
            <a:ext cx="767985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Flowchart: Magnetic Disk 15"/>
          <p:cNvSpPr/>
          <p:nvPr/>
        </p:nvSpPr>
        <p:spPr>
          <a:xfrm>
            <a:off x="10607121" y="-99392"/>
            <a:ext cx="1247976" cy="936104"/>
          </a:xfrm>
          <a:prstGeom prst="flowChartMagneticDis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591159" y="1196752"/>
            <a:ext cx="767985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Flowchart: Magnetic Disk 17"/>
          <p:cNvSpPr/>
          <p:nvPr/>
        </p:nvSpPr>
        <p:spPr>
          <a:xfrm>
            <a:off x="8399163" y="908720"/>
            <a:ext cx="1247976" cy="1224136"/>
          </a:xfrm>
          <a:prstGeom prst="flowChartMagneticDis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chemeClr val="tx1"/>
                </a:solidFill>
              </a:rPr>
              <a:t>7</a:t>
            </a:r>
            <a:endParaRPr lang="en-IE" sz="4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975152" y="620688"/>
            <a:ext cx="767985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+1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06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All of these variables are integers</a:t>
            </a:r>
          </a:p>
          <a:p>
            <a:r>
              <a:rPr lang="en-IE" dirty="0" smtClean="0"/>
              <a:t>They are all whole numbers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450168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Let’s look at numbers with decimal points: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&lt;- 3.14159;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</a:t>
            </a:r>
            <a:r>
              <a:rPr lang="en-IE" i="1" dirty="0" smtClean="0"/>
              <a:t>p</a:t>
            </a:r>
            <a:r>
              <a:rPr lang="en-IE" dirty="0" smtClean="0"/>
              <a:t> gets the value of </a:t>
            </a:r>
            <a:r>
              <a:rPr lang="en-IE" i="1" dirty="0" smtClean="0"/>
              <a:t>3.14159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 smtClean="0"/>
              <a:t>p</a:t>
            </a:r>
            <a:r>
              <a:rPr lang="en-IE" dirty="0" smtClean="0"/>
              <a:t> is assigned the value of </a:t>
            </a:r>
            <a:r>
              <a:rPr lang="en-IE" i="1" dirty="0"/>
              <a:t>3.14159</a:t>
            </a:r>
            <a:r>
              <a:rPr lang="en-IE" dirty="0"/>
              <a:t>”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67731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know what a variable is from maths.</a:t>
            </a:r>
          </a:p>
          <a:p>
            <a:r>
              <a:rPr lang="en-IE" dirty="0" smtClean="0"/>
              <a:t>We’ve all seen this sort of thing in algebra:</a:t>
            </a:r>
          </a:p>
          <a:p>
            <a:endParaRPr lang="en-IE" dirty="0" smtClean="0"/>
          </a:p>
          <a:p>
            <a:pPr marL="0" indent="0" algn="ctr">
              <a:buNone/>
            </a:pPr>
            <a:r>
              <a:rPr lang="en-IE" sz="3600" dirty="0" smtClean="0"/>
              <a:t>2x – 10 = 0</a:t>
            </a:r>
          </a:p>
          <a:p>
            <a:pPr marL="0" indent="0" algn="ctr">
              <a:buNone/>
            </a:pPr>
            <a:r>
              <a:rPr lang="en-IE" sz="3600" dirty="0" smtClean="0"/>
              <a:t>2x = 10</a:t>
            </a:r>
          </a:p>
          <a:p>
            <a:pPr marL="0" indent="0" algn="ctr">
              <a:buNone/>
            </a:pPr>
            <a:r>
              <a:rPr lang="en-IE" sz="3600" dirty="0" smtClean="0"/>
              <a:t>X = 5</a:t>
            </a:r>
          </a:p>
        </p:txBody>
      </p:sp>
      <p:sp>
        <p:nvSpPr>
          <p:cNvPr id="4" name="Rectangle 3"/>
          <p:cNvSpPr/>
          <p:nvPr/>
        </p:nvSpPr>
        <p:spPr>
          <a:xfrm>
            <a:off x="623311" y="2132856"/>
            <a:ext cx="10559799" cy="3888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7779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should really give this a better name: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 &lt;- 3.14159;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</a:t>
            </a:r>
            <a:r>
              <a:rPr lang="en-IE" i="1" dirty="0" smtClean="0"/>
              <a:t>Pi</a:t>
            </a:r>
            <a:r>
              <a:rPr lang="en-IE" dirty="0" smtClean="0"/>
              <a:t> gets the value of </a:t>
            </a:r>
            <a:r>
              <a:rPr lang="en-IE" i="1" dirty="0" smtClean="0"/>
              <a:t>3.14159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 smtClean="0"/>
              <a:t>Pi</a:t>
            </a:r>
            <a:r>
              <a:rPr lang="en-IE" dirty="0" smtClean="0"/>
              <a:t> is assigned the value of </a:t>
            </a:r>
            <a:r>
              <a:rPr lang="en-IE" i="1" dirty="0"/>
              <a:t>3.14159</a:t>
            </a:r>
            <a:r>
              <a:rPr lang="en-IE" dirty="0"/>
              <a:t>”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235049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can also have single character variables: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Vitamin &lt;- ‘B’;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</a:t>
            </a:r>
            <a:r>
              <a:rPr lang="en-IE" i="1" dirty="0" smtClean="0"/>
              <a:t>Vitamin</a:t>
            </a:r>
            <a:r>
              <a:rPr lang="en-IE" dirty="0" smtClean="0"/>
              <a:t> gets the value of </a:t>
            </a:r>
            <a:r>
              <a:rPr lang="en-IE" i="1" dirty="0" smtClean="0"/>
              <a:t>B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/>
              <a:t>Vitamin</a:t>
            </a:r>
            <a:r>
              <a:rPr lang="en-IE" dirty="0" smtClean="0"/>
              <a:t> is assigned the value of </a:t>
            </a:r>
            <a:r>
              <a:rPr lang="en-IE" i="1" dirty="0"/>
              <a:t>B</a:t>
            </a:r>
            <a:r>
              <a:rPr lang="en-IE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831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can also have single character variables: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RoomNumber</a:t>
            </a: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‘2’;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</a:t>
            </a:r>
            <a:r>
              <a:rPr lang="en-IE" i="1" dirty="0" err="1" smtClean="0"/>
              <a:t>RoomNumber</a:t>
            </a:r>
            <a:r>
              <a:rPr lang="en-IE" dirty="0" smtClean="0"/>
              <a:t> gets the value of </a:t>
            </a:r>
            <a:r>
              <a:rPr lang="en-IE" i="1" dirty="0"/>
              <a:t>2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 err="1" smtClean="0"/>
              <a:t>RoomNumber</a:t>
            </a:r>
            <a:r>
              <a:rPr lang="en-IE" i="1" dirty="0" smtClean="0"/>
              <a:t> </a:t>
            </a:r>
            <a:r>
              <a:rPr lang="en-IE" dirty="0" smtClean="0"/>
              <a:t>is assigned the value of </a:t>
            </a:r>
            <a:r>
              <a:rPr lang="en-IE" i="1" dirty="0"/>
              <a:t>2</a:t>
            </a:r>
            <a:r>
              <a:rPr lang="en-IE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2392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can also have a string of characters: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Pet &lt;- “Dog”;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dirty="0"/>
              <a:t>m</a:t>
            </a:r>
            <a:r>
              <a:rPr lang="en-IE" dirty="0" smtClean="0"/>
              <a:t>eans “</a:t>
            </a:r>
            <a:r>
              <a:rPr lang="en-IE" i="1" dirty="0" smtClean="0"/>
              <a:t>Pet</a:t>
            </a:r>
            <a:r>
              <a:rPr lang="en-IE" dirty="0" smtClean="0"/>
              <a:t> gets the value of </a:t>
            </a:r>
            <a:r>
              <a:rPr lang="en-IE" i="1" dirty="0"/>
              <a:t>Dog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  or “</a:t>
            </a:r>
            <a:r>
              <a:rPr lang="en-IE" i="1" dirty="0"/>
              <a:t>Pet</a:t>
            </a:r>
            <a:r>
              <a:rPr lang="en-IE" dirty="0" smtClean="0"/>
              <a:t> is assigned the value of </a:t>
            </a:r>
            <a:r>
              <a:rPr lang="en-IE" i="1" dirty="0" smtClean="0"/>
              <a:t>Dog</a:t>
            </a:r>
            <a:r>
              <a:rPr lang="en-IE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3554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also have a special type, called BOOLEAN</a:t>
            </a:r>
          </a:p>
          <a:p>
            <a:r>
              <a:rPr lang="en-IE" dirty="0" smtClean="0"/>
              <a:t>It has only two values, TRUE or FALSE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IsWeekend</a:t>
            </a: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FALSE;</a:t>
            </a:r>
          </a:p>
          <a:p>
            <a:pPr marL="0" indent="0" algn="ctr">
              <a:buNone/>
            </a:pPr>
            <a:endParaRPr lang="en-IE" sz="3600" dirty="0" smtClean="0"/>
          </a:p>
          <a:p>
            <a:pPr marL="0" indent="0">
              <a:buNone/>
            </a:pPr>
            <a:r>
              <a:rPr lang="en-IE" sz="2800" dirty="0"/>
              <a:t>m</a:t>
            </a:r>
            <a:r>
              <a:rPr lang="en-IE" sz="2800" dirty="0" smtClean="0"/>
              <a:t>eans “</a:t>
            </a:r>
            <a:r>
              <a:rPr lang="en-IE" sz="2800" i="1" dirty="0" err="1" smtClean="0"/>
              <a:t>IsWeekend</a:t>
            </a:r>
            <a:r>
              <a:rPr lang="en-IE" sz="2800" dirty="0" smtClean="0"/>
              <a:t> gets the value of </a:t>
            </a:r>
            <a:r>
              <a:rPr lang="en-IE" sz="2800" i="1" dirty="0" smtClean="0"/>
              <a:t>FALSE</a:t>
            </a:r>
            <a:r>
              <a:rPr lang="en-IE" sz="2800" dirty="0" smtClean="0"/>
              <a:t>” </a:t>
            </a:r>
          </a:p>
          <a:p>
            <a:pPr marL="0" indent="0">
              <a:buNone/>
            </a:pPr>
            <a:r>
              <a:rPr lang="en-IE" sz="2800" dirty="0"/>
              <a:t> </a:t>
            </a:r>
            <a:r>
              <a:rPr lang="en-IE" sz="2800" dirty="0" smtClean="0"/>
              <a:t>       or “</a:t>
            </a:r>
            <a:r>
              <a:rPr lang="en-IE" sz="2800" i="1" dirty="0" err="1"/>
              <a:t>IsWeekend</a:t>
            </a:r>
            <a:r>
              <a:rPr lang="en-IE" sz="2800" dirty="0" smtClean="0"/>
              <a:t> is assigned the value of </a:t>
            </a:r>
            <a:r>
              <a:rPr lang="en-IE" sz="2800" i="1" dirty="0"/>
              <a:t>FALSE</a:t>
            </a:r>
            <a:r>
              <a:rPr lang="en-IE" sz="2800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9486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print it out.</a:t>
            </a:r>
            <a:endParaRPr lang="en-IE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218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8735833" cy="26642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PrintNumber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Read Value;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Print Value;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8598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print it out double the number.</a:t>
            </a:r>
            <a:endParaRPr lang="en-IE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25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6" y="1412776"/>
            <a:ext cx="9503819" cy="31683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PrintDoubleNumber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Read Value;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DoubleValue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&lt;- 2*Value;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Print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DoubleValue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2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Converting Temperatures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How do we convert from Celsius </a:t>
            </a:r>
            <a:r>
              <a:rPr lang="en-IE" dirty="0" smtClean="0"/>
              <a:t>to Fahrenheit?</a:t>
            </a:r>
          </a:p>
          <a:p>
            <a:endParaRPr lang="en-IE" dirty="0"/>
          </a:p>
          <a:p>
            <a:r>
              <a:rPr lang="en-IE" dirty="0" smtClean="0"/>
              <a:t>F = (C * 2) + 30</a:t>
            </a:r>
          </a:p>
          <a:p>
            <a:endParaRPr lang="en-IE" dirty="0"/>
          </a:p>
          <a:p>
            <a:r>
              <a:rPr lang="en-IE" dirty="0" smtClean="0"/>
              <a:t>So if C=25</a:t>
            </a:r>
          </a:p>
          <a:p>
            <a:r>
              <a:rPr lang="en-IE" dirty="0"/>
              <a:t> </a:t>
            </a:r>
            <a:r>
              <a:rPr lang="en-IE" dirty="0" smtClean="0"/>
              <a:t>    F = (25*2)+30 = 50+30 = 80</a:t>
            </a:r>
          </a:p>
          <a:p>
            <a:endParaRPr lang="en-IE" sz="2000" i="1" dirty="0"/>
          </a:p>
          <a:p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461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know what a variable is from maths.</a:t>
            </a:r>
          </a:p>
          <a:p>
            <a:r>
              <a:rPr lang="en-IE" dirty="0" smtClean="0"/>
              <a:t>We’ve all seen this sort of thing in algebra:</a:t>
            </a:r>
          </a:p>
          <a:p>
            <a:endParaRPr lang="en-IE" dirty="0" smtClean="0"/>
          </a:p>
          <a:p>
            <a:pPr marL="0" indent="0" algn="ctr">
              <a:buNone/>
            </a:pPr>
            <a:r>
              <a:rPr lang="en-IE" sz="3600" dirty="0" smtClean="0"/>
              <a:t>2x – 10 = 0</a:t>
            </a:r>
          </a:p>
          <a:p>
            <a:pPr marL="0" indent="0" algn="ctr">
              <a:buNone/>
            </a:pPr>
            <a:r>
              <a:rPr lang="en-IE" sz="3600" dirty="0" smtClean="0"/>
              <a:t>2x = 10</a:t>
            </a:r>
          </a:p>
          <a:p>
            <a:pPr marL="0" indent="0" algn="ctr">
              <a:buNone/>
            </a:pPr>
            <a:r>
              <a:rPr lang="en-IE" sz="3600" dirty="0" smtClean="0"/>
              <a:t>X = 5</a:t>
            </a:r>
          </a:p>
        </p:txBody>
      </p:sp>
      <p:sp>
        <p:nvSpPr>
          <p:cNvPr id="4" name="Rectangle 3"/>
          <p:cNvSpPr/>
          <p:nvPr/>
        </p:nvSpPr>
        <p:spPr>
          <a:xfrm>
            <a:off x="911305" y="3212976"/>
            <a:ext cx="10271804" cy="2808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4923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10800449" cy="35283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Converting Temperatures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IE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ConvertFromCelsiusToFahrenheit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Print “Please Input Your Temperature in Celsius:”;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Read Temp;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Print “That Temperature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Fahrenheit:”;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Print (Temp*2) + 30;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70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Converting Temperatures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How do we convert from Fahrenheit </a:t>
            </a:r>
            <a:r>
              <a:rPr lang="en-IE" dirty="0" smtClean="0"/>
              <a:t>to Celsius?</a:t>
            </a:r>
          </a:p>
          <a:p>
            <a:endParaRPr lang="en-IE" dirty="0"/>
          </a:p>
          <a:p>
            <a:r>
              <a:rPr lang="en-IE" dirty="0" smtClean="0"/>
              <a:t>C = (F -30) / 2</a:t>
            </a:r>
          </a:p>
          <a:p>
            <a:endParaRPr lang="en-IE" dirty="0"/>
          </a:p>
          <a:p>
            <a:r>
              <a:rPr lang="en-IE" dirty="0" smtClean="0"/>
              <a:t>So if F=80</a:t>
            </a:r>
          </a:p>
          <a:p>
            <a:r>
              <a:rPr lang="en-IE" dirty="0"/>
              <a:t> </a:t>
            </a:r>
            <a:r>
              <a:rPr lang="en-IE" dirty="0" smtClean="0"/>
              <a:t>    F = (80-30)/2 = 50/2 = 25</a:t>
            </a:r>
          </a:p>
          <a:p>
            <a:endParaRPr lang="en-IE" sz="2000" i="1" dirty="0"/>
          </a:p>
          <a:p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267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11016473" cy="35283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Converting Temperatures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0" y="1639341"/>
            <a:ext cx="10886285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IE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ConvertFrom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Fahrenheit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ToCelsius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Print “Please Input Your Temperature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in Fahrenheit:”;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Read Temp;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Print “That Temperature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in Celsius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Print (Temp-30)/2;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99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4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know what a variable is from maths.</a:t>
            </a:r>
          </a:p>
          <a:p>
            <a:r>
              <a:rPr lang="en-IE" dirty="0" smtClean="0"/>
              <a:t>We’ve all seen this sort of thing in algebra:</a:t>
            </a:r>
          </a:p>
          <a:p>
            <a:endParaRPr lang="en-IE" dirty="0" smtClean="0"/>
          </a:p>
          <a:p>
            <a:pPr marL="0" indent="0" algn="ctr">
              <a:buNone/>
            </a:pPr>
            <a:r>
              <a:rPr lang="en-IE" sz="3600" dirty="0" smtClean="0"/>
              <a:t>2x – 10 = 0</a:t>
            </a:r>
          </a:p>
          <a:p>
            <a:pPr marL="0" indent="0" algn="ctr">
              <a:buNone/>
            </a:pPr>
            <a:r>
              <a:rPr lang="en-IE" sz="3600" dirty="0" smtClean="0"/>
              <a:t>2x = 10</a:t>
            </a:r>
          </a:p>
          <a:p>
            <a:pPr marL="0" indent="0" algn="ctr">
              <a:buNone/>
            </a:pPr>
            <a:r>
              <a:rPr lang="en-IE" sz="3600" dirty="0" smtClean="0"/>
              <a:t>X = 5</a:t>
            </a:r>
          </a:p>
        </p:txBody>
      </p:sp>
      <p:sp>
        <p:nvSpPr>
          <p:cNvPr id="4" name="Rectangle 3"/>
          <p:cNvSpPr/>
          <p:nvPr/>
        </p:nvSpPr>
        <p:spPr>
          <a:xfrm>
            <a:off x="911305" y="4149080"/>
            <a:ext cx="10271804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031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know what a variable is from maths.</a:t>
            </a:r>
          </a:p>
          <a:p>
            <a:r>
              <a:rPr lang="en-IE" dirty="0" smtClean="0"/>
              <a:t>We’ve all seen this sort of thing in algebra:</a:t>
            </a:r>
          </a:p>
          <a:p>
            <a:endParaRPr lang="en-IE" dirty="0" smtClean="0"/>
          </a:p>
          <a:p>
            <a:pPr marL="0" indent="0" algn="ctr">
              <a:buNone/>
            </a:pPr>
            <a:r>
              <a:rPr lang="en-IE" sz="3600" dirty="0" smtClean="0"/>
              <a:t>2x – 10 = 0</a:t>
            </a:r>
          </a:p>
          <a:p>
            <a:pPr marL="0" indent="0" algn="ctr">
              <a:buNone/>
            </a:pPr>
            <a:r>
              <a:rPr lang="en-IE" sz="3600" dirty="0" smtClean="0"/>
              <a:t>2x = 10</a:t>
            </a:r>
          </a:p>
          <a:p>
            <a:pPr marL="0" indent="0" algn="ctr">
              <a:buNone/>
            </a:pPr>
            <a:r>
              <a:rPr lang="en-IE" sz="3600" dirty="0" smtClean="0"/>
              <a:t>X = 5</a:t>
            </a:r>
          </a:p>
        </p:txBody>
      </p:sp>
      <p:sp>
        <p:nvSpPr>
          <p:cNvPr id="4" name="Rectangle 3"/>
          <p:cNvSpPr/>
          <p:nvPr/>
        </p:nvSpPr>
        <p:spPr>
          <a:xfrm>
            <a:off x="911305" y="4797152"/>
            <a:ext cx="10271804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2995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know what a variable is from maths.</a:t>
            </a:r>
          </a:p>
          <a:p>
            <a:r>
              <a:rPr lang="en-IE" dirty="0" smtClean="0"/>
              <a:t>We’ve all seen this sort of thing in algebra:</a:t>
            </a:r>
          </a:p>
          <a:p>
            <a:endParaRPr lang="en-IE" dirty="0" smtClean="0"/>
          </a:p>
          <a:p>
            <a:pPr marL="0" indent="0" algn="ctr">
              <a:buNone/>
            </a:pPr>
            <a:r>
              <a:rPr lang="en-IE" sz="3600" dirty="0" smtClean="0"/>
              <a:t>2x – 10 = 0</a:t>
            </a:r>
          </a:p>
          <a:p>
            <a:pPr marL="0" indent="0" algn="ctr">
              <a:buNone/>
            </a:pPr>
            <a:r>
              <a:rPr lang="en-IE" sz="3600" dirty="0" smtClean="0"/>
              <a:t>2x = 10</a:t>
            </a:r>
          </a:p>
          <a:p>
            <a:pPr marL="0" indent="0" algn="ctr">
              <a:buNone/>
            </a:pPr>
            <a:r>
              <a:rPr lang="en-IE" sz="3600" dirty="0" smtClean="0"/>
              <a:t>X = 5</a:t>
            </a:r>
          </a:p>
        </p:txBody>
      </p:sp>
    </p:spTree>
    <p:extLst>
      <p:ext uri="{BB962C8B-B14F-4D97-AF65-F5344CB8AC3E}">
        <p14:creationId xmlns:p14="http://schemas.microsoft.com/office/powerpoint/2010/main" val="329856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…and in another problem we might have: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 smtClean="0"/>
              <a:t>3x + 12 = 0</a:t>
            </a:r>
            <a:endParaRPr lang="en-IE" sz="3600" dirty="0"/>
          </a:p>
          <a:p>
            <a:pPr marL="0" indent="0" algn="ctr">
              <a:buNone/>
            </a:pPr>
            <a:r>
              <a:rPr lang="en-IE" sz="3600" dirty="0" smtClean="0"/>
              <a:t>3x = -12</a:t>
            </a:r>
            <a:endParaRPr lang="en-IE" sz="3600" dirty="0"/>
          </a:p>
          <a:p>
            <a:pPr marL="0" indent="0" algn="ctr">
              <a:buNone/>
            </a:pPr>
            <a:r>
              <a:rPr lang="en-IE" sz="3600" dirty="0" smtClean="0"/>
              <a:t>X = -4 </a:t>
            </a:r>
            <a:endParaRPr lang="en-IE" sz="4000" dirty="0" smtClean="0"/>
          </a:p>
        </p:txBody>
      </p:sp>
    </p:spTree>
    <p:extLst>
      <p:ext uri="{BB962C8B-B14F-4D97-AF65-F5344CB8AC3E}">
        <p14:creationId xmlns:p14="http://schemas.microsoft.com/office/powerpoint/2010/main" val="331167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So a variable contains a value, and that value changes over time.</a:t>
            </a:r>
            <a:endParaRPr lang="en-IE" sz="4000" dirty="0" smtClean="0"/>
          </a:p>
        </p:txBody>
      </p:sp>
    </p:spTree>
    <p:extLst>
      <p:ext uri="{BB962C8B-B14F-4D97-AF65-F5344CB8AC3E}">
        <p14:creationId xmlns:p14="http://schemas.microsoft.com/office/powerpoint/2010/main" val="399906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…like your bank balance!</a:t>
            </a:r>
            <a:endParaRPr lang="en-IE" sz="4000" dirty="0" smtClean="0"/>
          </a:p>
        </p:txBody>
      </p:sp>
    </p:spTree>
    <p:extLst>
      <p:ext uri="{BB962C8B-B14F-4D97-AF65-F5344CB8AC3E}">
        <p14:creationId xmlns:p14="http://schemas.microsoft.com/office/powerpoint/2010/main" val="3842718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958</Words>
  <Application>Microsoft Office PowerPoint</Application>
  <PresentationFormat>Custom</PresentationFormat>
  <Paragraphs>223</Paragraphs>
  <Slides>33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Pseudocode</vt:lpstr>
      <vt:lpstr>Pseudocode</vt:lpstr>
      <vt:lpstr>Pseudocode</vt:lpstr>
      <vt:lpstr>Pseudocode</vt:lpstr>
      <vt:lpstr>Converting Temperatures</vt:lpstr>
      <vt:lpstr>Converting Temperatures</vt:lpstr>
      <vt:lpstr>Converting Temperatures</vt:lpstr>
      <vt:lpstr>Converting Temperatures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55</cp:revision>
  <dcterms:created xsi:type="dcterms:W3CDTF">2011-10-08T11:06:39Z</dcterms:created>
  <dcterms:modified xsi:type="dcterms:W3CDTF">2015-07-22T13:50:29Z</dcterms:modified>
</cp:coreProperties>
</file>