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8" r:id="rId2"/>
    <p:sldId id="937" r:id="rId3"/>
    <p:sldId id="938" r:id="rId4"/>
    <p:sldId id="939" r:id="rId5"/>
    <p:sldId id="941" r:id="rId6"/>
    <p:sldId id="944" r:id="rId7"/>
    <p:sldId id="945" r:id="rId8"/>
    <p:sldId id="943" r:id="rId9"/>
    <p:sldId id="951" r:id="rId10"/>
    <p:sldId id="946" r:id="rId11"/>
    <p:sldId id="949" r:id="rId12"/>
    <p:sldId id="947" r:id="rId13"/>
    <p:sldId id="948" r:id="rId14"/>
    <p:sldId id="950" r:id="rId15"/>
    <p:sldId id="952" r:id="rId16"/>
    <p:sldId id="953" r:id="rId17"/>
    <p:sldId id="954" r:id="rId18"/>
    <p:sldId id="955" r:id="rId19"/>
    <p:sldId id="956" r:id="rId20"/>
    <p:sldId id="957" r:id="rId21"/>
    <p:sldId id="958" r:id="rId22"/>
    <p:sldId id="962" r:id="rId23"/>
    <p:sldId id="963" r:id="rId24"/>
    <p:sldId id="959" r:id="rId25"/>
    <p:sldId id="960" r:id="rId26"/>
    <p:sldId id="961" r:id="rId27"/>
    <p:sldId id="964" r:id="rId28"/>
    <p:sldId id="965" r:id="rId29"/>
    <p:sldId id="966" r:id="rId30"/>
    <p:sldId id="967" r:id="rId31"/>
    <p:sldId id="968" r:id="rId32"/>
    <p:sldId id="969" r:id="rId33"/>
    <p:sldId id="970" r:id="rId34"/>
    <p:sldId id="971" r:id="rId35"/>
    <p:sldId id="972" r:id="rId36"/>
    <p:sldId id="973" r:id="rId37"/>
    <p:sldId id="974" r:id="rId38"/>
    <p:sldId id="975" r:id="rId39"/>
    <p:sldId id="976" r:id="rId40"/>
    <p:sldId id="977" r:id="rId41"/>
    <p:sldId id="978" r:id="rId42"/>
    <p:sldId id="557" r:id="rId43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11/10/2016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11/10/2016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11/10/2016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11/10/2016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11/10/2016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11/10/2016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11/10/2016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11/10/2016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Migrating to</a:t>
            </a:r>
            <a:br>
              <a:rPr lang="en-IE" sz="6000" dirty="0" smtClean="0">
                <a:solidFill>
                  <a:schemeClr val="bg1"/>
                </a:solidFill>
              </a:rPr>
            </a:br>
            <a:r>
              <a:rPr lang="en-IE" sz="6000" dirty="0" smtClean="0">
                <a:solidFill>
                  <a:schemeClr val="bg1"/>
                </a:solidFill>
              </a:rPr>
              <a:t>Object-Oriented Programs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Object-Oriented Programming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So does it make sense to collect all the attributes and methods into a single class?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Probably!</a:t>
            </a:r>
          </a:p>
        </p:txBody>
      </p:sp>
    </p:spTree>
    <p:extLst>
      <p:ext uri="{BB962C8B-B14F-4D97-AF65-F5344CB8AC3E}">
        <p14:creationId xmlns:p14="http://schemas.microsoft.com/office/powerpoint/2010/main" val="321208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908720"/>
            <a:ext cx="10742269" cy="5035697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math</a:t>
            </a:r>
          </a:p>
          <a:p>
            <a:pPr marL="800100" lvl="2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Point:</a:t>
            </a:r>
          </a:p>
          <a:p>
            <a:pPr marL="800100" lvl="2" indent="0">
              <a:buNone/>
            </a:pPr>
            <a:r>
              <a:rPr lang="en-IE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IE" sz="105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105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_(self, x, y):</a:t>
            </a:r>
          </a:p>
          <a:p>
            <a:pPr marL="800100" lvl="2" indent="0">
              <a:buNone/>
            </a:pP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self.x</a:t>
            </a:r>
            <a:r>
              <a:rPr lang="en-IE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x</a:t>
            </a:r>
          </a:p>
          <a:p>
            <a:pPr marL="800100" lvl="2" indent="0">
              <a:buNone/>
            </a:pP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self.y</a:t>
            </a:r>
            <a:r>
              <a:rPr lang="en-IE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y</a:t>
            </a:r>
          </a:p>
          <a:p>
            <a:pPr marL="800100" lvl="2" indent="0">
              <a:buNone/>
            </a:pPr>
            <a:r>
              <a:rPr lang="en-IE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endParaRPr lang="en-IE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911630" y="6021288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48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908720"/>
            <a:ext cx="10742269" cy="5035697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distance(self, p2):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(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self.x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 p2.x)**2 + (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self.y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 p2.y)**2)</a:t>
            </a: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distance</a:t>
            </a:r>
          </a:p>
          <a:p>
            <a:pPr marL="800100" lvl="2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 point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34566" y="332656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 smtClean="0">
                <a:solidFill>
                  <a:schemeClr val="tx1"/>
                </a:solidFill>
              </a:rPr>
              <a:t>Continued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1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052736"/>
            <a:ext cx="10742269" cy="5035697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Polygon:</a:t>
            </a:r>
          </a:p>
          <a:p>
            <a:pPr marL="800100" lvl="2" indent="0">
              <a:buNone/>
            </a:pPr>
            <a:r>
              <a:rPr lang="en-IE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IE" sz="105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105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_(self):</a:t>
            </a:r>
          </a:p>
          <a:p>
            <a:pPr marL="800100" lvl="2" indent="0">
              <a:buNone/>
            </a:pP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self.vertices</a:t>
            </a:r>
            <a:r>
              <a:rPr lang="en-IE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[]</a:t>
            </a:r>
          </a:p>
          <a:p>
            <a:pPr marL="800100" lvl="2" indent="0">
              <a:buNone/>
            </a:pP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</a:t>
            </a:r>
            <a:r>
              <a:rPr lang="en-IE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endParaRPr lang="en-IE" b="1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add_point</a:t>
            </a:r>
            <a:r>
              <a:rPr lang="en-IE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(self, point):</a:t>
            </a:r>
          </a:p>
          <a:p>
            <a:pPr marL="800100" lvl="2" indent="0">
              <a:buNone/>
            </a:pP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self.vertices.append</a:t>
            </a:r>
            <a:r>
              <a:rPr lang="en-IE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((point))</a:t>
            </a:r>
          </a:p>
          <a:p>
            <a:pPr marL="800100" lvl="2" indent="0">
              <a:buNone/>
            </a:pP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</a:t>
            </a:r>
            <a:r>
              <a:rPr lang="en-IE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add_point</a:t>
            </a:r>
            <a:endParaRPr lang="en-IE" b="1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911630" y="6021288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45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052736"/>
            <a:ext cx="10742269" cy="5035697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perimeter(self):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perimeter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0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points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self.vertices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self.vertices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]]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for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range(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self.vertices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perimeter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+=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points[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].distance(points[i+1])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ENDFOR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perimeter</a:t>
            </a: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#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perimeter</a:t>
            </a:r>
          </a:p>
          <a:p>
            <a:pPr marL="800100" lvl="2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 </a:t>
            </a:r>
            <a:r>
              <a:rPr lang="en-IE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perimeter</a:t>
            </a:r>
            <a:endParaRPr lang="en-IE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911630" y="6021288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31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052736"/>
            <a:ext cx="10742269" cy="5035697"/>
          </a:xfrm>
        </p:spPr>
        <p:txBody>
          <a:bodyPr>
            <a:noAutofit/>
          </a:bodyPr>
          <a:lstStyle/>
          <a:p>
            <a:pPr marL="1257300" lvl="2" indent="-457200"/>
            <a:r>
              <a:rPr lang="en-IE" sz="28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Now to run the program we do:</a:t>
            </a:r>
          </a:p>
          <a:p>
            <a:pPr marL="1257300" lvl="2" indent="-457200"/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square = Polygon</a:t>
            </a:r>
            <a:r>
              <a:rPr lang="it-IT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it-IT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it-IT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square.add_point(Point(1,1</a:t>
            </a: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800100" lvl="2" indent="0">
              <a:buNone/>
            </a:pP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it-IT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square.add_point(Point(1,2</a:t>
            </a: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800100" lvl="2" indent="0">
              <a:buNone/>
            </a:pP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it-IT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square.add_point(Point(2,2</a:t>
            </a: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800100" lvl="2" indent="0">
              <a:buNone/>
            </a:pP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it-IT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square.add_point(Point(2,1</a:t>
            </a: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800100" lvl="2" indent="0">
              <a:buNone/>
            </a:pPr>
            <a:endParaRPr lang="it-IT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it-IT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it-IT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Polygon </a:t>
            </a: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perimeter is", square.perimeter())</a:t>
            </a:r>
          </a:p>
        </p:txBody>
      </p:sp>
    </p:spTree>
    <p:extLst>
      <p:ext uri="{BB962C8B-B14F-4D97-AF65-F5344CB8AC3E}">
        <p14:creationId xmlns:p14="http://schemas.microsoft.com/office/powerpoint/2010/main" val="162983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Procedural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Version</a:t>
            </a:r>
          </a:p>
          <a:p>
            <a:pPr marL="800100" lvl="2" indent="0">
              <a:buNone/>
            </a:pPr>
            <a:endParaRPr lang="it-IT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it-IT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square </a:t>
            </a:r>
            <a:r>
              <a:rPr lang="it-IT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[(1,1),(1,2),(2,2),(2,1)]</a:t>
            </a:r>
          </a:p>
          <a:p>
            <a:pPr marL="800100" lvl="2" indent="0">
              <a:buNone/>
            </a:pPr>
            <a:endParaRPr lang="it-IT" sz="1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it-IT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it-IT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perimeter(square)</a:t>
            </a:r>
          </a:p>
          <a:p>
            <a:endParaRPr lang="en-IE" dirty="0"/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Object-Oriented Version</a:t>
            </a:r>
          </a:p>
          <a:p>
            <a:pPr marL="800100" lvl="2" indent="0">
              <a:buNone/>
            </a:pPr>
            <a:endParaRPr lang="it-IT" sz="1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it-IT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it-IT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 = Polygon()</a:t>
            </a:r>
          </a:p>
          <a:p>
            <a:pPr marL="800100" lvl="2" indent="0">
              <a:buNone/>
            </a:pPr>
            <a:r>
              <a:rPr lang="it-IT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square.add_point(Point(1,1))</a:t>
            </a:r>
          </a:p>
          <a:p>
            <a:pPr marL="800100" lvl="2" indent="0">
              <a:buNone/>
            </a:pPr>
            <a:r>
              <a:rPr lang="it-IT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square.add_point(Point(1,2))</a:t>
            </a:r>
          </a:p>
          <a:p>
            <a:pPr marL="800100" lvl="2" indent="0">
              <a:buNone/>
            </a:pPr>
            <a:r>
              <a:rPr lang="it-IT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square.add_point(Point(2,2))</a:t>
            </a:r>
          </a:p>
          <a:p>
            <a:pPr marL="800100" lvl="2" indent="0">
              <a:buNone/>
            </a:pPr>
            <a:r>
              <a:rPr lang="it-IT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square.add_point(Point(2,1))</a:t>
            </a:r>
          </a:p>
          <a:p>
            <a:pPr marL="800100" lvl="2" indent="0">
              <a:buNone/>
            </a:pPr>
            <a:endParaRPr lang="it-IT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it-IT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print("Polygon perimeter is", square.perimeter())</a:t>
            </a:r>
          </a:p>
          <a:p>
            <a:endParaRPr lang="en-IE" dirty="0"/>
          </a:p>
        </p:txBody>
      </p:sp>
      <p:sp>
        <p:nvSpPr>
          <p:cNvPr id="5" name="Rounded Rectangle 4"/>
          <p:cNvSpPr/>
          <p:nvPr/>
        </p:nvSpPr>
        <p:spPr>
          <a:xfrm>
            <a:off x="5993620" y="1417638"/>
            <a:ext cx="5587272" cy="4171602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219902" y="1412776"/>
            <a:ext cx="5587272" cy="4171602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2541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Object-Oriented Programming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So the object-oriented version certainly isn’t more compact than the procedural version, but it is clearer in terms of what is happening.</a:t>
            </a: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Good programming is clear programming, it’s better to have a lot of lines of code, if it makes things clearer, because someone else will have to modify your code at some point in the future.</a:t>
            </a:r>
          </a:p>
        </p:txBody>
      </p:sp>
    </p:spTree>
    <p:extLst>
      <p:ext uri="{BB962C8B-B14F-4D97-AF65-F5344CB8AC3E}">
        <p14:creationId xmlns:p14="http://schemas.microsoft.com/office/powerpoint/2010/main" val="97189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Using Properties </a:t>
            </a:r>
            <a:br>
              <a:rPr lang="en-IE" sz="6000" dirty="0" smtClean="0">
                <a:solidFill>
                  <a:schemeClr val="bg1"/>
                </a:solidFill>
              </a:rPr>
            </a:br>
            <a:r>
              <a:rPr lang="en-IE" sz="6000" dirty="0" smtClean="0">
                <a:solidFill>
                  <a:schemeClr val="bg1"/>
                </a:solidFill>
              </a:rPr>
              <a:t>to add behaviour</a:t>
            </a:r>
            <a:endParaRPr lang="en-IE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44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Object-Oriented Programming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Imagine we wrote code to store a colour and a hex value: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Colour: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IE" sz="7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7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_(self,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rgb_value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name):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self.rgb_value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rgb_value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self.name = name</a:t>
            </a:r>
          </a:p>
          <a:p>
            <a:pPr marL="400050" lvl="1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_</a:t>
            </a:r>
            <a:r>
              <a:rPr lang="en-IE" sz="7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</a:p>
          <a:p>
            <a:pPr marL="400050" lvl="1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class.</a:t>
            </a:r>
          </a:p>
        </p:txBody>
      </p:sp>
    </p:spTree>
    <p:extLst>
      <p:ext uri="{BB962C8B-B14F-4D97-AF65-F5344CB8AC3E}">
        <p14:creationId xmlns:p14="http://schemas.microsoft.com/office/powerpoint/2010/main" val="72288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Object-Oriented Programming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Let’s start by stating the obvious, if we are designing software and it is clear there are different types of objects, then each different object type should be modelled as a separate class.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Are objects always necessary? If we are just modelling data, maybe an array is all we need, and if we are just modelling behaviour, maybe a method is all we need; but if we are modelling data and behaviour, an object might make sense.</a:t>
            </a:r>
          </a:p>
        </p:txBody>
      </p:sp>
    </p:spTree>
    <p:extLst>
      <p:ext uri="{BB962C8B-B14F-4D97-AF65-F5344CB8AC3E}">
        <p14:creationId xmlns:p14="http://schemas.microsoft.com/office/powerpoint/2010/main" val="237859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Object-Oriented Programming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So we would run this as follows: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Colour("#FF0000", "Red")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print(redcolour.name, "is",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redcolour.rgb_value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31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Object-Oriented Programming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So we would run this as follows: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Colour("#FF0000", "Red")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print(redcolour.name, "is",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redcolour.rgb_value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486694" y="4005064"/>
            <a:ext cx="856895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algn="ctr"/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 #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FF0000</a:t>
            </a:r>
          </a:p>
          <a:p>
            <a:pPr lvl="1" algn="ctr"/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40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Object-Oriented Programming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So we would run this as follows: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Colour("#FF0000", "Red")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print(redcolour.name, "is",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redcolour.rgb_value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Redcolour.name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“Bright Red”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rint(redcolour.name)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486694" y="4005064"/>
            <a:ext cx="856895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algn="ctr"/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 #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FF0000</a:t>
            </a:r>
          </a:p>
          <a:p>
            <a:pPr lvl="1" algn="ctr"/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84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Object-Oriented Programming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So we would run this as follows: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Colour("#FF0000", "Red")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print(redcolour.name, "is",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redcolour.rgb_value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Redcolour.name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“Bright Red”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rint(redcolour.name)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486694" y="4005064"/>
            <a:ext cx="856895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algn="ctr"/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 #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FF0000</a:t>
            </a:r>
          </a:p>
          <a:p>
            <a:pPr lvl="1" algn="ctr"/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486694" y="5805264"/>
            <a:ext cx="856895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Bright Red</a:t>
            </a:r>
          </a:p>
        </p:txBody>
      </p:sp>
    </p:spTree>
    <p:extLst>
      <p:ext uri="{BB962C8B-B14F-4D97-AF65-F5344CB8AC3E}">
        <p14:creationId xmlns:p14="http://schemas.microsoft.com/office/powerpoint/2010/main" val="394721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Object-Oriented Programming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Sometimes we like to have methods to set (and get) the values of the attributes, these are called </a:t>
            </a:r>
            <a:r>
              <a:rPr lang="en-IE" i="1" dirty="0" smtClean="0">
                <a:solidFill>
                  <a:schemeClr val="bg1"/>
                </a:solidFill>
                <a:cs typeface="Courier New" panose="02070309020205020404" pitchFamily="49" charset="0"/>
              </a:rPr>
              <a:t>getters and setters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:</a:t>
            </a: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lvl="1"/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set_name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95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Object-Oriented Programming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2565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Colour: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IE" sz="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_(self,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rgb_value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name):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self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._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rgb_value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rgb_value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._name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name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_</a:t>
            </a:r>
            <a:r>
              <a:rPr lang="en-IE" sz="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</a:p>
          <a:p>
            <a:pPr marL="0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set_name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(self, name):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self._name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name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set_name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return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self._name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class.</a:t>
            </a: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11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Object-Oriented Programming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2565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Colour: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IE" sz="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_(self,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rgb_value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name):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self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._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rgb_value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rgb_value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._name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name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_</a:t>
            </a:r>
            <a:r>
              <a:rPr lang="en-IE" sz="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</a:p>
          <a:p>
            <a:pPr marL="0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set_name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(self, name):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self._name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name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set_name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return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self._name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class.</a:t>
            </a: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175326" y="1844824"/>
            <a:ext cx="4752528" cy="16561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The __</a:t>
            </a:r>
            <a:r>
              <a:rPr lang="en-IE" sz="20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init</a:t>
            </a:r>
            <a:r>
              <a:rPr lang="en-IE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__ class is the same as before, except the internal variable names are now preceded by underscores to indicate that we don’t want to access them directly</a:t>
            </a:r>
            <a:endParaRPr lang="en-IE" sz="2000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>
            <a:stCxn id="5" idx="1"/>
          </p:cNvCxnSpPr>
          <p:nvPr/>
        </p:nvCxnSpPr>
        <p:spPr>
          <a:xfrm flipH="1" flipV="1">
            <a:off x="5375126" y="2420888"/>
            <a:ext cx="1800200" cy="252028"/>
          </a:xfrm>
          <a:prstGeom prst="straightConnector1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7175326" y="3789040"/>
            <a:ext cx="4752528" cy="100811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The </a:t>
            </a:r>
            <a:r>
              <a:rPr lang="en-IE" sz="20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set_name</a:t>
            </a:r>
            <a:r>
              <a:rPr lang="en-IE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 class sets the name variable instead of doing it the old way: </a:t>
            </a:r>
          </a:p>
          <a:p>
            <a:pPr algn="ctr"/>
            <a:r>
              <a:rPr lang="en-IE" sz="20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x._name</a:t>
            </a:r>
            <a:r>
              <a:rPr lang="en-IE" sz="2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= “Red”</a:t>
            </a:r>
            <a:endParaRPr lang="en-IE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5375126" y="4077072"/>
            <a:ext cx="1800200" cy="252028"/>
          </a:xfrm>
          <a:prstGeom prst="straightConnector1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7175326" y="5157192"/>
            <a:ext cx="4752528" cy="100811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The </a:t>
            </a:r>
            <a:r>
              <a:rPr lang="en-IE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g</a:t>
            </a:r>
            <a:r>
              <a:rPr lang="en-IE" sz="20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et_name</a:t>
            </a:r>
            <a:r>
              <a:rPr lang="en-IE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 class gets the name variable instead of doing it the old way: </a:t>
            </a:r>
          </a:p>
          <a:p>
            <a:pPr algn="ctr"/>
            <a:r>
              <a:rPr lang="en-IE" sz="2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Print(</a:t>
            </a:r>
            <a:r>
              <a:rPr lang="en-IE" sz="20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x._name</a:t>
            </a:r>
            <a:r>
              <a:rPr lang="en-IE" sz="2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)</a:t>
            </a:r>
            <a:endParaRPr lang="en-IE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5375126" y="5445224"/>
            <a:ext cx="1800200" cy="252028"/>
          </a:xfrm>
          <a:prstGeom prst="straightConnector1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15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Object-Oriented Programming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This works fine, and we can get the colour name in two different ways:</a:t>
            </a: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lvl="1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._name)</a:t>
            </a:r>
          </a:p>
          <a:p>
            <a:pPr lvl="1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redcolour.get_name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29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Object-Oriented Programming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This works fine, and we can get the colour name in two different ways:</a:t>
            </a: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lvl="1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._name)</a:t>
            </a:r>
          </a:p>
          <a:p>
            <a:pPr lvl="1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redcolour.get_name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lvl="1"/>
            <a:endParaRPr lang="en-IE" sz="28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only difference is that we can add additionally functionality easily into the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 method.</a:t>
            </a:r>
            <a:endParaRPr lang="en-IE" sz="3200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59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Object-Oriented Programming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256583"/>
          </a:xfrm>
        </p:spPr>
        <p:txBody>
          <a:bodyPr>
            <a:normAutofit/>
          </a:bodyPr>
          <a:lstStyle/>
          <a:p>
            <a:r>
              <a:rPr lang="en-IE" sz="28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So we could add a check into the </a:t>
            </a:r>
            <a:r>
              <a:rPr lang="en-IE" sz="2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IE" sz="28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 to see if the name variable is set to blank:</a:t>
            </a:r>
            <a:endParaRPr lang="en-IE" sz="28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self._name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"":</a:t>
            </a:r>
          </a:p>
          <a:p>
            <a:pPr marL="400050" lvl="1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"There is a blank value"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self._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ENDIF;</a:t>
            </a:r>
          </a:p>
          <a:p>
            <a:pPr marL="400050" lvl="1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IE" sz="36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3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Object-Oriented Programming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When programming, it’s a good idea to start simple and grow your solution to something more complex instead of starting off with something too tricky immediately.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So we might start off the program with a few variables, and as we add functionality and features, we can start to think about creating objects from the evolved design.</a:t>
            </a:r>
          </a:p>
        </p:txBody>
      </p:sp>
    </p:spTree>
    <p:extLst>
      <p:ext uri="{BB962C8B-B14F-4D97-AF65-F5344CB8AC3E}">
        <p14:creationId xmlns:p14="http://schemas.microsoft.com/office/powerpoint/2010/main" val="210474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Object-Oriented Programming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256583"/>
          </a:xfrm>
        </p:spPr>
        <p:txBody>
          <a:bodyPr>
            <a:normAutofit/>
          </a:bodyPr>
          <a:lstStyle/>
          <a:p>
            <a:r>
              <a:rPr lang="en-IE" sz="28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So now we can run as follows:</a:t>
            </a:r>
            <a:endParaRPr lang="en-IE" sz="28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Colour("#FF0000", "Red")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redcolour.get_name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400050" lvl="1" indent="0">
              <a:buNone/>
            </a:pPr>
            <a:endParaRPr lang="en-IE" sz="36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68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Object-Oriented Programming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256583"/>
          </a:xfrm>
        </p:spPr>
        <p:txBody>
          <a:bodyPr>
            <a:normAutofit/>
          </a:bodyPr>
          <a:lstStyle/>
          <a:p>
            <a:r>
              <a:rPr lang="en-IE" sz="28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So now we can run as follows:</a:t>
            </a:r>
            <a:endParaRPr lang="en-IE" sz="28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Colour("#FF0000", "Red")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redcolour.get_name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400050" lvl="1" indent="0">
              <a:buNone/>
            </a:pPr>
            <a:endParaRPr lang="en-IE" sz="36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486694" y="3284984"/>
            <a:ext cx="856895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</a:t>
            </a:r>
          </a:p>
        </p:txBody>
      </p:sp>
    </p:spTree>
    <p:extLst>
      <p:ext uri="{BB962C8B-B14F-4D97-AF65-F5344CB8AC3E}">
        <p14:creationId xmlns:p14="http://schemas.microsoft.com/office/powerpoint/2010/main" val="45765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Object-Oriented Programming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256583"/>
          </a:xfrm>
        </p:spPr>
        <p:txBody>
          <a:bodyPr>
            <a:normAutofit/>
          </a:bodyPr>
          <a:lstStyle/>
          <a:p>
            <a:r>
              <a:rPr lang="en-IE" sz="28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So now we can run as follows:</a:t>
            </a:r>
            <a:endParaRPr lang="en-IE" sz="28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Colour("#FF0000", "Red")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redcolour.get_name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._name = ""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redcolour.get_name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endParaRPr lang="en-IE" sz="36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486694" y="3284984"/>
            <a:ext cx="856895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</a:t>
            </a:r>
          </a:p>
        </p:txBody>
      </p:sp>
    </p:spTree>
    <p:extLst>
      <p:ext uri="{BB962C8B-B14F-4D97-AF65-F5344CB8AC3E}">
        <p14:creationId xmlns:p14="http://schemas.microsoft.com/office/powerpoint/2010/main" val="411214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Object-Oriented Programming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256583"/>
          </a:xfrm>
        </p:spPr>
        <p:txBody>
          <a:bodyPr>
            <a:normAutofit/>
          </a:bodyPr>
          <a:lstStyle/>
          <a:p>
            <a:r>
              <a:rPr lang="en-IE" sz="28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So now we can run as follows:</a:t>
            </a:r>
            <a:endParaRPr lang="en-IE" sz="28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Colour("#FF0000", "Red")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redcolour.get_name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._name = ""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redcolour.get_name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endParaRPr lang="en-IE" sz="36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486694" y="3284984"/>
            <a:ext cx="856895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486694" y="5445224"/>
            <a:ext cx="856895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There is a blank value</a:t>
            </a:r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93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Object-Oriented Programming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But that only works if we do this:</a:t>
            </a:r>
          </a:p>
          <a:p>
            <a:pPr lvl="1"/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redcolour.get_name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lvl="1"/>
            <a:endParaRPr lang="en-IE" sz="28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What if we have a load of code written already that does this?</a:t>
            </a:r>
            <a:endParaRPr lang="en-IE" sz="3200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lvl="1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._name)</a:t>
            </a:r>
          </a:p>
          <a:p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30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Object-Oriented Programming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But that only works if we do this:</a:t>
            </a:r>
          </a:p>
          <a:p>
            <a:pPr lvl="1"/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redcolour.get_name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lvl="1"/>
            <a:endParaRPr lang="en-IE" sz="28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What if we have a load of code written already that does this?</a:t>
            </a:r>
            <a:endParaRPr lang="en-IE" sz="3200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lvl="1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._name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Python provides us with a magic function that takes care of this, and it’s called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.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85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Object-Oriented Programming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So what does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do?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 forces the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 method to be run every time a program requests the value of name, and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 forces the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set_name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method to be run every time a program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assigns a new value to name. 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79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Object-Oriented Programming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We just add the following line in at the end of the class:</a:t>
            </a: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name = property(_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_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set_name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And then whichever way a program tries to get or set a value, the methods will be executed.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20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More details </a:t>
            </a:r>
            <a:br>
              <a:rPr lang="en-IE" sz="6000" dirty="0" smtClean="0">
                <a:solidFill>
                  <a:schemeClr val="bg1"/>
                </a:solidFill>
              </a:rPr>
            </a:br>
            <a:r>
              <a:rPr lang="en-IE" sz="6000" dirty="0" smtClean="0">
                <a:solidFill>
                  <a:schemeClr val="bg1"/>
                </a:solidFill>
              </a:rPr>
              <a:t>on Properties </a:t>
            </a:r>
            <a:endParaRPr lang="en-IE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29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Object-Oriented Programming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property function can accept two more parameters, a deletion function and a </a:t>
            </a:r>
            <a:r>
              <a:rPr lang="en-IE" dirty="0" err="1" smtClean="0">
                <a:solidFill>
                  <a:schemeClr val="bg1"/>
                </a:solidFill>
                <a:cs typeface="Courier New" panose="02070309020205020404" pitchFamily="49" charset="0"/>
              </a:rPr>
              <a:t>docstring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 for the property. So in total the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property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can take:</a:t>
            </a:r>
          </a:p>
          <a:p>
            <a:pPr lvl="1"/>
            <a:r>
              <a:rPr lang="en-IE" sz="32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 A get function</a:t>
            </a:r>
          </a:p>
          <a:p>
            <a:pPr lvl="1"/>
            <a:r>
              <a:rPr lang="en-IE" sz="32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 A set function</a:t>
            </a:r>
          </a:p>
          <a:p>
            <a:pPr lvl="1"/>
            <a:r>
              <a:rPr lang="en-IE" sz="32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 A delete function</a:t>
            </a:r>
          </a:p>
          <a:p>
            <a:pPr lvl="1"/>
            <a:r>
              <a:rPr lang="en-IE" sz="32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 A </a:t>
            </a:r>
            <a:r>
              <a:rPr lang="en-IE" sz="3200" dirty="0" err="1" smtClean="0">
                <a:solidFill>
                  <a:schemeClr val="bg1"/>
                </a:solidFill>
                <a:cs typeface="Courier New" panose="02070309020205020404" pitchFamily="49" charset="0"/>
              </a:rPr>
              <a:t>docstring</a:t>
            </a:r>
            <a:endParaRPr lang="en-IE" sz="3200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2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9047534" y="2924944"/>
            <a:ext cx="2880000" cy="28800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Object-Oriented Programming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Let’s imagine we are creating a program to model polygons in 2D space, each point would be modelled using a pair as an X and Y co-ordinate (x, y).</a:t>
            </a:r>
          </a:p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  </a:t>
            </a:r>
          </a:p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So a square could be</a:t>
            </a:r>
          </a:p>
          <a:p>
            <a:pPr lvl="1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quare = [(1,1),(1,2),(2,2),(2,1)]</a:t>
            </a:r>
          </a:p>
          <a:p>
            <a:pPr lvl="1"/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This is an array of tuples (pairs).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9407574" y="3284984"/>
            <a:ext cx="0" cy="22322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155838" y="5229200"/>
            <a:ext cx="2628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0127654" y="3789040"/>
            <a:ext cx="864096" cy="86409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/>
          <p:cNvSpPr/>
          <p:nvPr/>
        </p:nvSpPr>
        <p:spPr>
          <a:xfrm>
            <a:off x="10069294" y="373068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Oval 10"/>
          <p:cNvSpPr/>
          <p:nvPr/>
        </p:nvSpPr>
        <p:spPr>
          <a:xfrm>
            <a:off x="10919742" y="373068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Oval 11"/>
          <p:cNvSpPr/>
          <p:nvPr/>
        </p:nvSpPr>
        <p:spPr>
          <a:xfrm>
            <a:off x="10055646" y="4581128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Oval 12"/>
          <p:cNvSpPr/>
          <p:nvPr/>
        </p:nvSpPr>
        <p:spPr>
          <a:xfrm>
            <a:off x="10919742" y="4581128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/>
          <p:cNvSpPr/>
          <p:nvPr/>
        </p:nvSpPr>
        <p:spPr>
          <a:xfrm>
            <a:off x="9729153" y="4725144"/>
            <a:ext cx="75854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(1,1)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587790" y="3257351"/>
            <a:ext cx="7585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(2,2)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767613" y="3255367"/>
            <a:ext cx="7585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(1,2)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0665256" y="4725144"/>
            <a:ext cx="7585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(2,1)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754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Object-Oriented Programming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2565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ALife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__(self,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alife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value):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self.alife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alife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self.value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value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get_alife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print("You are getting a life")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self.alife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set_alife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(self, value):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print("You are getting a life {}".format(value))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self._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alife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value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del_alife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(self, value):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print("You have deleted one life")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del self._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alife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MyLife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property(_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get_alife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set_alife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del_alife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DocStrings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This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 a life property")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class.</a:t>
            </a: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41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Object-Oriented Programming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34566" y="1395182"/>
            <a:ext cx="11449272" cy="51301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521" y="1772816"/>
            <a:ext cx="10814277" cy="44644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IE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IE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help(</a:t>
            </a:r>
            <a:r>
              <a:rPr lang="en-IE" dirty="0" err="1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ALife</a:t>
            </a:r>
            <a:r>
              <a:rPr lang="en-IE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dirty="0" smtClean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IE" dirty="0" smtClean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IE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Help </a:t>
            </a:r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 </a:t>
            </a:r>
            <a:r>
              <a:rPr lang="en-IE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ALife</a:t>
            </a:r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module __main__ object</a:t>
            </a:r>
            <a:r>
              <a:rPr lang="en-IE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ALife</a:t>
            </a:r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builtins.object</a:t>
            </a:r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Methods defined here</a:t>
            </a:r>
            <a:r>
              <a:rPr lang="en-IE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__</a:t>
            </a:r>
            <a:r>
              <a:rPr lang="en-IE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__(self, </a:t>
            </a:r>
            <a:r>
              <a:rPr lang="en-IE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alife</a:t>
            </a:r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value)</a:t>
            </a:r>
          </a:p>
          <a:p>
            <a:pPr lvl="2"/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    Initialize self.  See help(type(self)) for accurate signature</a:t>
            </a:r>
            <a:r>
              <a:rPr lang="en-IE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----------------------------------------------------------------------</a:t>
            </a:r>
          </a:p>
          <a:p>
            <a:pPr lvl="2"/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Data descriptors defined here</a:t>
            </a:r>
            <a:r>
              <a:rPr lang="en-IE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</a:t>
            </a:r>
            <a:r>
              <a:rPr lang="en-IE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MyLife</a:t>
            </a:r>
            <a:endParaRPr lang="en-IE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    </a:t>
            </a:r>
            <a:r>
              <a:rPr lang="en-IE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DocStrings</a:t>
            </a:r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This is a life </a:t>
            </a:r>
            <a:r>
              <a:rPr lang="en-IE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</a:t>
            </a:r>
            <a:endParaRPr lang="en-IE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__</a:t>
            </a:r>
            <a:r>
              <a:rPr lang="en-IE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</a:p>
          <a:p>
            <a:pPr lvl="2"/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    dictionary for instance variables (if defined</a:t>
            </a:r>
            <a:r>
              <a:rPr lang="en-IE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__</a:t>
            </a:r>
            <a:r>
              <a:rPr lang="en-IE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weakref</a:t>
            </a:r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</a:p>
          <a:p>
            <a:pPr lvl="2"/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    list of weak references to the object (if defined)</a:t>
            </a:r>
          </a:p>
        </p:txBody>
      </p:sp>
    </p:spTree>
    <p:extLst>
      <p:ext uri="{BB962C8B-B14F-4D97-AF65-F5344CB8AC3E}">
        <p14:creationId xmlns:p14="http://schemas.microsoft.com/office/powerpoint/2010/main" val="11959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052736"/>
            <a:ext cx="10742269" cy="5035697"/>
          </a:xfrm>
        </p:spPr>
        <p:txBody>
          <a:bodyPr>
            <a:noAutofit/>
          </a:bodyPr>
          <a:lstStyle/>
          <a:p>
            <a:pPr marL="1257300" lvl="2" indent="-457200"/>
            <a:r>
              <a:rPr lang="en-IE" sz="32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To calculate the distance between two points:</a:t>
            </a:r>
          </a:p>
          <a:p>
            <a:pPr marL="1257300" lvl="2" indent="-457200"/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math</a:t>
            </a:r>
          </a:p>
          <a:p>
            <a:pPr marL="800100" lvl="2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distance(p1, p2):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(p1[0] – p2[0])**2 + (p1[1]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–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p2[1])**2)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distance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607374" y="5085184"/>
            <a:ext cx="3888432" cy="1113581"/>
            <a:chOff x="7463358" y="5301208"/>
            <a:chExt cx="3888432" cy="1113581"/>
          </a:xfrm>
          <a:solidFill>
            <a:schemeClr val="bg1"/>
          </a:solidFill>
        </p:grpSpPr>
        <p:sp>
          <p:nvSpPr>
            <p:cNvPr id="4" name="Rounded Rectangle 3"/>
            <p:cNvSpPr/>
            <p:nvPr/>
          </p:nvSpPr>
          <p:spPr>
            <a:xfrm>
              <a:off x="7463358" y="5301208"/>
              <a:ext cx="3888432" cy="1113581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E" sz="2400" dirty="0">
                  <a:solidFill>
                    <a:schemeClr val="tx1"/>
                  </a:solidFill>
                  <a:latin typeface="Cambria" panose="02040503050406030204" pitchFamily="18" charset="0"/>
                </a:rPr>
                <a:t>d = √(x</a:t>
              </a:r>
              <a:r>
                <a:rPr lang="en-IE" sz="2400" baseline="-25000" dirty="0">
                  <a:solidFill>
                    <a:schemeClr val="tx1"/>
                  </a:solidFill>
                  <a:latin typeface="Cambria" panose="02040503050406030204" pitchFamily="18" charset="0"/>
                </a:rPr>
                <a:t>2</a:t>
              </a:r>
              <a:r>
                <a:rPr lang="en-IE" sz="2400" dirty="0">
                  <a:solidFill>
                    <a:schemeClr val="tx1"/>
                  </a:solidFill>
                  <a:latin typeface="Cambria" panose="02040503050406030204" pitchFamily="18" charset="0"/>
                </a:rPr>
                <a:t> – x</a:t>
              </a:r>
              <a:r>
                <a:rPr lang="en-IE" sz="2400" baseline="-25000" dirty="0">
                  <a:solidFill>
                    <a:schemeClr val="tx1"/>
                  </a:solidFill>
                  <a:latin typeface="Cambria" panose="02040503050406030204" pitchFamily="18" charset="0"/>
                </a:rPr>
                <a:t>1</a:t>
              </a:r>
              <a:r>
                <a:rPr lang="en-IE" sz="2400" dirty="0">
                  <a:solidFill>
                    <a:schemeClr val="tx1"/>
                  </a:solidFill>
                  <a:latin typeface="Cambria" panose="02040503050406030204" pitchFamily="18" charset="0"/>
                </a:rPr>
                <a:t>)</a:t>
              </a:r>
              <a:r>
                <a:rPr lang="en-IE" sz="2400" baseline="30000" dirty="0">
                  <a:solidFill>
                    <a:schemeClr val="tx1"/>
                  </a:solidFill>
                  <a:latin typeface="Cambria" panose="02040503050406030204" pitchFamily="18" charset="0"/>
                </a:rPr>
                <a:t>2</a:t>
              </a:r>
              <a:r>
                <a:rPr lang="en-IE" sz="2400" dirty="0">
                  <a:solidFill>
                    <a:schemeClr val="tx1"/>
                  </a:solidFill>
                  <a:latin typeface="Cambria" panose="02040503050406030204" pitchFamily="18" charset="0"/>
                </a:rPr>
                <a:t> + (y</a:t>
              </a:r>
              <a:r>
                <a:rPr lang="en-IE" sz="2400" baseline="-25000" dirty="0">
                  <a:solidFill>
                    <a:schemeClr val="tx1"/>
                  </a:solidFill>
                  <a:latin typeface="Cambria" panose="02040503050406030204" pitchFamily="18" charset="0"/>
                </a:rPr>
                <a:t>2</a:t>
              </a:r>
              <a:r>
                <a:rPr lang="en-IE" sz="2400" dirty="0">
                  <a:solidFill>
                    <a:schemeClr val="tx1"/>
                  </a:solidFill>
                  <a:latin typeface="Cambria" panose="02040503050406030204" pitchFamily="18" charset="0"/>
                </a:rPr>
                <a:t> – y</a:t>
              </a:r>
              <a:r>
                <a:rPr lang="en-IE" sz="2400" baseline="-25000" dirty="0">
                  <a:solidFill>
                    <a:schemeClr val="tx1"/>
                  </a:solidFill>
                  <a:latin typeface="Cambria" panose="02040503050406030204" pitchFamily="18" charset="0"/>
                </a:rPr>
                <a:t>1</a:t>
              </a:r>
              <a:r>
                <a:rPr lang="en-IE" sz="2400" dirty="0">
                  <a:solidFill>
                    <a:schemeClr val="tx1"/>
                  </a:solidFill>
                  <a:latin typeface="Cambria" panose="02040503050406030204" pitchFamily="18" charset="0"/>
                </a:rPr>
                <a:t>)</a:t>
              </a:r>
              <a:r>
                <a:rPr lang="en-IE" sz="2400" baseline="30000" dirty="0">
                  <a:solidFill>
                    <a:schemeClr val="tx1"/>
                  </a:solidFill>
                  <a:latin typeface="Cambria" panose="02040503050406030204" pitchFamily="18" charset="0"/>
                </a:rPr>
                <a:t> 2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 flipH="1">
              <a:off x="8397752" y="5701836"/>
              <a:ext cx="2736000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5422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052736"/>
            <a:ext cx="10742269" cy="5035697"/>
          </a:xfrm>
        </p:spPr>
        <p:txBody>
          <a:bodyPr>
            <a:noAutofit/>
          </a:bodyPr>
          <a:lstStyle/>
          <a:p>
            <a:pPr marL="1257300" lvl="2" indent="-457200"/>
            <a:r>
              <a:rPr lang="en-IE" sz="28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And then to calculate the perimeter:</a:t>
            </a:r>
            <a:endParaRPr lang="en-IE" sz="28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1257300" lvl="2" indent="-457200"/>
            <a:endParaRPr lang="en-IE" sz="2800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1257300" lvl="2" indent="-457200"/>
            <a:r>
              <a:rPr lang="en-IE" sz="28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Get the distance from:</a:t>
            </a:r>
          </a:p>
          <a:p>
            <a:pPr marL="1714500" lvl="3" indent="-457200"/>
            <a:r>
              <a:rPr lang="en-IE" sz="24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p0 to p1</a:t>
            </a:r>
          </a:p>
          <a:p>
            <a:pPr marL="1714500" lvl="3" indent="-457200"/>
            <a:r>
              <a:rPr lang="en-IE" sz="2400" dirty="0">
                <a:solidFill>
                  <a:schemeClr val="bg1"/>
                </a:solidFill>
                <a:cs typeface="Courier New" panose="02070309020205020404" pitchFamily="49" charset="0"/>
              </a:rPr>
              <a:t>p</a:t>
            </a:r>
            <a:r>
              <a:rPr lang="en-IE" sz="24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1 to p2</a:t>
            </a:r>
          </a:p>
          <a:p>
            <a:pPr marL="1714500" lvl="3" indent="-457200"/>
            <a:r>
              <a:rPr lang="en-IE" sz="2400" dirty="0">
                <a:solidFill>
                  <a:schemeClr val="bg1"/>
                </a:solidFill>
                <a:cs typeface="Courier New" panose="02070309020205020404" pitchFamily="49" charset="0"/>
              </a:rPr>
              <a:t>p</a:t>
            </a:r>
            <a:r>
              <a:rPr lang="en-IE" sz="24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2 to p3</a:t>
            </a:r>
          </a:p>
          <a:p>
            <a:pPr marL="1714500" lvl="3" indent="-457200"/>
            <a:r>
              <a:rPr lang="en-IE" sz="24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p3 to p0</a:t>
            </a:r>
          </a:p>
          <a:p>
            <a:pPr marL="1714500" lvl="3" indent="-457200"/>
            <a:endParaRPr lang="en-IE" sz="2800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1257300" lvl="2" indent="-457200"/>
            <a:r>
              <a:rPr lang="en-IE" sz="28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So </a:t>
            </a:r>
            <a:r>
              <a:rPr lang="en-IE" sz="2800" dirty="0">
                <a:solidFill>
                  <a:schemeClr val="bg1"/>
                </a:solidFill>
                <a:cs typeface="Courier New" panose="02070309020205020404" pitchFamily="49" charset="0"/>
              </a:rPr>
              <a:t>we can create an array of the </a:t>
            </a:r>
            <a:r>
              <a:rPr lang="en-IE" sz="28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distances to loop through:</a:t>
            </a:r>
            <a:endParaRPr lang="en-IE" sz="28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1714500" lvl="3" indent="-457200"/>
            <a:r>
              <a:rPr lang="en-IE" sz="2400" dirty="0">
                <a:solidFill>
                  <a:schemeClr val="bg1"/>
                </a:solidFill>
                <a:cs typeface="Courier New" panose="02070309020205020404" pitchFamily="49" charset="0"/>
              </a:rPr>
              <a:t>p</a:t>
            </a:r>
            <a:r>
              <a:rPr lang="en-IE" sz="24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oints = [p0</a:t>
            </a:r>
            <a:r>
              <a:rPr lang="en-IE" sz="2400" dirty="0">
                <a:solidFill>
                  <a:schemeClr val="bg1"/>
                </a:solidFill>
                <a:cs typeface="Courier New" panose="02070309020205020404" pitchFamily="49" charset="0"/>
              </a:rPr>
              <a:t>, p1, p2, p3, p0]</a:t>
            </a:r>
          </a:p>
          <a:p>
            <a:pPr marL="1257300" lvl="2" indent="-457200"/>
            <a:endParaRPr lang="en-IE" sz="3200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1714500" lvl="3" indent="-457200"/>
            <a:endParaRPr lang="en-IE" sz="2800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047534" y="1413096"/>
            <a:ext cx="2880000" cy="28800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Straight Connector 7"/>
          <p:cNvCxnSpPr/>
          <p:nvPr/>
        </p:nvCxnSpPr>
        <p:spPr>
          <a:xfrm>
            <a:off x="9407574" y="1773136"/>
            <a:ext cx="0" cy="22322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155838" y="3717352"/>
            <a:ext cx="2628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0127654" y="2277192"/>
            <a:ext cx="864096" cy="86409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Oval 10"/>
          <p:cNvSpPr/>
          <p:nvPr/>
        </p:nvSpPr>
        <p:spPr>
          <a:xfrm>
            <a:off x="10069294" y="220518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Oval 11"/>
          <p:cNvSpPr/>
          <p:nvPr/>
        </p:nvSpPr>
        <p:spPr>
          <a:xfrm>
            <a:off x="10919742" y="221883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Oval 12"/>
          <p:cNvSpPr/>
          <p:nvPr/>
        </p:nvSpPr>
        <p:spPr>
          <a:xfrm>
            <a:off x="10055646" y="306928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Oval 13"/>
          <p:cNvSpPr/>
          <p:nvPr/>
        </p:nvSpPr>
        <p:spPr>
          <a:xfrm>
            <a:off x="10919742" y="306928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9729153" y="3213296"/>
            <a:ext cx="75854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(1,1)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593248" y="1454040"/>
            <a:ext cx="7585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(2,2)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767613" y="1455487"/>
            <a:ext cx="7585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(1,2)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665256" y="3213296"/>
            <a:ext cx="7585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(2,1)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841616" y="2679623"/>
            <a:ext cx="50206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p0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777720" y="2679623"/>
            <a:ext cx="50206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p1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839622" y="1845144"/>
            <a:ext cx="50206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p3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703718" y="1845144"/>
            <a:ext cx="50206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p2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02918" y="5805264"/>
            <a:ext cx="432048" cy="720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Rectangle 22"/>
          <p:cNvSpPr/>
          <p:nvPr/>
        </p:nvSpPr>
        <p:spPr>
          <a:xfrm>
            <a:off x="5375126" y="5805264"/>
            <a:ext cx="432048" cy="720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9275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052736"/>
            <a:ext cx="10742269" cy="5035697"/>
          </a:xfrm>
        </p:spPr>
        <p:txBody>
          <a:bodyPr>
            <a:noAutofit/>
          </a:bodyPr>
          <a:lstStyle/>
          <a:p>
            <a:pPr marL="1257300" lvl="2" indent="-457200"/>
            <a:r>
              <a:rPr lang="en-IE" sz="28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And then to calculate the perimeter:</a:t>
            </a:r>
            <a:endParaRPr lang="en-IE" sz="28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1257300" lvl="2" indent="-457200"/>
            <a:endParaRPr lang="en-IE" sz="2800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1257300" lvl="2" indent="-457200"/>
            <a:r>
              <a:rPr lang="en-IE" sz="28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So to create this array:</a:t>
            </a:r>
          </a:p>
          <a:p>
            <a:pPr marL="1714500" lvl="3" indent="-457200"/>
            <a:r>
              <a:rPr lang="en-IE" sz="24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points = [p0</a:t>
            </a:r>
            <a:r>
              <a:rPr lang="en-IE" sz="2400" dirty="0">
                <a:solidFill>
                  <a:schemeClr val="bg1"/>
                </a:solidFill>
                <a:cs typeface="Courier New" panose="02070309020205020404" pitchFamily="49" charset="0"/>
              </a:rPr>
              <a:t>, p1, p2, p3, p0</a:t>
            </a:r>
            <a:r>
              <a:rPr lang="en-IE" sz="24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]</a:t>
            </a:r>
          </a:p>
          <a:p>
            <a:pPr marL="1714500" lvl="3" indent="-457200"/>
            <a:endParaRPr lang="en-IE" sz="2400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1257300" lvl="2" indent="-457200"/>
            <a:r>
              <a:rPr lang="en-IE" sz="28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All we need to do is:</a:t>
            </a:r>
          </a:p>
          <a:p>
            <a:pPr marL="1714500" lvl="3" indent="-457200"/>
            <a:endParaRPr lang="en-IE" sz="24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1714500" lvl="3" indent="-457200"/>
            <a:r>
              <a:rPr lang="en-IE" sz="24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Points = polygon + [polygon[0]]</a:t>
            </a:r>
            <a:endParaRPr lang="en-IE" sz="24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1714500" lvl="3" indent="-457200"/>
            <a:endParaRPr lang="en-IE" sz="24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1257300" lvl="2" indent="-457200"/>
            <a:endParaRPr lang="en-IE" sz="3200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1714500" lvl="3" indent="-457200"/>
            <a:endParaRPr lang="en-IE" sz="2800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1630710" y="5085184"/>
            <a:ext cx="8568952" cy="5676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[(1,1),(1,2),(2,2),(2,1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)] + [(1,1)]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422798" y="5589240"/>
            <a:ext cx="1008112" cy="1440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Rectangle 24"/>
          <p:cNvSpPr/>
          <p:nvPr/>
        </p:nvSpPr>
        <p:spPr>
          <a:xfrm>
            <a:off x="8399462" y="5589240"/>
            <a:ext cx="1008112" cy="1440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ounded Rectangle 25"/>
          <p:cNvSpPr/>
          <p:nvPr/>
        </p:nvSpPr>
        <p:spPr>
          <a:xfrm>
            <a:off x="9047534" y="1413096"/>
            <a:ext cx="2880000" cy="28800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7" name="Straight Connector 26"/>
          <p:cNvCxnSpPr/>
          <p:nvPr/>
        </p:nvCxnSpPr>
        <p:spPr>
          <a:xfrm>
            <a:off x="9407574" y="1773136"/>
            <a:ext cx="0" cy="22322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9155838" y="3717352"/>
            <a:ext cx="2628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0127654" y="2277192"/>
            <a:ext cx="864096" cy="86409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0" name="Oval 29"/>
          <p:cNvSpPr/>
          <p:nvPr/>
        </p:nvSpPr>
        <p:spPr>
          <a:xfrm>
            <a:off x="10069294" y="220518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Oval 30"/>
          <p:cNvSpPr/>
          <p:nvPr/>
        </p:nvSpPr>
        <p:spPr>
          <a:xfrm>
            <a:off x="10919742" y="221883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Oval 31"/>
          <p:cNvSpPr/>
          <p:nvPr/>
        </p:nvSpPr>
        <p:spPr>
          <a:xfrm>
            <a:off x="10055646" y="306928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Oval 32"/>
          <p:cNvSpPr/>
          <p:nvPr/>
        </p:nvSpPr>
        <p:spPr>
          <a:xfrm>
            <a:off x="10919742" y="306928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Rectangle 33"/>
          <p:cNvSpPr/>
          <p:nvPr/>
        </p:nvSpPr>
        <p:spPr>
          <a:xfrm>
            <a:off x="9729153" y="3213296"/>
            <a:ext cx="75854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(1,1)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0593248" y="1454040"/>
            <a:ext cx="7585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(2,2)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9767613" y="1455487"/>
            <a:ext cx="7585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(1,2)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0665256" y="3213296"/>
            <a:ext cx="7585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(2,1)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841616" y="2679623"/>
            <a:ext cx="50206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p0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0777720" y="2679623"/>
            <a:ext cx="50206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p1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9839622" y="1845144"/>
            <a:ext cx="50206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p3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0703718" y="1845144"/>
            <a:ext cx="50206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p2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175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052736"/>
            <a:ext cx="10742269" cy="5035697"/>
          </a:xfrm>
        </p:spPr>
        <p:txBody>
          <a:bodyPr>
            <a:noAutofit/>
          </a:bodyPr>
          <a:lstStyle/>
          <a:p>
            <a:pPr marL="1257300" lvl="2" indent="-457200"/>
            <a:r>
              <a:rPr lang="en-IE" sz="28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And then to calculate the perimeter</a:t>
            </a:r>
          </a:p>
          <a:p>
            <a:pPr marL="1257300" lvl="2" indent="-457200"/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perimeter(polygon):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perimeter = 0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points = polygon + [polygon[0]]</a:t>
            </a: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range(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(polygon)):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perimeter += distance(points[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], points[i+1])</a:t>
            </a: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ENDFOR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perimeter</a:t>
            </a: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perimeter</a:t>
            </a:r>
          </a:p>
        </p:txBody>
      </p:sp>
    </p:spTree>
    <p:extLst>
      <p:ext uri="{BB962C8B-B14F-4D97-AF65-F5344CB8AC3E}">
        <p14:creationId xmlns:p14="http://schemas.microsoft.com/office/powerpoint/2010/main" val="50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052736"/>
            <a:ext cx="10742269" cy="5035697"/>
          </a:xfrm>
        </p:spPr>
        <p:txBody>
          <a:bodyPr>
            <a:noAutofit/>
          </a:bodyPr>
          <a:lstStyle/>
          <a:p>
            <a:pPr marL="1257300" lvl="2" indent="-457200"/>
            <a:r>
              <a:rPr lang="en-IE" sz="28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Now to run the program we do:</a:t>
            </a:r>
          </a:p>
          <a:p>
            <a:pPr marL="1257300" lvl="2" indent="-457200"/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it-IT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square </a:t>
            </a: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[(1,1),(1,2),(2,2),(2,1)]</a:t>
            </a:r>
          </a:p>
          <a:p>
            <a:pPr marL="800100" lvl="2" indent="0">
              <a:buNone/>
            </a:pP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it-IT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perimeter(square</a:t>
            </a: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800100" lvl="2" indent="0">
              <a:buNone/>
            </a:pPr>
            <a:endParaRPr lang="it-IT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it-IT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square2 </a:t>
            </a: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[(1,1),(1,4),(4,4),(4,1)]</a:t>
            </a:r>
          </a:p>
          <a:p>
            <a:pPr marL="800100" lvl="2" indent="0">
              <a:buNone/>
            </a:pP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it-IT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perimeter(square2</a:t>
            </a: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098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7836</TotalTime>
  <Words>1935</Words>
  <Application>Microsoft Office PowerPoint</Application>
  <PresentationFormat>Custom</PresentationFormat>
  <Paragraphs>380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Arial</vt:lpstr>
      <vt:lpstr>Calibri</vt:lpstr>
      <vt:lpstr>Cambria</vt:lpstr>
      <vt:lpstr>Courier New</vt:lpstr>
      <vt:lpstr>Wingdings</vt:lpstr>
      <vt:lpstr>Office Theme</vt:lpstr>
      <vt:lpstr>Migrating to Object-Oriented Programs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Using Properties  to add behaviour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More details  on Properties </vt:lpstr>
      <vt:lpstr>Object-Oriented Programming</vt:lpstr>
      <vt:lpstr>Object-Oriented Programming</vt:lpstr>
      <vt:lpstr>Object-Oriented Programming</vt:lpstr>
      <vt:lpstr>etc.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426</cp:revision>
  <dcterms:created xsi:type="dcterms:W3CDTF">2011-10-08T11:06:39Z</dcterms:created>
  <dcterms:modified xsi:type="dcterms:W3CDTF">2016-10-11T19:40:11Z</dcterms:modified>
</cp:coreProperties>
</file>