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920" r:id="rId3"/>
    <p:sldId id="921" r:id="rId4"/>
    <p:sldId id="922" r:id="rId5"/>
    <p:sldId id="923" r:id="rId6"/>
    <p:sldId id="924" r:id="rId7"/>
    <p:sldId id="925" r:id="rId8"/>
    <p:sldId id="557" r:id="rId9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06/10/2016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06/10/2016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Multiple </a:t>
            </a:r>
            <a:r>
              <a:rPr lang="en-IE" sz="6000" dirty="0">
                <a:solidFill>
                  <a:schemeClr val="bg1"/>
                </a:solidFill>
              </a:rPr>
              <a:t>Inheritance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Multiple Inheritance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 subclass can inherit from multiple </a:t>
            </a:r>
            <a:r>
              <a:rPr lang="en-IE" dirty="0" err="1" smtClean="0">
                <a:solidFill>
                  <a:schemeClr val="bg1"/>
                </a:solidFill>
              </a:rPr>
              <a:t>superclasses</a:t>
            </a:r>
            <a:r>
              <a:rPr lang="en-IE" dirty="0" smtClean="0">
                <a:solidFill>
                  <a:schemeClr val="bg1"/>
                </a:solidFill>
              </a:rPr>
              <a:t>, and have the functionality of all of those </a:t>
            </a:r>
            <a:r>
              <a:rPr lang="en-IE" dirty="0" err="1" smtClean="0">
                <a:solidFill>
                  <a:schemeClr val="bg1"/>
                </a:solidFill>
              </a:rPr>
              <a:t>superclasses</a:t>
            </a:r>
            <a:r>
              <a:rPr lang="en-IE" dirty="0" smtClean="0">
                <a:solidFill>
                  <a:schemeClr val="bg1"/>
                </a:solidFill>
              </a:rPr>
              <a:t> available to it.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This is called </a:t>
            </a:r>
            <a:r>
              <a:rPr lang="en-IE" i="1" dirty="0" smtClean="0">
                <a:solidFill>
                  <a:schemeClr val="bg1"/>
                </a:solidFill>
              </a:rPr>
              <a:t>Multiple Inheritance</a:t>
            </a:r>
            <a:r>
              <a:rPr lang="en-IE" dirty="0" smtClean="0">
                <a:solidFill>
                  <a:schemeClr val="bg1"/>
                </a:solidFill>
              </a:rPr>
              <a:t>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It sounds simple, and it is simple, but it is considered a very tricky to implement in a clear way.</a:t>
            </a:r>
          </a:p>
        </p:txBody>
      </p:sp>
      <p:sp>
        <p:nvSpPr>
          <p:cNvPr id="2" name="Oval 1"/>
          <p:cNvSpPr/>
          <p:nvPr/>
        </p:nvSpPr>
        <p:spPr>
          <a:xfrm>
            <a:off x="9119542" y="188640"/>
            <a:ext cx="1080120" cy="49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/>
          <p:cNvSpPr/>
          <p:nvPr/>
        </p:nvSpPr>
        <p:spPr>
          <a:xfrm>
            <a:off x="10703718" y="188640"/>
            <a:ext cx="1080120" cy="49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Oval 5"/>
          <p:cNvSpPr/>
          <p:nvPr/>
        </p:nvSpPr>
        <p:spPr>
          <a:xfrm>
            <a:off x="9911630" y="994718"/>
            <a:ext cx="1080120" cy="49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Elbow Connector 7"/>
          <p:cNvCxnSpPr>
            <a:stCxn id="2" idx="4"/>
            <a:endCxn id="6" idx="1"/>
          </p:cNvCxnSpPr>
          <p:nvPr/>
        </p:nvCxnSpPr>
        <p:spPr>
          <a:xfrm rot="16200000" flipH="1">
            <a:off x="9670816" y="667492"/>
            <a:ext cx="387781" cy="410208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>
            <a:stCxn id="5" idx="4"/>
            <a:endCxn id="6" idx="7"/>
          </p:cNvCxnSpPr>
          <p:nvPr/>
        </p:nvCxnSpPr>
        <p:spPr>
          <a:xfrm rot="5400000">
            <a:off x="10844784" y="667492"/>
            <a:ext cx="387781" cy="410208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138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Multiple Inheritance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simplest and most useful form of multiple inheritance is called a </a:t>
            </a:r>
            <a:r>
              <a:rPr lang="en-IE" b="1" dirty="0" err="1" smtClean="0">
                <a:solidFill>
                  <a:schemeClr val="bg1"/>
                </a:solidFill>
              </a:rPr>
              <a:t>mixin</a:t>
            </a:r>
            <a:r>
              <a:rPr lang="en-IE" dirty="0" smtClean="0">
                <a:solidFill>
                  <a:schemeClr val="bg1"/>
                </a:solidFill>
              </a:rPr>
              <a:t>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A MIXIN is a class that is specifically created to be a superclass that other classes will inherit methods and attributes from.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Let’s look at an example:</a:t>
            </a:r>
          </a:p>
        </p:txBody>
      </p:sp>
      <p:sp>
        <p:nvSpPr>
          <p:cNvPr id="2" name="Oval 1"/>
          <p:cNvSpPr/>
          <p:nvPr/>
        </p:nvSpPr>
        <p:spPr>
          <a:xfrm>
            <a:off x="9119542" y="188640"/>
            <a:ext cx="1080120" cy="49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/>
          <p:cNvSpPr/>
          <p:nvPr/>
        </p:nvSpPr>
        <p:spPr>
          <a:xfrm>
            <a:off x="10703718" y="188640"/>
            <a:ext cx="1080120" cy="49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Oval 5"/>
          <p:cNvSpPr/>
          <p:nvPr/>
        </p:nvSpPr>
        <p:spPr>
          <a:xfrm>
            <a:off x="9911630" y="994718"/>
            <a:ext cx="1080120" cy="49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Elbow Connector 7"/>
          <p:cNvCxnSpPr>
            <a:stCxn id="2" idx="4"/>
            <a:endCxn id="6" idx="1"/>
          </p:cNvCxnSpPr>
          <p:nvPr/>
        </p:nvCxnSpPr>
        <p:spPr>
          <a:xfrm rot="16200000" flipH="1">
            <a:off x="9670816" y="667492"/>
            <a:ext cx="387781" cy="410208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>
            <a:stCxn id="5" idx="4"/>
            <a:endCxn id="6" idx="7"/>
          </p:cNvCxnSpPr>
          <p:nvPr/>
        </p:nvCxnSpPr>
        <p:spPr>
          <a:xfrm rot="5400000">
            <a:off x="10844784" y="667492"/>
            <a:ext cx="387781" cy="410208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683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Multiple Inheritance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Let’s say we want to add functionality to our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Contact</a:t>
            </a:r>
            <a:r>
              <a:rPr lang="en-IE" dirty="0" smtClean="0">
                <a:solidFill>
                  <a:schemeClr val="bg1"/>
                </a:solidFill>
              </a:rPr>
              <a:t> class, to allow us to send an e-mail to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self.email</a:t>
            </a:r>
            <a:r>
              <a:rPr lang="en-IE" dirty="0" smtClean="0">
                <a:solidFill>
                  <a:schemeClr val="bg1"/>
                </a:solidFill>
              </a:rPr>
              <a:t>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Sending an e-mail is a sufficiently general task that many other classes might use it also.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Let’s look at the MIXIN class for e-mailing:</a:t>
            </a:r>
          </a:p>
        </p:txBody>
      </p:sp>
      <p:sp>
        <p:nvSpPr>
          <p:cNvPr id="2" name="Oval 1"/>
          <p:cNvSpPr/>
          <p:nvPr/>
        </p:nvSpPr>
        <p:spPr>
          <a:xfrm>
            <a:off x="9119542" y="188640"/>
            <a:ext cx="1080120" cy="49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/>
          <p:cNvSpPr/>
          <p:nvPr/>
        </p:nvSpPr>
        <p:spPr>
          <a:xfrm>
            <a:off x="10703718" y="188640"/>
            <a:ext cx="1080120" cy="49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Oval 5"/>
          <p:cNvSpPr/>
          <p:nvPr/>
        </p:nvSpPr>
        <p:spPr>
          <a:xfrm>
            <a:off x="9911630" y="994718"/>
            <a:ext cx="1080120" cy="49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Elbow Connector 7"/>
          <p:cNvCxnSpPr>
            <a:stCxn id="2" idx="4"/>
            <a:endCxn id="6" idx="1"/>
          </p:cNvCxnSpPr>
          <p:nvPr/>
        </p:nvCxnSpPr>
        <p:spPr>
          <a:xfrm rot="16200000" flipH="1">
            <a:off x="9670816" y="667492"/>
            <a:ext cx="387781" cy="410208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>
            <a:stCxn id="5" idx="4"/>
            <a:endCxn id="6" idx="7"/>
          </p:cNvCxnSpPr>
          <p:nvPr/>
        </p:nvCxnSpPr>
        <p:spPr>
          <a:xfrm rot="5400000">
            <a:off x="10844784" y="667492"/>
            <a:ext cx="387781" cy="410208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073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Multiple Inheritance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lass </a:t>
            </a:r>
            <a:r>
              <a:rPr lang="en-IE" sz="2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MailSender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E" sz="2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send_mail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(self, message)</a:t>
            </a:r>
          </a:p>
          <a:p>
            <a:pPr marL="0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print(“Sending mail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 ”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IE" sz="2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self.email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# e-mail logic here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</a:t>
            </a:r>
            <a:r>
              <a:rPr lang="en-IE" sz="2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send_mail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class.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9119542" y="188640"/>
            <a:ext cx="1080120" cy="49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/>
          <p:cNvSpPr/>
          <p:nvPr/>
        </p:nvSpPr>
        <p:spPr>
          <a:xfrm>
            <a:off x="10703718" y="188640"/>
            <a:ext cx="1080120" cy="49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Oval 5"/>
          <p:cNvSpPr/>
          <p:nvPr/>
        </p:nvSpPr>
        <p:spPr>
          <a:xfrm>
            <a:off x="9911630" y="994718"/>
            <a:ext cx="1080120" cy="49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Elbow Connector 7"/>
          <p:cNvCxnSpPr>
            <a:stCxn id="2" idx="4"/>
            <a:endCxn id="6" idx="1"/>
          </p:cNvCxnSpPr>
          <p:nvPr/>
        </p:nvCxnSpPr>
        <p:spPr>
          <a:xfrm rot="16200000" flipH="1">
            <a:off x="9670816" y="667492"/>
            <a:ext cx="387781" cy="410208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>
            <a:stCxn id="5" idx="4"/>
            <a:endCxn id="6" idx="7"/>
          </p:cNvCxnSpPr>
          <p:nvPr/>
        </p:nvCxnSpPr>
        <p:spPr>
          <a:xfrm rot="5400000">
            <a:off x="10844784" y="667492"/>
            <a:ext cx="387781" cy="410208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340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Multiple Inheritance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So now we can create a new class that uses both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Contact</a:t>
            </a:r>
            <a:r>
              <a:rPr lang="en-IE" dirty="0" smtClean="0">
                <a:solidFill>
                  <a:schemeClr val="bg1"/>
                </a:solidFill>
              </a:rPr>
              <a:t> and our new class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MailSender</a:t>
            </a:r>
            <a:endParaRPr lang="en-IE" dirty="0" smtClean="0">
              <a:solidFill>
                <a:schemeClr val="bg1"/>
              </a:solidFill>
            </a:endParaRPr>
          </a:p>
          <a:p>
            <a:endParaRPr lang="en-IE" sz="2800" dirty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lass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EmailableContact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Contact,MailSender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400050" lvl="1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Do stuff</a:t>
            </a:r>
          </a:p>
          <a:p>
            <a:pPr marL="400050" lvl="1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class.</a:t>
            </a:r>
          </a:p>
          <a:p>
            <a:endParaRPr lang="en-IE" dirty="0" smtClean="0">
              <a:solidFill>
                <a:schemeClr val="bg1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9119542" y="188640"/>
            <a:ext cx="1080120" cy="49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/>
          <p:cNvSpPr/>
          <p:nvPr/>
        </p:nvSpPr>
        <p:spPr>
          <a:xfrm>
            <a:off x="10703718" y="188640"/>
            <a:ext cx="1080120" cy="49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Oval 5"/>
          <p:cNvSpPr/>
          <p:nvPr/>
        </p:nvSpPr>
        <p:spPr>
          <a:xfrm>
            <a:off x="9911630" y="994718"/>
            <a:ext cx="1080120" cy="49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Elbow Connector 7"/>
          <p:cNvCxnSpPr>
            <a:stCxn id="2" idx="4"/>
            <a:endCxn id="6" idx="1"/>
          </p:cNvCxnSpPr>
          <p:nvPr/>
        </p:nvCxnSpPr>
        <p:spPr>
          <a:xfrm rot="16200000" flipH="1">
            <a:off x="9670816" y="667492"/>
            <a:ext cx="387781" cy="410208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>
            <a:stCxn id="5" idx="4"/>
            <a:endCxn id="6" idx="7"/>
          </p:cNvCxnSpPr>
          <p:nvPr/>
        </p:nvCxnSpPr>
        <p:spPr>
          <a:xfrm rot="5400000">
            <a:off x="10844784" y="667492"/>
            <a:ext cx="387781" cy="410208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470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Multiple Inheritance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So defining a class that uses multiple inheritance works a lot like calling a method with a number of parameters. We can test the new program with the following: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&gt;&gt;&gt;e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EmailableContact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(“John Smith”,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“jsmith@Company.com”)</a:t>
            </a: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e.send_mail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(“Hello, test email”)</a:t>
            </a:r>
          </a:p>
          <a:p>
            <a:pPr marL="0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Sending mail to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jsmith@Company.com</a:t>
            </a: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9119542" y="188640"/>
            <a:ext cx="1080120" cy="49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/>
          <p:cNvSpPr/>
          <p:nvPr/>
        </p:nvSpPr>
        <p:spPr>
          <a:xfrm>
            <a:off x="10703718" y="188640"/>
            <a:ext cx="1080120" cy="49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Oval 5"/>
          <p:cNvSpPr/>
          <p:nvPr/>
        </p:nvSpPr>
        <p:spPr>
          <a:xfrm>
            <a:off x="9911630" y="994718"/>
            <a:ext cx="1080120" cy="49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Elbow Connector 7"/>
          <p:cNvCxnSpPr>
            <a:stCxn id="2" idx="4"/>
            <a:endCxn id="6" idx="1"/>
          </p:cNvCxnSpPr>
          <p:nvPr/>
        </p:nvCxnSpPr>
        <p:spPr>
          <a:xfrm rot="16200000" flipH="1">
            <a:off x="9670816" y="667492"/>
            <a:ext cx="387781" cy="410208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>
            <a:stCxn id="5" idx="4"/>
            <a:endCxn id="6" idx="7"/>
          </p:cNvCxnSpPr>
          <p:nvPr/>
        </p:nvCxnSpPr>
        <p:spPr>
          <a:xfrm rot="5400000">
            <a:off x="10844784" y="667492"/>
            <a:ext cx="387781" cy="410208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44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6674</TotalTime>
  <Words>245</Words>
  <Application>Microsoft Office PowerPoint</Application>
  <PresentationFormat>Custom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Courier New</vt:lpstr>
      <vt:lpstr>Office Theme</vt:lpstr>
      <vt:lpstr>Multiple Inheritance</vt:lpstr>
      <vt:lpstr>Multiple Inheritance</vt:lpstr>
      <vt:lpstr>Multiple Inheritance</vt:lpstr>
      <vt:lpstr>Multiple Inheritance</vt:lpstr>
      <vt:lpstr>Multiple Inheritance</vt:lpstr>
      <vt:lpstr>Multiple Inheritance</vt:lpstr>
      <vt:lpstr>Multiple Inheritance</vt:lpstr>
      <vt:lpstr>etc.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371</cp:revision>
  <dcterms:created xsi:type="dcterms:W3CDTF">2011-10-08T11:06:39Z</dcterms:created>
  <dcterms:modified xsi:type="dcterms:W3CDTF">2016-10-06T20:03:19Z</dcterms:modified>
</cp:coreProperties>
</file>