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8" r:id="rId2"/>
    <p:sldId id="920" r:id="rId3"/>
    <p:sldId id="921" r:id="rId4"/>
    <p:sldId id="922" r:id="rId5"/>
    <p:sldId id="923" r:id="rId6"/>
    <p:sldId id="924" r:id="rId7"/>
    <p:sldId id="926" r:id="rId8"/>
    <p:sldId id="927" r:id="rId9"/>
    <p:sldId id="925" r:id="rId10"/>
    <p:sldId id="929" r:id="rId11"/>
    <p:sldId id="928" r:id="rId12"/>
    <p:sldId id="930" r:id="rId13"/>
    <p:sldId id="931" r:id="rId14"/>
    <p:sldId id="932" r:id="rId15"/>
    <p:sldId id="933" r:id="rId16"/>
    <p:sldId id="934" r:id="rId17"/>
    <p:sldId id="940" r:id="rId18"/>
    <p:sldId id="935" r:id="rId19"/>
    <p:sldId id="936" r:id="rId20"/>
    <p:sldId id="939" r:id="rId21"/>
    <p:sldId id="941" r:id="rId22"/>
    <p:sldId id="937" r:id="rId23"/>
    <p:sldId id="942" r:id="rId24"/>
    <p:sldId id="943" r:id="rId25"/>
    <p:sldId id="944" r:id="rId26"/>
    <p:sldId id="945" r:id="rId27"/>
    <p:sldId id="946" r:id="rId28"/>
    <p:sldId id="947" r:id="rId29"/>
    <p:sldId id="948" r:id="rId30"/>
    <p:sldId id="949" r:id="rId31"/>
    <p:sldId id="950" r:id="rId32"/>
    <p:sldId id="951" r:id="rId33"/>
    <p:sldId id="952" r:id="rId34"/>
    <p:sldId id="953" r:id="rId35"/>
    <p:sldId id="954" r:id="rId36"/>
    <p:sldId id="955" r:id="rId37"/>
    <p:sldId id="956" r:id="rId38"/>
    <p:sldId id="957" r:id="rId39"/>
    <p:sldId id="958" r:id="rId40"/>
    <p:sldId id="959" r:id="rId41"/>
    <p:sldId id="961" r:id="rId42"/>
    <p:sldId id="962" r:id="rId43"/>
    <p:sldId id="963" r:id="rId44"/>
    <p:sldId id="964" r:id="rId45"/>
    <p:sldId id="966" r:id="rId46"/>
    <p:sldId id="965" r:id="rId47"/>
    <p:sldId id="557" r:id="rId48"/>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44" y="1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04/10/2016</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38</a:t>
            </a:fld>
            <a:endParaRPr lang="en-IE"/>
          </a:p>
        </p:txBody>
      </p:sp>
    </p:spTree>
    <p:extLst>
      <p:ext uri="{BB962C8B-B14F-4D97-AF65-F5344CB8AC3E}">
        <p14:creationId xmlns:p14="http://schemas.microsoft.com/office/powerpoint/2010/main" val="1124251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04/10/2016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04/10/2016</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smtClean="0">
                <a:solidFill>
                  <a:schemeClr val="bg1"/>
                </a:solidFill>
              </a:rPr>
              <a:t>Modules and Packages</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r>
              <a:rPr lang="en-IE" dirty="0" smtClean="0">
                <a:solidFill>
                  <a:schemeClr val="bg1"/>
                </a:solidFill>
              </a:rPr>
              <a:t>If we already have a class called </a:t>
            </a:r>
            <a:r>
              <a:rPr lang="en-IE" dirty="0" smtClean="0">
                <a:solidFill>
                  <a:schemeClr val="bg1"/>
                </a:solidFill>
                <a:latin typeface="Courier New" panose="02070309020205020404" pitchFamily="49" charset="0"/>
                <a:cs typeface="Courier New" panose="02070309020205020404" pitchFamily="49" charset="0"/>
              </a:rPr>
              <a:t>Point</a:t>
            </a:r>
            <a:r>
              <a:rPr lang="en-IE" dirty="0" smtClean="0">
                <a:solidFill>
                  <a:schemeClr val="bg1"/>
                </a:solidFill>
              </a:rPr>
              <a:t> in the existing namespace, then we can use the </a:t>
            </a:r>
            <a:r>
              <a:rPr lang="en-IE" dirty="0" smtClean="0">
                <a:solidFill>
                  <a:schemeClr val="bg1"/>
                </a:solidFill>
                <a:latin typeface="Courier New" panose="02070309020205020404" pitchFamily="49" charset="0"/>
                <a:cs typeface="Courier New" panose="02070309020205020404" pitchFamily="49" charset="0"/>
              </a:rPr>
              <a:t>as</a:t>
            </a:r>
            <a:r>
              <a:rPr lang="en-IE" dirty="0" smtClean="0">
                <a:solidFill>
                  <a:schemeClr val="bg1"/>
                </a:solidFill>
              </a:rPr>
              <a:t> clause:</a:t>
            </a:r>
            <a:endParaRPr lang="en-IE" dirty="0">
              <a:solidFill>
                <a:schemeClr val="bg1"/>
              </a:solidFill>
            </a:endParaRPr>
          </a:p>
          <a:p>
            <a:endParaRPr lang="en-IE" dirty="0" smtClean="0">
              <a:solidFill>
                <a:schemeClr val="bg1"/>
              </a:solidFill>
              <a:latin typeface="Courier New" panose="02070309020205020404" pitchFamily="49" charset="0"/>
              <a:cs typeface="Courier New" panose="02070309020205020404" pitchFamily="49" charset="0"/>
            </a:endParaRPr>
          </a:p>
          <a:p>
            <a:pPr marL="457200" lvl="1" indent="0">
              <a:buNone/>
            </a:pPr>
            <a:r>
              <a:rPr lang="en-IE" sz="3200" dirty="0">
                <a:solidFill>
                  <a:schemeClr val="bg1"/>
                </a:solidFill>
                <a:latin typeface="Courier New" panose="02070309020205020404" pitchFamily="49" charset="0"/>
                <a:cs typeface="Courier New" panose="02070309020205020404" pitchFamily="49" charset="0"/>
              </a:rPr>
              <a:t>f</a:t>
            </a:r>
            <a:r>
              <a:rPr lang="en-IE" sz="3200" dirty="0" smtClean="0">
                <a:solidFill>
                  <a:schemeClr val="bg1"/>
                </a:solidFill>
                <a:latin typeface="Courier New" panose="02070309020205020404" pitchFamily="49" charset="0"/>
                <a:cs typeface="Courier New" panose="02070309020205020404" pitchFamily="49" charset="0"/>
              </a:rPr>
              <a:t>rom </a:t>
            </a:r>
            <a:r>
              <a:rPr lang="en-IE" sz="3200" dirty="0" err="1" smtClean="0">
                <a:solidFill>
                  <a:schemeClr val="bg1"/>
                </a:solidFill>
                <a:latin typeface="Courier New" panose="02070309020205020404" pitchFamily="49" charset="0"/>
                <a:cs typeface="Courier New" panose="02070309020205020404" pitchFamily="49" charset="0"/>
              </a:rPr>
              <a:t>Pointdocstrings</a:t>
            </a:r>
            <a:r>
              <a:rPr lang="en-IE" sz="3200" dirty="0">
                <a:solidFill>
                  <a:schemeClr val="bg1"/>
                </a:solidFill>
                <a:latin typeface="Courier New" panose="02070309020205020404" pitchFamily="49" charset="0"/>
                <a:cs typeface="Courier New" panose="02070309020205020404" pitchFamily="49" charset="0"/>
              </a:rPr>
              <a:t> </a:t>
            </a:r>
            <a:r>
              <a:rPr lang="en-IE" sz="3200" dirty="0" smtClean="0">
                <a:solidFill>
                  <a:schemeClr val="bg1"/>
                </a:solidFill>
                <a:latin typeface="Courier New" panose="02070309020205020404" pitchFamily="49" charset="0"/>
                <a:cs typeface="Courier New" panose="02070309020205020404" pitchFamily="49" charset="0"/>
              </a:rPr>
              <a:t>import Point as Pt </a:t>
            </a:r>
            <a:endParaRPr lang="en-IE" sz="3200" dirty="0">
              <a:solidFill>
                <a:schemeClr val="bg1"/>
              </a:solidFill>
              <a:latin typeface="Courier New" panose="02070309020205020404" pitchFamily="49" charset="0"/>
              <a:cs typeface="Courier New" panose="02070309020205020404" pitchFamily="49" charset="0"/>
            </a:endParaRPr>
          </a:p>
          <a:p>
            <a:pPr marL="400050" lvl="1" indent="0">
              <a:buNone/>
            </a:pPr>
            <a:endParaRPr lang="en-IE" sz="3200" dirty="0" smtClean="0">
              <a:solidFill>
                <a:schemeClr val="bg1"/>
              </a:solidFill>
              <a:latin typeface="Courier New" panose="02070309020205020404" pitchFamily="49" charset="0"/>
              <a:cs typeface="Courier New" panose="02070309020205020404" pitchFamily="49" charset="0"/>
            </a:endParaRPr>
          </a:p>
          <a:p>
            <a:pPr marL="400050" lvl="1" indent="0">
              <a:buNone/>
            </a:pPr>
            <a:r>
              <a:rPr lang="en-IE" sz="3200" dirty="0" smtClean="0">
                <a:solidFill>
                  <a:schemeClr val="bg1"/>
                </a:solidFill>
              </a:rPr>
              <a:t>And we can declare instances as follows:</a:t>
            </a:r>
            <a:endParaRPr lang="en-IE" sz="3200" dirty="0">
              <a:solidFill>
                <a:schemeClr val="bg1"/>
              </a:solidFill>
            </a:endParaRPr>
          </a:p>
          <a:p>
            <a:pPr marL="400050" lvl="1" indent="0">
              <a:buNone/>
            </a:pPr>
            <a:endParaRPr lang="en-IE" sz="3200" dirty="0">
              <a:solidFill>
                <a:schemeClr val="bg1"/>
              </a:solidFill>
              <a:latin typeface="Courier New" panose="02070309020205020404" pitchFamily="49" charset="0"/>
              <a:cs typeface="Courier New" panose="02070309020205020404" pitchFamily="49" charset="0"/>
            </a:endParaRPr>
          </a:p>
          <a:p>
            <a:pPr marL="457200" lvl="1" indent="0">
              <a:buNone/>
            </a:pPr>
            <a:r>
              <a:rPr lang="en-IE" sz="3200" dirty="0">
                <a:solidFill>
                  <a:schemeClr val="bg1"/>
                </a:solidFill>
                <a:latin typeface="Courier New" panose="02070309020205020404" pitchFamily="49" charset="0"/>
                <a:cs typeface="Courier New" panose="02070309020205020404" pitchFamily="49" charset="0"/>
              </a:rPr>
              <a:t>p1 = </a:t>
            </a:r>
            <a:r>
              <a:rPr lang="en-IE" sz="3200" dirty="0" smtClean="0">
                <a:solidFill>
                  <a:schemeClr val="bg1"/>
                </a:solidFill>
                <a:latin typeface="Courier New" panose="02070309020205020404" pitchFamily="49" charset="0"/>
                <a:cs typeface="Courier New" panose="02070309020205020404" pitchFamily="49" charset="0"/>
              </a:rPr>
              <a:t>Pt()</a:t>
            </a: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554524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pPr marL="914400" lvl="2" indent="0">
              <a:buNone/>
            </a:pPr>
            <a:r>
              <a:rPr lang="en-IE" sz="1800" dirty="0" smtClean="0">
                <a:solidFill>
                  <a:schemeClr val="bg1"/>
                </a:solidFill>
                <a:latin typeface="Courier New" panose="02070309020205020404" pitchFamily="49" charset="0"/>
                <a:cs typeface="Courier New" panose="02070309020205020404" pitchFamily="49" charset="0"/>
              </a:rPr>
              <a:t># </a:t>
            </a:r>
            <a:r>
              <a:rPr lang="en-IE" sz="1800" dirty="0">
                <a:solidFill>
                  <a:schemeClr val="bg1"/>
                </a:solidFill>
                <a:latin typeface="Courier New" panose="02070309020205020404" pitchFamily="49" charset="0"/>
                <a:cs typeface="Courier New" panose="02070309020205020404" pitchFamily="49" charset="0"/>
              </a:rPr>
              <a:t>PROGRAM Calling-Point-</a:t>
            </a:r>
            <a:r>
              <a:rPr lang="en-IE" sz="1800" dirty="0" err="1">
                <a:solidFill>
                  <a:schemeClr val="bg1"/>
                </a:solidFill>
                <a:latin typeface="Courier New" panose="02070309020205020404" pitchFamily="49" charset="0"/>
                <a:cs typeface="Courier New" panose="02070309020205020404" pitchFamily="49" charset="0"/>
              </a:rPr>
              <a:t>Docstrings</a:t>
            </a:r>
            <a:r>
              <a:rPr lang="en-IE" sz="1800" dirty="0">
                <a:solidFill>
                  <a:schemeClr val="bg1"/>
                </a:solidFill>
                <a:latin typeface="Courier New" panose="02070309020205020404" pitchFamily="49" charset="0"/>
                <a:cs typeface="Courier New" panose="02070309020205020404" pitchFamily="49" charset="0"/>
              </a:rPr>
              <a:t>:</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b="1" dirty="0">
                <a:solidFill>
                  <a:schemeClr val="accent3"/>
                </a:solidFill>
                <a:latin typeface="Courier New" panose="02070309020205020404" pitchFamily="49" charset="0"/>
                <a:cs typeface="Courier New" panose="02070309020205020404" pitchFamily="49" charset="0"/>
              </a:rPr>
              <a:t>from </a:t>
            </a:r>
            <a:r>
              <a:rPr lang="en-IE" sz="1800" b="1" dirty="0" err="1">
                <a:solidFill>
                  <a:schemeClr val="accent3"/>
                </a:solidFill>
                <a:latin typeface="Courier New" panose="02070309020205020404" pitchFamily="49" charset="0"/>
                <a:cs typeface="Courier New" panose="02070309020205020404" pitchFamily="49" charset="0"/>
              </a:rPr>
              <a:t>Pointdocstrings</a:t>
            </a:r>
            <a:r>
              <a:rPr lang="en-IE" sz="1800" b="1" dirty="0">
                <a:solidFill>
                  <a:schemeClr val="accent3"/>
                </a:solidFill>
                <a:latin typeface="Courier New" panose="02070309020205020404" pitchFamily="49" charset="0"/>
                <a:cs typeface="Courier New" panose="02070309020205020404" pitchFamily="49" charset="0"/>
              </a:rPr>
              <a:t> import </a:t>
            </a:r>
            <a:r>
              <a:rPr lang="en-IE" sz="1800" b="1" dirty="0" smtClean="0">
                <a:solidFill>
                  <a:schemeClr val="accent3"/>
                </a:solidFill>
                <a:latin typeface="Courier New" panose="02070309020205020404" pitchFamily="49" charset="0"/>
                <a:cs typeface="Courier New" panose="02070309020205020404" pitchFamily="49" charset="0"/>
              </a:rPr>
              <a:t>Point as Pt</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b="1" dirty="0">
                <a:solidFill>
                  <a:schemeClr val="accent3"/>
                </a:solidFill>
                <a:latin typeface="Courier New" panose="02070309020205020404" pitchFamily="49" charset="0"/>
                <a:cs typeface="Courier New" panose="02070309020205020404" pitchFamily="49" charset="0"/>
              </a:rPr>
              <a:t>p1 = </a:t>
            </a:r>
            <a:r>
              <a:rPr lang="en-IE" sz="1800" b="1" dirty="0" smtClean="0">
                <a:solidFill>
                  <a:schemeClr val="accent3"/>
                </a:solidFill>
                <a:latin typeface="Courier New" panose="02070309020205020404" pitchFamily="49" charset="0"/>
                <a:cs typeface="Courier New" panose="02070309020205020404" pitchFamily="49" charset="0"/>
              </a:rPr>
              <a:t>Pt</a:t>
            </a:r>
            <a:r>
              <a:rPr lang="en-IE" sz="1800" b="1" dirty="0">
                <a:solidFill>
                  <a:schemeClr val="accent3"/>
                </a:solidFill>
                <a:latin typeface="Courier New" panose="02070309020205020404" pitchFamily="49" charset="0"/>
                <a:cs typeface="Courier New" panose="02070309020205020404" pitchFamily="49" charset="0"/>
              </a:rPr>
              <a:t>()</a:t>
            </a:r>
          </a:p>
          <a:p>
            <a:pPr marL="914400" lvl="2" indent="0">
              <a:buNone/>
            </a:pPr>
            <a:r>
              <a:rPr lang="en-IE" sz="1800" b="1" dirty="0">
                <a:solidFill>
                  <a:schemeClr val="accent3"/>
                </a:solidFill>
                <a:latin typeface="Courier New" panose="02070309020205020404" pitchFamily="49" charset="0"/>
                <a:cs typeface="Courier New" panose="02070309020205020404" pitchFamily="49" charset="0"/>
              </a:rPr>
              <a:t>p2 = </a:t>
            </a:r>
            <a:r>
              <a:rPr lang="en-IE" sz="1800" b="1" dirty="0" smtClean="0">
                <a:solidFill>
                  <a:schemeClr val="accent3"/>
                </a:solidFill>
                <a:latin typeface="Courier New" panose="02070309020205020404" pitchFamily="49" charset="0"/>
                <a:cs typeface="Courier New" panose="02070309020205020404" pitchFamily="49" charset="0"/>
              </a:rPr>
              <a:t>Pt</a:t>
            </a:r>
            <a:r>
              <a:rPr lang="en-IE" sz="1800" b="1" dirty="0">
                <a:solidFill>
                  <a:schemeClr val="accent3"/>
                </a:solidFill>
                <a:latin typeface="Courier New" panose="02070309020205020404" pitchFamily="49" charset="0"/>
                <a:cs typeface="Courier New" panose="02070309020205020404" pitchFamily="49" charset="0"/>
              </a:rPr>
              <a:t>()</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p1.move(2,2)</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p2.move(6,5)</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P1-x, P1-y is: ", p1.x, p1.y)</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P2-x, P2-y is: ", p2.x, p2.y)</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Distance from P1 to P2 is:", p1.calc_distance(p2))</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 END.</a:t>
            </a:r>
          </a:p>
          <a:p>
            <a:pPr marL="914400" lvl="2" indent="0">
              <a:buNone/>
            </a:pPr>
            <a:endParaRPr lang="en-IE" sz="1800" dirty="0" smtClean="0">
              <a:solidFill>
                <a:schemeClr val="bg1"/>
              </a:solidFill>
              <a:latin typeface="Courier New" panose="02070309020205020404" pitchFamily="49" charset="0"/>
              <a:cs typeface="Courier New" panose="02070309020205020404" pitchFamily="49" charset="0"/>
            </a:endParaRPr>
          </a:p>
        </p:txBody>
      </p:sp>
      <p:sp>
        <p:nvSpPr>
          <p:cNvPr id="5" name="Folded Corner 4"/>
          <p:cNvSpPr/>
          <p:nvPr/>
        </p:nvSpPr>
        <p:spPr>
          <a:xfrm>
            <a:off x="982638" y="1340769"/>
            <a:ext cx="10441160" cy="5256584"/>
          </a:xfrm>
          <a:prstGeom prst="foldedCorner">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263735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r>
              <a:rPr lang="en-IE" dirty="0" smtClean="0">
                <a:solidFill>
                  <a:schemeClr val="bg1"/>
                </a:solidFill>
              </a:rPr>
              <a:t>If we want to import more than one class we do:</a:t>
            </a:r>
            <a:endParaRPr lang="en-IE" dirty="0">
              <a:solidFill>
                <a:schemeClr val="bg1"/>
              </a:solidFill>
            </a:endParaRPr>
          </a:p>
          <a:p>
            <a:endParaRPr lang="en-IE" dirty="0" smtClean="0">
              <a:solidFill>
                <a:schemeClr val="bg1"/>
              </a:solidFill>
              <a:latin typeface="Courier New" panose="02070309020205020404" pitchFamily="49" charset="0"/>
              <a:cs typeface="Courier New" panose="02070309020205020404" pitchFamily="49" charset="0"/>
            </a:endParaRPr>
          </a:p>
          <a:p>
            <a:pPr marL="457200" lvl="1" indent="0">
              <a:buNone/>
            </a:pPr>
            <a:r>
              <a:rPr lang="en-IE" sz="3200" dirty="0">
                <a:solidFill>
                  <a:schemeClr val="bg1"/>
                </a:solidFill>
                <a:latin typeface="Courier New" panose="02070309020205020404" pitchFamily="49" charset="0"/>
                <a:cs typeface="Courier New" panose="02070309020205020404" pitchFamily="49" charset="0"/>
              </a:rPr>
              <a:t>f</a:t>
            </a:r>
            <a:r>
              <a:rPr lang="en-IE" sz="3200" dirty="0" smtClean="0">
                <a:solidFill>
                  <a:schemeClr val="bg1"/>
                </a:solidFill>
                <a:latin typeface="Courier New" panose="02070309020205020404" pitchFamily="49" charset="0"/>
                <a:cs typeface="Courier New" panose="02070309020205020404" pitchFamily="49" charset="0"/>
              </a:rPr>
              <a:t>rom </a:t>
            </a:r>
            <a:r>
              <a:rPr lang="en-IE" sz="3200" dirty="0" err="1" smtClean="0">
                <a:solidFill>
                  <a:schemeClr val="bg1"/>
                </a:solidFill>
                <a:latin typeface="Courier New" panose="02070309020205020404" pitchFamily="49" charset="0"/>
                <a:cs typeface="Courier New" panose="02070309020205020404" pitchFamily="49" charset="0"/>
              </a:rPr>
              <a:t>Pointdocstrings</a:t>
            </a:r>
            <a:r>
              <a:rPr lang="en-IE" sz="3200" dirty="0">
                <a:solidFill>
                  <a:schemeClr val="bg1"/>
                </a:solidFill>
                <a:latin typeface="Courier New" panose="02070309020205020404" pitchFamily="49" charset="0"/>
                <a:cs typeface="Courier New" panose="02070309020205020404" pitchFamily="49" charset="0"/>
              </a:rPr>
              <a:t> </a:t>
            </a:r>
            <a:r>
              <a:rPr lang="en-IE" sz="3200" dirty="0" smtClean="0">
                <a:solidFill>
                  <a:schemeClr val="bg1"/>
                </a:solidFill>
                <a:latin typeface="Courier New" panose="02070309020205020404" pitchFamily="49" charset="0"/>
                <a:cs typeface="Courier New" panose="02070309020205020404" pitchFamily="49" charset="0"/>
              </a:rPr>
              <a:t>import Point, Line</a:t>
            </a:r>
            <a:endParaRPr lang="en-IE" sz="3200" dirty="0">
              <a:solidFill>
                <a:schemeClr val="bg1"/>
              </a:solidFill>
              <a:latin typeface="Courier New" panose="02070309020205020404" pitchFamily="49" charset="0"/>
              <a:cs typeface="Courier New" panose="02070309020205020404" pitchFamily="49" charset="0"/>
            </a:endParaRPr>
          </a:p>
          <a:p>
            <a:pPr marL="400050" lvl="1" indent="0">
              <a:buNone/>
            </a:pPr>
            <a:endParaRPr lang="en-IE" sz="3200" dirty="0" smtClean="0">
              <a:solidFill>
                <a:schemeClr val="bg1"/>
              </a:solidFill>
              <a:latin typeface="Courier New" panose="02070309020205020404" pitchFamily="49" charset="0"/>
              <a:cs typeface="Courier New" panose="02070309020205020404" pitchFamily="49" charset="0"/>
            </a:endParaRPr>
          </a:p>
          <a:p>
            <a:pPr marL="400050" lvl="1" indent="0">
              <a:buNone/>
            </a:pPr>
            <a:r>
              <a:rPr lang="en-IE" sz="3200" dirty="0" smtClean="0">
                <a:solidFill>
                  <a:schemeClr val="bg1"/>
                </a:solidFill>
              </a:rPr>
              <a:t>But we should avoid doing this:</a:t>
            </a:r>
            <a:endParaRPr lang="en-IE" sz="3200" dirty="0">
              <a:solidFill>
                <a:schemeClr val="bg1"/>
              </a:solidFill>
            </a:endParaRPr>
          </a:p>
          <a:p>
            <a:pPr marL="400050" lvl="1" indent="0">
              <a:buNone/>
            </a:pPr>
            <a:endParaRPr lang="en-IE" sz="3200" dirty="0">
              <a:solidFill>
                <a:schemeClr val="bg1"/>
              </a:solidFill>
              <a:latin typeface="Courier New" panose="02070309020205020404" pitchFamily="49" charset="0"/>
              <a:cs typeface="Courier New" panose="02070309020205020404" pitchFamily="49" charset="0"/>
            </a:endParaRPr>
          </a:p>
          <a:p>
            <a:pPr marL="457200" lvl="1" indent="0">
              <a:buNone/>
            </a:pPr>
            <a:r>
              <a:rPr lang="en-IE" sz="3200" dirty="0">
                <a:solidFill>
                  <a:schemeClr val="bg1"/>
                </a:solidFill>
                <a:latin typeface="Courier New" panose="02070309020205020404" pitchFamily="49" charset="0"/>
                <a:cs typeface="Courier New" panose="02070309020205020404" pitchFamily="49" charset="0"/>
              </a:rPr>
              <a:t>from </a:t>
            </a:r>
            <a:r>
              <a:rPr lang="en-IE" sz="3200" dirty="0" err="1">
                <a:solidFill>
                  <a:schemeClr val="bg1"/>
                </a:solidFill>
                <a:latin typeface="Courier New" panose="02070309020205020404" pitchFamily="49" charset="0"/>
                <a:cs typeface="Courier New" panose="02070309020205020404" pitchFamily="49" charset="0"/>
              </a:rPr>
              <a:t>Pointdocstrings</a:t>
            </a:r>
            <a:r>
              <a:rPr lang="en-IE" sz="3200" dirty="0">
                <a:solidFill>
                  <a:schemeClr val="bg1"/>
                </a:solidFill>
                <a:latin typeface="Courier New" panose="02070309020205020404" pitchFamily="49" charset="0"/>
                <a:cs typeface="Courier New" panose="02070309020205020404" pitchFamily="49" charset="0"/>
              </a:rPr>
              <a:t> import </a:t>
            </a:r>
            <a:r>
              <a:rPr lang="en-IE" sz="3200" dirty="0" smtClean="0">
                <a:solidFill>
                  <a:schemeClr val="bg1"/>
                </a:solidFill>
                <a:latin typeface="Courier New" panose="02070309020205020404" pitchFamily="49" charset="0"/>
                <a:cs typeface="Courier New" panose="02070309020205020404" pitchFamily="49" charset="0"/>
              </a:rPr>
              <a:t>*</a:t>
            </a: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75494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Organizing the Modules</a:t>
            </a:r>
            <a:endParaRPr lang="en-IE" sz="6600" dirty="0">
              <a:solidFill>
                <a:schemeClr val="bg1"/>
              </a:solidFill>
            </a:endParaRPr>
          </a:p>
        </p:txBody>
      </p:sp>
    </p:spTree>
    <p:extLst>
      <p:ext uri="{BB962C8B-B14F-4D97-AF65-F5344CB8AC3E}">
        <p14:creationId xmlns:p14="http://schemas.microsoft.com/office/powerpoint/2010/main" val="3167870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r>
              <a:rPr lang="en-IE" dirty="0" smtClean="0">
                <a:solidFill>
                  <a:schemeClr val="bg1"/>
                </a:solidFill>
              </a:rPr>
              <a:t>As projects get larger and larger it becomes more and more difficult to organise all of the modules (Python files) in a single folder.</a:t>
            </a:r>
          </a:p>
          <a:p>
            <a:r>
              <a:rPr lang="en-IE" dirty="0" smtClean="0">
                <a:solidFill>
                  <a:schemeClr val="bg1"/>
                </a:solidFill>
              </a:rPr>
              <a:t>To help with this issue, Python allows you to organise your modules into sub-folders (called Packages). The name of the package is the name of the folder.</a:t>
            </a:r>
          </a:p>
        </p:txBody>
      </p:sp>
    </p:spTree>
    <p:extLst>
      <p:ext uri="{BB962C8B-B14F-4D97-AF65-F5344CB8AC3E}">
        <p14:creationId xmlns:p14="http://schemas.microsoft.com/office/powerpoint/2010/main" val="2665810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r>
              <a:rPr lang="en-IE" dirty="0" smtClean="0">
                <a:solidFill>
                  <a:schemeClr val="bg1"/>
                </a:solidFill>
              </a:rPr>
              <a:t>To achieve this we place a file called </a:t>
            </a:r>
            <a:r>
              <a:rPr lang="en-IE" dirty="0" smtClean="0">
                <a:solidFill>
                  <a:schemeClr val="bg1"/>
                </a:solidFill>
                <a:latin typeface="Courier New" panose="02070309020205020404" pitchFamily="49" charset="0"/>
                <a:cs typeface="Courier New" panose="02070309020205020404" pitchFamily="49" charset="0"/>
              </a:rPr>
              <a:t>_</a:t>
            </a:r>
            <a:r>
              <a:rPr lang="en-IE" sz="1000" dirty="0" smtClean="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_</a:t>
            </a:r>
            <a:r>
              <a:rPr lang="en-IE" dirty="0" err="1" smtClean="0">
                <a:solidFill>
                  <a:schemeClr val="bg1"/>
                </a:solidFill>
                <a:latin typeface="Courier New" panose="02070309020205020404" pitchFamily="49" charset="0"/>
                <a:cs typeface="Courier New" panose="02070309020205020404" pitchFamily="49" charset="0"/>
              </a:rPr>
              <a:t>init</a:t>
            </a:r>
            <a:r>
              <a:rPr lang="en-IE" dirty="0" smtClean="0">
                <a:solidFill>
                  <a:schemeClr val="bg1"/>
                </a:solidFill>
                <a:latin typeface="Courier New" panose="02070309020205020404" pitchFamily="49" charset="0"/>
                <a:cs typeface="Courier New" panose="02070309020205020404" pitchFamily="49" charset="0"/>
              </a:rPr>
              <a:t>_</a:t>
            </a:r>
            <a:r>
              <a:rPr lang="en-IE" sz="1050" dirty="0" smtClean="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_.py</a:t>
            </a:r>
            <a:r>
              <a:rPr lang="en-IE" dirty="0" smtClean="0">
                <a:solidFill>
                  <a:schemeClr val="bg1"/>
                </a:solidFill>
              </a:rPr>
              <a:t> in each sub-folder we wish to be included in the project.</a:t>
            </a:r>
          </a:p>
          <a:p>
            <a:endParaRPr lang="en-IE" sz="1400" dirty="0" smtClean="0">
              <a:solidFill>
                <a:schemeClr val="bg1"/>
              </a:solidFill>
            </a:endParaRPr>
          </a:p>
          <a:p>
            <a:pPr marL="400050" lvl="1" indent="0">
              <a:buNone/>
            </a:pPr>
            <a:r>
              <a:rPr lang="en-IE" sz="2000" dirty="0" err="1" smtClean="0">
                <a:solidFill>
                  <a:schemeClr val="bg1"/>
                </a:solidFill>
                <a:latin typeface="Courier New" panose="02070309020205020404" pitchFamily="49" charset="0"/>
                <a:cs typeface="Courier New" panose="02070309020205020404" pitchFamily="49" charset="0"/>
              </a:rPr>
              <a:t>parent_directory</a:t>
            </a:r>
            <a:r>
              <a:rPr lang="en-IE" sz="2000" dirty="0" smtClean="0">
                <a:solidFill>
                  <a:schemeClr val="bg1"/>
                </a:solidFill>
                <a:latin typeface="Courier New" panose="02070309020205020404" pitchFamily="49" charset="0"/>
                <a:cs typeface="Courier New" panose="02070309020205020404" pitchFamily="49" charset="0"/>
              </a:rPr>
              <a:t>/</a:t>
            </a:r>
          </a:p>
          <a:p>
            <a:pPr marL="400050" lvl="1" indent="0">
              <a:buNone/>
            </a:pPr>
            <a:r>
              <a:rPr lang="en-IE" sz="2000" dirty="0" smtClean="0">
                <a:solidFill>
                  <a:schemeClr val="bg1"/>
                </a:solidFill>
                <a:latin typeface="Courier New" panose="02070309020205020404" pitchFamily="49" charset="0"/>
                <a:cs typeface="Courier New" panose="02070309020205020404" pitchFamily="49" charset="0"/>
              </a:rPr>
              <a:t>main.py</a:t>
            </a:r>
          </a:p>
          <a:p>
            <a:pPr marL="400050" lvl="1" indent="0">
              <a:buNone/>
            </a:pPr>
            <a:r>
              <a:rPr lang="en-IE" sz="2000" dirty="0" smtClean="0">
                <a:solidFill>
                  <a:schemeClr val="bg1"/>
                </a:solidFill>
                <a:latin typeface="Courier New" panose="02070309020205020404" pitchFamily="49" charset="0"/>
                <a:cs typeface="Courier New" panose="02070309020205020404" pitchFamily="49" charset="0"/>
              </a:rPr>
              <a:t>Drawing/</a:t>
            </a:r>
          </a:p>
          <a:p>
            <a:pPr marL="400050" lvl="1"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_</a:t>
            </a:r>
            <a:r>
              <a:rPr lang="en-IE" sz="1000" dirty="0" smtClean="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_</a:t>
            </a:r>
            <a:r>
              <a:rPr lang="en-IE" sz="2000" dirty="0" err="1" smtClean="0">
                <a:solidFill>
                  <a:schemeClr val="bg1"/>
                </a:solidFill>
                <a:latin typeface="Courier New" panose="02070309020205020404" pitchFamily="49" charset="0"/>
                <a:cs typeface="Courier New" panose="02070309020205020404" pitchFamily="49" charset="0"/>
              </a:rPr>
              <a:t>init</a:t>
            </a:r>
            <a:r>
              <a:rPr lang="en-IE" sz="2000" dirty="0" smtClean="0">
                <a:solidFill>
                  <a:schemeClr val="bg1"/>
                </a:solidFill>
                <a:latin typeface="Courier New" panose="02070309020205020404" pitchFamily="49" charset="0"/>
                <a:cs typeface="Courier New" panose="02070309020205020404" pitchFamily="49" charset="0"/>
              </a:rPr>
              <a:t>_</a:t>
            </a:r>
            <a:r>
              <a:rPr lang="en-IE" sz="1000" dirty="0" smtClean="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_.py</a:t>
            </a:r>
          </a:p>
          <a:p>
            <a:pPr marL="400050" lvl="1"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point-call.py</a:t>
            </a:r>
          </a:p>
          <a:p>
            <a:pPr marL="400050" lvl="1"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point-docstrings.py</a:t>
            </a:r>
          </a:p>
          <a:p>
            <a:pPr marL="400050" lvl="1"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Maths/</a:t>
            </a:r>
          </a:p>
          <a:p>
            <a:pPr marL="400050" lvl="1"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_</a:t>
            </a:r>
            <a:r>
              <a:rPr lang="en-IE" sz="1000" dirty="0" smtClean="0">
                <a:solidFill>
                  <a:schemeClr val="bg1"/>
                </a:solidFill>
                <a:latin typeface="Courier New" panose="02070309020205020404" pitchFamily="49" charset="0"/>
                <a:cs typeface="Courier New" panose="02070309020205020404" pitchFamily="49" charset="0"/>
              </a:rPr>
              <a:t> </a:t>
            </a:r>
            <a:r>
              <a:rPr lang="en-IE" sz="2000" dirty="0">
                <a:solidFill>
                  <a:schemeClr val="bg1"/>
                </a:solidFill>
                <a:latin typeface="Courier New" panose="02070309020205020404" pitchFamily="49" charset="0"/>
                <a:cs typeface="Courier New" panose="02070309020205020404" pitchFamily="49" charset="0"/>
              </a:rPr>
              <a:t>_</a:t>
            </a:r>
            <a:r>
              <a:rPr lang="en-IE" sz="2000" dirty="0" err="1">
                <a:solidFill>
                  <a:schemeClr val="bg1"/>
                </a:solidFill>
                <a:latin typeface="Courier New" panose="02070309020205020404" pitchFamily="49" charset="0"/>
                <a:cs typeface="Courier New" panose="02070309020205020404" pitchFamily="49" charset="0"/>
              </a:rPr>
              <a:t>init</a:t>
            </a:r>
            <a:r>
              <a:rPr lang="en-IE" sz="2000" dirty="0">
                <a:solidFill>
                  <a:schemeClr val="bg1"/>
                </a:solidFill>
                <a:latin typeface="Courier New" panose="02070309020205020404" pitchFamily="49" charset="0"/>
                <a:cs typeface="Courier New" panose="02070309020205020404" pitchFamily="49" charset="0"/>
              </a:rPr>
              <a:t>_</a:t>
            </a:r>
            <a:r>
              <a:rPr lang="en-IE" sz="1000" dirty="0">
                <a:solidFill>
                  <a:schemeClr val="bg1"/>
                </a:solidFill>
                <a:latin typeface="Courier New" panose="02070309020205020404" pitchFamily="49" charset="0"/>
                <a:cs typeface="Courier New" panose="02070309020205020404" pitchFamily="49" charset="0"/>
              </a:rPr>
              <a:t> </a:t>
            </a:r>
            <a:r>
              <a:rPr lang="en-IE" sz="2000" dirty="0">
                <a:solidFill>
                  <a:schemeClr val="bg1"/>
                </a:solidFill>
                <a:latin typeface="Courier New" panose="02070309020205020404" pitchFamily="49" charset="0"/>
                <a:cs typeface="Courier New" panose="02070309020205020404" pitchFamily="49" charset="0"/>
              </a:rPr>
              <a:t>_.</a:t>
            </a:r>
            <a:r>
              <a:rPr lang="en-IE" sz="2000" dirty="0" smtClean="0">
                <a:solidFill>
                  <a:schemeClr val="bg1"/>
                </a:solidFill>
                <a:latin typeface="Courier New" panose="02070309020205020404" pitchFamily="49" charset="0"/>
                <a:cs typeface="Courier New" panose="02070309020205020404" pitchFamily="49" charset="0"/>
              </a:rPr>
              <a:t>py</a:t>
            </a:r>
          </a:p>
          <a:p>
            <a:pPr marL="400050" lvl="1" indent="0">
              <a:buNone/>
            </a:pPr>
            <a:r>
              <a:rPr lang="en-IE" sz="2000" dirty="0" smtClean="0">
                <a:solidFill>
                  <a:schemeClr val="bg1"/>
                </a:solidFill>
                <a:latin typeface="Courier New" panose="02070309020205020404" pitchFamily="49" charset="0"/>
                <a:cs typeface="Courier New" panose="02070309020205020404" pitchFamily="49" charset="0"/>
              </a:rPr>
              <a:t>       Theorem.py</a:t>
            </a:r>
          </a:p>
        </p:txBody>
      </p:sp>
    </p:spTree>
    <p:extLst>
      <p:ext uri="{BB962C8B-B14F-4D97-AF65-F5344CB8AC3E}">
        <p14:creationId xmlns:p14="http://schemas.microsoft.com/office/powerpoint/2010/main" val="1301585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r>
              <a:rPr lang="en-IE" dirty="0" smtClean="0">
                <a:solidFill>
                  <a:schemeClr val="bg1"/>
                </a:solidFill>
              </a:rPr>
              <a:t>To achieve this we place a file called </a:t>
            </a:r>
            <a:r>
              <a:rPr lang="en-IE" dirty="0" smtClean="0">
                <a:solidFill>
                  <a:schemeClr val="bg1"/>
                </a:solidFill>
                <a:latin typeface="Courier New" panose="02070309020205020404" pitchFamily="49" charset="0"/>
                <a:cs typeface="Courier New" panose="02070309020205020404" pitchFamily="49" charset="0"/>
              </a:rPr>
              <a:t>_</a:t>
            </a:r>
            <a:r>
              <a:rPr lang="en-IE" sz="1000" dirty="0" smtClean="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_</a:t>
            </a:r>
            <a:r>
              <a:rPr lang="en-IE" dirty="0" err="1" smtClean="0">
                <a:solidFill>
                  <a:schemeClr val="bg1"/>
                </a:solidFill>
                <a:latin typeface="Courier New" panose="02070309020205020404" pitchFamily="49" charset="0"/>
                <a:cs typeface="Courier New" panose="02070309020205020404" pitchFamily="49" charset="0"/>
              </a:rPr>
              <a:t>init</a:t>
            </a:r>
            <a:r>
              <a:rPr lang="en-IE" dirty="0" smtClean="0">
                <a:solidFill>
                  <a:schemeClr val="bg1"/>
                </a:solidFill>
                <a:latin typeface="Courier New" panose="02070309020205020404" pitchFamily="49" charset="0"/>
                <a:cs typeface="Courier New" panose="02070309020205020404" pitchFamily="49" charset="0"/>
              </a:rPr>
              <a:t>_</a:t>
            </a:r>
            <a:r>
              <a:rPr lang="en-IE" sz="1050" dirty="0" smtClean="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_.py</a:t>
            </a:r>
            <a:r>
              <a:rPr lang="en-IE" dirty="0" smtClean="0">
                <a:solidFill>
                  <a:schemeClr val="bg1"/>
                </a:solidFill>
              </a:rPr>
              <a:t> in each sub-folder we wish to be included in the project.</a:t>
            </a:r>
          </a:p>
          <a:p>
            <a:endParaRPr lang="en-IE" sz="1400" dirty="0" smtClean="0">
              <a:solidFill>
                <a:schemeClr val="bg1"/>
              </a:solidFill>
            </a:endParaRPr>
          </a:p>
          <a:p>
            <a:pPr marL="400050" lvl="1" indent="0">
              <a:buNone/>
            </a:pPr>
            <a:r>
              <a:rPr lang="en-IE" sz="2000" dirty="0" err="1" smtClean="0">
                <a:solidFill>
                  <a:schemeClr val="bg1"/>
                </a:solidFill>
                <a:latin typeface="Courier New" panose="02070309020205020404" pitchFamily="49" charset="0"/>
                <a:cs typeface="Courier New" panose="02070309020205020404" pitchFamily="49" charset="0"/>
              </a:rPr>
              <a:t>parent_directory</a:t>
            </a:r>
            <a:r>
              <a:rPr lang="en-IE" sz="2000" dirty="0" smtClean="0">
                <a:solidFill>
                  <a:schemeClr val="bg1"/>
                </a:solidFill>
                <a:latin typeface="Courier New" panose="02070309020205020404" pitchFamily="49" charset="0"/>
                <a:cs typeface="Courier New" panose="02070309020205020404" pitchFamily="49" charset="0"/>
              </a:rPr>
              <a:t>/</a:t>
            </a:r>
          </a:p>
          <a:p>
            <a:pPr marL="400050" lvl="1" indent="0">
              <a:buNone/>
            </a:pPr>
            <a:r>
              <a:rPr lang="en-IE" sz="2000" dirty="0" smtClean="0">
                <a:solidFill>
                  <a:schemeClr val="bg1"/>
                </a:solidFill>
                <a:latin typeface="Courier New" panose="02070309020205020404" pitchFamily="49" charset="0"/>
                <a:cs typeface="Courier New" panose="02070309020205020404" pitchFamily="49" charset="0"/>
              </a:rPr>
              <a:t>main.py</a:t>
            </a:r>
          </a:p>
          <a:p>
            <a:pPr marL="400050" lvl="1" indent="0">
              <a:buNone/>
            </a:pPr>
            <a:r>
              <a:rPr lang="en-IE" sz="2000" dirty="0" smtClean="0">
                <a:solidFill>
                  <a:schemeClr val="bg1"/>
                </a:solidFill>
                <a:latin typeface="Courier New" panose="02070309020205020404" pitchFamily="49" charset="0"/>
                <a:cs typeface="Courier New" panose="02070309020205020404" pitchFamily="49" charset="0"/>
              </a:rPr>
              <a:t>Drawing/</a:t>
            </a:r>
          </a:p>
          <a:p>
            <a:pPr marL="400050" lvl="1" indent="0">
              <a:buNone/>
            </a:pPr>
            <a:r>
              <a:rPr lang="en-IE" sz="2000" b="1" dirty="0">
                <a:solidFill>
                  <a:schemeClr val="accent3"/>
                </a:solidFill>
                <a:latin typeface="Courier New" panose="02070309020205020404" pitchFamily="49" charset="0"/>
                <a:cs typeface="Courier New" panose="02070309020205020404" pitchFamily="49" charset="0"/>
              </a:rPr>
              <a:t> </a:t>
            </a:r>
            <a:r>
              <a:rPr lang="en-IE" sz="2000" b="1" dirty="0" smtClean="0">
                <a:solidFill>
                  <a:schemeClr val="accent3"/>
                </a:solidFill>
                <a:latin typeface="Courier New" panose="02070309020205020404" pitchFamily="49" charset="0"/>
                <a:cs typeface="Courier New" panose="02070309020205020404" pitchFamily="49" charset="0"/>
              </a:rPr>
              <a:t>   _</a:t>
            </a:r>
            <a:r>
              <a:rPr lang="en-IE" sz="1000" b="1" dirty="0" smtClean="0">
                <a:solidFill>
                  <a:schemeClr val="accent3"/>
                </a:solidFill>
                <a:latin typeface="Courier New" panose="02070309020205020404" pitchFamily="49" charset="0"/>
                <a:cs typeface="Courier New" panose="02070309020205020404" pitchFamily="49" charset="0"/>
              </a:rPr>
              <a:t> </a:t>
            </a:r>
            <a:r>
              <a:rPr lang="en-IE" sz="2000" b="1" dirty="0" smtClean="0">
                <a:solidFill>
                  <a:schemeClr val="accent3"/>
                </a:solidFill>
                <a:latin typeface="Courier New" panose="02070309020205020404" pitchFamily="49" charset="0"/>
                <a:cs typeface="Courier New" panose="02070309020205020404" pitchFamily="49" charset="0"/>
              </a:rPr>
              <a:t>_</a:t>
            </a:r>
            <a:r>
              <a:rPr lang="en-IE" sz="2000" b="1" dirty="0" err="1" smtClean="0">
                <a:solidFill>
                  <a:schemeClr val="accent3"/>
                </a:solidFill>
                <a:latin typeface="Courier New" panose="02070309020205020404" pitchFamily="49" charset="0"/>
                <a:cs typeface="Courier New" panose="02070309020205020404" pitchFamily="49" charset="0"/>
              </a:rPr>
              <a:t>init</a:t>
            </a:r>
            <a:r>
              <a:rPr lang="en-IE" sz="2000" b="1" dirty="0" smtClean="0">
                <a:solidFill>
                  <a:schemeClr val="accent3"/>
                </a:solidFill>
                <a:latin typeface="Courier New" panose="02070309020205020404" pitchFamily="49" charset="0"/>
                <a:cs typeface="Courier New" panose="02070309020205020404" pitchFamily="49" charset="0"/>
              </a:rPr>
              <a:t>_</a:t>
            </a:r>
            <a:r>
              <a:rPr lang="en-IE" sz="1000" b="1" dirty="0" smtClean="0">
                <a:solidFill>
                  <a:schemeClr val="accent3"/>
                </a:solidFill>
                <a:latin typeface="Courier New" panose="02070309020205020404" pitchFamily="49" charset="0"/>
                <a:cs typeface="Courier New" panose="02070309020205020404" pitchFamily="49" charset="0"/>
              </a:rPr>
              <a:t> </a:t>
            </a:r>
            <a:r>
              <a:rPr lang="en-IE" sz="2000" b="1" dirty="0" smtClean="0">
                <a:solidFill>
                  <a:schemeClr val="accent3"/>
                </a:solidFill>
                <a:latin typeface="Courier New" panose="02070309020205020404" pitchFamily="49" charset="0"/>
                <a:cs typeface="Courier New" panose="02070309020205020404" pitchFamily="49" charset="0"/>
              </a:rPr>
              <a:t>_.py</a:t>
            </a:r>
          </a:p>
          <a:p>
            <a:pPr marL="400050" lvl="1"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point-call.py</a:t>
            </a:r>
          </a:p>
          <a:p>
            <a:pPr marL="400050" lvl="1"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point-docstrings.py</a:t>
            </a:r>
          </a:p>
          <a:p>
            <a:pPr marL="400050" lvl="1"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Maths/</a:t>
            </a:r>
          </a:p>
          <a:p>
            <a:pPr marL="400050" lvl="1" indent="0">
              <a:buNone/>
            </a:pPr>
            <a:r>
              <a:rPr lang="en-IE" sz="2000" b="1" dirty="0">
                <a:solidFill>
                  <a:schemeClr val="accent3"/>
                </a:solidFill>
                <a:latin typeface="Courier New" panose="02070309020205020404" pitchFamily="49" charset="0"/>
                <a:cs typeface="Courier New" panose="02070309020205020404" pitchFamily="49" charset="0"/>
              </a:rPr>
              <a:t> </a:t>
            </a:r>
            <a:r>
              <a:rPr lang="en-IE" sz="2000" b="1" dirty="0" smtClean="0">
                <a:solidFill>
                  <a:schemeClr val="accent3"/>
                </a:solidFill>
                <a:latin typeface="Courier New" panose="02070309020205020404" pitchFamily="49" charset="0"/>
                <a:cs typeface="Courier New" panose="02070309020205020404" pitchFamily="49" charset="0"/>
              </a:rPr>
              <a:t>       _</a:t>
            </a:r>
            <a:r>
              <a:rPr lang="en-IE" sz="1000" b="1" dirty="0" smtClean="0">
                <a:solidFill>
                  <a:schemeClr val="accent3"/>
                </a:solidFill>
                <a:latin typeface="Courier New" panose="02070309020205020404" pitchFamily="49" charset="0"/>
                <a:cs typeface="Courier New" panose="02070309020205020404" pitchFamily="49" charset="0"/>
              </a:rPr>
              <a:t> </a:t>
            </a:r>
            <a:r>
              <a:rPr lang="en-IE" sz="2000" b="1" dirty="0">
                <a:solidFill>
                  <a:schemeClr val="accent3"/>
                </a:solidFill>
                <a:latin typeface="Courier New" panose="02070309020205020404" pitchFamily="49" charset="0"/>
                <a:cs typeface="Courier New" panose="02070309020205020404" pitchFamily="49" charset="0"/>
              </a:rPr>
              <a:t>_</a:t>
            </a:r>
            <a:r>
              <a:rPr lang="en-IE" sz="2000" b="1" dirty="0" err="1">
                <a:solidFill>
                  <a:schemeClr val="accent3"/>
                </a:solidFill>
                <a:latin typeface="Courier New" panose="02070309020205020404" pitchFamily="49" charset="0"/>
                <a:cs typeface="Courier New" panose="02070309020205020404" pitchFamily="49" charset="0"/>
              </a:rPr>
              <a:t>init</a:t>
            </a:r>
            <a:r>
              <a:rPr lang="en-IE" sz="2000" b="1" dirty="0">
                <a:solidFill>
                  <a:schemeClr val="accent3"/>
                </a:solidFill>
                <a:latin typeface="Courier New" panose="02070309020205020404" pitchFamily="49" charset="0"/>
                <a:cs typeface="Courier New" panose="02070309020205020404" pitchFamily="49" charset="0"/>
              </a:rPr>
              <a:t>_</a:t>
            </a:r>
            <a:r>
              <a:rPr lang="en-IE" sz="1000" b="1" dirty="0">
                <a:solidFill>
                  <a:schemeClr val="accent3"/>
                </a:solidFill>
                <a:latin typeface="Courier New" panose="02070309020205020404" pitchFamily="49" charset="0"/>
                <a:cs typeface="Courier New" panose="02070309020205020404" pitchFamily="49" charset="0"/>
              </a:rPr>
              <a:t> </a:t>
            </a:r>
            <a:r>
              <a:rPr lang="en-IE" sz="2000" b="1" dirty="0">
                <a:solidFill>
                  <a:schemeClr val="accent3"/>
                </a:solidFill>
                <a:latin typeface="Courier New" panose="02070309020205020404" pitchFamily="49" charset="0"/>
                <a:cs typeface="Courier New" panose="02070309020205020404" pitchFamily="49" charset="0"/>
              </a:rPr>
              <a:t>_.</a:t>
            </a:r>
            <a:r>
              <a:rPr lang="en-IE" sz="2000" b="1" dirty="0" smtClean="0">
                <a:solidFill>
                  <a:schemeClr val="accent3"/>
                </a:solidFill>
                <a:latin typeface="Courier New" panose="02070309020205020404" pitchFamily="49" charset="0"/>
                <a:cs typeface="Courier New" panose="02070309020205020404" pitchFamily="49" charset="0"/>
              </a:rPr>
              <a:t>py</a:t>
            </a:r>
          </a:p>
          <a:p>
            <a:pPr marL="400050" lvl="1" indent="0">
              <a:buNone/>
            </a:pPr>
            <a:r>
              <a:rPr lang="en-IE" sz="2000" dirty="0" smtClean="0">
                <a:solidFill>
                  <a:schemeClr val="bg1"/>
                </a:solidFill>
                <a:latin typeface="Courier New" panose="02070309020205020404" pitchFamily="49" charset="0"/>
                <a:cs typeface="Courier New" panose="02070309020205020404" pitchFamily="49" charset="0"/>
              </a:rPr>
              <a:t>       Theorem.py</a:t>
            </a:r>
          </a:p>
        </p:txBody>
      </p:sp>
      <p:sp>
        <p:nvSpPr>
          <p:cNvPr id="2" name="Rectangle 1"/>
          <p:cNvSpPr/>
          <p:nvPr/>
        </p:nvSpPr>
        <p:spPr>
          <a:xfrm>
            <a:off x="8183438" y="3356992"/>
            <a:ext cx="3163045" cy="584775"/>
          </a:xfrm>
          <a:prstGeom prst="rect">
            <a:avLst/>
          </a:prstGeom>
        </p:spPr>
        <p:txBody>
          <a:bodyPr wrap="none">
            <a:spAutoFit/>
          </a:bodyPr>
          <a:lstStyle/>
          <a:p>
            <a:r>
              <a:rPr lang="en-IE" sz="3200" b="1" dirty="0">
                <a:solidFill>
                  <a:schemeClr val="accent3"/>
                </a:solidFill>
                <a:latin typeface="Courier New" panose="02070309020205020404" pitchFamily="49" charset="0"/>
                <a:cs typeface="Courier New" panose="02070309020205020404" pitchFamily="49" charset="0"/>
              </a:rPr>
              <a:t>_</a:t>
            </a:r>
            <a:r>
              <a:rPr lang="en-IE" sz="1100" b="1" dirty="0">
                <a:solidFill>
                  <a:schemeClr val="accent3"/>
                </a:solidFill>
                <a:latin typeface="Courier New" panose="02070309020205020404" pitchFamily="49" charset="0"/>
                <a:cs typeface="Courier New" panose="02070309020205020404" pitchFamily="49" charset="0"/>
              </a:rPr>
              <a:t> </a:t>
            </a:r>
            <a:r>
              <a:rPr lang="en-IE" sz="3200" b="1" dirty="0">
                <a:solidFill>
                  <a:schemeClr val="accent3"/>
                </a:solidFill>
                <a:latin typeface="Courier New" panose="02070309020205020404" pitchFamily="49" charset="0"/>
                <a:cs typeface="Courier New" panose="02070309020205020404" pitchFamily="49" charset="0"/>
              </a:rPr>
              <a:t>_</a:t>
            </a:r>
            <a:r>
              <a:rPr lang="en-IE" sz="3200" b="1" dirty="0" err="1">
                <a:solidFill>
                  <a:schemeClr val="accent3"/>
                </a:solidFill>
                <a:latin typeface="Courier New" panose="02070309020205020404" pitchFamily="49" charset="0"/>
                <a:cs typeface="Courier New" panose="02070309020205020404" pitchFamily="49" charset="0"/>
              </a:rPr>
              <a:t>init</a:t>
            </a:r>
            <a:r>
              <a:rPr lang="en-IE" sz="3200" b="1" dirty="0">
                <a:solidFill>
                  <a:schemeClr val="accent3"/>
                </a:solidFill>
                <a:latin typeface="Courier New" panose="02070309020205020404" pitchFamily="49" charset="0"/>
                <a:cs typeface="Courier New" panose="02070309020205020404" pitchFamily="49" charset="0"/>
              </a:rPr>
              <a:t>_</a:t>
            </a:r>
            <a:r>
              <a:rPr lang="en-IE" sz="1100" b="1" dirty="0">
                <a:solidFill>
                  <a:schemeClr val="accent3"/>
                </a:solidFill>
                <a:latin typeface="Courier New" panose="02070309020205020404" pitchFamily="49" charset="0"/>
                <a:cs typeface="Courier New" panose="02070309020205020404" pitchFamily="49" charset="0"/>
              </a:rPr>
              <a:t> </a:t>
            </a:r>
            <a:r>
              <a:rPr lang="en-IE" sz="3200" b="1" dirty="0">
                <a:solidFill>
                  <a:schemeClr val="accent3"/>
                </a:solidFill>
                <a:latin typeface="Courier New" panose="02070309020205020404" pitchFamily="49" charset="0"/>
                <a:cs typeface="Courier New" panose="02070309020205020404" pitchFamily="49" charset="0"/>
              </a:rPr>
              <a:t>_.py</a:t>
            </a:r>
            <a:r>
              <a:rPr lang="en-IE" sz="3200" b="1" dirty="0">
                <a:solidFill>
                  <a:schemeClr val="accent3"/>
                </a:solidFill>
              </a:rPr>
              <a:t> </a:t>
            </a:r>
          </a:p>
        </p:txBody>
      </p:sp>
      <p:sp>
        <p:nvSpPr>
          <p:cNvPr id="5" name="Left Arrow 4"/>
          <p:cNvSpPr/>
          <p:nvPr/>
        </p:nvSpPr>
        <p:spPr>
          <a:xfrm rot="21159368">
            <a:off x="4134984" y="3598876"/>
            <a:ext cx="3816424" cy="495345"/>
          </a:xfrm>
          <a:prstGeom prst="lef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Left Arrow 5"/>
          <p:cNvSpPr/>
          <p:nvPr/>
        </p:nvSpPr>
        <p:spPr>
          <a:xfrm rot="20244022">
            <a:off x="4387674" y="4647344"/>
            <a:ext cx="3816424" cy="495345"/>
          </a:xfrm>
          <a:prstGeom prst="lef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839441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3214" y="2558662"/>
            <a:ext cx="4225104" cy="1980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5446" y="4689360"/>
            <a:ext cx="2415069" cy="1980000"/>
          </a:xfrm>
          <a:prstGeom prst="rect">
            <a:avLst/>
          </a:prstGeom>
        </p:spPr>
      </p:pic>
      <p:cxnSp>
        <p:nvCxnSpPr>
          <p:cNvPr id="9" name="Straight Connector 8"/>
          <p:cNvCxnSpPr/>
          <p:nvPr/>
        </p:nvCxnSpPr>
        <p:spPr>
          <a:xfrm>
            <a:off x="2999038" y="2060848"/>
            <a:ext cx="17264" cy="4752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2999038" y="3501008"/>
            <a:ext cx="158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5735166" y="3068960"/>
            <a:ext cx="1008112" cy="1224136"/>
          </a:xfrm>
          <a:prstGeom prst="roundRect">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Rounded Rectangle 17"/>
          <p:cNvSpPr/>
          <p:nvPr/>
        </p:nvSpPr>
        <p:spPr>
          <a:xfrm>
            <a:off x="8399462" y="5229200"/>
            <a:ext cx="1008112" cy="1224136"/>
          </a:xfrm>
          <a:prstGeom prst="roundRect">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09606" y="80848"/>
            <a:ext cx="2413392" cy="1980000"/>
          </a:xfrm>
          <a:prstGeom prst="rect">
            <a:avLst/>
          </a:prstGeom>
        </p:spPr>
      </p:pic>
      <p:cxnSp>
        <p:nvCxnSpPr>
          <p:cNvPr id="12" name="Straight Connector 11"/>
          <p:cNvCxnSpPr/>
          <p:nvPr/>
        </p:nvCxnSpPr>
        <p:spPr>
          <a:xfrm>
            <a:off x="6671446" y="4509120"/>
            <a:ext cx="17264" cy="2340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6671446" y="5949280"/>
            <a:ext cx="158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6770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r>
              <a:rPr lang="en-IE" dirty="0" smtClean="0">
                <a:solidFill>
                  <a:schemeClr val="bg1"/>
                </a:solidFill>
              </a:rPr>
              <a:t>For the moment we are going to assume that the special files, the </a:t>
            </a:r>
            <a:r>
              <a:rPr lang="en-IE" dirty="0">
                <a:solidFill>
                  <a:schemeClr val="bg1"/>
                </a:solidFill>
                <a:latin typeface="Courier New" panose="02070309020205020404" pitchFamily="49" charset="0"/>
                <a:cs typeface="Courier New" panose="02070309020205020404" pitchFamily="49" charset="0"/>
              </a:rPr>
              <a:t>_</a:t>
            </a:r>
            <a:r>
              <a:rPr lang="en-IE" sz="10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a:solidFill>
                  <a:schemeClr val="bg1"/>
                </a:solidFill>
                <a:latin typeface="Courier New" panose="02070309020205020404" pitchFamily="49" charset="0"/>
                <a:cs typeface="Courier New" panose="02070309020205020404" pitchFamily="49" charset="0"/>
              </a:rPr>
              <a:t>init</a:t>
            </a:r>
            <a:r>
              <a:rPr lang="en-IE" dirty="0">
                <a:solidFill>
                  <a:schemeClr val="bg1"/>
                </a:solidFill>
                <a:latin typeface="Courier New" panose="02070309020205020404" pitchFamily="49" charset="0"/>
                <a:cs typeface="Courier New" panose="02070309020205020404" pitchFamily="49" charset="0"/>
              </a:rPr>
              <a:t>_</a:t>
            </a:r>
            <a:r>
              <a:rPr lang="en-IE" sz="105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_.py</a:t>
            </a:r>
            <a:r>
              <a:rPr lang="en-IE" dirty="0">
                <a:solidFill>
                  <a:schemeClr val="bg1"/>
                </a:solidFill>
              </a:rPr>
              <a:t> </a:t>
            </a:r>
            <a:r>
              <a:rPr lang="en-IE" dirty="0" smtClean="0">
                <a:solidFill>
                  <a:schemeClr val="bg1"/>
                </a:solidFill>
              </a:rPr>
              <a:t>is empty.</a:t>
            </a:r>
          </a:p>
          <a:p>
            <a:endParaRPr lang="en-IE" dirty="0">
              <a:solidFill>
                <a:schemeClr val="bg1"/>
              </a:solidFill>
            </a:endParaRPr>
          </a:p>
          <a:p>
            <a:r>
              <a:rPr lang="en-IE" dirty="0" smtClean="0">
                <a:solidFill>
                  <a:schemeClr val="bg1"/>
                </a:solidFill>
              </a:rPr>
              <a:t>We can import packages in two ways, using Absolute Imports and Relative Imports.</a:t>
            </a:r>
          </a:p>
        </p:txBody>
      </p:sp>
    </p:spTree>
    <p:extLst>
      <p:ext uri="{BB962C8B-B14F-4D97-AF65-F5344CB8AC3E}">
        <p14:creationId xmlns:p14="http://schemas.microsoft.com/office/powerpoint/2010/main" val="17310406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E" dirty="0">
                <a:solidFill>
                  <a:schemeClr val="bg1"/>
                </a:solidFill>
              </a:rPr>
              <a:t>Modules and Packages:</a:t>
            </a:r>
            <a:br>
              <a:rPr lang="en-IE" dirty="0">
                <a:solidFill>
                  <a:schemeClr val="bg1"/>
                </a:solidFill>
              </a:rPr>
            </a:br>
            <a:r>
              <a:rPr lang="en-IE" dirty="0">
                <a:solidFill>
                  <a:schemeClr val="bg1"/>
                </a:solidFill>
              </a:rPr>
              <a:t>Absolute </a:t>
            </a:r>
            <a:r>
              <a:rPr lang="en-IE" dirty="0" smtClean="0">
                <a:solidFill>
                  <a:schemeClr val="bg1"/>
                </a:solidFill>
              </a:rPr>
              <a:t>Imports</a:t>
            </a:r>
            <a:endParaRPr lang="en-IE" dirty="0">
              <a:solidFill>
                <a:schemeClr val="bg1"/>
              </a:solidFill>
            </a:endParaRPr>
          </a:p>
        </p:txBody>
      </p:sp>
      <p:sp>
        <p:nvSpPr>
          <p:cNvPr id="4" name="Content Placeholder 3"/>
          <p:cNvSpPr>
            <a:spLocks noGrp="1"/>
          </p:cNvSpPr>
          <p:nvPr>
            <p:ph idx="1"/>
          </p:nvPr>
        </p:nvSpPr>
        <p:spPr/>
        <p:txBody>
          <a:bodyPr>
            <a:noAutofit/>
          </a:bodyPr>
          <a:lstStyle/>
          <a:p>
            <a:endParaRPr lang="en-IE" dirty="0">
              <a:solidFill>
                <a:schemeClr val="bg1"/>
              </a:solidFill>
            </a:endParaRPr>
          </a:p>
          <a:p>
            <a:r>
              <a:rPr lang="en-IE" dirty="0" smtClean="0">
                <a:solidFill>
                  <a:schemeClr val="bg1"/>
                </a:solidFill>
              </a:rPr>
              <a:t>An absolute import is an </a:t>
            </a:r>
            <a:r>
              <a:rPr lang="en-IE" dirty="0" smtClean="0">
                <a:solidFill>
                  <a:schemeClr val="bg1"/>
                </a:solidFill>
                <a:latin typeface="Courier New" panose="02070309020205020404" pitchFamily="49" charset="0"/>
                <a:cs typeface="Courier New" panose="02070309020205020404" pitchFamily="49" charset="0"/>
              </a:rPr>
              <a:t>IMPORT</a:t>
            </a:r>
            <a:r>
              <a:rPr lang="en-IE" dirty="0" smtClean="0">
                <a:solidFill>
                  <a:schemeClr val="bg1"/>
                </a:solidFill>
              </a:rPr>
              <a:t> where you fully specify the location of the classes being imported. </a:t>
            </a:r>
          </a:p>
        </p:txBody>
      </p:sp>
    </p:spTree>
    <p:extLst>
      <p:ext uri="{BB962C8B-B14F-4D97-AF65-F5344CB8AC3E}">
        <p14:creationId xmlns:p14="http://schemas.microsoft.com/office/powerpoint/2010/main" val="2650092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lstStyle/>
          <a:p>
            <a:r>
              <a:rPr lang="en-IE" dirty="0" smtClean="0">
                <a:solidFill>
                  <a:schemeClr val="bg1"/>
                </a:solidFill>
              </a:rPr>
              <a:t>As we create more and more classes we need a way to organise them in such a way  to make then available and easy to find.</a:t>
            </a:r>
          </a:p>
          <a:p>
            <a:endParaRPr lang="en-IE" dirty="0" smtClean="0">
              <a:solidFill>
                <a:schemeClr val="bg1"/>
              </a:solidFill>
            </a:endParaRPr>
          </a:p>
          <a:p>
            <a:r>
              <a:rPr lang="en-IE" dirty="0" smtClean="0">
                <a:solidFill>
                  <a:schemeClr val="bg1"/>
                </a:solidFill>
              </a:rPr>
              <a:t>Modules in Python are simply files, if you have two files in the same folder we can load a class from one module for use in the other module.</a:t>
            </a:r>
          </a:p>
        </p:txBody>
      </p:sp>
    </p:spTree>
    <p:extLst>
      <p:ext uri="{BB962C8B-B14F-4D97-AF65-F5344CB8AC3E}">
        <p14:creationId xmlns:p14="http://schemas.microsoft.com/office/powerpoint/2010/main" val="1681380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E" dirty="0">
                <a:solidFill>
                  <a:schemeClr val="bg1"/>
                </a:solidFill>
              </a:rPr>
              <a:t>Modules and Packages:</a:t>
            </a:r>
            <a:br>
              <a:rPr lang="en-IE" dirty="0">
                <a:solidFill>
                  <a:schemeClr val="bg1"/>
                </a:solidFill>
              </a:rPr>
            </a:br>
            <a:r>
              <a:rPr lang="en-IE" dirty="0">
                <a:solidFill>
                  <a:schemeClr val="bg1"/>
                </a:solidFill>
              </a:rPr>
              <a:t>Absolute Imports</a:t>
            </a:r>
          </a:p>
        </p:txBody>
      </p:sp>
      <p:sp>
        <p:nvSpPr>
          <p:cNvPr id="4" name="Content Placeholder 3"/>
          <p:cNvSpPr>
            <a:spLocks noGrp="1"/>
          </p:cNvSpPr>
          <p:nvPr>
            <p:ph idx="1"/>
          </p:nvPr>
        </p:nvSpPr>
        <p:spPr/>
        <p:txBody>
          <a:bodyPr>
            <a:noAutofit/>
          </a:bodyPr>
          <a:lstStyle/>
          <a:p>
            <a:r>
              <a:rPr lang="en-IE" dirty="0" smtClean="0">
                <a:solidFill>
                  <a:schemeClr val="bg1"/>
                </a:solidFill>
              </a:rPr>
              <a:t>We can do this in a number of ways:</a:t>
            </a:r>
          </a:p>
          <a:p>
            <a:pPr marL="400050" lvl="1" indent="0">
              <a:buNone/>
            </a:pPr>
            <a:r>
              <a:rPr lang="en-IE" dirty="0" smtClean="0">
                <a:solidFill>
                  <a:schemeClr val="bg1"/>
                </a:solidFill>
              </a:rPr>
              <a:t> </a:t>
            </a:r>
            <a:endParaRPr lang="en-IE" sz="2400" dirty="0" smtClean="0">
              <a:solidFill>
                <a:schemeClr val="bg1"/>
              </a:solidFill>
              <a:latin typeface="Courier New" panose="02070309020205020404" pitchFamily="49" charset="0"/>
              <a:cs typeface="Courier New" panose="02070309020205020404" pitchFamily="49" charset="0"/>
            </a:endParaRPr>
          </a:p>
          <a:p>
            <a:pPr marL="1257300" lvl="3" indent="0">
              <a:buNone/>
            </a:pPr>
            <a:r>
              <a:rPr lang="en-IE" sz="2400" dirty="0" smtClean="0">
                <a:solidFill>
                  <a:schemeClr val="bg1"/>
                </a:solidFill>
                <a:latin typeface="Courier New" panose="02070309020205020404" pitchFamily="49" charset="0"/>
                <a:cs typeface="Courier New" panose="02070309020205020404" pitchFamily="49" charset="0"/>
              </a:rPr>
              <a:t>import </a:t>
            </a:r>
            <a:r>
              <a:rPr lang="en-IE" sz="2400" dirty="0" err="1" smtClean="0">
                <a:solidFill>
                  <a:schemeClr val="bg1"/>
                </a:solidFill>
                <a:latin typeface="Courier New" panose="02070309020205020404" pitchFamily="49" charset="0"/>
                <a:cs typeface="Courier New" panose="02070309020205020404" pitchFamily="49" charset="0"/>
              </a:rPr>
              <a:t>Drawing.point</a:t>
            </a:r>
            <a:r>
              <a:rPr lang="en-IE" sz="2400" dirty="0" smtClean="0">
                <a:solidFill>
                  <a:schemeClr val="bg1"/>
                </a:solidFill>
                <a:latin typeface="Courier New" panose="02070309020205020404" pitchFamily="49" charset="0"/>
                <a:cs typeface="Courier New" panose="02070309020205020404" pitchFamily="49" charset="0"/>
              </a:rPr>
              <a:t>-call</a:t>
            </a:r>
          </a:p>
          <a:p>
            <a:pPr marL="1257300" lvl="3" indent="0">
              <a:buNone/>
            </a:pPr>
            <a:r>
              <a:rPr lang="en-IE" sz="2400" dirty="0" smtClean="0">
                <a:solidFill>
                  <a:schemeClr val="bg1"/>
                </a:solidFill>
                <a:latin typeface="Courier New" panose="02070309020205020404" pitchFamily="49" charset="0"/>
                <a:cs typeface="Courier New" panose="02070309020205020404" pitchFamily="49" charset="0"/>
              </a:rPr>
              <a:t>P1 = point-</a:t>
            </a:r>
            <a:r>
              <a:rPr lang="en-IE" sz="2400" dirty="0" err="1" smtClean="0">
                <a:solidFill>
                  <a:schemeClr val="bg1"/>
                </a:solidFill>
                <a:latin typeface="Courier New" panose="02070309020205020404" pitchFamily="49" charset="0"/>
                <a:cs typeface="Courier New" panose="02070309020205020404" pitchFamily="49" charset="0"/>
              </a:rPr>
              <a:t>call.Point</a:t>
            </a:r>
            <a:r>
              <a:rPr lang="en-IE" sz="2400" dirty="0" smtClean="0">
                <a:solidFill>
                  <a:schemeClr val="bg1"/>
                </a:solidFill>
                <a:latin typeface="Courier New" panose="02070309020205020404" pitchFamily="49" charset="0"/>
                <a:cs typeface="Courier New" panose="02070309020205020404" pitchFamily="49" charset="0"/>
              </a:rPr>
              <a:t>()</a:t>
            </a:r>
          </a:p>
          <a:p>
            <a:pPr marL="1257300" lvl="3"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1257300" lvl="3" indent="0">
              <a:buNone/>
            </a:pPr>
            <a:r>
              <a:rPr lang="en-IE" sz="2400" dirty="0" smtClean="0">
                <a:solidFill>
                  <a:schemeClr val="bg1"/>
                </a:solidFill>
                <a:latin typeface="Courier New" panose="02070309020205020404" pitchFamily="49" charset="0"/>
                <a:cs typeface="Courier New" panose="02070309020205020404" pitchFamily="49" charset="0"/>
              </a:rPr>
              <a:t>from </a:t>
            </a:r>
            <a:r>
              <a:rPr lang="en-IE" sz="2400" dirty="0" err="1" smtClean="0">
                <a:solidFill>
                  <a:schemeClr val="bg1"/>
                </a:solidFill>
                <a:latin typeface="Courier New" panose="02070309020205020404" pitchFamily="49" charset="0"/>
                <a:cs typeface="Courier New" panose="02070309020205020404" pitchFamily="49" charset="0"/>
              </a:rPr>
              <a:t>Drawing.point</a:t>
            </a:r>
            <a:r>
              <a:rPr lang="en-IE" sz="2400" dirty="0" smtClean="0">
                <a:solidFill>
                  <a:schemeClr val="bg1"/>
                </a:solidFill>
                <a:latin typeface="Courier New" panose="02070309020205020404" pitchFamily="49" charset="0"/>
                <a:cs typeface="Courier New" panose="02070309020205020404" pitchFamily="49" charset="0"/>
              </a:rPr>
              <a:t>-call import Point</a:t>
            </a:r>
            <a:endParaRPr lang="en-IE" sz="2400" dirty="0">
              <a:solidFill>
                <a:schemeClr val="bg1"/>
              </a:solidFill>
              <a:latin typeface="Courier New" panose="02070309020205020404" pitchFamily="49" charset="0"/>
              <a:cs typeface="Courier New" panose="02070309020205020404" pitchFamily="49" charset="0"/>
            </a:endParaRPr>
          </a:p>
          <a:p>
            <a:pPr marL="1257300" lvl="3" indent="0">
              <a:buNone/>
            </a:pPr>
            <a:r>
              <a:rPr lang="en-IE" sz="2400" dirty="0">
                <a:solidFill>
                  <a:schemeClr val="bg1"/>
                </a:solidFill>
                <a:latin typeface="Courier New" panose="02070309020205020404" pitchFamily="49" charset="0"/>
                <a:cs typeface="Courier New" panose="02070309020205020404" pitchFamily="49" charset="0"/>
              </a:rPr>
              <a:t>P1 = </a:t>
            </a:r>
            <a:r>
              <a:rPr lang="en-IE" sz="2400" dirty="0" smtClean="0">
                <a:solidFill>
                  <a:schemeClr val="bg1"/>
                </a:solidFill>
                <a:latin typeface="Courier New" panose="02070309020205020404" pitchFamily="49" charset="0"/>
                <a:cs typeface="Courier New" panose="02070309020205020404" pitchFamily="49" charset="0"/>
              </a:rPr>
              <a:t>Point</a:t>
            </a:r>
            <a:r>
              <a:rPr lang="en-IE" sz="2400" dirty="0">
                <a:solidFill>
                  <a:schemeClr val="bg1"/>
                </a:solidFill>
                <a:latin typeface="Courier New" panose="02070309020205020404" pitchFamily="49" charset="0"/>
                <a:cs typeface="Courier New" panose="02070309020205020404" pitchFamily="49" charset="0"/>
              </a:rPr>
              <a:t>()</a:t>
            </a:r>
          </a:p>
          <a:p>
            <a:pPr marL="1257300" lvl="3" indent="0">
              <a:buNone/>
            </a:pPr>
            <a:endParaRPr lang="en-IE" sz="2400" dirty="0">
              <a:solidFill>
                <a:schemeClr val="bg1"/>
              </a:solidFill>
              <a:latin typeface="Courier New" panose="02070309020205020404" pitchFamily="49" charset="0"/>
              <a:cs typeface="Courier New" panose="02070309020205020404" pitchFamily="49" charset="0"/>
            </a:endParaRPr>
          </a:p>
          <a:p>
            <a:pPr marL="1257300" lvl="3" indent="0">
              <a:buNone/>
            </a:pPr>
            <a:r>
              <a:rPr lang="en-IE" sz="2400" dirty="0">
                <a:solidFill>
                  <a:schemeClr val="bg1"/>
                </a:solidFill>
                <a:latin typeface="Courier New" panose="02070309020205020404" pitchFamily="49" charset="0"/>
                <a:cs typeface="Courier New" panose="02070309020205020404" pitchFamily="49" charset="0"/>
              </a:rPr>
              <a:t>from </a:t>
            </a:r>
            <a:r>
              <a:rPr lang="en-IE" sz="2400" dirty="0" smtClean="0">
                <a:solidFill>
                  <a:schemeClr val="bg1"/>
                </a:solidFill>
                <a:latin typeface="Courier New" panose="02070309020205020404" pitchFamily="49" charset="0"/>
                <a:cs typeface="Courier New" panose="02070309020205020404" pitchFamily="49" charset="0"/>
              </a:rPr>
              <a:t>Drawing import point-call</a:t>
            </a:r>
          </a:p>
          <a:p>
            <a:pPr marL="1257300" lvl="3" indent="0">
              <a:buNone/>
            </a:pPr>
            <a:r>
              <a:rPr lang="en-IE" sz="2400" dirty="0" smtClean="0">
                <a:solidFill>
                  <a:schemeClr val="bg1"/>
                </a:solidFill>
                <a:latin typeface="Courier New" panose="02070309020205020404" pitchFamily="49" charset="0"/>
                <a:cs typeface="Courier New" panose="02070309020205020404" pitchFamily="49" charset="0"/>
              </a:rPr>
              <a:t>P1 </a:t>
            </a: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point-</a:t>
            </a:r>
            <a:r>
              <a:rPr lang="en-IE" sz="2400" dirty="0" err="1" smtClean="0">
                <a:solidFill>
                  <a:schemeClr val="bg1"/>
                </a:solidFill>
                <a:latin typeface="Courier New" panose="02070309020205020404" pitchFamily="49" charset="0"/>
                <a:cs typeface="Courier New" panose="02070309020205020404" pitchFamily="49" charset="0"/>
              </a:rPr>
              <a:t>call.Point</a:t>
            </a:r>
            <a:r>
              <a:rPr lang="en-IE" sz="2400" dirty="0">
                <a:solidFill>
                  <a:schemeClr val="bg1"/>
                </a:solidFill>
                <a:latin typeface="Courier New" panose="02070309020205020404" pitchFamily="49" charset="0"/>
                <a:cs typeface="Courier New" panose="02070309020205020404" pitchFamily="49" charset="0"/>
              </a:rPr>
              <a:t>()</a:t>
            </a:r>
          </a:p>
          <a:p>
            <a:pPr marL="400050" lvl="1" indent="0">
              <a:buNone/>
            </a:pPr>
            <a:endParaRPr lang="en-IE" sz="2400" dirty="0" smtClean="0">
              <a:solidFill>
                <a:schemeClr val="bg1"/>
              </a:solidFill>
              <a:latin typeface="Courier New" panose="02070309020205020404" pitchFamily="49" charset="0"/>
              <a:cs typeface="Courier New" panose="02070309020205020404" pitchFamily="49" charset="0"/>
            </a:endParaRPr>
          </a:p>
        </p:txBody>
      </p:sp>
      <p:sp>
        <p:nvSpPr>
          <p:cNvPr id="2" name="Rectangle 1"/>
          <p:cNvSpPr/>
          <p:nvPr/>
        </p:nvSpPr>
        <p:spPr>
          <a:xfrm>
            <a:off x="1702718" y="2492896"/>
            <a:ext cx="9446125" cy="122413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1702718" y="3861048"/>
            <a:ext cx="9446125" cy="122413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1702718" y="5301208"/>
            <a:ext cx="9446125" cy="122413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334566" y="4011451"/>
            <a:ext cx="1233030" cy="923330"/>
          </a:xfrm>
          <a:prstGeom prst="rect">
            <a:avLst/>
          </a:prstGeom>
          <a:noFill/>
          <a:ln>
            <a:noFill/>
          </a:ln>
        </p:spPr>
        <p:txBody>
          <a:bodyPr wrap="none" lIns="91440" tIns="45720" rIns="91440" bIns="45720">
            <a:spAutoFit/>
          </a:bodyPr>
          <a:lstStyle/>
          <a:p>
            <a:pPr algn="ctr"/>
            <a:r>
              <a:rPr lang="en-US" sz="54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OR:</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0" name="Rectangle 9"/>
          <p:cNvSpPr/>
          <p:nvPr/>
        </p:nvSpPr>
        <p:spPr>
          <a:xfrm>
            <a:off x="334566" y="5385990"/>
            <a:ext cx="1233030" cy="923330"/>
          </a:xfrm>
          <a:prstGeom prst="rect">
            <a:avLst/>
          </a:prstGeom>
          <a:noFill/>
          <a:ln>
            <a:noFill/>
          </a:ln>
        </p:spPr>
        <p:txBody>
          <a:bodyPr wrap="none" lIns="91440" tIns="45720" rIns="91440" bIns="45720">
            <a:spAutoFit/>
          </a:bodyPr>
          <a:lstStyle/>
          <a:p>
            <a:pPr algn="ctr"/>
            <a:r>
              <a:rPr lang="en-US" sz="54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OR:</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231388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E" dirty="0">
                <a:solidFill>
                  <a:schemeClr val="bg1"/>
                </a:solidFill>
              </a:rPr>
              <a:t>Modules and Packages:</a:t>
            </a:r>
            <a:br>
              <a:rPr lang="en-IE" dirty="0">
                <a:solidFill>
                  <a:schemeClr val="bg1"/>
                </a:solidFill>
              </a:rPr>
            </a:br>
            <a:r>
              <a:rPr lang="en-IE" dirty="0">
                <a:solidFill>
                  <a:schemeClr val="bg1"/>
                </a:solidFill>
              </a:rPr>
              <a:t>Absolute Imports</a:t>
            </a:r>
          </a:p>
        </p:txBody>
      </p:sp>
      <p:sp>
        <p:nvSpPr>
          <p:cNvPr id="4" name="Content Placeholder 3"/>
          <p:cNvSpPr>
            <a:spLocks noGrp="1"/>
          </p:cNvSpPr>
          <p:nvPr>
            <p:ph idx="1"/>
          </p:nvPr>
        </p:nvSpPr>
        <p:spPr/>
        <p:txBody>
          <a:bodyPr>
            <a:noAutofit/>
          </a:bodyPr>
          <a:lstStyle/>
          <a:p>
            <a:r>
              <a:rPr lang="en-IE" dirty="0" smtClean="0">
                <a:solidFill>
                  <a:schemeClr val="bg1"/>
                </a:solidFill>
              </a:rPr>
              <a:t>We can do this in a number of ways:</a:t>
            </a:r>
          </a:p>
          <a:p>
            <a:pPr marL="400050" lvl="1" indent="0">
              <a:buNone/>
            </a:pPr>
            <a:r>
              <a:rPr lang="en-IE" dirty="0" smtClean="0">
                <a:solidFill>
                  <a:schemeClr val="bg1"/>
                </a:solidFill>
              </a:rPr>
              <a:t> </a:t>
            </a:r>
            <a:endParaRPr lang="en-IE" sz="2400" dirty="0" smtClean="0">
              <a:solidFill>
                <a:schemeClr val="bg1"/>
              </a:solidFill>
              <a:latin typeface="Courier New" panose="02070309020205020404" pitchFamily="49" charset="0"/>
              <a:cs typeface="Courier New" panose="02070309020205020404" pitchFamily="49" charset="0"/>
            </a:endParaRPr>
          </a:p>
          <a:p>
            <a:pPr marL="1257300" lvl="3" indent="0">
              <a:buNone/>
            </a:pPr>
            <a:r>
              <a:rPr lang="en-IE" sz="2400" dirty="0" smtClean="0">
                <a:solidFill>
                  <a:schemeClr val="bg1"/>
                </a:solidFill>
                <a:latin typeface="Courier New" panose="02070309020205020404" pitchFamily="49" charset="0"/>
                <a:cs typeface="Courier New" panose="02070309020205020404" pitchFamily="49" charset="0"/>
              </a:rPr>
              <a:t>import </a:t>
            </a:r>
            <a:r>
              <a:rPr lang="en-IE" sz="2400" dirty="0" err="1" smtClean="0">
                <a:solidFill>
                  <a:schemeClr val="bg1"/>
                </a:solidFill>
                <a:latin typeface="Courier New" panose="02070309020205020404" pitchFamily="49" charset="0"/>
                <a:cs typeface="Courier New" panose="02070309020205020404" pitchFamily="49" charset="0"/>
              </a:rPr>
              <a:t>Drawing.point</a:t>
            </a:r>
            <a:r>
              <a:rPr lang="en-IE" sz="2400" dirty="0" smtClean="0">
                <a:solidFill>
                  <a:schemeClr val="bg1"/>
                </a:solidFill>
                <a:latin typeface="Courier New" panose="02070309020205020404" pitchFamily="49" charset="0"/>
                <a:cs typeface="Courier New" panose="02070309020205020404" pitchFamily="49" charset="0"/>
              </a:rPr>
              <a:t>-call</a:t>
            </a:r>
          </a:p>
          <a:p>
            <a:pPr marL="1257300" lvl="3" indent="0">
              <a:buNone/>
            </a:pPr>
            <a:r>
              <a:rPr lang="en-IE" sz="2400" dirty="0" smtClean="0">
                <a:solidFill>
                  <a:schemeClr val="bg1"/>
                </a:solidFill>
                <a:latin typeface="Courier New" panose="02070309020205020404" pitchFamily="49" charset="0"/>
                <a:cs typeface="Courier New" panose="02070309020205020404" pitchFamily="49" charset="0"/>
              </a:rPr>
              <a:t>P1 = point-</a:t>
            </a:r>
            <a:r>
              <a:rPr lang="en-IE" sz="2400" dirty="0" err="1" smtClean="0">
                <a:solidFill>
                  <a:schemeClr val="bg1"/>
                </a:solidFill>
                <a:latin typeface="Courier New" panose="02070309020205020404" pitchFamily="49" charset="0"/>
                <a:cs typeface="Courier New" panose="02070309020205020404" pitchFamily="49" charset="0"/>
              </a:rPr>
              <a:t>call.Point</a:t>
            </a:r>
            <a:r>
              <a:rPr lang="en-IE" sz="2400" dirty="0" smtClean="0">
                <a:solidFill>
                  <a:schemeClr val="bg1"/>
                </a:solidFill>
                <a:latin typeface="Courier New" panose="02070309020205020404" pitchFamily="49" charset="0"/>
                <a:cs typeface="Courier New" panose="02070309020205020404" pitchFamily="49" charset="0"/>
              </a:rPr>
              <a:t>()</a:t>
            </a:r>
          </a:p>
          <a:p>
            <a:pPr marL="1257300" lvl="3" indent="0">
              <a:buNone/>
            </a:pPr>
            <a:endParaRPr lang="en-IE" sz="2400" dirty="0" smtClean="0">
              <a:solidFill>
                <a:schemeClr val="bg1"/>
              </a:solidFill>
              <a:latin typeface="Courier New" panose="02070309020205020404" pitchFamily="49" charset="0"/>
              <a:cs typeface="Courier New" panose="02070309020205020404" pitchFamily="49" charset="0"/>
            </a:endParaRPr>
          </a:p>
          <a:p>
            <a:pPr marL="1257300" lvl="3" indent="0">
              <a:buNone/>
            </a:pPr>
            <a:r>
              <a:rPr lang="en-IE" sz="2400" dirty="0" smtClean="0">
                <a:solidFill>
                  <a:schemeClr val="bg1"/>
                </a:solidFill>
                <a:latin typeface="Courier New" panose="02070309020205020404" pitchFamily="49" charset="0"/>
                <a:cs typeface="Courier New" panose="02070309020205020404" pitchFamily="49" charset="0"/>
              </a:rPr>
              <a:t>from </a:t>
            </a:r>
            <a:r>
              <a:rPr lang="en-IE" sz="2400" dirty="0" err="1" smtClean="0">
                <a:solidFill>
                  <a:schemeClr val="bg1"/>
                </a:solidFill>
                <a:latin typeface="Courier New" panose="02070309020205020404" pitchFamily="49" charset="0"/>
                <a:cs typeface="Courier New" panose="02070309020205020404" pitchFamily="49" charset="0"/>
              </a:rPr>
              <a:t>Drawing.point</a:t>
            </a:r>
            <a:r>
              <a:rPr lang="en-IE" sz="2400" dirty="0" smtClean="0">
                <a:solidFill>
                  <a:schemeClr val="bg1"/>
                </a:solidFill>
                <a:latin typeface="Courier New" panose="02070309020205020404" pitchFamily="49" charset="0"/>
                <a:cs typeface="Courier New" panose="02070309020205020404" pitchFamily="49" charset="0"/>
              </a:rPr>
              <a:t>-call import Point</a:t>
            </a:r>
            <a:endParaRPr lang="en-IE" sz="2400" dirty="0">
              <a:solidFill>
                <a:schemeClr val="bg1"/>
              </a:solidFill>
              <a:latin typeface="Courier New" panose="02070309020205020404" pitchFamily="49" charset="0"/>
              <a:cs typeface="Courier New" panose="02070309020205020404" pitchFamily="49" charset="0"/>
            </a:endParaRPr>
          </a:p>
          <a:p>
            <a:pPr marL="1257300" lvl="3" indent="0">
              <a:buNone/>
            </a:pPr>
            <a:r>
              <a:rPr lang="en-IE" sz="2400" dirty="0">
                <a:solidFill>
                  <a:schemeClr val="bg1"/>
                </a:solidFill>
                <a:latin typeface="Courier New" panose="02070309020205020404" pitchFamily="49" charset="0"/>
                <a:cs typeface="Courier New" panose="02070309020205020404" pitchFamily="49" charset="0"/>
              </a:rPr>
              <a:t>P1 = </a:t>
            </a:r>
            <a:r>
              <a:rPr lang="en-IE" sz="2400" dirty="0" smtClean="0">
                <a:solidFill>
                  <a:schemeClr val="bg1"/>
                </a:solidFill>
                <a:latin typeface="Courier New" panose="02070309020205020404" pitchFamily="49" charset="0"/>
                <a:cs typeface="Courier New" panose="02070309020205020404" pitchFamily="49" charset="0"/>
              </a:rPr>
              <a:t>Point</a:t>
            </a:r>
            <a:r>
              <a:rPr lang="en-IE" sz="2400" dirty="0">
                <a:solidFill>
                  <a:schemeClr val="bg1"/>
                </a:solidFill>
                <a:latin typeface="Courier New" panose="02070309020205020404" pitchFamily="49" charset="0"/>
                <a:cs typeface="Courier New" panose="02070309020205020404" pitchFamily="49" charset="0"/>
              </a:rPr>
              <a:t>()</a:t>
            </a:r>
          </a:p>
          <a:p>
            <a:pPr marL="1257300" lvl="3" indent="0">
              <a:buNone/>
            </a:pPr>
            <a:endParaRPr lang="en-IE" sz="2400" dirty="0">
              <a:solidFill>
                <a:schemeClr val="bg1"/>
              </a:solidFill>
              <a:latin typeface="Courier New" panose="02070309020205020404" pitchFamily="49" charset="0"/>
              <a:cs typeface="Courier New" panose="02070309020205020404" pitchFamily="49" charset="0"/>
            </a:endParaRPr>
          </a:p>
          <a:p>
            <a:pPr marL="1257300" lvl="3" indent="0">
              <a:buNone/>
            </a:pPr>
            <a:r>
              <a:rPr lang="en-IE" sz="2400" dirty="0">
                <a:solidFill>
                  <a:schemeClr val="bg1"/>
                </a:solidFill>
                <a:latin typeface="Courier New" panose="02070309020205020404" pitchFamily="49" charset="0"/>
                <a:cs typeface="Courier New" panose="02070309020205020404" pitchFamily="49" charset="0"/>
              </a:rPr>
              <a:t>from </a:t>
            </a:r>
            <a:r>
              <a:rPr lang="en-IE" sz="2400" dirty="0" smtClean="0">
                <a:solidFill>
                  <a:schemeClr val="bg1"/>
                </a:solidFill>
                <a:latin typeface="Courier New" panose="02070309020205020404" pitchFamily="49" charset="0"/>
                <a:cs typeface="Courier New" panose="02070309020205020404" pitchFamily="49" charset="0"/>
              </a:rPr>
              <a:t>Drawing import point-call</a:t>
            </a:r>
          </a:p>
          <a:p>
            <a:pPr marL="1257300" lvl="3" indent="0">
              <a:buNone/>
            </a:pPr>
            <a:r>
              <a:rPr lang="en-IE" sz="2400" dirty="0" smtClean="0">
                <a:solidFill>
                  <a:schemeClr val="bg1"/>
                </a:solidFill>
                <a:latin typeface="Courier New" panose="02070309020205020404" pitchFamily="49" charset="0"/>
                <a:cs typeface="Courier New" panose="02070309020205020404" pitchFamily="49" charset="0"/>
              </a:rPr>
              <a:t>P1 </a:t>
            </a: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point-</a:t>
            </a:r>
            <a:r>
              <a:rPr lang="en-IE" sz="2400" dirty="0" err="1" smtClean="0">
                <a:solidFill>
                  <a:schemeClr val="bg1"/>
                </a:solidFill>
                <a:latin typeface="Courier New" panose="02070309020205020404" pitchFamily="49" charset="0"/>
                <a:cs typeface="Courier New" panose="02070309020205020404" pitchFamily="49" charset="0"/>
              </a:rPr>
              <a:t>call.Point</a:t>
            </a:r>
            <a:r>
              <a:rPr lang="en-IE" sz="2400" dirty="0">
                <a:solidFill>
                  <a:schemeClr val="bg1"/>
                </a:solidFill>
                <a:latin typeface="Courier New" panose="02070309020205020404" pitchFamily="49" charset="0"/>
                <a:cs typeface="Courier New" panose="02070309020205020404" pitchFamily="49" charset="0"/>
              </a:rPr>
              <a:t>()</a:t>
            </a:r>
          </a:p>
          <a:p>
            <a:pPr marL="400050" lvl="1" indent="0">
              <a:buNone/>
            </a:pPr>
            <a:endParaRPr lang="en-IE" sz="2400" dirty="0" smtClean="0">
              <a:solidFill>
                <a:schemeClr val="bg1"/>
              </a:solidFill>
              <a:latin typeface="Courier New" panose="02070309020205020404" pitchFamily="49" charset="0"/>
              <a:cs typeface="Courier New" panose="02070309020205020404" pitchFamily="49" charset="0"/>
            </a:endParaRPr>
          </a:p>
        </p:txBody>
      </p:sp>
      <p:sp>
        <p:nvSpPr>
          <p:cNvPr id="2" name="Rectangle 1"/>
          <p:cNvSpPr/>
          <p:nvPr/>
        </p:nvSpPr>
        <p:spPr>
          <a:xfrm>
            <a:off x="1702718" y="2492896"/>
            <a:ext cx="9446125" cy="122413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p:cNvSpPr/>
          <p:nvPr/>
        </p:nvSpPr>
        <p:spPr>
          <a:xfrm>
            <a:off x="1702718" y="3861048"/>
            <a:ext cx="9446125" cy="122413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p:cNvSpPr/>
          <p:nvPr/>
        </p:nvSpPr>
        <p:spPr>
          <a:xfrm>
            <a:off x="1702718" y="5301208"/>
            <a:ext cx="9446125" cy="1224136"/>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334566" y="4011451"/>
            <a:ext cx="1233030" cy="923330"/>
          </a:xfrm>
          <a:prstGeom prst="rect">
            <a:avLst/>
          </a:prstGeom>
          <a:noFill/>
          <a:ln>
            <a:noFill/>
          </a:ln>
        </p:spPr>
        <p:txBody>
          <a:bodyPr wrap="none" lIns="91440" tIns="45720" rIns="91440" bIns="45720">
            <a:spAutoFit/>
          </a:bodyPr>
          <a:lstStyle/>
          <a:p>
            <a:pPr algn="ctr"/>
            <a:r>
              <a:rPr lang="en-US" sz="54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OR:</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0" name="Rectangle 9"/>
          <p:cNvSpPr/>
          <p:nvPr/>
        </p:nvSpPr>
        <p:spPr>
          <a:xfrm>
            <a:off x="334566" y="5385990"/>
            <a:ext cx="1233030" cy="923330"/>
          </a:xfrm>
          <a:prstGeom prst="rect">
            <a:avLst/>
          </a:prstGeom>
          <a:noFill/>
          <a:ln>
            <a:noFill/>
          </a:ln>
        </p:spPr>
        <p:txBody>
          <a:bodyPr wrap="none" lIns="91440" tIns="45720" rIns="91440" bIns="45720">
            <a:spAutoFit/>
          </a:bodyPr>
          <a:lstStyle/>
          <a:p>
            <a:pPr algn="ctr"/>
            <a:r>
              <a:rPr lang="en-US" sz="54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OR:</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11" name="Rectangle 10"/>
          <p:cNvSpPr/>
          <p:nvPr/>
        </p:nvSpPr>
        <p:spPr>
          <a:xfrm>
            <a:off x="3164069" y="2420888"/>
            <a:ext cx="1570366" cy="523220"/>
          </a:xfrm>
          <a:prstGeom prst="rect">
            <a:avLst/>
          </a:prstGeom>
          <a:noFill/>
        </p:spPr>
        <p:txBody>
          <a:bodyPr wrap="none" lIns="91440" tIns="45720" rIns="91440" bIns="45720">
            <a:spAutoFit/>
          </a:bodyPr>
          <a:lstStyle/>
          <a:p>
            <a:pPr algn="ctr"/>
            <a:r>
              <a:rPr lang="en-US" sz="2800" b="1" cap="none" spc="0" dirty="0" smtClean="0">
                <a:ln w="0"/>
                <a:solidFill>
                  <a:srgbClr val="FF0000"/>
                </a:solidFill>
                <a:effectLst>
                  <a:outerShdw blurRad="38100" dist="19050" dir="2700000" algn="tl" rotWithShape="0">
                    <a:schemeClr val="dk1">
                      <a:alpha val="40000"/>
                    </a:schemeClr>
                  </a:outerShdw>
                </a:effectLst>
              </a:rPr>
              <a:t>PACKAGE</a:t>
            </a:r>
            <a:endParaRPr lang="en-US" sz="2800" b="1" cap="none" spc="0" dirty="0">
              <a:ln w="0"/>
              <a:solidFill>
                <a:srgbClr val="FF0000"/>
              </a:solidFill>
              <a:effectLst>
                <a:outerShdw blurRad="38100" dist="19050" dir="2700000" algn="tl" rotWithShape="0">
                  <a:schemeClr val="dk1">
                    <a:alpha val="40000"/>
                  </a:schemeClr>
                </a:outerShdw>
              </a:effectLst>
            </a:endParaRPr>
          </a:p>
        </p:txBody>
      </p:sp>
      <p:sp>
        <p:nvSpPr>
          <p:cNvPr id="12" name="Rectangle 11"/>
          <p:cNvSpPr/>
          <p:nvPr/>
        </p:nvSpPr>
        <p:spPr>
          <a:xfrm>
            <a:off x="4999272" y="2420888"/>
            <a:ext cx="1527982" cy="523220"/>
          </a:xfrm>
          <a:prstGeom prst="rect">
            <a:avLst/>
          </a:prstGeom>
          <a:noFill/>
        </p:spPr>
        <p:txBody>
          <a:bodyPr wrap="none" lIns="91440" tIns="45720" rIns="91440" bIns="45720">
            <a:spAutoFit/>
          </a:bodyPr>
          <a:lstStyle/>
          <a:p>
            <a:pPr algn="ctr"/>
            <a:r>
              <a:rPr lang="en-US" sz="2800" b="1" cap="none" spc="0" dirty="0" smtClean="0">
                <a:ln w="0"/>
                <a:solidFill>
                  <a:srgbClr val="FF0000"/>
                </a:solidFill>
                <a:effectLst>
                  <a:outerShdw blurRad="38100" dist="19050" dir="2700000" algn="tl" rotWithShape="0">
                    <a:schemeClr val="dk1">
                      <a:alpha val="40000"/>
                    </a:schemeClr>
                  </a:outerShdw>
                </a:effectLst>
              </a:rPr>
              <a:t>MODULE</a:t>
            </a:r>
            <a:endParaRPr lang="en-US" sz="2800" b="1" cap="none" spc="0" dirty="0">
              <a:ln w="0"/>
              <a:solidFill>
                <a:srgbClr val="FF0000"/>
              </a:solidFill>
              <a:effectLst>
                <a:outerShdw blurRad="38100" dist="19050" dir="2700000" algn="tl" rotWithShape="0">
                  <a:schemeClr val="dk1">
                    <a:alpha val="40000"/>
                  </a:schemeClr>
                </a:outerShdw>
              </a:effectLst>
            </a:endParaRPr>
          </a:p>
        </p:txBody>
      </p:sp>
      <p:sp>
        <p:nvSpPr>
          <p:cNvPr id="13" name="Rectangle 12"/>
          <p:cNvSpPr/>
          <p:nvPr/>
        </p:nvSpPr>
        <p:spPr>
          <a:xfrm>
            <a:off x="2716019" y="3724290"/>
            <a:ext cx="1570366" cy="523220"/>
          </a:xfrm>
          <a:prstGeom prst="rect">
            <a:avLst/>
          </a:prstGeom>
          <a:noFill/>
        </p:spPr>
        <p:txBody>
          <a:bodyPr wrap="none" lIns="91440" tIns="45720" rIns="91440" bIns="45720">
            <a:spAutoFit/>
          </a:bodyPr>
          <a:lstStyle/>
          <a:p>
            <a:pPr algn="ctr"/>
            <a:r>
              <a:rPr lang="en-US" sz="2800" b="1" cap="none" spc="0" dirty="0" smtClean="0">
                <a:ln w="0"/>
                <a:solidFill>
                  <a:srgbClr val="FF0000"/>
                </a:solidFill>
                <a:effectLst>
                  <a:outerShdw blurRad="38100" dist="19050" dir="2700000" algn="tl" rotWithShape="0">
                    <a:schemeClr val="dk1">
                      <a:alpha val="40000"/>
                    </a:schemeClr>
                  </a:outerShdw>
                </a:effectLst>
              </a:rPr>
              <a:t>PACKAGE</a:t>
            </a:r>
            <a:endParaRPr lang="en-US" sz="2800" b="1" cap="none" spc="0" dirty="0">
              <a:ln w="0"/>
              <a:solidFill>
                <a:srgbClr val="FF0000"/>
              </a:solidFill>
              <a:effectLst>
                <a:outerShdw blurRad="38100" dist="19050" dir="2700000" algn="tl" rotWithShape="0">
                  <a:schemeClr val="dk1">
                    <a:alpha val="40000"/>
                  </a:schemeClr>
                </a:outerShdw>
              </a:effectLst>
            </a:endParaRPr>
          </a:p>
        </p:txBody>
      </p:sp>
      <p:sp>
        <p:nvSpPr>
          <p:cNvPr id="14" name="Rectangle 13"/>
          <p:cNvSpPr/>
          <p:nvPr/>
        </p:nvSpPr>
        <p:spPr>
          <a:xfrm>
            <a:off x="4372203" y="3717032"/>
            <a:ext cx="1527982" cy="523220"/>
          </a:xfrm>
          <a:prstGeom prst="rect">
            <a:avLst/>
          </a:prstGeom>
          <a:noFill/>
        </p:spPr>
        <p:txBody>
          <a:bodyPr wrap="none" lIns="91440" tIns="45720" rIns="91440" bIns="45720">
            <a:spAutoFit/>
          </a:bodyPr>
          <a:lstStyle/>
          <a:p>
            <a:pPr algn="ctr"/>
            <a:r>
              <a:rPr lang="en-US" sz="2800" b="1" cap="none" spc="0" dirty="0" smtClean="0">
                <a:ln w="0"/>
                <a:solidFill>
                  <a:srgbClr val="FF0000"/>
                </a:solidFill>
                <a:effectLst>
                  <a:outerShdw blurRad="38100" dist="19050" dir="2700000" algn="tl" rotWithShape="0">
                    <a:schemeClr val="dk1">
                      <a:alpha val="40000"/>
                    </a:schemeClr>
                  </a:outerShdw>
                </a:effectLst>
              </a:rPr>
              <a:t>MODULE</a:t>
            </a:r>
            <a:endParaRPr lang="en-US" sz="2800" b="1" cap="none" spc="0" dirty="0">
              <a:ln w="0"/>
              <a:solidFill>
                <a:srgbClr val="FF0000"/>
              </a:solidFill>
              <a:effectLst>
                <a:outerShdw blurRad="38100" dist="19050" dir="2700000" algn="tl" rotWithShape="0">
                  <a:schemeClr val="dk1">
                    <a:alpha val="40000"/>
                  </a:schemeClr>
                </a:outerShdw>
              </a:effectLst>
            </a:endParaRPr>
          </a:p>
        </p:txBody>
      </p:sp>
      <p:sp>
        <p:nvSpPr>
          <p:cNvPr id="15" name="Rectangle 14"/>
          <p:cNvSpPr/>
          <p:nvPr/>
        </p:nvSpPr>
        <p:spPr>
          <a:xfrm>
            <a:off x="7601940" y="3717032"/>
            <a:ext cx="1085554" cy="523220"/>
          </a:xfrm>
          <a:prstGeom prst="rect">
            <a:avLst/>
          </a:prstGeom>
          <a:noFill/>
        </p:spPr>
        <p:txBody>
          <a:bodyPr wrap="none" lIns="91440" tIns="45720" rIns="91440" bIns="45720">
            <a:spAutoFit/>
          </a:bodyPr>
          <a:lstStyle/>
          <a:p>
            <a:pPr algn="ctr"/>
            <a:r>
              <a:rPr lang="en-US" sz="2800" b="1" cap="none" spc="0" dirty="0" smtClean="0">
                <a:ln w="0"/>
                <a:solidFill>
                  <a:srgbClr val="FF0000"/>
                </a:solidFill>
                <a:effectLst>
                  <a:outerShdw blurRad="38100" dist="19050" dir="2700000" algn="tl" rotWithShape="0">
                    <a:schemeClr val="dk1">
                      <a:alpha val="40000"/>
                    </a:schemeClr>
                  </a:outerShdw>
                </a:effectLst>
              </a:rPr>
              <a:t>CLASS</a:t>
            </a:r>
            <a:endParaRPr lang="en-US" sz="2800" b="1" cap="none" spc="0" dirty="0">
              <a:ln w="0"/>
              <a:solidFill>
                <a:srgbClr val="FF0000"/>
              </a:solidFill>
              <a:effectLst>
                <a:outerShdw blurRad="38100" dist="19050" dir="2700000" algn="tl" rotWithShape="0">
                  <a:schemeClr val="dk1">
                    <a:alpha val="40000"/>
                  </a:schemeClr>
                </a:outerShdw>
              </a:effectLst>
            </a:endParaRPr>
          </a:p>
        </p:txBody>
      </p:sp>
      <p:sp>
        <p:nvSpPr>
          <p:cNvPr id="16" name="Rectangle 15"/>
          <p:cNvSpPr/>
          <p:nvPr/>
        </p:nvSpPr>
        <p:spPr>
          <a:xfrm>
            <a:off x="2854846" y="5092442"/>
            <a:ext cx="1570366" cy="523220"/>
          </a:xfrm>
          <a:prstGeom prst="rect">
            <a:avLst/>
          </a:prstGeom>
          <a:noFill/>
        </p:spPr>
        <p:txBody>
          <a:bodyPr wrap="none" lIns="91440" tIns="45720" rIns="91440" bIns="45720">
            <a:spAutoFit/>
          </a:bodyPr>
          <a:lstStyle/>
          <a:p>
            <a:pPr algn="ctr"/>
            <a:r>
              <a:rPr lang="en-US" sz="2800" b="1" cap="none" spc="0" dirty="0" smtClean="0">
                <a:ln w="0"/>
                <a:solidFill>
                  <a:srgbClr val="FF0000"/>
                </a:solidFill>
                <a:effectLst>
                  <a:outerShdw blurRad="38100" dist="19050" dir="2700000" algn="tl" rotWithShape="0">
                    <a:schemeClr val="dk1">
                      <a:alpha val="40000"/>
                    </a:schemeClr>
                  </a:outerShdw>
                </a:effectLst>
              </a:rPr>
              <a:t>PACKAGE</a:t>
            </a:r>
            <a:endParaRPr lang="en-US" sz="2800" b="1" cap="none" spc="0" dirty="0">
              <a:ln w="0"/>
              <a:solidFill>
                <a:srgbClr val="FF0000"/>
              </a:solidFill>
              <a:effectLst>
                <a:outerShdw blurRad="38100" dist="19050" dir="2700000" algn="tl" rotWithShape="0">
                  <a:schemeClr val="dk1">
                    <a:alpha val="40000"/>
                  </a:schemeClr>
                </a:outerShdw>
              </a:effectLst>
            </a:endParaRPr>
          </a:p>
        </p:txBody>
      </p:sp>
      <p:sp>
        <p:nvSpPr>
          <p:cNvPr id="17" name="Rectangle 16"/>
          <p:cNvSpPr/>
          <p:nvPr/>
        </p:nvSpPr>
        <p:spPr>
          <a:xfrm>
            <a:off x="5951190" y="5085184"/>
            <a:ext cx="1527982" cy="523220"/>
          </a:xfrm>
          <a:prstGeom prst="rect">
            <a:avLst/>
          </a:prstGeom>
          <a:noFill/>
        </p:spPr>
        <p:txBody>
          <a:bodyPr wrap="none" lIns="91440" tIns="45720" rIns="91440" bIns="45720">
            <a:spAutoFit/>
          </a:bodyPr>
          <a:lstStyle/>
          <a:p>
            <a:pPr algn="ctr"/>
            <a:r>
              <a:rPr lang="en-US" sz="2800" b="1" cap="none" spc="0" dirty="0" smtClean="0">
                <a:ln w="0"/>
                <a:solidFill>
                  <a:srgbClr val="FF0000"/>
                </a:solidFill>
                <a:effectLst>
                  <a:outerShdw blurRad="38100" dist="19050" dir="2700000" algn="tl" rotWithShape="0">
                    <a:schemeClr val="dk1">
                      <a:alpha val="40000"/>
                    </a:schemeClr>
                  </a:outerShdw>
                </a:effectLst>
              </a:rPr>
              <a:t>MODULE</a:t>
            </a:r>
            <a:endParaRPr lang="en-US" sz="2800" b="1" cap="none" spc="0"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15413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E" dirty="0">
                <a:solidFill>
                  <a:schemeClr val="bg1"/>
                </a:solidFill>
              </a:rPr>
              <a:t>Modules and Packages:</a:t>
            </a:r>
            <a:br>
              <a:rPr lang="en-IE" dirty="0">
                <a:solidFill>
                  <a:schemeClr val="bg1"/>
                </a:solidFill>
              </a:rPr>
            </a:br>
            <a:r>
              <a:rPr lang="en-IE" dirty="0" smtClean="0">
                <a:solidFill>
                  <a:schemeClr val="bg1"/>
                </a:solidFill>
              </a:rPr>
              <a:t>Relative </a:t>
            </a:r>
            <a:r>
              <a:rPr lang="en-IE" dirty="0">
                <a:solidFill>
                  <a:schemeClr val="bg1"/>
                </a:solidFill>
              </a:rPr>
              <a:t>Imports</a:t>
            </a:r>
          </a:p>
        </p:txBody>
      </p:sp>
      <p:sp>
        <p:nvSpPr>
          <p:cNvPr id="4" name="Content Placeholder 3"/>
          <p:cNvSpPr>
            <a:spLocks noGrp="1"/>
          </p:cNvSpPr>
          <p:nvPr>
            <p:ph idx="1"/>
          </p:nvPr>
        </p:nvSpPr>
        <p:spPr/>
        <p:txBody>
          <a:bodyPr>
            <a:noAutofit/>
          </a:bodyPr>
          <a:lstStyle/>
          <a:p>
            <a:endParaRPr lang="en-IE" dirty="0" smtClean="0">
              <a:solidFill>
                <a:schemeClr val="bg1"/>
              </a:solidFill>
            </a:endParaRPr>
          </a:p>
          <a:p>
            <a:r>
              <a:rPr lang="en-IE" dirty="0" smtClean="0">
                <a:solidFill>
                  <a:schemeClr val="bg1"/>
                </a:solidFill>
              </a:rPr>
              <a:t>Relative Imports specific the location of the classes to be imported relative to the current package.</a:t>
            </a:r>
            <a:endParaRPr lang="en-IE" dirty="0">
              <a:solidFill>
                <a:schemeClr val="bg1"/>
              </a:solidFill>
            </a:endParaRPr>
          </a:p>
          <a:p>
            <a:endParaRPr lang="en-IE" dirty="0" smtClean="0">
              <a:solidFill>
                <a:schemeClr val="bg1"/>
              </a:solidFill>
            </a:endParaRPr>
          </a:p>
        </p:txBody>
      </p:sp>
    </p:spTree>
    <p:extLst>
      <p:ext uri="{BB962C8B-B14F-4D97-AF65-F5344CB8AC3E}">
        <p14:creationId xmlns:p14="http://schemas.microsoft.com/office/powerpoint/2010/main" val="34375658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E" dirty="0">
                <a:solidFill>
                  <a:schemeClr val="bg1"/>
                </a:solidFill>
              </a:rPr>
              <a:t>Modules and Packages:</a:t>
            </a:r>
            <a:br>
              <a:rPr lang="en-IE" dirty="0">
                <a:solidFill>
                  <a:schemeClr val="bg1"/>
                </a:solidFill>
              </a:rPr>
            </a:br>
            <a:r>
              <a:rPr lang="en-IE" dirty="0">
                <a:solidFill>
                  <a:schemeClr val="bg1"/>
                </a:solidFill>
              </a:rPr>
              <a:t>Relative Imports</a:t>
            </a:r>
          </a:p>
        </p:txBody>
      </p:sp>
      <p:sp>
        <p:nvSpPr>
          <p:cNvPr id="4" name="Content Placeholder 3"/>
          <p:cNvSpPr>
            <a:spLocks noGrp="1"/>
          </p:cNvSpPr>
          <p:nvPr>
            <p:ph idx="1"/>
          </p:nvPr>
        </p:nvSpPr>
        <p:spPr/>
        <p:txBody>
          <a:bodyPr>
            <a:noAutofit/>
          </a:bodyPr>
          <a:lstStyle/>
          <a:p>
            <a:endParaRPr lang="en-IE" dirty="0" smtClean="0">
              <a:solidFill>
                <a:schemeClr val="bg1"/>
              </a:solidFill>
            </a:endParaRPr>
          </a:p>
          <a:p>
            <a:r>
              <a:rPr lang="en-IE" dirty="0" smtClean="0">
                <a:solidFill>
                  <a:schemeClr val="bg1"/>
                </a:solidFill>
              </a:rPr>
              <a:t>Relative Imports specific the location of the classes to be imported relative to the current package.</a:t>
            </a:r>
          </a:p>
          <a:p>
            <a:endParaRPr lang="en-IE" dirty="0">
              <a:solidFill>
                <a:schemeClr val="bg1"/>
              </a:solidFill>
            </a:endParaRPr>
          </a:p>
          <a:p>
            <a:endParaRPr lang="en-IE" dirty="0">
              <a:solidFill>
                <a:schemeClr val="bg1"/>
              </a:solidFill>
            </a:endParaRPr>
          </a:p>
          <a:p>
            <a:endParaRPr lang="en-IE" dirty="0" smtClean="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972810632"/>
              </p:ext>
            </p:extLst>
          </p:nvPr>
        </p:nvGraphicFramePr>
        <p:xfrm>
          <a:off x="1486694" y="3929216"/>
          <a:ext cx="8640960" cy="2164080"/>
        </p:xfrm>
        <a:graphic>
          <a:graphicData uri="http://schemas.openxmlformats.org/drawingml/2006/table">
            <a:tbl>
              <a:tblPr firstRow="1" bandRow="1">
                <a:tableStyleId>{5C22544A-7EE6-4342-B048-85BDC9FD1C3A}</a:tableStyleId>
              </a:tblPr>
              <a:tblGrid>
                <a:gridCol w="4320480"/>
                <a:gridCol w="4320480"/>
              </a:tblGrid>
              <a:tr h="916534">
                <a:tc>
                  <a:txBody>
                    <a:bodyPr/>
                    <a:lstStyle/>
                    <a:p>
                      <a:pPr algn="ctr"/>
                      <a:r>
                        <a:rPr lang="en-IE" sz="3200" b="1" dirty="0" smtClean="0">
                          <a:solidFill>
                            <a:schemeClr val="tx1"/>
                          </a:solidFill>
                        </a:rPr>
                        <a:t>The</a:t>
                      </a:r>
                      <a:r>
                        <a:rPr lang="en-IE" sz="3200" b="1" baseline="0" dirty="0" smtClean="0">
                          <a:solidFill>
                            <a:schemeClr val="tx1"/>
                          </a:solidFill>
                        </a:rPr>
                        <a:t> current directory (package)</a:t>
                      </a:r>
                      <a:endParaRPr lang="en-IE" sz="3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IE" sz="4800" dirty="0" smtClean="0">
                          <a:solidFill>
                            <a:schemeClr val="tx1"/>
                          </a:solidFill>
                        </a:rPr>
                        <a:t>.</a:t>
                      </a:r>
                      <a:endParaRPr lang="en-I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916534">
                <a:tc>
                  <a:txBody>
                    <a:bodyPr/>
                    <a:lstStyle/>
                    <a:p>
                      <a:pPr algn="ctr"/>
                      <a:r>
                        <a:rPr lang="en-IE" sz="3200" b="1" dirty="0" smtClean="0">
                          <a:solidFill>
                            <a:schemeClr val="tx1"/>
                          </a:solidFill>
                        </a:rPr>
                        <a:t>The</a:t>
                      </a:r>
                      <a:r>
                        <a:rPr lang="en-IE" sz="3200" b="1" baseline="0" dirty="0" smtClean="0">
                          <a:solidFill>
                            <a:schemeClr val="tx1"/>
                          </a:solidFill>
                        </a:rPr>
                        <a:t> previous directory (package)</a:t>
                      </a:r>
                      <a:endParaRPr lang="en-IE" sz="3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E" sz="4800" b="1" dirty="0" smtClean="0">
                          <a:solidFill>
                            <a:schemeClr val="tx1"/>
                          </a:solidFill>
                        </a:rPr>
                        <a:t>..</a:t>
                      </a:r>
                    </a:p>
                    <a:p>
                      <a:endParaRPr lang="en-I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4114248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E" dirty="0">
                <a:solidFill>
                  <a:schemeClr val="bg1"/>
                </a:solidFill>
              </a:rPr>
              <a:t>Modules and Packages:</a:t>
            </a:r>
            <a:br>
              <a:rPr lang="en-IE" dirty="0">
                <a:solidFill>
                  <a:schemeClr val="bg1"/>
                </a:solidFill>
              </a:rPr>
            </a:br>
            <a:r>
              <a:rPr lang="en-IE" dirty="0">
                <a:solidFill>
                  <a:schemeClr val="bg1"/>
                </a:solidFill>
              </a:rPr>
              <a:t>Relative Imports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8742" y="2420888"/>
            <a:ext cx="4225104" cy="1980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3118" y="4689360"/>
            <a:ext cx="2415069" cy="1980000"/>
          </a:xfrm>
          <a:prstGeom prst="rect">
            <a:avLst/>
          </a:prstGeom>
        </p:spPr>
      </p:pic>
      <p:cxnSp>
        <p:nvCxnSpPr>
          <p:cNvPr id="9" name="Straight Connector 8"/>
          <p:cNvCxnSpPr/>
          <p:nvPr/>
        </p:nvCxnSpPr>
        <p:spPr>
          <a:xfrm>
            <a:off x="1126654" y="2060848"/>
            <a:ext cx="17264" cy="4752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126654" y="3429000"/>
            <a:ext cx="792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50" y="80848"/>
            <a:ext cx="2413392" cy="1980000"/>
          </a:xfrm>
          <a:prstGeom prst="rect">
            <a:avLst/>
          </a:prstGeom>
        </p:spPr>
      </p:pic>
      <p:cxnSp>
        <p:nvCxnSpPr>
          <p:cNvPr id="14" name="Straight Connector 13"/>
          <p:cNvCxnSpPr/>
          <p:nvPr/>
        </p:nvCxnSpPr>
        <p:spPr>
          <a:xfrm>
            <a:off x="3718942" y="4401368"/>
            <a:ext cx="17264" cy="2340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3718942" y="5805264"/>
            <a:ext cx="158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3213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E" dirty="0">
                <a:solidFill>
                  <a:schemeClr val="bg1"/>
                </a:solidFill>
              </a:rPr>
              <a:t>Modules and Packages:</a:t>
            </a:r>
            <a:br>
              <a:rPr lang="en-IE" dirty="0">
                <a:solidFill>
                  <a:schemeClr val="bg1"/>
                </a:solidFill>
              </a:rPr>
            </a:br>
            <a:r>
              <a:rPr lang="en-IE" dirty="0">
                <a:solidFill>
                  <a:schemeClr val="bg1"/>
                </a:solidFill>
              </a:rPr>
              <a:t>Relative Imports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8742" y="2420888"/>
            <a:ext cx="4225104" cy="1980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3118" y="4689360"/>
            <a:ext cx="2415069" cy="1980000"/>
          </a:xfrm>
          <a:prstGeom prst="rect">
            <a:avLst/>
          </a:prstGeom>
        </p:spPr>
      </p:pic>
      <p:cxnSp>
        <p:nvCxnSpPr>
          <p:cNvPr id="9" name="Straight Connector 8"/>
          <p:cNvCxnSpPr/>
          <p:nvPr/>
        </p:nvCxnSpPr>
        <p:spPr>
          <a:xfrm>
            <a:off x="1126654" y="2060848"/>
            <a:ext cx="17264" cy="4752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126654" y="3429000"/>
            <a:ext cx="792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50" y="80848"/>
            <a:ext cx="2413392" cy="1980000"/>
          </a:xfrm>
          <a:prstGeom prst="rect">
            <a:avLst/>
          </a:prstGeom>
        </p:spPr>
      </p:pic>
      <p:cxnSp>
        <p:nvCxnSpPr>
          <p:cNvPr id="14" name="Straight Connector 13"/>
          <p:cNvCxnSpPr/>
          <p:nvPr/>
        </p:nvCxnSpPr>
        <p:spPr>
          <a:xfrm>
            <a:off x="3718942" y="4401368"/>
            <a:ext cx="17264" cy="2340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3718942" y="5805264"/>
            <a:ext cx="158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8399462" y="1628800"/>
            <a:ext cx="3181431" cy="37444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If </a:t>
            </a:r>
            <a:r>
              <a:rPr lang="en-IE" dirty="0" smtClean="0">
                <a:solidFill>
                  <a:schemeClr val="tx1"/>
                </a:solidFill>
                <a:latin typeface="Courier New" panose="02070309020205020404" pitchFamily="49" charset="0"/>
                <a:cs typeface="Courier New" panose="02070309020205020404" pitchFamily="49" charset="0"/>
              </a:rPr>
              <a:t>Point-call.py</a:t>
            </a:r>
            <a:r>
              <a:rPr lang="en-IE" dirty="0" smtClean="0">
                <a:solidFill>
                  <a:schemeClr val="tx1"/>
                </a:solidFill>
              </a:rPr>
              <a:t> </a:t>
            </a:r>
          </a:p>
          <a:p>
            <a:pPr algn="ctr"/>
            <a:r>
              <a:rPr lang="en-IE" dirty="0" smtClean="0">
                <a:solidFill>
                  <a:schemeClr val="tx1"/>
                </a:solidFill>
              </a:rPr>
              <a:t>wants to call </a:t>
            </a:r>
          </a:p>
          <a:p>
            <a:pPr algn="ctr"/>
            <a:r>
              <a:rPr lang="en-IE" dirty="0" smtClean="0">
                <a:solidFill>
                  <a:schemeClr val="tx1"/>
                </a:solidFill>
                <a:latin typeface="Courier New" panose="02070309020205020404" pitchFamily="49" charset="0"/>
                <a:cs typeface="Courier New" panose="02070309020205020404" pitchFamily="49" charset="0"/>
              </a:rPr>
              <a:t>Point-docstrings.py</a:t>
            </a:r>
            <a:r>
              <a:rPr lang="en-IE" dirty="0" smtClean="0">
                <a:solidFill>
                  <a:schemeClr val="tx1"/>
                </a:solidFill>
              </a:rPr>
              <a:t>, you can say:</a:t>
            </a:r>
          </a:p>
          <a:p>
            <a:pPr algn="ctr"/>
            <a:endParaRPr lang="en-IE" dirty="0" smtClean="0">
              <a:solidFill>
                <a:schemeClr val="tx1"/>
              </a:solidFill>
            </a:endParaRPr>
          </a:p>
          <a:p>
            <a:pPr algn="ctr"/>
            <a:r>
              <a:rPr lang="en-IE" dirty="0" smtClean="0">
                <a:solidFill>
                  <a:schemeClr val="tx1"/>
                </a:solidFill>
                <a:latin typeface="Courier New" panose="02070309020205020404" pitchFamily="49" charset="0"/>
                <a:cs typeface="Courier New" panose="02070309020205020404" pitchFamily="49" charset="0"/>
              </a:rPr>
              <a:t>from</a:t>
            </a:r>
          </a:p>
          <a:p>
            <a:pPr algn="ctr"/>
            <a:r>
              <a:rPr lang="en-IE" dirty="0" smtClean="0">
                <a:solidFill>
                  <a:schemeClr val="tx1"/>
                </a:solidFill>
                <a:latin typeface="Courier New" panose="02070309020205020404" pitchFamily="49" charset="0"/>
                <a:cs typeface="Courier New" panose="02070309020205020404" pitchFamily="49" charset="0"/>
              </a:rPr>
              <a:t>.</a:t>
            </a:r>
            <a:r>
              <a:rPr lang="en-IE" dirty="0" smtClean="0">
                <a:solidFill>
                  <a:schemeClr val="tx1"/>
                </a:solidFill>
                <a:latin typeface="Courier New" panose="02070309020205020404" pitchFamily="49" charset="0"/>
                <a:cs typeface="Courier New" panose="02070309020205020404" pitchFamily="49" charset="0"/>
              </a:rPr>
              <a:t>Point-</a:t>
            </a:r>
            <a:r>
              <a:rPr lang="en-IE" dirty="0" err="1" smtClean="0">
                <a:solidFill>
                  <a:schemeClr val="tx1"/>
                </a:solidFill>
                <a:latin typeface="Courier New" panose="02070309020205020404" pitchFamily="49" charset="0"/>
                <a:cs typeface="Courier New" panose="02070309020205020404" pitchFamily="49" charset="0"/>
              </a:rPr>
              <a:t>docstrings</a:t>
            </a:r>
            <a:endParaRPr lang="en-IE" dirty="0" smtClean="0">
              <a:solidFill>
                <a:schemeClr val="tx1"/>
              </a:solidFill>
              <a:latin typeface="Courier New" panose="02070309020205020404" pitchFamily="49" charset="0"/>
              <a:cs typeface="Courier New" panose="02070309020205020404" pitchFamily="49" charset="0"/>
            </a:endParaRPr>
          </a:p>
          <a:p>
            <a:pPr algn="ctr"/>
            <a:r>
              <a:rPr lang="en-IE" dirty="0" smtClean="0">
                <a:solidFill>
                  <a:schemeClr val="tx1"/>
                </a:solidFill>
                <a:latin typeface="Courier New" panose="02070309020205020404" pitchFamily="49" charset="0"/>
                <a:cs typeface="Courier New" panose="02070309020205020404" pitchFamily="49" charset="0"/>
              </a:rPr>
              <a:t>import</a:t>
            </a:r>
          </a:p>
          <a:p>
            <a:pPr algn="ctr"/>
            <a:r>
              <a:rPr lang="en-IE" dirty="0" smtClean="0">
                <a:solidFill>
                  <a:schemeClr val="tx1"/>
                </a:solidFill>
                <a:latin typeface="Courier New" panose="02070309020205020404" pitchFamily="49" charset="0"/>
                <a:cs typeface="Courier New" panose="02070309020205020404" pitchFamily="49" charset="0"/>
              </a:rPr>
              <a:t>Point</a:t>
            </a:r>
            <a:endParaRPr lang="en-IE" dirty="0" smtClean="0">
              <a:solidFill>
                <a:schemeClr val="tx1"/>
              </a:solidFill>
            </a:endParaRPr>
          </a:p>
        </p:txBody>
      </p:sp>
      <p:sp>
        <p:nvSpPr>
          <p:cNvPr id="12" name="Rounded Rectangle 11"/>
          <p:cNvSpPr/>
          <p:nvPr/>
        </p:nvSpPr>
        <p:spPr>
          <a:xfrm>
            <a:off x="5087094" y="2996952"/>
            <a:ext cx="936104" cy="1224136"/>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Rounded Rectangle 15"/>
          <p:cNvSpPr/>
          <p:nvPr/>
        </p:nvSpPr>
        <p:spPr>
          <a:xfrm>
            <a:off x="4078982" y="2996952"/>
            <a:ext cx="936104" cy="1224136"/>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0757742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IE" dirty="0">
                <a:solidFill>
                  <a:schemeClr val="bg1"/>
                </a:solidFill>
              </a:rPr>
              <a:t>Modules and Packages:</a:t>
            </a:r>
            <a:br>
              <a:rPr lang="en-IE" dirty="0">
                <a:solidFill>
                  <a:schemeClr val="bg1"/>
                </a:solidFill>
              </a:rPr>
            </a:br>
            <a:r>
              <a:rPr lang="en-IE" dirty="0">
                <a:solidFill>
                  <a:schemeClr val="bg1"/>
                </a:solidFill>
              </a:rPr>
              <a:t>Relative Imports</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8742" y="2420888"/>
            <a:ext cx="4225104" cy="1980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3118" y="4689360"/>
            <a:ext cx="2415069" cy="1980000"/>
          </a:xfrm>
          <a:prstGeom prst="rect">
            <a:avLst/>
          </a:prstGeom>
        </p:spPr>
      </p:pic>
      <p:cxnSp>
        <p:nvCxnSpPr>
          <p:cNvPr id="9" name="Straight Connector 8"/>
          <p:cNvCxnSpPr/>
          <p:nvPr/>
        </p:nvCxnSpPr>
        <p:spPr>
          <a:xfrm>
            <a:off x="1126654" y="2060848"/>
            <a:ext cx="17264" cy="4752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126654" y="3429000"/>
            <a:ext cx="792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50" y="80848"/>
            <a:ext cx="2413392" cy="1980000"/>
          </a:xfrm>
          <a:prstGeom prst="rect">
            <a:avLst/>
          </a:prstGeom>
        </p:spPr>
      </p:pic>
      <p:cxnSp>
        <p:nvCxnSpPr>
          <p:cNvPr id="14" name="Straight Connector 13"/>
          <p:cNvCxnSpPr/>
          <p:nvPr/>
        </p:nvCxnSpPr>
        <p:spPr>
          <a:xfrm>
            <a:off x="3718942" y="4401368"/>
            <a:ext cx="17264" cy="234000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3718942" y="5805264"/>
            <a:ext cx="158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8399462" y="1628800"/>
            <a:ext cx="3181431" cy="37444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If </a:t>
            </a:r>
            <a:r>
              <a:rPr lang="en-IE" dirty="0" smtClean="0">
                <a:solidFill>
                  <a:schemeClr val="tx1"/>
                </a:solidFill>
                <a:latin typeface="Courier New" panose="02070309020205020404" pitchFamily="49" charset="0"/>
                <a:cs typeface="Courier New" panose="02070309020205020404" pitchFamily="49" charset="0"/>
              </a:rPr>
              <a:t>Theorem.py</a:t>
            </a:r>
            <a:r>
              <a:rPr lang="en-IE" dirty="0" smtClean="0">
                <a:solidFill>
                  <a:schemeClr val="tx1"/>
                </a:solidFill>
              </a:rPr>
              <a:t> </a:t>
            </a:r>
          </a:p>
          <a:p>
            <a:pPr algn="ctr"/>
            <a:r>
              <a:rPr lang="en-IE" dirty="0" smtClean="0">
                <a:solidFill>
                  <a:schemeClr val="tx1"/>
                </a:solidFill>
              </a:rPr>
              <a:t>wants to call </a:t>
            </a:r>
          </a:p>
          <a:p>
            <a:pPr algn="ctr"/>
            <a:r>
              <a:rPr lang="en-IE" dirty="0" smtClean="0">
                <a:solidFill>
                  <a:schemeClr val="tx1"/>
                </a:solidFill>
                <a:latin typeface="Courier New" panose="02070309020205020404" pitchFamily="49" charset="0"/>
                <a:cs typeface="Courier New" panose="02070309020205020404" pitchFamily="49" charset="0"/>
              </a:rPr>
              <a:t>Point-docstrings.py</a:t>
            </a:r>
            <a:r>
              <a:rPr lang="en-IE" dirty="0" smtClean="0">
                <a:solidFill>
                  <a:schemeClr val="tx1"/>
                </a:solidFill>
              </a:rPr>
              <a:t>, you can say:</a:t>
            </a:r>
          </a:p>
          <a:p>
            <a:pPr algn="ctr"/>
            <a:endParaRPr lang="en-IE" dirty="0" smtClean="0">
              <a:solidFill>
                <a:schemeClr val="tx1"/>
              </a:solidFill>
            </a:endParaRPr>
          </a:p>
          <a:p>
            <a:pPr algn="ctr"/>
            <a:r>
              <a:rPr lang="en-IE" dirty="0" smtClean="0">
                <a:solidFill>
                  <a:schemeClr val="tx1"/>
                </a:solidFill>
                <a:latin typeface="Courier New" panose="02070309020205020404" pitchFamily="49" charset="0"/>
                <a:cs typeface="Courier New" panose="02070309020205020404" pitchFamily="49" charset="0"/>
              </a:rPr>
              <a:t>from</a:t>
            </a:r>
          </a:p>
          <a:p>
            <a:pPr algn="ctr"/>
            <a:r>
              <a:rPr lang="en-IE" dirty="0" smtClean="0">
                <a:solidFill>
                  <a:schemeClr val="tx1"/>
                </a:solidFill>
                <a:latin typeface="Courier New" panose="02070309020205020404" pitchFamily="49" charset="0"/>
                <a:cs typeface="Courier New" panose="02070309020205020404" pitchFamily="49" charset="0"/>
              </a:rPr>
              <a:t>..</a:t>
            </a:r>
            <a:r>
              <a:rPr lang="en-IE" dirty="0" smtClean="0">
                <a:solidFill>
                  <a:schemeClr val="tx1"/>
                </a:solidFill>
                <a:latin typeface="Courier New" panose="02070309020205020404" pitchFamily="49" charset="0"/>
                <a:cs typeface="Courier New" panose="02070309020205020404" pitchFamily="49" charset="0"/>
              </a:rPr>
              <a:t>Point-</a:t>
            </a:r>
            <a:r>
              <a:rPr lang="en-IE" dirty="0" err="1" smtClean="0">
                <a:solidFill>
                  <a:schemeClr val="tx1"/>
                </a:solidFill>
                <a:latin typeface="Courier New" panose="02070309020205020404" pitchFamily="49" charset="0"/>
                <a:cs typeface="Courier New" panose="02070309020205020404" pitchFamily="49" charset="0"/>
              </a:rPr>
              <a:t>docstrings</a:t>
            </a:r>
            <a:endParaRPr lang="en-IE" dirty="0" smtClean="0">
              <a:solidFill>
                <a:schemeClr val="tx1"/>
              </a:solidFill>
              <a:latin typeface="Courier New" panose="02070309020205020404" pitchFamily="49" charset="0"/>
              <a:cs typeface="Courier New" panose="02070309020205020404" pitchFamily="49" charset="0"/>
            </a:endParaRPr>
          </a:p>
          <a:p>
            <a:pPr algn="ctr"/>
            <a:r>
              <a:rPr lang="en-IE" dirty="0" smtClean="0">
                <a:solidFill>
                  <a:schemeClr val="tx1"/>
                </a:solidFill>
                <a:latin typeface="Courier New" panose="02070309020205020404" pitchFamily="49" charset="0"/>
                <a:cs typeface="Courier New" panose="02070309020205020404" pitchFamily="49" charset="0"/>
              </a:rPr>
              <a:t>import</a:t>
            </a:r>
          </a:p>
          <a:p>
            <a:pPr algn="ctr"/>
            <a:r>
              <a:rPr lang="en-IE" dirty="0" smtClean="0">
                <a:solidFill>
                  <a:schemeClr val="tx1"/>
                </a:solidFill>
                <a:latin typeface="Courier New" panose="02070309020205020404" pitchFamily="49" charset="0"/>
                <a:cs typeface="Courier New" panose="02070309020205020404" pitchFamily="49" charset="0"/>
              </a:rPr>
              <a:t>Point</a:t>
            </a:r>
            <a:endParaRPr lang="en-IE" dirty="0" smtClean="0">
              <a:solidFill>
                <a:schemeClr val="tx1"/>
              </a:solidFill>
            </a:endParaRPr>
          </a:p>
        </p:txBody>
      </p:sp>
      <p:sp>
        <p:nvSpPr>
          <p:cNvPr id="4" name="Rounded Rectangle 3"/>
          <p:cNvSpPr/>
          <p:nvPr/>
        </p:nvSpPr>
        <p:spPr>
          <a:xfrm>
            <a:off x="5087094" y="2996952"/>
            <a:ext cx="936104" cy="1224136"/>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ounded Rectangle 11"/>
          <p:cNvSpPr/>
          <p:nvPr/>
        </p:nvSpPr>
        <p:spPr>
          <a:xfrm>
            <a:off x="6599262" y="5301208"/>
            <a:ext cx="936104" cy="1224136"/>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6" name="Straight Connector 5"/>
          <p:cNvCxnSpPr/>
          <p:nvPr/>
        </p:nvCxnSpPr>
        <p:spPr>
          <a:xfrm flipH="1" flipV="1">
            <a:off x="5984218" y="4221088"/>
            <a:ext cx="720255" cy="108012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6365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Using the </a:t>
            </a:r>
            <a:r>
              <a:rPr lang="en-IE" sz="6600" dirty="0" smtClean="0">
                <a:solidFill>
                  <a:schemeClr val="bg1"/>
                </a:solidFill>
                <a:latin typeface="Courier New" panose="02070309020205020404" pitchFamily="49" charset="0"/>
                <a:cs typeface="Courier New" panose="02070309020205020404" pitchFamily="49" charset="0"/>
              </a:rPr>
              <a:t>_</a:t>
            </a:r>
            <a:r>
              <a:rPr lang="en-IE" sz="1000" dirty="0" smtClean="0">
                <a:solidFill>
                  <a:schemeClr val="bg1"/>
                </a:solidFill>
                <a:latin typeface="Courier New" panose="02070309020205020404" pitchFamily="49" charset="0"/>
                <a:cs typeface="Courier New" panose="02070309020205020404" pitchFamily="49" charset="0"/>
              </a:rPr>
              <a:t> </a:t>
            </a:r>
            <a:r>
              <a:rPr lang="en-IE" sz="6600" dirty="0" smtClean="0">
                <a:solidFill>
                  <a:schemeClr val="bg1"/>
                </a:solidFill>
                <a:latin typeface="Courier New" panose="02070309020205020404" pitchFamily="49" charset="0"/>
                <a:cs typeface="Courier New" panose="02070309020205020404" pitchFamily="49" charset="0"/>
              </a:rPr>
              <a:t>_</a:t>
            </a:r>
            <a:r>
              <a:rPr lang="en-IE" sz="6600" dirty="0" err="1" smtClean="0">
                <a:solidFill>
                  <a:schemeClr val="bg1"/>
                </a:solidFill>
                <a:latin typeface="Courier New" panose="02070309020205020404" pitchFamily="49" charset="0"/>
                <a:cs typeface="Courier New" panose="02070309020205020404" pitchFamily="49" charset="0"/>
              </a:rPr>
              <a:t>init</a:t>
            </a:r>
            <a:r>
              <a:rPr lang="en-IE" sz="6600" dirty="0" smtClean="0">
                <a:solidFill>
                  <a:schemeClr val="bg1"/>
                </a:solidFill>
                <a:latin typeface="Courier New" panose="02070309020205020404" pitchFamily="49" charset="0"/>
                <a:cs typeface="Courier New" panose="02070309020205020404" pitchFamily="49" charset="0"/>
              </a:rPr>
              <a:t>_</a:t>
            </a:r>
            <a:r>
              <a:rPr lang="en-IE" sz="1000" dirty="0" smtClean="0">
                <a:solidFill>
                  <a:schemeClr val="bg1"/>
                </a:solidFill>
                <a:latin typeface="Courier New" panose="02070309020205020404" pitchFamily="49" charset="0"/>
                <a:cs typeface="Courier New" panose="02070309020205020404" pitchFamily="49" charset="0"/>
              </a:rPr>
              <a:t> </a:t>
            </a:r>
            <a:r>
              <a:rPr lang="en-IE" sz="6600" dirty="0" smtClean="0">
                <a:solidFill>
                  <a:schemeClr val="bg1"/>
                </a:solidFill>
                <a:latin typeface="Courier New" panose="02070309020205020404" pitchFamily="49" charset="0"/>
                <a:cs typeface="Courier New" panose="02070309020205020404" pitchFamily="49" charset="0"/>
              </a:rPr>
              <a:t>_.py</a:t>
            </a:r>
            <a:endParaRPr lang="en-IE" sz="66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067143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Using the </a:t>
            </a:r>
            <a:r>
              <a:rPr lang="en-IE" dirty="0">
                <a:solidFill>
                  <a:schemeClr val="bg1"/>
                </a:solidFill>
                <a:latin typeface="Courier New" panose="02070309020205020404" pitchFamily="49" charset="0"/>
                <a:cs typeface="Courier New" panose="02070309020205020404" pitchFamily="49" charset="0"/>
              </a:rPr>
              <a:t>_</a:t>
            </a:r>
            <a:r>
              <a:rPr lang="en-IE" sz="8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a:solidFill>
                  <a:schemeClr val="bg1"/>
                </a:solidFill>
                <a:latin typeface="Courier New" panose="02070309020205020404" pitchFamily="49" charset="0"/>
                <a:cs typeface="Courier New" panose="02070309020205020404" pitchFamily="49" charset="0"/>
              </a:rPr>
              <a:t>init</a:t>
            </a:r>
            <a:r>
              <a:rPr lang="en-IE" dirty="0">
                <a:solidFill>
                  <a:schemeClr val="bg1"/>
                </a:solidFill>
                <a:latin typeface="Courier New" panose="02070309020205020404" pitchFamily="49" charset="0"/>
                <a:cs typeface="Courier New" panose="02070309020205020404" pitchFamily="49" charset="0"/>
              </a:rPr>
              <a:t>_</a:t>
            </a:r>
            <a:r>
              <a:rPr lang="en-IE" sz="8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_.py</a:t>
            </a:r>
            <a:endParaRPr lang="en-IE" dirty="0">
              <a:solidFill>
                <a:schemeClr val="bg1"/>
              </a:solidFill>
            </a:endParaRPr>
          </a:p>
        </p:txBody>
      </p:sp>
      <p:sp>
        <p:nvSpPr>
          <p:cNvPr id="4" name="Content Placeholder 3"/>
          <p:cNvSpPr>
            <a:spLocks noGrp="1"/>
          </p:cNvSpPr>
          <p:nvPr>
            <p:ph idx="1"/>
          </p:nvPr>
        </p:nvSpPr>
        <p:spPr/>
        <p:txBody>
          <a:bodyPr>
            <a:noAutofit/>
          </a:bodyPr>
          <a:lstStyle/>
          <a:p>
            <a:r>
              <a:rPr lang="en-IE" dirty="0" smtClean="0">
                <a:solidFill>
                  <a:schemeClr val="bg1"/>
                </a:solidFill>
              </a:rPr>
              <a:t>If we wish to import code directly from a package as opposed to a module, we can use the </a:t>
            </a:r>
            <a:r>
              <a:rPr lang="en-IE" dirty="0">
                <a:solidFill>
                  <a:schemeClr val="bg1"/>
                </a:solidFill>
                <a:latin typeface="Courier New" panose="02070309020205020404" pitchFamily="49" charset="0"/>
                <a:cs typeface="Courier New" panose="02070309020205020404" pitchFamily="49" charset="0"/>
              </a:rPr>
              <a:t>_</a:t>
            </a:r>
            <a:r>
              <a:rPr lang="en-IE" sz="10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a:solidFill>
                  <a:schemeClr val="bg1"/>
                </a:solidFill>
                <a:latin typeface="Courier New" panose="02070309020205020404" pitchFamily="49" charset="0"/>
                <a:cs typeface="Courier New" panose="02070309020205020404" pitchFamily="49" charset="0"/>
              </a:rPr>
              <a:t>init</a:t>
            </a:r>
            <a:r>
              <a:rPr lang="en-IE" dirty="0">
                <a:solidFill>
                  <a:schemeClr val="bg1"/>
                </a:solidFill>
                <a:latin typeface="Courier New" panose="02070309020205020404" pitchFamily="49" charset="0"/>
                <a:cs typeface="Courier New" panose="02070309020205020404" pitchFamily="49" charset="0"/>
              </a:rPr>
              <a:t>_</a:t>
            </a:r>
            <a:r>
              <a:rPr lang="en-IE" sz="105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smtClean="0">
                <a:solidFill>
                  <a:schemeClr val="bg1"/>
                </a:solidFill>
                <a:latin typeface="Courier New" panose="02070309020205020404" pitchFamily="49" charset="0"/>
                <a:cs typeface="Courier New" panose="02070309020205020404" pitchFamily="49" charset="0"/>
              </a:rPr>
              <a:t>py</a:t>
            </a:r>
            <a:r>
              <a:rPr lang="en-IE" dirty="0" smtClean="0">
                <a:solidFill>
                  <a:schemeClr val="bg1"/>
                </a:solidFill>
              </a:rPr>
              <a:t>.</a:t>
            </a:r>
          </a:p>
          <a:p>
            <a:endParaRPr lang="en-IE" dirty="0">
              <a:solidFill>
                <a:schemeClr val="bg1"/>
              </a:solidFill>
            </a:endParaRPr>
          </a:p>
          <a:p>
            <a:r>
              <a:rPr lang="en-IE" dirty="0" smtClean="0">
                <a:solidFill>
                  <a:schemeClr val="bg1"/>
                </a:solidFill>
              </a:rPr>
              <a:t>So lets say we want to get the </a:t>
            </a:r>
            <a:r>
              <a:rPr lang="en-IE" dirty="0" smtClean="0">
                <a:solidFill>
                  <a:schemeClr val="bg1"/>
                </a:solidFill>
                <a:latin typeface="Courier New" panose="02070309020205020404" pitchFamily="49" charset="0"/>
                <a:cs typeface="Courier New" panose="02070309020205020404" pitchFamily="49" charset="0"/>
              </a:rPr>
              <a:t>Point()</a:t>
            </a:r>
            <a:r>
              <a:rPr lang="en-IE" dirty="0" smtClean="0">
                <a:solidFill>
                  <a:schemeClr val="bg1"/>
                </a:solidFill>
              </a:rPr>
              <a:t> class from the module </a:t>
            </a:r>
            <a:r>
              <a:rPr lang="en-IE" dirty="0" smtClean="0">
                <a:solidFill>
                  <a:schemeClr val="bg1"/>
                </a:solidFill>
                <a:latin typeface="Courier New" panose="02070309020205020404" pitchFamily="49" charset="0"/>
                <a:cs typeface="Courier New" panose="02070309020205020404" pitchFamily="49" charset="0"/>
              </a:rPr>
              <a:t>Point-docstrings.py</a:t>
            </a:r>
            <a:r>
              <a:rPr lang="en-IE" dirty="0" smtClean="0">
                <a:solidFill>
                  <a:schemeClr val="bg1"/>
                </a:solidFill>
              </a:rPr>
              <a:t>.</a:t>
            </a:r>
          </a:p>
          <a:p>
            <a:endParaRPr lang="en-IE" dirty="0">
              <a:solidFill>
                <a:schemeClr val="bg1"/>
              </a:solidFill>
            </a:endParaRPr>
          </a:p>
          <a:p>
            <a:r>
              <a:rPr lang="en-IE" dirty="0" smtClean="0">
                <a:solidFill>
                  <a:schemeClr val="bg1"/>
                </a:solidFill>
              </a:rPr>
              <a:t>From the main directory we’d have to say:</a:t>
            </a:r>
          </a:p>
          <a:p>
            <a:pPr marL="0" indent="0" algn="ctr">
              <a:buNone/>
            </a:pPr>
            <a:r>
              <a:rPr lang="en-IE" dirty="0">
                <a:solidFill>
                  <a:schemeClr val="bg1"/>
                </a:solidFill>
                <a:latin typeface="Courier New" panose="02070309020205020404" pitchFamily="49" charset="0"/>
                <a:cs typeface="Courier New" panose="02070309020205020404" pitchFamily="49" charset="0"/>
              </a:rPr>
              <a:t>i</a:t>
            </a:r>
            <a:r>
              <a:rPr lang="en-IE" dirty="0" smtClean="0">
                <a:solidFill>
                  <a:schemeClr val="bg1"/>
                </a:solidFill>
                <a:latin typeface="Courier New" panose="02070309020205020404" pitchFamily="49" charset="0"/>
                <a:cs typeface="Courier New" panose="02070309020205020404" pitchFamily="49" charset="0"/>
              </a:rPr>
              <a:t>mport </a:t>
            </a:r>
            <a:r>
              <a:rPr lang="en-IE" dirty="0" err="1" smtClean="0">
                <a:solidFill>
                  <a:schemeClr val="bg1"/>
                </a:solidFill>
                <a:latin typeface="Courier New" panose="02070309020205020404" pitchFamily="49" charset="0"/>
                <a:cs typeface="Courier New" panose="02070309020205020404" pitchFamily="49" charset="0"/>
              </a:rPr>
              <a:t>Drawing.Point-docstrings.Point</a:t>
            </a:r>
            <a:endParaRPr lang="en-IE" dirty="0" smtClean="0">
              <a:solidFill>
                <a:schemeClr val="bg1"/>
              </a:solidFill>
              <a:latin typeface="Courier New" panose="02070309020205020404" pitchFamily="49" charset="0"/>
              <a:cs typeface="Courier New" panose="02070309020205020404" pitchFamily="49" charset="0"/>
            </a:endParaRPr>
          </a:p>
          <a:p>
            <a:endParaRPr lang="en-IE" dirty="0">
              <a:solidFill>
                <a:schemeClr val="bg1"/>
              </a:solidFill>
            </a:endParaRPr>
          </a:p>
          <a:p>
            <a:endParaRPr lang="en-IE" dirty="0" smtClean="0">
              <a:solidFill>
                <a:schemeClr val="bg1"/>
              </a:solidFill>
            </a:endParaRPr>
          </a:p>
        </p:txBody>
      </p:sp>
    </p:spTree>
    <p:extLst>
      <p:ext uri="{BB962C8B-B14F-4D97-AF65-F5344CB8AC3E}">
        <p14:creationId xmlns:p14="http://schemas.microsoft.com/office/powerpoint/2010/main" val="28859280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Using the </a:t>
            </a:r>
            <a:r>
              <a:rPr lang="en-IE" dirty="0">
                <a:solidFill>
                  <a:schemeClr val="bg1"/>
                </a:solidFill>
                <a:latin typeface="Courier New" panose="02070309020205020404" pitchFamily="49" charset="0"/>
                <a:cs typeface="Courier New" panose="02070309020205020404" pitchFamily="49" charset="0"/>
              </a:rPr>
              <a:t>_</a:t>
            </a:r>
            <a:r>
              <a:rPr lang="en-IE" sz="8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a:solidFill>
                  <a:schemeClr val="bg1"/>
                </a:solidFill>
                <a:latin typeface="Courier New" panose="02070309020205020404" pitchFamily="49" charset="0"/>
                <a:cs typeface="Courier New" panose="02070309020205020404" pitchFamily="49" charset="0"/>
              </a:rPr>
              <a:t>init</a:t>
            </a:r>
            <a:r>
              <a:rPr lang="en-IE" dirty="0">
                <a:solidFill>
                  <a:schemeClr val="bg1"/>
                </a:solidFill>
                <a:latin typeface="Courier New" panose="02070309020205020404" pitchFamily="49" charset="0"/>
                <a:cs typeface="Courier New" panose="02070309020205020404" pitchFamily="49" charset="0"/>
              </a:rPr>
              <a:t>_</a:t>
            </a:r>
            <a:r>
              <a:rPr lang="en-IE" sz="8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_.py</a:t>
            </a:r>
            <a:endParaRPr lang="en-IE" dirty="0">
              <a:solidFill>
                <a:schemeClr val="bg1"/>
              </a:solidFill>
            </a:endParaRPr>
          </a:p>
        </p:txBody>
      </p:sp>
      <p:sp>
        <p:nvSpPr>
          <p:cNvPr id="4" name="Content Placeholder 3"/>
          <p:cNvSpPr>
            <a:spLocks noGrp="1"/>
          </p:cNvSpPr>
          <p:nvPr>
            <p:ph idx="1"/>
          </p:nvPr>
        </p:nvSpPr>
        <p:spPr/>
        <p:txBody>
          <a:bodyPr>
            <a:noAutofit/>
          </a:bodyPr>
          <a:lstStyle/>
          <a:p>
            <a:r>
              <a:rPr lang="en-IE" dirty="0" smtClean="0">
                <a:solidFill>
                  <a:schemeClr val="bg1"/>
                </a:solidFill>
              </a:rPr>
              <a:t>If add the following code to the </a:t>
            </a:r>
            <a:r>
              <a:rPr lang="en-IE" dirty="0">
                <a:solidFill>
                  <a:schemeClr val="bg1"/>
                </a:solidFill>
                <a:latin typeface="Courier New" panose="02070309020205020404" pitchFamily="49" charset="0"/>
                <a:cs typeface="Courier New" panose="02070309020205020404" pitchFamily="49" charset="0"/>
              </a:rPr>
              <a:t>_</a:t>
            </a:r>
            <a:r>
              <a:rPr lang="en-IE" sz="10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a:solidFill>
                  <a:schemeClr val="bg1"/>
                </a:solidFill>
                <a:latin typeface="Courier New" panose="02070309020205020404" pitchFamily="49" charset="0"/>
                <a:cs typeface="Courier New" panose="02070309020205020404" pitchFamily="49" charset="0"/>
              </a:rPr>
              <a:t>init</a:t>
            </a:r>
            <a:r>
              <a:rPr lang="en-IE" dirty="0">
                <a:solidFill>
                  <a:schemeClr val="bg1"/>
                </a:solidFill>
                <a:latin typeface="Courier New" panose="02070309020205020404" pitchFamily="49" charset="0"/>
                <a:cs typeface="Courier New" panose="02070309020205020404" pitchFamily="49" charset="0"/>
              </a:rPr>
              <a:t>_</a:t>
            </a:r>
            <a:r>
              <a:rPr lang="en-IE" sz="105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smtClean="0">
                <a:solidFill>
                  <a:schemeClr val="bg1"/>
                </a:solidFill>
                <a:latin typeface="Courier New" panose="02070309020205020404" pitchFamily="49" charset="0"/>
                <a:cs typeface="Courier New" panose="02070309020205020404" pitchFamily="49" charset="0"/>
              </a:rPr>
              <a:t>py</a:t>
            </a:r>
            <a:r>
              <a:rPr lang="en-IE" dirty="0" smtClean="0">
                <a:solidFill>
                  <a:schemeClr val="bg1"/>
                </a:solidFill>
              </a:rPr>
              <a:t> in the </a:t>
            </a:r>
            <a:r>
              <a:rPr lang="en-IE" dirty="0" smtClean="0">
                <a:solidFill>
                  <a:schemeClr val="bg1"/>
                </a:solidFill>
                <a:latin typeface="Courier New" panose="02070309020205020404" pitchFamily="49" charset="0"/>
                <a:cs typeface="Courier New" panose="02070309020205020404" pitchFamily="49" charset="0"/>
              </a:rPr>
              <a:t>Drawing</a:t>
            </a:r>
            <a:r>
              <a:rPr lang="en-IE" dirty="0">
                <a:solidFill>
                  <a:schemeClr val="bg1"/>
                </a:solidFill>
              </a:rPr>
              <a:t> </a:t>
            </a:r>
            <a:r>
              <a:rPr lang="en-IE" dirty="0" smtClean="0">
                <a:solidFill>
                  <a:schemeClr val="bg1"/>
                </a:solidFill>
              </a:rPr>
              <a:t>package:</a:t>
            </a:r>
          </a:p>
          <a:p>
            <a:pPr marL="0" indent="0" algn="ctr">
              <a:buNone/>
            </a:pPr>
            <a:r>
              <a:rPr lang="en-IE" dirty="0">
                <a:solidFill>
                  <a:schemeClr val="bg1"/>
                </a:solidFill>
                <a:latin typeface="Courier New" panose="02070309020205020404" pitchFamily="49" charset="0"/>
                <a:cs typeface="Courier New" panose="02070309020205020404" pitchFamily="49" charset="0"/>
              </a:rPr>
              <a:t>f</a:t>
            </a:r>
            <a:r>
              <a:rPr lang="en-IE" dirty="0" smtClean="0">
                <a:solidFill>
                  <a:schemeClr val="bg1"/>
                </a:solidFill>
                <a:latin typeface="Courier New" panose="02070309020205020404" pitchFamily="49" charset="0"/>
                <a:cs typeface="Courier New" panose="02070309020205020404" pitchFamily="49" charset="0"/>
              </a:rPr>
              <a:t>rom .Point-</a:t>
            </a:r>
            <a:r>
              <a:rPr lang="en-IE" dirty="0" err="1" smtClean="0">
                <a:solidFill>
                  <a:schemeClr val="bg1"/>
                </a:solidFill>
                <a:latin typeface="Courier New" panose="02070309020205020404" pitchFamily="49" charset="0"/>
                <a:cs typeface="Courier New" panose="02070309020205020404" pitchFamily="49" charset="0"/>
              </a:rPr>
              <a:t>docstrings</a:t>
            </a:r>
            <a:r>
              <a:rPr lang="en-IE" dirty="0" smtClean="0">
                <a:solidFill>
                  <a:schemeClr val="bg1"/>
                </a:solidFill>
                <a:latin typeface="Courier New" panose="02070309020205020404" pitchFamily="49" charset="0"/>
                <a:cs typeface="Courier New" panose="02070309020205020404" pitchFamily="49" charset="0"/>
              </a:rPr>
              <a:t> import </a:t>
            </a:r>
            <a:r>
              <a:rPr lang="en-IE" dirty="0" smtClean="0">
                <a:solidFill>
                  <a:schemeClr val="bg1"/>
                </a:solidFill>
                <a:latin typeface="Courier New" panose="02070309020205020404" pitchFamily="49" charset="0"/>
                <a:cs typeface="Courier New" panose="02070309020205020404" pitchFamily="49" charset="0"/>
              </a:rPr>
              <a:t>Point</a:t>
            </a:r>
            <a:endParaRPr lang="en-IE" dirty="0" smtClean="0">
              <a:solidFill>
                <a:schemeClr val="bg1"/>
              </a:solidFill>
            </a:endParaRPr>
          </a:p>
          <a:p>
            <a:endParaRPr lang="en-IE" dirty="0">
              <a:solidFill>
                <a:schemeClr val="bg1"/>
              </a:solidFill>
            </a:endParaRPr>
          </a:p>
          <a:p>
            <a:r>
              <a:rPr lang="en-IE" dirty="0" smtClean="0">
                <a:solidFill>
                  <a:schemeClr val="bg1"/>
                </a:solidFill>
              </a:rPr>
              <a:t>From the main directory now we can say:</a:t>
            </a:r>
          </a:p>
          <a:p>
            <a:pPr marL="0" indent="0" algn="ctr">
              <a:buNone/>
            </a:pPr>
            <a:r>
              <a:rPr lang="en-IE" dirty="0" smtClean="0">
                <a:solidFill>
                  <a:schemeClr val="bg1"/>
                </a:solidFill>
                <a:latin typeface="Courier New" panose="02070309020205020404" pitchFamily="49" charset="0"/>
                <a:cs typeface="Courier New" panose="02070309020205020404" pitchFamily="49" charset="0"/>
              </a:rPr>
              <a:t>import </a:t>
            </a:r>
            <a:r>
              <a:rPr lang="en-IE" dirty="0" err="1" smtClean="0">
                <a:solidFill>
                  <a:schemeClr val="bg1"/>
                </a:solidFill>
                <a:latin typeface="Courier New" panose="02070309020205020404" pitchFamily="49" charset="0"/>
                <a:cs typeface="Courier New" panose="02070309020205020404" pitchFamily="49" charset="0"/>
              </a:rPr>
              <a:t>Drawing.Point</a:t>
            </a:r>
            <a:endParaRPr lang="en-IE" dirty="0" smtClean="0">
              <a:solidFill>
                <a:schemeClr val="bg1"/>
              </a:solidFill>
              <a:latin typeface="Courier New" panose="02070309020205020404" pitchFamily="49" charset="0"/>
              <a:cs typeface="Courier New" panose="02070309020205020404" pitchFamily="49" charset="0"/>
            </a:endParaRPr>
          </a:p>
          <a:p>
            <a:r>
              <a:rPr lang="en-IE" dirty="0" smtClean="0">
                <a:solidFill>
                  <a:schemeClr val="bg1"/>
                </a:solidFill>
              </a:rPr>
              <a:t>Instead of:</a:t>
            </a:r>
          </a:p>
          <a:p>
            <a:pPr marL="0" indent="0" algn="ctr">
              <a:buNone/>
            </a:pPr>
            <a:r>
              <a:rPr lang="en-IE" dirty="0" smtClean="0">
                <a:solidFill>
                  <a:schemeClr val="bg1"/>
                </a:solidFill>
                <a:latin typeface="Courier New" panose="02070309020205020404" pitchFamily="49" charset="0"/>
                <a:cs typeface="Courier New" panose="02070309020205020404" pitchFamily="49" charset="0"/>
              </a:rPr>
              <a:t>import </a:t>
            </a:r>
            <a:r>
              <a:rPr lang="en-IE" dirty="0" err="1" smtClean="0">
                <a:solidFill>
                  <a:schemeClr val="bg1"/>
                </a:solidFill>
                <a:latin typeface="Courier New" panose="02070309020205020404" pitchFamily="49" charset="0"/>
                <a:cs typeface="Courier New" panose="02070309020205020404" pitchFamily="49" charset="0"/>
              </a:rPr>
              <a:t>Drawing.Point-docstrings.Point</a:t>
            </a:r>
            <a:endParaRPr lang="en-IE" dirty="0" smtClean="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126224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lstStyle/>
          <a:p>
            <a:r>
              <a:rPr lang="en-IE" dirty="0" smtClean="0">
                <a:solidFill>
                  <a:schemeClr val="bg1"/>
                </a:solidFill>
              </a:rPr>
              <a:t>As we create more and more classes we need a way to organise them in such a way  to make then available and easy to find.</a:t>
            </a:r>
          </a:p>
          <a:p>
            <a:endParaRPr lang="en-IE" dirty="0" smtClean="0">
              <a:solidFill>
                <a:schemeClr val="bg1"/>
              </a:solidFill>
            </a:endParaRPr>
          </a:p>
          <a:p>
            <a:r>
              <a:rPr lang="en-IE" dirty="0" smtClean="0">
                <a:solidFill>
                  <a:schemeClr val="bg1"/>
                </a:solidFill>
              </a:rPr>
              <a:t>Modules in Python are simply files, if you have two files in the same folder we can load a class from one module for use in the other module.</a:t>
            </a:r>
          </a:p>
        </p:txBody>
      </p:sp>
      <p:sp>
        <p:nvSpPr>
          <p:cNvPr id="2" name="Rectangle 1"/>
          <p:cNvSpPr/>
          <p:nvPr/>
        </p:nvSpPr>
        <p:spPr>
          <a:xfrm rot="1820976">
            <a:off x="2522428" y="2216162"/>
            <a:ext cx="7486345" cy="2215991"/>
          </a:xfrm>
          <a:prstGeom prst="rect">
            <a:avLst/>
          </a:prstGeom>
          <a:noFill/>
        </p:spPr>
        <p:txBody>
          <a:bodyPr wrap="none" lIns="91440" tIns="45720" rIns="91440" bIns="45720">
            <a:spAutoFit/>
          </a:bodyPr>
          <a:lstStyle/>
          <a:p>
            <a:pPr algn="ctr"/>
            <a:r>
              <a:rPr lang="en-US" sz="13800" b="1" cap="none" spc="0" dirty="0" smtClean="0">
                <a:ln w="22225">
                  <a:solidFill>
                    <a:schemeClr val="accent2"/>
                  </a:solidFill>
                  <a:prstDash val="solid"/>
                </a:ln>
                <a:solidFill>
                  <a:srgbClr val="FF0000"/>
                </a:solidFill>
                <a:effectLst/>
              </a:rPr>
              <a:t>AMAZING</a:t>
            </a:r>
            <a:endParaRPr lang="en-US" sz="13800" b="1" cap="none" spc="0" dirty="0">
              <a:ln w="22225">
                <a:solidFill>
                  <a:schemeClr val="accent2"/>
                </a:solidFill>
                <a:prstDash val="solid"/>
              </a:ln>
              <a:solidFill>
                <a:srgbClr val="FF0000"/>
              </a:solidFill>
              <a:effectLst/>
            </a:endParaRPr>
          </a:p>
        </p:txBody>
      </p:sp>
    </p:spTree>
    <p:extLst>
      <p:ext uri="{BB962C8B-B14F-4D97-AF65-F5344CB8AC3E}">
        <p14:creationId xmlns:p14="http://schemas.microsoft.com/office/powerpoint/2010/main" val="37651899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Using the </a:t>
            </a:r>
            <a:r>
              <a:rPr lang="en-IE" dirty="0">
                <a:solidFill>
                  <a:schemeClr val="bg1"/>
                </a:solidFill>
                <a:latin typeface="Courier New" panose="02070309020205020404" pitchFamily="49" charset="0"/>
                <a:cs typeface="Courier New" panose="02070309020205020404" pitchFamily="49" charset="0"/>
              </a:rPr>
              <a:t>_</a:t>
            </a:r>
            <a:r>
              <a:rPr lang="en-IE" sz="8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a:solidFill>
                  <a:schemeClr val="bg1"/>
                </a:solidFill>
                <a:latin typeface="Courier New" panose="02070309020205020404" pitchFamily="49" charset="0"/>
                <a:cs typeface="Courier New" panose="02070309020205020404" pitchFamily="49" charset="0"/>
              </a:rPr>
              <a:t>init</a:t>
            </a:r>
            <a:r>
              <a:rPr lang="en-IE" dirty="0">
                <a:solidFill>
                  <a:schemeClr val="bg1"/>
                </a:solidFill>
                <a:latin typeface="Courier New" panose="02070309020205020404" pitchFamily="49" charset="0"/>
                <a:cs typeface="Courier New" panose="02070309020205020404" pitchFamily="49" charset="0"/>
              </a:rPr>
              <a:t>_</a:t>
            </a:r>
            <a:r>
              <a:rPr lang="en-IE" sz="8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_.py</a:t>
            </a:r>
            <a:endParaRPr lang="en-IE" dirty="0">
              <a:solidFill>
                <a:schemeClr val="bg1"/>
              </a:solidFill>
            </a:endParaRPr>
          </a:p>
        </p:txBody>
      </p:sp>
      <p:sp>
        <p:nvSpPr>
          <p:cNvPr id="4" name="Content Placeholder 3"/>
          <p:cNvSpPr>
            <a:spLocks noGrp="1"/>
          </p:cNvSpPr>
          <p:nvPr>
            <p:ph idx="1"/>
          </p:nvPr>
        </p:nvSpPr>
        <p:spPr/>
        <p:txBody>
          <a:bodyPr>
            <a:noAutofit/>
          </a:bodyPr>
          <a:lstStyle/>
          <a:p>
            <a:r>
              <a:rPr lang="en-IE" dirty="0" smtClean="0">
                <a:solidFill>
                  <a:schemeClr val="bg1"/>
                </a:solidFill>
              </a:rPr>
              <a:t>And if we want to import this class into any new module, all we have to say is:</a:t>
            </a:r>
          </a:p>
          <a:p>
            <a:pPr marL="0" indent="0" algn="ctr">
              <a:buNone/>
            </a:pPr>
            <a:r>
              <a:rPr lang="en-IE" dirty="0">
                <a:solidFill>
                  <a:schemeClr val="bg1"/>
                </a:solidFill>
                <a:latin typeface="Courier New" panose="02070309020205020404" pitchFamily="49" charset="0"/>
                <a:cs typeface="Courier New" panose="02070309020205020404" pitchFamily="49" charset="0"/>
              </a:rPr>
              <a:t>f</a:t>
            </a:r>
            <a:r>
              <a:rPr lang="en-IE" dirty="0" smtClean="0">
                <a:solidFill>
                  <a:schemeClr val="bg1"/>
                </a:solidFill>
                <a:latin typeface="Courier New" panose="02070309020205020404" pitchFamily="49" charset="0"/>
                <a:cs typeface="Courier New" panose="02070309020205020404" pitchFamily="49" charset="0"/>
              </a:rPr>
              <a:t>rom Drawing import </a:t>
            </a:r>
            <a:r>
              <a:rPr lang="en-IE" dirty="0" smtClean="0">
                <a:solidFill>
                  <a:schemeClr val="bg1"/>
                </a:solidFill>
                <a:latin typeface="Courier New" panose="02070309020205020404" pitchFamily="49" charset="0"/>
                <a:cs typeface="Courier New" panose="02070309020205020404" pitchFamily="49" charset="0"/>
              </a:rPr>
              <a:t>Point</a:t>
            </a:r>
            <a:endParaRPr lang="en-IE" dirty="0" smtClean="0">
              <a:solidFill>
                <a:schemeClr val="bg1"/>
              </a:solidFill>
            </a:endParaRPr>
          </a:p>
        </p:txBody>
      </p:sp>
    </p:spTree>
    <p:extLst>
      <p:ext uri="{BB962C8B-B14F-4D97-AF65-F5344CB8AC3E}">
        <p14:creationId xmlns:p14="http://schemas.microsoft.com/office/powerpoint/2010/main" val="32512874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Using the </a:t>
            </a:r>
            <a:r>
              <a:rPr lang="en-IE" dirty="0">
                <a:solidFill>
                  <a:schemeClr val="bg1"/>
                </a:solidFill>
                <a:latin typeface="Courier New" panose="02070309020205020404" pitchFamily="49" charset="0"/>
                <a:cs typeface="Courier New" panose="02070309020205020404" pitchFamily="49" charset="0"/>
              </a:rPr>
              <a:t>_</a:t>
            </a:r>
            <a:r>
              <a:rPr lang="en-IE" sz="8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a:solidFill>
                  <a:schemeClr val="bg1"/>
                </a:solidFill>
                <a:latin typeface="Courier New" panose="02070309020205020404" pitchFamily="49" charset="0"/>
                <a:cs typeface="Courier New" panose="02070309020205020404" pitchFamily="49" charset="0"/>
              </a:rPr>
              <a:t>init</a:t>
            </a:r>
            <a:r>
              <a:rPr lang="en-IE" dirty="0">
                <a:solidFill>
                  <a:schemeClr val="bg1"/>
                </a:solidFill>
                <a:latin typeface="Courier New" panose="02070309020205020404" pitchFamily="49" charset="0"/>
                <a:cs typeface="Courier New" panose="02070309020205020404" pitchFamily="49" charset="0"/>
              </a:rPr>
              <a:t>_</a:t>
            </a:r>
            <a:r>
              <a:rPr lang="en-IE" sz="8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_.py</a:t>
            </a:r>
            <a:endParaRPr lang="en-IE" dirty="0">
              <a:solidFill>
                <a:schemeClr val="bg1"/>
              </a:solidFill>
            </a:endParaRPr>
          </a:p>
        </p:txBody>
      </p:sp>
      <p:sp>
        <p:nvSpPr>
          <p:cNvPr id="4" name="Content Placeholder 3"/>
          <p:cNvSpPr>
            <a:spLocks noGrp="1"/>
          </p:cNvSpPr>
          <p:nvPr>
            <p:ph idx="1"/>
          </p:nvPr>
        </p:nvSpPr>
        <p:spPr/>
        <p:txBody>
          <a:bodyPr>
            <a:noAutofit/>
          </a:bodyPr>
          <a:lstStyle/>
          <a:p>
            <a:r>
              <a:rPr lang="en-IE" dirty="0" smtClean="0">
                <a:solidFill>
                  <a:schemeClr val="bg1"/>
                </a:solidFill>
              </a:rPr>
              <a:t>And if we want to import this class into any new module, all we have to say is:</a:t>
            </a:r>
          </a:p>
          <a:p>
            <a:pPr marL="0" indent="0" algn="ctr">
              <a:buNone/>
            </a:pPr>
            <a:r>
              <a:rPr lang="en-IE" dirty="0">
                <a:solidFill>
                  <a:schemeClr val="bg1"/>
                </a:solidFill>
                <a:latin typeface="Courier New" panose="02070309020205020404" pitchFamily="49" charset="0"/>
                <a:cs typeface="Courier New" panose="02070309020205020404" pitchFamily="49" charset="0"/>
              </a:rPr>
              <a:t>f</a:t>
            </a:r>
            <a:r>
              <a:rPr lang="en-IE" dirty="0" smtClean="0">
                <a:solidFill>
                  <a:schemeClr val="bg1"/>
                </a:solidFill>
                <a:latin typeface="Courier New" panose="02070309020205020404" pitchFamily="49" charset="0"/>
                <a:cs typeface="Courier New" panose="02070309020205020404" pitchFamily="49" charset="0"/>
              </a:rPr>
              <a:t>rom Drawing import </a:t>
            </a:r>
            <a:r>
              <a:rPr lang="en-IE" dirty="0" smtClean="0">
                <a:solidFill>
                  <a:schemeClr val="bg1"/>
                </a:solidFill>
                <a:latin typeface="Courier New" panose="02070309020205020404" pitchFamily="49" charset="0"/>
                <a:cs typeface="Courier New" panose="02070309020205020404" pitchFamily="49" charset="0"/>
              </a:rPr>
              <a:t>Point</a:t>
            </a:r>
            <a:endParaRPr lang="en-IE" dirty="0" smtClean="0">
              <a:solidFill>
                <a:schemeClr val="bg1"/>
              </a:solidFill>
              <a:latin typeface="Courier New" panose="02070309020205020404" pitchFamily="49" charset="0"/>
              <a:cs typeface="Courier New" panose="02070309020205020404" pitchFamily="49" charset="0"/>
            </a:endParaRPr>
          </a:p>
          <a:p>
            <a:pPr marL="0" indent="0" algn="ctr">
              <a:buNone/>
            </a:pPr>
            <a:endParaRPr lang="en-IE" dirty="0">
              <a:solidFill>
                <a:schemeClr val="bg1"/>
              </a:solidFill>
              <a:latin typeface="Courier New" panose="02070309020205020404" pitchFamily="49" charset="0"/>
              <a:cs typeface="Courier New" panose="02070309020205020404" pitchFamily="49" charset="0"/>
            </a:endParaRPr>
          </a:p>
          <a:p>
            <a:r>
              <a:rPr lang="en-IE" dirty="0" smtClean="0">
                <a:solidFill>
                  <a:schemeClr val="bg1"/>
                </a:solidFill>
              </a:rPr>
              <a:t>It’s almost as if the </a:t>
            </a:r>
            <a:r>
              <a:rPr lang="en-IE" dirty="0">
                <a:solidFill>
                  <a:schemeClr val="bg1"/>
                </a:solidFill>
                <a:latin typeface="Courier New" panose="02070309020205020404" pitchFamily="49" charset="0"/>
                <a:cs typeface="Courier New" panose="02070309020205020404" pitchFamily="49" charset="0"/>
              </a:rPr>
              <a:t>_</a:t>
            </a:r>
            <a:r>
              <a:rPr lang="en-IE" sz="100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a:t>
            </a:r>
            <a:r>
              <a:rPr lang="en-IE" dirty="0" err="1">
                <a:solidFill>
                  <a:schemeClr val="bg1"/>
                </a:solidFill>
                <a:latin typeface="Courier New" panose="02070309020205020404" pitchFamily="49" charset="0"/>
                <a:cs typeface="Courier New" panose="02070309020205020404" pitchFamily="49" charset="0"/>
              </a:rPr>
              <a:t>init</a:t>
            </a:r>
            <a:r>
              <a:rPr lang="en-IE" dirty="0">
                <a:solidFill>
                  <a:schemeClr val="bg1"/>
                </a:solidFill>
                <a:latin typeface="Courier New" panose="02070309020205020404" pitchFamily="49" charset="0"/>
                <a:cs typeface="Courier New" panose="02070309020205020404" pitchFamily="49" charset="0"/>
              </a:rPr>
              <a:t>_</a:t>
            </a:r>
            <a:r>
              <a:rPr lang="en-IE" sz="1050" dirty="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_.py</a:t>
            </a:r>
            <a:r>
              <a:rPr lang="en-IE" dirty="0">
                <a:solidFill>
                  <a:schemeClr val="bg1"/>
                </a:solidFill>
              </a:rPr>
              <a:t> </a:t>
            </a:r>
            <a:r>
              <a:rPr lang="en-IE" dirty="0" smtClean="0">
                <a:solidFill>
                  <a:schemeClr val="bg1"/>
                </a:solidFill>
              </a:rPr>
              <a:t>file converts the </a:t>
            </a:r>
            <a:r>
              <a:rPr lang="en-IE" dirty="0">
                <a:solidFill>
                  <a:schemeClr val="bg1"/>
                </a:solidFill>
                <a:latin typeface="Courier New" panose="02070309020205020404" pitchFamily="49" charset="0"/>
                <a:cs typeface="Courier New" panose="02070309020205020404" pitchFamily="49" charset="0"/>
              </a:rPr>
              <a:t>Drawing</a:t>
            </a:r>
            <a:r>
              <a:rPr lang="en-IE" dirty="0">
                <a:solidFill>
                  <a:schemeClr val="bg1"/>
                </a:solidFill>
              </a:rPr>
              <a:t> package </a:t>
            </a:r>
            <a:r>
              <a:rPr lang="en-IE" dirty="0" smtClean="0">
                <a:solidFill>
                  <a:schemeClr val="bg1"/>
                </a:solidFill>
              </a:rPr>
              <a:t>into a module!</a:t>
            </a:r>
          </a:p>
        </p:txBody>
      </p:sp>
    </p:spTree>
    <p:extLst>
      <p:ext uri="{BB962C8B-B14F-4D97-AF65-F5344CB8AC3E}">
        <p14:creationId xmlns:p14="http://schemas.microsoft.com/office/powerpoint/2010/main" val="12619656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Organizing Module Contents</a:t>
            </a:r>
            <a:endParaRPr lang="en-IE" sz="66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171496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Inside a module we can specify variables, classes or methods.</a:t>
            </a:r>
          </a:p>
          <a:p>
            <a:endParaRPr lang="en-IE" dirty="0" smtClean="0">
              <a:solidFill>
                <a:schemeClr val="bg1"/>
              </a:solidFill>
            </a:endParaRPr>
          </a:p>
          <a:p>
            <a:r>
              <a:rPr lang="en-IE" dirty="0" smtClean="0">
                <a:solidFill>
                  <a:schemeClr val="bg1"/>
                </a:solidFill>
              </a:rPr>
              <a:t>We can use modules to store global states without any namespace conflicts.</a:t>
            </a:r>
          </a:p>
          <a:p>
            <a:endParaRPr lang="en-IE" dirty="0">
              <a:solidFill>
                <a:schemeClr val="bg1"/>
              </a:solidFill>
            </a:endParaRPr>
          </a:p>
          <a:p>
            <a:r>
              <a:rPr lang="en-IE" dirty="0" smtClean="0">
                <a:solidFill>
                  <a:schemeClr val="bg1"/>
                </a:solidFill>
              </a:rPr>
              <a:t>As well as classes, we can share global objects across a whole system.</a:t>
            </a:r>
          </a:p>
        </p:txBody>
      </p:sp>
    </p:spTree>
    <p:extLst>
      <p:ext uri="{BB962C8B-B14F-4D97-AF65-F5344CB8AC3E}">
        <p14:creationId xmlns:p14="http://schemas.microsoft.com/office/powerpoint/2010/main" val="22218694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If we think about an e-Commerce system again, which connects to a database. There should be one </a:t>
            </a:r>
            <a:r>
              <a:rPr lang="en-IE" dirty="0" smtClean="0">
                <a:solidFill>
                  <a:schemeClr val="bg1"/>
                </a:solidFill>
                <a:latin typeface="Courier New" panose="02070309020205020404" pitchFamily="49" charset="0"/>
                <a:cs typeface="Courier New" panose="02070309020205020404" pitchFamily="49" charset="0"/>
              </a:rPr>
              <a:t>Database</a:t>
            </a:r>
            <a:r>
              <a:rPr lang="en-IE" dirty="0" smtClean="0">
                <a:solidFill>
                  <a:schemeClr val="bg1"/>
                </a:solidFill>
              </a:rPr>
              <a:t> class, and one instance of a </a:t>
            </a:r>
            <a:r>
              <a:rPr lang="en-IE" dirty="0" smtClean="0">
                <a:solidFill>
                  <a:schemeClr val="bg1"/>
                </a:solidFill>
                <a:latin typeface="Courier New" panose="02070309020205020404" pitchFamily="49" charset="0"/>
                <a:cs typeface="Courier New" panose="02070309020205020404" pitchFamily="49" charset="0"/>
              </a:rPr>
              <a:t>database</a:t>
            </a:r>
            <a:r>
              <a:rPr lang="en-IE" dirty="0" smtClean="0">
                <a:solidFill>
                  <a:schemeClr val="bg1"/>
                </a:solidFill>
              </a:rPr>
              <a:t> object.</a:t>
            </a:r>
          </a:p>
          <a:p>
            <a:endParaRPr lang="en-IE" dirty="0">
              <a:solidFill>
                <a:schemeClr val="bg1"/>
              </a:solidFill>
            </a:endParaRPr>
          </a:p>
          <a:p>
            <a:r>
              <a:rPr lang="en-IE" dirty="0" smtClean="0">
                <a:solidFill>
                  <a:schemeClr val="bg1"/>
                </a:solidFill>
              </a:rPr>
              <a:t>Let’s look at the case where there are several local copies of </a:t>
            </a:r>
            <a:r>
              <a:rPr lang="en-IE" dirty="0">
                <a:solidFill>
                  <a:schemeClr val="bg1"/>
                </a:solidFill>
              </a:rPr>
              <a:t>the  </a:t>
            </a:r>
            <a:r>
              <a:rPr lang="en-IE" dirty="0">
                <a:solidFill>
                  <a:schemeClr val="bg1"/>
                </a:solidFill>
                <a:latin typeface="Courier New" panose="02070309020205020404" pitchFamily="49" charset="0"/>
                <a:cs typeface="Courier New" panose="02070309020205020404" pitchFamily="49" charset="0"/>
              </a:rPr>
              <a:t>database</a:t>
            </a:r>
            <a:r>
              <a:rPr lang="en-IE" dirty="0">
                <a:solidFill>
                  <a:schemeClr val="bg1"/>
                </a:solidFill>
              </a:rPr>
              <a:t> object</a:t>
            </a:r>
            <a:r>
              <a:rPr lang="en-IE" dirty="0" smtClean="0">
                <a:solidFill>
                  <a:schemeClr val="bg1"/>
                </a:solidFill>
              </a:rPr>
              <a:t>.</a:t>
            </a:r>
          </a:p>
        </p:txBody>
      </p:sp>
    </p:spTree>
    <p:extLst>
      <p:ext uri="{BB962C8B-B14F-4D97-AF65-F5344CB8AC3E}">
        <p14:creationId xmlns:p14="http://schemas.microsoft.com/office/powerpoint/2010/main" val="34559205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The Database module could look like:</a:t>
            </a:r>
          </a:p>
          <a:p>
            <a:endParaRPr lang="en-IE" dirty="0" smtClean="0">
              <a:solidFill>
                <a:schemeClr val="bg1"/>
              </a:solidFill>
            </a:endParaRP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class Database:</a:t>
            </a: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    # The database implementation</a:t>
            </a: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    pass</a:t>
            </a: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 End Database.</a:t>
            </a:r>
          </a:p>
          <a:p>
            <a:pPr marL="800100" lvl="2" indent="0">
              <a:buNone/>
            </a:pPr>
            <a:endParaRPr lang="en-IE" sz="3200" dirty="0" smtClean="0">
              <a:solidFill>
                <a:schemeClr val="bg1"/>
              </a:solidFill>
              <a:latin typeface="Courier New" panose="02070309020205020404" pitchFamily="49" charset="0"/>
              <a:cs typeface="Courier New" panose="02070309020205020404" pitchFamily="49" charset="0"/>
            </a:endParaRPr>
          </a:p>
          <a:p>
            <a:pPr marL="800100" lvl="2" indent="0">
              <a:buNone/>
            </a:pPr>
            <a:r>
              <a:rPr lang="en-IE" sz="3200" dirty="0" smtClean="0">
                <a:solidFill>
                  <a:schemeClr val="bg1"/>
                </a:solidFill>
                <a:latin typeface="Courier New" panose="02070309020205020404" pitchFamily="49" charset="0"/>
                <a:cs typeface="Courier New" panose="02070309020205020404" pitchFamily="49" charset="0"/>
              </a:rPr>
              <a:t>database1 = Database()</a:t>
            </a:r>
          </a:p>
        </p:txBody>
      </p:sp>
      <p:sp>
        <p:nvSpPr>
          <p:cNvPr id="2" name="Rectangle 1"/>
          <p:cNvSpPr/>
          <p:nvPr/>
        </p:nvSpPr>
        <p:spPr>
          <a:xfrm>
            <a:off x="1270670" y="2492896"/>
            <a:ext cx="8712968" cy="388843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9983638" y="2481988"/>
            <a:ext cx="1584176" cy="389934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rot="5400000">
            <a:off x="8940455" y="3969993"/>
            <a:ext cx="3755323" cy="923330"/>
          </a:xfrm>
          <a:prstGeom prst="rect">
            <a:avLst/>
          </a:prstGeom>
          <a:noFill/>
        </p:spPr>
        <p:txBody>
          <a:bodyPr wrap="none" lIns="91440" tIns="45720" rIns="91440" bIns="45720">
            <a:spAutoFit/>
          </a:bodyPr>
          <a:lstStyle/>
          <a:p>
            <a:pPr algn="ctr"/>
            <a:r>
              <a:rPr lang="en-US" sz="5400" b="1" spc="50" dirty="0">
                <a:ln w="0"/>
                <a:solidFill>
                  <a:schemeClr val="bg2"/>
                </a:solidFill>
                <a:effectLst>
                  <a:innerShdw blurRad="63500" dist="50800" dir="13500000">
                    <a:srgbClr val="000000">
                      <a:alpha val="50000"/>
                    </a:srgbClr>
                  </a:innerShdw>
                </a:effectLst>
              </a:rPr>
              <a:t>d</a:t>
            </a:r>
            <a:r>
              <a:rPr lang="en-US" sz="5400" b="1" cap="none" spc="50" dirty="0" smtClean="0">
                <a:ln w="0"/>
                <a:solidFill>
                  <a:schemeClr val="bg2"/>
                </a:solidFill>
                <a:effectLst>
                  <a:innerShdw blurRad="63500" dist="50800" dir="13500000">
                    <a:srgbClr val="000000">
                      <a:alpha val="50000"/>
                    </a:srgbClr>
                  </a:innerShdw>
                </a:effectLst>
              </a:rPr>
              <a:t>atabase.py</a:t>
            </a:r>
            <a:endParaRPr lang="en-US"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1669411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And then any module could call the database as follow:</a:t>
            </a:r>
          </a:p>
          <a:p>
            <a:endParaRPr lang="en-IE" dirty="0">
              <a:solidFill>
                <a:schemeClr val="bg1"/>
              </a:solidFill>
              <a:latin typeface="Courier New" panose="02070309020205020404" pitchFamily="49" charset="0"/>
              <a:cs typeface="Courier New" panose="02070309020205020404" pitchFamily="49" charset="0"/>
            </a:endParaRPr>
          </a:p>
          <a:p>
            <a:pPr marL="0" indent="0" algn="ctr">
              <a:buNone/>
            </a:pPr>
            <a:r>
              <a:rPr lang="en-IE" dirty="0">
                <a:solidFill>
                  <a:schemeClr val="bg1"/>
                </a:solidFill>
                <a:latin typeface="Courier New" panose="02070309020205020404" pitchFamily="49" charset="0"/>
                <a:cs typeface="Courier New" panose="02070309020205020404" pitchFamily="49" charset="0"/>
              </a:rPr>
              <a:t>f</a:t>
            </a:r>
            <a:r>
              <a:rPr lang="en-IE" dirty="0" smtClean="0">
                <a:solidFill>
                  <a:schemeClr val="bg1"/>
                </a:solidFill>
                <a:latin typeface="Courier New" panose="02070309020205020404" pitchFamily="49" charset="0"/>
                <a:cs typeface="Courier New" panose="02070309020205020404" pitchFamily="49" charset="0"/>
              </a:rPr>
              <a:t>rom </a:t>
            </a:r>
            <a:r>
              <a:rPr lang="en-IE" dirty="0" err="1" smtClean="0">
                <a:solidFill>
                  <a:schemeClr val="bg1"/>
                </a:solidFill>
                <a:latin typeface="Courier New" panose="02070309020205020404" pitchFamily="49" charset="0"/>
                <a:cs typeface="Courier New" panose="02070309020205020404" pitchFamily="49" charset="0"/>
              </a:rPr>
              <a:t>ecommerce.database</a:t>
            </a:r>
            <a:r>
              <a:rPr lang="en-IE" dirty="0" smtClean="0">
                <a:solidFill>
                  <a:schemeClr val="bg1"/>
                </a:solidFill>
                <a:latin typeface="Courier New" panose="02070309020205020404" pitchFamily="49" charset="0"/>
                <a:cs typeface="Courier New" panose="02070309020205020404" pitchFamily="49" charset="0"/>
              </a:rPr>
              <a:t> import database1</a:t>
            </a:r>
          </a:p>
        </p:txBody>
      </p:sp>
    </p:spTree>
    <p:extLst>
      <p:ext uri="{BB962C8B-B14F-4D97-AF65-F5344CB8AC3E}">
        <p14:creationId xmlns:p14="http://schemas.microsoft.com/office/powerpoint/2010/main" val="25546085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There is potentially a problem with the previous implementation, as soon of </a:t>
            </a:r>
            <a:r>
              <a:rPr lang="en-IE" dirty="0">
                <a:solidFill>
                  <a:schemeClr val="bg1"/>
                </a:solidFill>
                <a:latin typeface="Courier New" panose="02070309020205020404" pitchFamily="49" charset="0"/>
                <a:cs typeface="Courier New" panose="02070309020205020404" pitchFamily="49" charset="0"/>
              </a:rPr>
              <a:t>d</a:t>
            </a:r>
            <a:r>
              <a:rPr lang="en-IE" dirty="0" smtClean="0">
                <a:solidFill>
                  <a:schemeClr val="bg1"/>
                </a:solidFill>
                <a:latin typeface="Courier New" panose="02070309020205020404" pitchFamily="49" charset="0"/>
                <a:cs typeface="Courier New" panose="02070309020205020404" pitchFamily="49" charset="0"/>
              </a:rPr>
              <a:t>atabase.py</a:t>
            </a:r>
            <a:r>
              <a:rPr lang="en-IE" dirty="0" smtClean="0">
                <a:solidFill>
                  <a:schemeClr val="bg1"/>
                </a:solidFill>
              </a:rPr>
              <a:t> is imported, the database object is instantiated, if this does connect to a database, it will cause a slight delay while the connection is being made.</a:t>
            </a:r>
          </a:p>
          <a:p>
            <a:endParaRPr lang="en-IE" dirty="0">
              <a:solidFill>
                <a:schemeClr val="bg1"/>
              </a:solidFill>
            </a:endParaRPr>
          </a:p>
          <a:p>
            <a:r>
              <a:rPr lang="en-IE" dirty="0" smtClean="0">
                <a:solidFill>
                  <a:schemeClr val="bg1"/>
                </a:solidFill>
              </a:rPr>
              <a:t>If multiple connections are being made (multiple imports), this will slow down the process.</a:t>
            </a:r>
          </a:p>
        </p:txBody>
      </p:sp>
    </p:spTree>
    <p:extLst>
      <p:ext uri="{BB962C8B-B14F-4D97-AF65-F5344CB8AC3E}">
        <p14:creationId xmlns:p14="http://schemas.microsoft.com/office/powerpoint/2010/main" val="13548520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We could re-write as follows:</a:t>
            </a:r>
            <a:endParaRPr lang="en-IE" dirty="0">
              <a:solidFill>
                <a:schemeClr val="bg1"/>
              </a:solidFill>
            </a:endParaRPr>
          </a:p>
          <a:p>
            <a:endParaRPr lang="en-IE" sz="1000" dirty="0" smtClean="0">
              <a:solidFill>
                <a:schemeClr val="bg1"/>
              </a:solidFill>
            </a:endParaRPr>
          </a:p>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class Database:</a:t>
            </a:r>
          </a:p>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    # The database implementation</a:t>
            </a:r>
          </a:p>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    pass</a:t>
            </a:r>
          </a:p>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 End Database.</a:t>
            </a:r>
          </a:p>
          <a:p>
            <a:pPr marL="800100" lvl="2" indent="0">
              <a:buNone/>
            </a:pPr>
            <a:endParaRPr lang="en-IE" sz="2000" dirty="0" smtClean="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database1 = None</a:t>
            </a:r>
          </a:p>
          <a:p>
            <a:pPr marL="800100" lvl="2" indent="0">
              <a:buNone/>
            </a:pP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err="1" smtClean="0">
                <a:solidFill>
                  <a:schemeClr val="bg1"/>
                </a:solidFill>
                <a:latin typeface="Courier New" panose="02070309020205020404" pitchFamily="49" charset="0"/>
                <a:cs typeface="Courier New" panose="02070309020205020404" pitchFamily="49" charset="0"/>
              </a:rPr>
              <a:t>def</a:t>
            </a:r>
            <a:r>
              <a:rPr lang="en-IE" sz="2000" dirty="0" smtClean="0">
                <a:solidFill>
                  <a:schemeClr val="bg1"/>
                </a:solidFill>
                <a:latin typeface="Courier New" panose="02070309020205020404" pitchFamily="49" charset="0"/>
                <a:cs typeface="Courier New" panose="02070309020205020404" pitchFamily="49" charset="0"/>
              </a:rPr>
              <a:t> </a:t>
            </a:r>
            <a:r>
              <a:rPr lang="en-IE" sz="2000" dirty="0" err="1" smtClean="0">
                <a:solidFill>
                  <a:schemeClr val="bg1"/>
                </a:solidFill>
                <a:latin typeface="Courier New" panose="02070309020205020404" pitchFamily="49" charset="0"/>
                <a:cs typeface="Courier New" panose="02070309020205020404" pitchFamily="49" charset="0"/>
              </a:rPr>
              <a:t>initialize_database</a:t>
            </a:r>
            <a:r>
              <a:rPr lang="en-IE" sz="2000" dirty="0" smtClean="0">
                <a:solidFill>
                  <a:schemeClr val="bg1"/>
                </a:solidFill>
                <a:latin typeface="Courier New" panose="02070309020205020404" pitchFamily="49" charset="0"/>
                <a:cs typeface="Courier New" panose="02070309020205020404" pitchFamily="49" charset="0"/>
              </a:rPr>
              <a:t>(): </a:t>
            </a:r>
          </a:p>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    global database1</a:t>
            </a:r>
          </a:p>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    database1 = Database()</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End </a:t>
            </a:r>
            <a:r>
              <a:rPr lang="en-IE" sz="2000" dirty="0" err="1" smtClean="0">
                <a:solidFill>
                  <a:schemeClr val="bg1"/>
                </a:solidFill>
                <a:latin typeface="Courier New" panose="02070309020205020404" pitchFamily="49" charset="0"/>
                <a:cs typeface="Courier New" panose="02070309020205020404" pitchFamily="49" charset="0"/>
              </a:rPr>
              <a:t>initialize_database</a:t>
            </a:r>
            <a:r>
              <a:rPr lang="en-IE" sz="2000" dirty="0">
                <a:solidFill>
                  <a:schemeClr val="bg1"/>
                </a:solidFill>
                <a:latin typeface="Courier New" panose="02070309020205020404" pitchFamily="49" charset="0"/>
                <a:cs typeface="Courier New" panose="02070309020205020404" pitchFamily="49" charset="0"/>
              </a:rPr>
              <a:t>.</a:t>
            </a:r>
            <a:r>
              <a:rPr lang="en-IE" sz="2000" dirty="0" smtClean="0">
                <a:solidFill>
                  <a:schemeClr val="bg1"/>
                </a:solidFill>
                <a:latin typeface="Courier New" panose="02070309020205020404" pitchFamily="49" charset="0"/>
                <a:cs typeface="Courier New" panose="02070309020205020404" pitchFamily="49" charset="0"/>
              </a:rPr>
              <a:t> </a:t>
            </a:r>
          </a:p>
        </p:txBody>
      </p:sp>
      <p:sp>
        <p:nvSpPr>
          <p:cNvPr id="2" name="Rectangle 1"/>
          <p:cNvSpPr/>
          <p:nvPr/>
        </p:nvSpPr>
        <p:spPr>
          <a:xfrm>
            <a:off x="1270670" y="2287780"/>
            <a:ext cx="8712968" cy="4309572"/>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9983638" y="2276871"/>
            <a:ext cx="1584176" cy="432166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rot="5400000">
            <a:off x="8737092" y="3968241"/>
            <a:ext cx="4162049" cy="923330"/>
          </a:xfrm>
          <a:prstGeom prst="rect">
            <a:avLst/>
          </a:prstGeom>
          <a:noFill/>
        </p:spPr>
        <p:txBody>
          <a:bodyPr wrap="square" lIns="91440" tIns="45720" rIns="91440" bIns="45720">
            <a:spAutoFit/>
          </a:bodyPr>
          <a:lstStyle/>
          <a:p>
            <a:pPr algn="ctr"/>
            <a:r>
              <a:rPr lang="en-US" sz="5400" b="1" spc="50" dirty="0">
                <a:ln w="0"/>
                <a:solidFill>
                  <a:schemeClr val="bg2"/>
                </a:solidFill>
                <a:effectLst>
                  <a:innerShdw blurRad="63500" dist="50800" dir="13500000">
                    <a:srgbClr val="000000">
                      <a:alpha val="50000"/>
                    </a:srgbClr>
                  </a:innerShdw>
                </a:effectLst>
              </a:rPr>
              <a:t>d</a:t>
            </a:r>
            <a:r>
              <a:rPr lang="en-US" sz="5400" b="1" cap="none" spc="50" dirty="0" smtClean="0">
                <a:ln w="0"/>
                <a:solidFill>
                  <a:schemeClr val="bg2"/>
                </a:solidFill>
                <a:effectLst>
                  <a:innerShdw blurRad="63500" dist="50800" dir="13500000">
                    <a:srgbClr val="000000">
                      <a:alpha val="50000"/>
                    </a:srgbClr>
                  </a:innerShdw>
                </a:effectLst>
              </a:rPr>
              <a:t>atabase.py</a:t>
            </a:r>
            <a:endParaRPr lang="en-US"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18973245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Now that the variable </a:t>
            </a:r>
            <a:r>
              <a:rPr lang="en-IE" dirty="0" smtClean="0">
                <a:solidFill>
                  <a:schemeClr val="bg1"/>
                </a:solidFill>
                <a:latin typeface="Courier New" panose="02070309020205020404" pitchFamily="49" charset="0"/>
                <a:cs typeface="Courier New" panose="02070309020205020404" pitchFamily="49" charset="0"/>
              </a:rPr>
              <a:t>database1</a:t>
            </a:r>
            <a:r>
              <a:rPr lang="en-IE" dirty="0" smtClean="0">
                <a:solidFill>
                  <a:schemeClr val="bg1"/>
                </a:solidFill>
              </a:rPr>
              <a:t> is global, all other modules can access it.</a:t>
            </a:r>
          </a:p>
          <a:p>
            <a:endParaRPr lang="en-IE" dirty="0">
              <a:solidFill>
                <a:schemeClr val="bg1"/>
              </a:solidFill>
            </a:endParaRPr>
          </a:p>
          <a:p>
            <a:r>
              <a:rPr lang="en-IE" dirty="0" smtClean="0">
                <a:solidFill>
                  <a:schemeClr val="bg1"/>
                </a:solidFill>
              </a:rPr>
              <a:t>This prevents the system from instantiating a new database object every time </a:t>
            </a:r>
            <a:r>
              <a:rPr lang="en-IE" dirty="0" smtClean="0">
                <a:solidFill>
                  <a:schemeClr val="bg1"/>
                </a:solidFill>
                <a:latin typeface="Courier New" panose="02070309020205020404" pitchFamily="49" charset="0"/>
                <a:cs typeface="Courier New" panose="02070309020205020404" pitchFamily="49" charset="0"/>
              </a:rPr>
              <a:t>database.py</a:t>
            </a:r>
            <a:r>
              <a:rPr lang="en-IE" dirty="0" smtClean="0">
                <a:solidFill>
                  <a:schemeClr val="bg1"/>
                </a:solidFill>
                <a:cs typeface="Courier New" panose="02070309020205020404" pitchFamily="49" charset="0"/>
              </a:rPr>
              <a:t> is called.</a:t>
            </a:r>
            <a:endParaRPr lang="en-IE" dirty="0" smtClean="0">
              <a:solidFill>
                <a:schemeClr val="bg1"/>
              </a:solidFill>
            </a:endParaRPr>
          </a:p>
        </p:txBody>
      </p:sp>
    </p:spTree>
    <p:extLst>
      <p:ext uri="{BB962C8B-B14F-4D97-AF65-F5344CB8AC3E}">
        <p14:creationId xmlns:p14="http://schemas.microsoft.com/office/powerpoint/2010/main" val="966227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lstStyle/>
          <a:p>
            <a:r>
              <a:rPr lang="en-IE" dirty="0" smtClean="0">
                <a:solidFill>
                  <a:schemeClr val="bg1"/>
                </a:solidFill>
              </a:rPr>
              <a:t>So, for example, if we are building an e-Commerce system, and we create a single file (module) that contains all the classes and methods related to accessing the database, then as long as all the other necessary modules (product, customer, inventory classes) are in the same folder, those modules can use the database module to access the database.</a:t>
            </a:r>
          </a:p>
        </p:txBody>
      </p:sp>
    </p:spTree>
    <p:extLst>
      <p:ext uri="{BB962C8B-B14F-4D97-AF65-F5344CB8AC3E}">
        <p14:creationId xmlns:p14="http://schemas.microsoft.com/office/powerpoint/2010/main" val="42770770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If we want to differentiate between when a module is being called from another module, or is being called directly from the command prompt (script), we can use the </a:t>
            </a:r>
            <a:r>
              <a:rPr lang="en-IE" dirty="0" smtClean="0">
                <a:solidFill>
                  <a:schemeClr val="bg1"/>
                </a:solidFill>
                <a:latin typeface="Courier New" panose="02070309020205020404" pitchFamily="49" charset="0"/>
                <a:cs typeface="Courier New" panose="02070309020205020404" pitchFamily="49" charset="0"/>
              </a:rPr>
              <a:t>_</a:t>
            </a:r>
            <a:r>
              <a:rPr lang="en-IE" sz="1000" dirty="0" smtClean="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_main_</a:t>
            </a:r>
            <a:r>
              <a:rPr lang="en-IE" sz="1000" dirty="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_  </a:t>
            </a:r>
            <a:r>
              <a:rPr lang="en-IE" dirty="0" smtClean="0">
                <a:solidFill>
                  <a:schemeClr val="bg1"/>
                </a:solidFill>
              </a:rPr>
              <a:t>variable.</a:t>
            </a:r>
          </a:p>
          <a:p>
            <a:endParaRPr lang="en-IE" dirty="0">
              <a:solidFill>
                <a:schemeClr val="bg1"/>
              </a:solidFill>
            </a:endParaRPr>
          </a:p>
          <a:p>
            <a:r>
              <a:rPr lang="en-IE" dirty="0" smtClean="0">
                <a:solidFill>
                  <a:schemeClr val="bg1"/>
                </a:solidFill>
              </a:rPr>
              <a:t>We can do the following:</a:t>
            </a:r>
          </a:p>
        </p:txBody>
      </p:sp>
    </p:spTree>
    <p:extLst>
      <p:ext uri="{BB962C8B-B14F-4D97-AF65-F5344CB8AC3E}">
        <p14:creationId xmlns:p14="http://schemas.microsoft.com/office/powerpoint/2010/main" val="36450614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Organizing Module Contents</a:t>
            </a:r>
            <a:endParaRPr lang="en-IE" dirty="0"/>
          </a:p>
        </p:txBody>
      </p:sp>
      <p:sp>
        <p:nvSpPr>
          <p:cNvPr id="3" name="Content Placeholder 2"/>
          <p:cNvSpPr>
            <a:spLocks noGrp="1"/>
          </p:cNvSpPr>
          <p:nvPr>
            <p:ph idx="1"/>
          </p:nvPr>
        </p:nvSpPr>
        <p:spPr/>
        <p:txBody>
          <a:bodyPr>
            <a:normAutofit lnSpcReduction="10000"/>
          </a:bodyPr>
          <a:lstStyle/>
          <a:p>
            <a:pPr marL="800100" lvl="2" indent="0">
              <a:buNone/>
            </a:pPr>
            <a:r>
              <a:rPr lang="en-IE" sz="2000" dirty="0">
                <a:solidFill>
                  <a:schemeClr val="bg1"/>
                </a:solidFill>
                <a:latin typeface="Courier New" panose="02070309020205020404" pitchFamily="49" charset="0"/>
                <a:cs typeface="Courier New" panose="02070309020205020404" pitchFamily="49" charset="0"/>
              </a:rPr>
              <a:t>class </a:t>
            </a:r>
            <a:r>
              <a:rPr lang="en-IE" sz="2000" dirty="0" err="1">
                <a:solidFill>
                  <a:schemeClr val="bg1"/>
                </a:solidFill>
                <a:latin typeface="Courier New" panose="02070309020205020404" pitchFamily="49" charset="0"/>
                <a:cs typeface="Courier New" panose="02070309020205020404" pitchFamily="49" charset="0"/>
              </a:rPr>
              <a:t>UsefulClass</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“““This class might be useful to other modules”””</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pass</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End </a:t>
            </a:r>
            <a:r>
              <a:rPr lang="en-IE" sz="2000" dirty="0" err="1">
                <a:solidFill>
                  <a:schemeClr val="bg1"/>
                </a:solidFill>
                <a:latin typeface="Courier New" panose="02070309020205020404" pitchFamily="49" charset="0"/>
                <a:cs typeface="Courier New" panose="02070309020205020404" pitchFamily="49" charset="0"/>
              </a:rPr>
              <a:t>UserfulClass</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err="1">
                <a:solidFill>
                  <a:schemeClr val="bg1"/>
                </a:solidFill>
                <a:latin typeface="Courier New" panose="02070309020205020404" pitchFamily="49" charset="0"/>
                <a:cs typeface="Courier New" panose="02070309020205020404" pitchFamily="49" charset="0"/>
              </a:rPr>
              <a:t>def</a:t>
            </a:r>
            <a:r>
              <a:rPr lang="en-IE" sz="2000" dirty="0">
                <a:solidFill>
                  <a:schemeClr val="bg1"/>
                </a:solidFill>
                <a:latin typeface="Courier New" panose="02070309020205020404" pitchFamily="49" charset="0"/>
                <a:cs typeface="Courier New" panose="02070309020205020404" pitchFamily="49" charset="0"/>
              </a:rPr>
              <a:t> main(): </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global database1</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database1 = Database()</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End </a:t>
            </a:r>
            <a:r>
              <a:rPr lang="en-IE" sz="2000" dirty="0" smtClean="0">
                <a:solidFill>
                  <a:schemeClr val="bg1"/>
                </a:solidFill>
                <a:latin typeface="Courier New" panose="02070309020205020404" pitchFamily="49" charset="0"/>
                <a:cs typeface="Courier New" panose="02070309020205020404" pitchFamily="49" charset="0"/>
              </a:rPr>
              <a:t>main. </a:t>
            </a: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a:solidFill>
                  <a:schemeClr val="bg1"/>
                </a:solidFill>
                <a:latin typeface="Courier New" panose="02070309020205020404" pitchFamily="49" charset="0"/>
                <a:cs typeface="Courier New" panose="02070309020205020404" pitchFamily="49" charset="0"/>
              </a:rPr>
              <a:t>If </a:t>
            </a:r>
            <a:r>
              <a:rPr lang="en-IE" sz="2000" dirty="0" smtClean="0">
                <a:solidFill>
                  <a:schemeClr val="bg1"/>
                </a:solidFill>
                <a:latin typeface="Courier New" panose="02070309020205020404" pitchFamily="49" charset="0"/>
                <a:cs typeface="Courier New" panose="02070309020205020404" pitchFamily="49" charset="0"/>
              </a:rPr>
              <a:t>_</a:t>
            </a:r>
            <a:r>
              <a:rPr lang="en-IE" sz="1000" dirty="0" smtClean="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_</a:t>
            </a:r>
            <a:r>
              <a:rPr lang="en-IE" sz="2000" dirty="0">
                <a:solidFill>
                  <a:schemeClr val="bg1"/>
                </a:solidFill>
                <a:latin typeface="Courier New" panose="02070309020205020404" pitchFamily="49" charset="0"/>
                <a:cs typeface="Courier New" panose="02070309020205020404" pitchFamily="49" charset="0"/>
              </a:rPr>
              <a:t>name</a:t>
            </a:r>
            <a:r>
              <a:rPr lang="en-IE" sz="2000" dirty="0" smtClean="0">
                <a:solidFill>
                  <a:schemeClr val="bg1"/>
                </a:solidFill>
                <a:latin typeface="Courier New" panose="02070309020205020404" pitchFamily="49" charset="0"/>
                <a:cs typeface="Courier New" panose="02070309020205020404" pitchFamily="49" charset="0"/>
              </a:rPr>
              <a:t>_</a:t>
            </a:r>
            <a:r>
              <a:rPr lang="en-IE" sz="1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_ == “_</a:t>
            </a:r>
            <a:r>
              <a:rPr lang="en-IE" sz="1000" dirty="0" smtClean="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_</a:t>
            </a:r>
            <a:r>
              <a:rPr lang="en-IE" sz="2000" dirty="0">
                <a:solidFill>
                  <a:schemeClr val="bg1"/>
                </a:solidFill>
                <a:latin typeface="Courier New" panose="02070309020205020404" pitchFamily="49" charset="0"/>
                <a:cs typeface="Courier New" panose="02070309020205020404" pitchFamily="49" charset="0"/>
              </a:rPr>
              <a:t>main</a:t>
            </a:r>
            <a:r>
              <a:rPr lang="en-IE" sz="2000" dirty="0" smtClean="0">
                <a:solidFill>
                  <a:schemeClr val="bg1"/>
                </a:solidFill>
                <a:latin typeface="Courier New" panose="02070309020205020404" pitchFamily="49" charset="0"/>
                <a:cs typeface="Courier New" panose="02070309020205020404" pitchFamily="49" charset="0"/>
              </a:rPr>
              <a:t>_</a:t>
            </a:r>
            <a:r>
              <a:rPr lang="en-IE" sz="1000" dirty="0" smtClean="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_”:</a:t>
            </a: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main()</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err="1">
                <a:solidFill>
                  <a:schemeClr val="bg1"/>
                </a:solidFill>
                <a:latin typeface="Courier New" panose="02070309020205020404" pitchFamily="49" charset="0"/>
                <a:cs typeface="Courier New" panose="02070309020205020404" pitchFamily="49" charset="0"/>
              </a:rPr>
              <a:t>Endif</a:t>
            </a:r>
            <a:r>
              <a:rPr lang="en-IE" sz="2000" dirty="0">
                <a:solidFill>
                  <a:schemeClr val="bg1"/>
                </a:solidFill>
                <a:latin typeface="Courier New" panose="02070309020205020404" pitchFamily="49" charset="0"/>
                <a:cs typeface="Courier New" panose="02070309020205020404" pitchFamily="49" charset="0"/>
              </a:rPr>
              <a:t>;</a:t>
            </a:r>
          </a:p>
          <a:p>
            <a:endParaRPr lang="en-IE" dirty="0"/>
          </a:p>
        </p:txBody>
      </p:sp>
      <p:sp>
        <p:nvSpPr>
          <p:cNvPr id="4" name="Rectangle 3"/>
          <p:cNvSpPr/>
          <p:nvPr/>
        </p:nvSpPr>
        <p:spPr>
          <a:xfrm>
            <a:off x="1270670" y="1484784"/>
            <a:ext cx="8712968" cy="475252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9983638" y="1484785"/>
            <a:ext cx="1584176" cy="475252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rot="5400000">
            <a:off x="8737092" y="3449999"/>
            <a:ext cx="4162049" cy="923330"/>
          </a:xfrm>
          <a:prstGeom prst="rect">
            <a:avLst/>
          </a:prstGeom>
          <a:noFill/>
        </p:spPr>
        <p:txBody>
          <a:bodyPr wrap="square" lIns="91440" tIns="45720" rIns="91440" bIns="45720">
            <a:spAutoFit/>
          </a:bodyPr>
          <a:lstStyle/>
          <a:p>
            <a:pPr algn="ctr"/>
            <a:r>
              <a:rPr lang="en-US" sz="5400" b="1" spc="50" dirty="0">
                <a:ln w="0"/>
                <a:solidFill>
                  <a:schemeClr val="bg2"/>
                </a:solidFill>
                <a:effectLst>
                  <a:innerShdw blurRad="63500" dist="50800" dir="13500000">
                    <a:srgbClr val="000000">
                      <a:alpha val="50000"/>
                    </a:srgbClr>
                  </a:innerShdw>
                </a:effectLst>
              </a:rPr>
              <a:t>u</a:t>
            </a:r>
            <a:r>
              <a:rPr lang="en-US" sz="5400" b="1" spc="50" dirty="0" smtClean="0">
                <a:ln w="0"/>
                <a:solidFill>
                  <a:schemeClr val="bg2"/>
                </a:solidFill>
                <a:effectLst>
                  <a:innerShdw blurRad="63500" dist="50800" dir="13500000">
                    <a:srgbClr val="000000">
                      <a:alpha val="50000"/>
                    </a:srgbClr>
                  </a:innerShdw>
                </a:effectLst>
              </a:rPr>
              <a:t>seful.py</a:t>
            </a:r>
            <a:endParaRPr lang="en-US"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11367331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smtClean="0">
                <a:solidFill>
                  <a:schemeClr val="bg1"/>
                </a:solidFill>
              </a:rPr>
              <a:t>Up until now we have assumed that classes contain methods and attributes, but in Python, we can have a class inside a method.</a:t>
            </a:r>
          </a:p>
          <a:p>
            <a:endParaRPr lang="en-IE" dirty="0">
              <a:solidFill>
                <a:schemeClr val="bg1"/>
              </a:solidFill>
            </a:endParaRPr>
          </a:p>
          <a:p>
            <a:r>
              <a:rPr lang="en-IE" dirty="0" smtClean="0">
                <a:solidFill>
                  <a:schemeClr val="bg1"/>
                </a:solidFill>
              </a:rPr>
              <a:t>As follows:</a:t>
            </a:r>
          </a:p>
        </p:txBody>
      </p:sp>
    </p:spTree>
    <p:extLst>
      <p:ext uri="{BB962C8B-B14F-4D97-AF65-F5344CB8AC3E}">
        <p14:creationId xmlns:p14="http://schemas.microsoft.com/office/powerpoint/2010/main" val="37724712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Organizing Module Contents</a:t>
            </a:r>
            <a:endParaRPr lang="en-IE" dirty="0"/>
          </a:p>
        </p:txBody>
      </p:sp>
      <p:sp>
        <p:nvSpPr>
          <p:cNvPr id="3" name="Content Placeholder 2"/>
          <p:cNvSpPr>
            <a:spLocks noGrp="1"/>
          </p:cNvSpPr>
          <p:nvPr>
            <p:ph idx="1"/>
          </p:nvPr>
        </p:nvSpPr>
        <p:spPr>
          <a:xfrm>
            <a:off x="609521" y="1412776"/>
            <a:ext cx="10971372" cy="4997151"/>
          </a:xfrm>
        </p:spPr>
        <p:txBody>
          <a:bodyPr>
            <a:noAutofit/>
          </a:bodyPr>
          <a:lstStyle/>
          <a:p>
            <a:pPr marL="800100" lvl="2" indent="0">
              <a:buNone/>
            </a:pPr>
            <a:r>
              <a:rPr lang="en-IE" sz="2000" dirty="0" err="1">
                <a:solidFill>
                  <a:schemeClr val="bg1"/>
                </a:solidFill>
                <a:latin typeface="Courier New" panose="02070309020205020404" pitchFamily="49" charset="0"/>
                <a:cs typeface="Courier New" panose="02070309020205020404" pitchFamily="49" charset="0"/>
              </a:rPr>
              <a:t>def</a:t>
            </a:r>
            <a:r>
              <a:rPr lang="en-IE" sz="2000" dirty="0">
                <a:solidFill>
                  <a:schemeClr val="bg1"/>
                </a:solidFill>
                <a:latin typeface="Courier New" panose="02070309020205020404" pitchFamily="49" charset="0"/>
                <a:cs typeface="Courier New" panose="02070309020205020404" pitchFamily="49" charset="0"/>
              </a:rPr>
              <a:t> </a:t>
            </a:r>
            <a:r>
              <a:rPr lang="en-IE" sz="2000" dirty="0" err="1">
                <a:solidFill>
                  <a:schemeClr val="bg1"/>
                </a:solidFill>
                <a:latin typeface="Courier New" panose="02070309020205020404" pitchFamily="49" charset="0"/>
                <a:cs typeface="Courier New" panose="02070309020205020404" pitchFamily="49" charset="0"/>
              </a:rPr>
              <a:t>format_string</a:t>
            </a:r>
            <a:r>
              <a:rPr lang="en-IE" sz="2000" dirty="0">
                <a:solidFill>
                  <a:schemeClr val="bg1"/>
                </a:solidFill>
                <a:latin typeface="Courier New" panose="02070309020205020404" pitchFamily="49" charset="0"/>
                <a:cs typeface="Courier New" panose="02070309020205020404" pitchFamily="49" charset="0"/>
              </a:rPr>
              <a:t>(string, formatter=None):</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'''Format a string using the formatter object, </a:t>
            </a:r>
            <a:r>
              <a:rPr lang="en-IE" sz="2000" dirty="0" smtClean="0">
                <a:solidFill>
                  <a:schemeClr val="bg1"/>
                </a:solidFill>
                <a:latin typeface="Courier New" panose="02070309020205020404" pitchFamily="49" charset="0"/>
                <a:cs typeface="Courier New" panose="02070309020205020404" pitchFamily="49" charset="0"/>
              </a:rPr>
              <a:t>which is </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expected </a:t>
            </a:r>
            <a:r>
              <a:rPr lang="en-IE" sz="2000" dirty="0">
                <a:solidFill>
                  <a:schemeClr val="bg1"/>
                </a:solidFill>
                <a:latin typeface="Courier New" panose="02070309020205020404" pitchFamily="49" charset="0"/>
                <a:cs typeface="Courier New" panose="02070309020205020404" pitchFamily="49" charset="0"/>
              </a:rPr>
              <a:t>to have a format() method that </a:t>
            </a:r>
            <a:r>
              <a:rPr lang="en-IE" sz="2000" dirty="0" smtClean="0">
                <a:solidFill>
                  <a:schemeClr val="bg1"/>
                </a:solidFill>
                <a:latin typeface="Courier New" panose="02070309020205020404" pitchFamily="49" charset="0"/>
                <a:cs typeface="Courier New" panose="02070309020205020404" pitchFamily="49" charset="0"/>
              </a:rPr>
              <a:t>accepts a </a:t>
            </a:r>
            <a:r>
              <a:rPr lang="en-IE" sz="2000" dirty="0">
                <a:solidFill>
                  <a:schemeClr val="bg1"/>
                </a:solidFill>
                <a:latin typeface="Courier New" panose="02070309020205020404" pitchFamily="49" charset="0"/>
                <a:cs typeface="Courier New" panose="02070309020205020404" pitchFamily="49" charset="0"/>
              </a:rPr>
              <a:t>string.'''</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a:t>
            </a:r>
            <a:endParaRPr lang="en-IE" sz="2000" dirty="0" smtClean="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class </a:t>
            </a:r>
            <a:r>
              <a:rPr lang="en-IE" sz="2000" dirty="0" err="1">
                <a:solidFill>
                  <a:schemeClr val="bg1"/>
                </a:solidFill>
                <a:latin typeface="Courier New" panose="02070309020205020404" pitchFamily="49" charset="0"/>
                <a:cs typeface="Courier New" panose="02070309020205020404" pitchFamily="49" charset="0"/>
              </a:rPr>
              <a:t>DefaultFormatter</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'''Format a string in title case</a:t>
            </a:r>
            <a:r>
              <a:rPr lang="en-IE" sz="2000" dirty="0" smtClean="0">
                <a:solidFill>
                  <a:schemeClr val="bg1"/>
                </a:solidFill>
                <a:latin typeface="Courier New" panose="02070309020205020404" pitchFamily="49" charset="0"/>
                <a:cs typeface="Courier New" panose="02070309020205020404" pitchFamily="49" charset="0"/>
              </a:rPr>
              <a:t>.''‘</a:t>
            </a:r>
          </a:p>
          <a:p>
            <a:pPr marL="800100" lvl="2" indent="0">
              <a:buNone/>
            </a:pP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err="1">
                <a:solidFill>
                  <a:schemeClr val="bg1"/>
                </a:solidFill>
                <a:latin typeface="Courier New" panose="02070309020205020404" pitchFamily="49" charset="0"/>
                <a:cs typeface="Courier New" panose="02070309020205020404" pitchFamily="49" charset="0"/>
              </a:rPr>
              <a:t>def</a:t>
            </a:r>
            <a:r>
              <a:rPr lang="en-IE" sz="2000" dirty="0">
                <a:solidFill>
                  <a:schemeClr val="bg1"/>
                </a:solidFill>
                <a:latin typeface="Courier New" panose="02070309020205020404" pitchFamily="49" charset="0"/>
                <a:cs typeface="Courier New" panose="02070309020205020404" pitchFamily="49" charset="0"/>
              </a:rPr>
              <a:t> format(self, string):</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return </a:t>
            </a:r>
            <a:r>
              <a:rPr lang="en-IE" sz="2000" dirty="0" err="1">
                <a:solidFill>
                  <a:schemeClr val="bg1"/>
                </a:solidFill>
                <a:latin typeface="Courier New" panose="02070309020205020404" pitchFamily="49" charset="0"/>
                <a:cs typeface="Courier New" panose="02070309020205020404" pitchFamily="49" charset="0"/>
              </a:rPr>
              <a:t>str</a:t>
            </a:r>
            <a:r>
              <a:rPr lang="en-IE" sz="2000" dirty="0">
                <a:solidFill>
                  <a:schemeClr val="bg1"/>
                </a:solidFill>
                <a:latin typeface="Courier New" panose="02070309020205020404" pitchFamily="49" charset="0"/>
                <a:cs typeface="Courier New" panose="02070309020205020404" pitchFamily="49" charset="0"/>
              </a:rPr>
              <a:t>(string).title</a:t>
            </a:r>
            <a:r>
              <a:rPr lang="en-IE" sz="2000" dirty="0" smtClean="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 End format.</a:t>
            </a:r>
          </a:p>
          <a:p>
            <a:pPr marL="800100" lvl="2" indent="0">
              <a:buNone/>
            </a:pPr>
            <a:endParaRPr lang="en-IE" sz="2000" dirty="0" smtClean="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 End Class.</a:t>
            </a:r>
            <a:endParaRPr lang="en-IE" sz="2000" dirty="0">
              <a:solidFill>
                <a:schemeClr val="bg1"/>
              </a:solidFill>
              <a:latin typeface="Courier New" panose="02070309020205020404" pitchFamily="49" charset="0"/>
              <a:cs typeface="Courier New" panose="02070309020205020404" pitchFamily="49" charset="0"/>
            </a:endParaRPr>
          </a:p>
        </p:txBody>
      </p:sp>
      <p:sp>
        <p:nvSpPr>
          <p:cNvPr id="5" name="Rounded Rectangle 4"/>
          <p:cNvSpPr/>
          <p:nvPr/>
        </p:nvSpPr>
        <p:spPr>
          <a:xfrm>
            <a:off x="9911630" y="6021288"/>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31956061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Organizing Module Contents</a:t>
            </a:r>
            <a:endParaRPr lang="en-IE" dirty="0"/>
          </a:p>
        </p:txBody>
      </p:sp>
      <p:sp>
        <p:nvSpPr>
          <p:cNvPr id="3" name="Content Placeholder 2"/>
          <p:cNvSpPr>
            <a:spLocks noGrp="1"/>
          </p:cNvSpPr>
          <p:nvPr>
            <p:ph idx="1"/>
          </p:nvPr>
        </p:nvSpPr>
        <p:spPr/>
        <p:txBody>
          <a:bodyPr>
            <a:normAutofit/>
          </a:bodyPr>
          <a:lstStyle/>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    if </a:t>
            </a:r>
            <a:r>
              <a:rPr lang="en-IE" sz="2000" dirty="0">
                <a:solidFill>
                  <a:schemeClr val="bg1"/>
                </a:solidFill>
                <a:latin typeface="Courier New" panose="02070309020205020404" pitchFamily="49" charset="0"/>
                <a:cs typeface="Courier New" panose="02070309020205020404" pitchFamily="49" charset="0"/>
              </a:rPr>
              <a:t>not formatter:</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formatter = </a:t>
            </a:r>
            <a:r>
              <a:rPr lang="en-IE" sz="2000" dirty="0" err="1">
                <a:solidFill>
                  <a:schemeClr val="bg1"/>
                </a:solidFill>
                <a:latin typeface="Courier New" panose="02070309020205020404" pitchFamily="49" charset="0"/>
                <a:cs typeface="Courier New" panose="02070309020205020404" pitchFamily="49" charset="0"/>
              </a:rPr>
              <a:t>DefaultFormatter</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 </a:t>
            </a:r>
            <a:r>
              <a:rPr lang="en-IE" sz="2000" dirty="0" err="1">
                <a:solidFill>
                  <a:schemeClr val="bg1"/>
                </a:solidFill>
                <a:latin typeface="Courier New" panose="02070309020205020404" pitchFamily="49" charset="0"/>
                <a:cs typeface="Courier New" panose="02070309020205020404" pitchFamily="49" charset="0"/>
              </a:rPr>
              <a:t>Endif</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return </a:t>
            </a:r>
            <a:r>
              <a:rPr lang="en-IE" sz="2000" dirty="0" err="1">
                <a:solidFill>
                  <a:schemeClr val="bg1"/>
                </a:solidFill>
                <a:latin typeface="Courier New" panose="02070309020205020404" pitchFamily="49" charset="0"/>
                <a:cs typeface="Courier New" panose="02070309020205020404" pitchFamily="49" charset="0"/>
              </a:rPr>
              <a:t>formatter.format</a:t>
            </a:r>
            <a:r>
              <a:rPr lang="en-IE" sz="2000" dirty="0">
                <a:solidFill>
                  <a:schemeClr val="bg1"/>
                </a:solidFill>
                <a:latin typeface="Courier New" panose="02070309020205020404" pitchFamily="49" charset="0"/>
                <a:cs typeface="Courier New" panose="02070309020205020404" pitchFamily="49" charset="0"/>
              </a:rPr>
              <a:t>(string</a:t>
            </a:r>
            <a:r>
              <a:rPr lang="en-IE" sz="2000" dirty="0" smtClean="0">
                <a:solidFill>
                  <a:schemeClr val="bg1"/>
                </a:solidFill>
                <a:latin typeface="Courier New" panose="02070309020205020404" pitchFamily="49" charset="0"/>
                <a:cs typeface="Courier New" panose="02070309020205020404" pitchFamily="49" charset="0"/>
              </a:rPr>
              <a:t>)</a:t>
            </a:r>
          </a:p>
          <a:p>
            <a:pPr marL="800100" lvl="2" indent="0">
              <a:buNone/>
            </a:pP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End </a:t>
            </a:r>
            <a:r>
              <a:rPr lang="en-IE" sz="2000" dirty="0" err="1">
                <a:solidFill>
                  <a:schemeClr val="bg1"/>
                </a:solidFill>
                <a:latin typeface="Courier New" panose="02070309020205020404" pitchFamily="49" charset="0"/>
                <a:cs typeface="Courier New" panose="02070309020205020404" pitchFamily="49" charset="0"/>
              </a:rPr>
              <a:t>format_string</a:t>
            </a:r>
            <a:endParaRPr lang="en-IE" sz="2000" dirty="0"/>
          </a:p>
          <a:p>
            <a:pPr marL="800100" lvl="2" indent="0">
              <a:buNone/>
            </a:pP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2000" dirty="0" smtClean="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err="1" smtClean="0">
                <a:solidFill>
                  <a:schemeClr val="bg1"/>
                </a:solidFill>
                <a:latin typeface="Courier New" panose="02070309020205020404" pitchFamily="49" charset="0"/>
                <a:cs typeface="Courier New" panose="02070309020205020404" pitchFamily="49" charset="0"/>
              </a:rPr>
              <a:t>hello_string</a:t>
            </a:r>
            <a:r>
              <a:rPr lang="en-IE" sz="2000" dirty="0" smtClean="0">
                <a:solidFill>
                  <a:schemeClr val="bg1"/>
                </a:solidFill>
                <a:latin typeface="Courier New" panose="02070309020205020404" pitchFamily="49" charset="0"/>
                <a:cs typeface="Courier New" panose="02070309020205020404" pitchFamily="49" charset="0"/>
              </a:rPr>
              <a:t> </a:t>
            </a:r>
            <a:r>
              <a:rPr lang="en-IE" sz="2000" dirty="0">
                <a:solidFill>
                  <a:schemeClr val="bg1"/>
                </a:solidFill>
                <a:latin typeface="Courier New" panose="02070309020205020404" pitchFamily="49" charset="0"/>
                <a:cs typeface="Courier New" panose="02070309020205020404" pitchFamily="49" charset="0"/>
              </a:rPr>
              <a:t>= "hello world, how are you today?"</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print(" input: " + </a:t>
            </a:r>
            <a:r>
              <a:rPr lang="en-IE" sz="2000" dirty="0" err="1">
                <a:solidFill>
                  <a:schemeClr val="bg1"/>
                </a:solidFill>
                <a:latin typeface="Courier New" panose="02070309020205020404" pitchFamily="49" charset="0"/>
                <a:cs typeface="Courier New" panose="02070309020205020404" pitchFamily="49" charset="0"/>
              </a:rPr>
              <a:t>hello_string</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print("output: " + </a:t>
            </a:r>
            <a:r>
              <a:rPr lang="en-IE" sz="2000" dirty="0" err="1">
                <a:solidFill>
                  <a:schemeClr val="bg1"/>
                </a:solidFill>
                <a:latin typeface="Courier New" panose="02070309020205020404" pitchFamily="49" charset="0"/>
                <a:cs typeface="Courier New" panose="02070309020205020404" pitchFamily="49" charset="0"/>
              </a:rPr>
              <a:t>format_string</a:t>
            </a:r>
            <a:r>
              <a:rPr lang="en-IE" sz="2000" dirty="0">
                <a:solidFill>
                  <a:schemeClr val="bg1"/>
                </a:solidFill>
                <a:latin typeface="Courier New" panose="02070309020205020404" pitchFamily="49" charset="0"/>
                <a:cs typeface="Courier New" panose="02070309020205020404" pitchFamily="49" charset="0"/>
              </a:rPr>
              <a:t>(</a:t>
            </a:r>
            <a:r>
              <a:rPr lang="en-IE" sz="2000" dirty="0" err="1">
                <a:solidFill>
                  <a:schemeClr val="bg1"/>
                </a:solidFill>
                <a:latin typeface="Courier New" panose="02070309020205020404" pitchFamily="49" charset="0"/>
                <a:cs typeface="Courier New" panose="02070309020205020404" pitchFamily="49" charset="0"/>
              </a:rPr>
              <a:t>hello_string</a:t>
            </a:r>
            <a:r>
              <a:rPr lang="en-IE" sz="2000" dirty="0">
                <a:solidFill>
                  <a:schemeClr val="bg1"/>
                </a:solidFill>
                <a:latin typeface="Courier New" panose="02070309020205020404" pitchFamily="49" charset="0"/>
                <a:cs typeface="Courier New" panose="02070309020205020404" pitchFamily="49" charset="0"/>
              </a:rPr>
              <a:t>))</a:t>
            </a:r>
            <a:endParaRPr lang="en-IE" dirty="0"/>
          </a:p>
        </p:txBody>
      </p:sp>
      <p:sp>
        <p:nvSpPr>
          <p:cNvPr id="5" name="Rounded Rectangle 4"/>
          <p:cNvSpPr/>
          <p:nvPr/>
        </p:nvSpPr>
        <p:spPr>
          <a:xfrm>
            <a:off x="334566" y="270074"/>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16178024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Organizing Module Contents</a:t>
            </a:r>
            <a:endParaRPr lang="en-IE" dirty="0"/>
          </a:p>
        </p:txBody>
      </p:sp>
      <p:sp>
        <p:nvSpPr>
          <p:cNvPr id="3" name="Content Placeholder 2"/>
          <p:cNvSpPr>
            <a:spLocks noGrp="1"/>
          </p:cNvSpPr>
          <p:nvPr>
            <p:ph idx="1"/>
          </p:nvPr>
        </p:nvSpPr>
        <p:spPr/>
        <p:txBody>
          <a:bodyPr>
            <a:normAutofit/>
          </a:bodyPr>
          <a:lstStyle/>
          <a:p>
            <a:pPr marL="800100" lvl="2" indent="0">
              <a:buNone/>
            </a:pPr>
            <a:r>
              <a:rPr lang="en-IE" sz="2000" dirty="0" smtClean="0">
                <a:solidFill>
                  <a:schemeClr val="bg1"/>
                </a:solidFill>
                <a:latin typeface="Courier New" panose="02070309020205020404" pitchFamily="49" charset="0"/>
                <a:cs typeface="Courier New" panose="02070309020205020404" pitchFamily="49" charset="0"/>
              </a:rPr>
              <a:t>    if </a:t>
            </a:r>
            <a:r>
              <a:rPr lang="en-IE" sz="2000" dirty="0">
                <a:solidFill>
                  <a:schemeClr val="bg1"/>
                </a:solidFill>
                <a:latin typeface="Courier New" panose="02070309020205020404" pitchFamily="49" charset="0"/>
                <a:cs typeface="Courier New" panose="02070309020205020404" pitchFamily="49" charset="0"/>
              </a:rPr>
              <a:t>not formatter:</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formatter = </a:t>
            </a:r>
            <a:r>
              <a:rPr lang="en-IE" sz="2000" dirty="0" err="1">
                <a:solidFill>
                  <a:schemeClr val="bg1"/>
                </a:solidFill>
                <a:latin typeface="Courier New" panose="02070309020205020404" pitchFamily="49" charset="0"/>
                <a:cs typeface="Courier New" panose="02070309020205020404" pitchFamily="49" charset="0"/>
              </a:rPr>
              <a:t>DefaultFormatter</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 </a:t>
            </a:r>
            <a:r>
              <a:rPr lang="en-IE" sz="2000" dirty="0" err="1">
                <a:solidFill>
                  <a:schemeClr val="bg1"/>
                </a:solidFill>
                <a:latin typeface="Courier New" panose="02070309020205020404" pitchFamily="49" charset="0"/>
                <a:cs typeface="Courier New" panose="02070309020205020404" pitchFamily="49" charset="0"/>
              </a:rPr>
              <a:t>Endif</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return </a:t>
            </a:r>
            <a:r>
              <a:rPr lang="en-IE" sz="2000" dirty="0" err="1">
                <a:solidFill>
                  <a:schemeClr val="bg1"/>
                </a:solidFill>
                <a:latin typeface="Courier New" panose="02070309020205020404" pitchFamily="49" charset="0"/>
                <a:cs typeface="Courier New" panose="02070309020205020404" pitchFamily="49" charset="0"/>
              </a:rPr>
              <a:t>formatter.format</a:t>
            </a:r>
            <a:r>
              <a:rPr lang="en-IE" sz="2000" dirty="0">
                <a:solidFill>
                  <a:schemeClr val="bg1"/>
                </a:solidFill>
                <a:latin typeface="Courier New" panose="02070309020205020404" pitchFamily="49" charset="0"/>
                <a:cs typeface="Courier New" panose="02070309020205020404" pitchFamily="49" charset="0"/>
              </a:rPr>
              <a:t>(string</a:t>
            </a:r>
            <a:r>
              <a:rPr lang="en-IE" sz="2000" dirty="0" smtClean="0">
                <a:solidFill>
                  <a:schemeClr val="bg1"/>
                </a:solidFill>
                <a:latin typeface="Courier New" panose="02070309020205020404" pitchFamily="49" charset="0"/>
                <a:cs typeface="Courier New" panose="02070309020205020404" pitchFamily="49" charset="0"/>
              </a:rPr>
              <a:t>)</a:t>
            </a:r>
          </a:p>
          <a:p>
            <a:pPr marL="800100" lvl="2" indent="0">
              <a:buNone/>
            </a:pP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a:solidFill>
                  <a:schemeClr val="bg1"/>
                </a:solidFill>
                <a:latin typeface="Courier New" panose="02070309020205020404" pitchFamily="49" charset="0"/>
                <a:cs typeface="Courier New" panose="02070309020205020404" pitchFamily="49" charset="0"/>
              </a:rPr>
              <a:t># End </a:t>
            </a:r>
            <a:r>
              <a:rPr lang="en-IE" sz="2000" dirty="0" err="1">
                <a:solidFill>
                  <a:schemeClr val="bg1"/>
                </a:solidFill>
                <a:latin typeface="Courier New" panose="02070309020205020404" pitchFamily="49" charset="0"/>
                <a:cs typeface="Courier New" panose="02070309020205020404" pitchFamily="49" charset="0"/>
              </a:rPr>
              <a:t>format_string</a:t>
            </a:r>
            <a:endParaRPr lang="en-IE" sz="2000" dirty="0"/>
          </a:p>
          <a:p>
            <a:pPr marL="800100" lvl="2" indent="0">
              <a:buNone/>
            </a:pPr>
            <a:endParaRPr lang="en-IE" sz="2000" dirty="0">
              <a:solidFill>
                <a:schemeClr val="bg1"/>
              </a:solidFill>
              <a:latin typeface="Courier New" panose="02070309020205020404" pitchFamily="49" charset="0"/>
              <a:cs typeface="Courier New" panose="02070309020205020404" pitchFamily="49" charset="0"/>
            </a:endParaRPr>
          </a:p>
          <a:p>
            <a:pPr marL="800100" lvl="2" indent="0">
              <a:buNone/>
            </a:pPr>
            <a:endParaRPr lang="en-IE" sz="2000" dirty="0" smtClean="0">
              <a:solidFill>
                <a:schemeClr val="bg1"/>
              </a:solidFill>
              <a:latin typeface="Courier New" panose="02070309020205020404" pitchFamily="49" charset="0"/>
              <a:cs typeface="Courier New" panose="02070309020205020404" pitchFamily="49" charset="0"/>
            </a:endParaRPr>
          </a:p>
          <a:p>
            <a:pPr marL="800100" lvl="2" indent="0">
              <a:buNone/>
            </a:pPr>
            <a:r>
              <a:rPr lang="en-IE" sz="2000" dirty="0" err="1" smtClean="0">
                <a:solidFill>
                  <a:schemeClr val="bg1"/>
                </a:solidFill>
                <a:latin typeface="Courier New" panose="02070309020205020404" pitchFamily="49" charset="0"/>
                <a:cs typeface="Courier New" panose="02070309020205020404" pitchFamily="49" charset="0"/>
              </a:rPr>
              <a:t>hello_string</a:t>
            </a:r>
            <a:r>
              <a:rPr lang="en-IE" sz="2000" dirty="0" smtClean="0">
                <a:solidFill>
                  <a:schemeClr val="bg1"/>
                </a:solidFill>
                <a:latin typeface="Courier New" panose="02070309020205020404" pitchFamily="49" charset="0"/>
                <a:cs typeface="Courier New" panose="02070309020205020404" pitchFamily="49" charset="0"/>
              </a:rPr>
              <a:t> </a:t>
            </a:r>
            <a:r>
              <a:rPr lang="en-IE" sz="2000" dirty="0">
                <a:solidFill>
                  <a:schemeClr val="bg1"/>
                </a:solidFill>
                <a:latin typeface="Courier New" panose="02070309020205020404" pitchFamily="49" charset="0"/>
                <a:cs typeface="Courier New" panose="02070309020205020404" pitchFamily="49" charset="0"/>
              </a:rPr>
              <a:t>= "hello world, how are you today?"</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print(" input: " + </a:t>
            </a:r>
            <a:r>
              <a:rPr lang="en-IE" sz="2000" dirty="0" err="1">
                <a:solidFill>
                  <a:schemeClr val="bg1"/>
                </a:solidFill>
                <a:latin typeface="Courier New" panose="02070309020205020404" pitchFamily="49" charset="0"/>
                <a:cs typeface="Courier New" panose="02070309020205020404" pitchFamily="49" charset="0"/>
              </a:rPr>
              <a:t>hello_string</a:t>
            </a:r>
            <a:r>
              <a:rPr lang="en-IE" sz="2000" dirty="0">
                <a:solidFill>
                  <a:schemeClr val="bg1"/>
                </a:solidFill>
                <a:latin typeface="Courier New" panose="02070309020205020404" pitchFamily="49" charset="0"/>
                <a:cs typeface="Courier New" panose="02070309020205020404" pitchFamily="49" charset="0"/>
              </a:rPr>
              <a:t>)</a:t>
            </a:r>
          </a:p>
          <a:p>
            <a:pPr marL="800100" lvl="2" indent="0">
              <a:buNone/>
            </a:pPr>
            <a:r>
              <a:rPr lang="en-IE" sz="2000" dirty="0">
                <a:solidFill>
                  <a:schemeClr val="bg1"/>
                </a:solidFill>
                <a:latin typeface="Courier New" panose="02070309020205020404" pitchFamily="49" charset="0"/>
                <a:cs typeface="Courier New" panose="02070309020205020404" pitchFamily="49" charset="0"/>
              </a:rPr>
              <a:t>print("output: " + </a:t>
            </a:r>
            <a:r>
              <a:rPr lang="en-IE" sz="2000" dirty="0" err="1">
                <a:solidFill>
                  <a:schemeClr val="bg1"/>
                </a:solidFill>
                <a:latin typeface="Courier New" panose="02070309020205020404" pitchFamily="49" charset="0"/>
                <a:cs typeface="Courier New" panose="02070309020205020404" pitchFamily="49" charset="0"/>
              </a:rPr>
              <a:t>format_string</a:t>
            </a:r>
            <a:r>
              <a:rPr lang="en-IE" sz="2000" dirty="0">
                <a:solidFill>
                  <a:schemeClr val="bg1"/>
                </a:solidFill>
                <a:latin typeface="Courier New" panose="02070309020205020404" pitchFamily="49" charset="0"/>
                <a:cs typeface="Courier New" panose="02070309020205020404" pitchFamily="49" charset="0"/>
              </a:rPr>
              <a:t>(</a:t>
            </a:r>
            <a:r>
              <a:rPr lang="en-IE" sz="2000" dirty="0" err="1">
                <a:solidFill>
                  <a:schemeClr val="bg1"/>
                </a:solidFill>
                <a:latin typeface="Courier New" panose="02070309020205020404" pitchFamily="49" charset="0"/>
                <a:cs typeface="Courier New" panose="02070309020205020404" pitchFamily="49" charset="0"/>
              </a:rPr>
              <a:t>hello_string</a:t>
            </a:r>
            <a:r>
              <a:rPr lang="en-IE" sz="2000" dirty="0">
                <a:solidFill>
                  <a:schemeClr val="bg1"/>
                </a:solidFill>
                <a:latin typeface="Courier New" panose="02070309020205020404" pitchFamily="49" charset="0"/>
                <a:cs typeface="Courier New" panose="02070309020205020404" pitchFamily="49" charset="0"/>
              </a:rPr>
              <a:t>))</a:t>
            </a:r>
            <a:endParaRPr lang="en-IE" dirty="0"/>
          </a:p>
        </p:txBody>
      </p:sp>
      <p:sp>
        <p:nvSpPr>
          <p:cNvPr id="5" name="Rounded Rectangle 4"/>
          <p:cNvSpPr/>
          <p:nvPr/>
        </p:nvSpPr>
        <p:spPr>
          <a:xfrm>
            <a:off x="1342678" y="5586104"/>
            <a:ext cx="8280920" cy="108012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IE" sz="2800" b="1" dirty="0">
                <a:solidFill>
                  <a:schemeClr val="tx1"/>
                </a:solidFill>
              </a:rPr>
              <a:t>input: hello world, how are you today?</a:t>
            </a:r>
            <a:br>
              <a:rPr lang="en-IE" sz="2800" b="1" dirty="0">
                <a:solidFill>
                  <a:schemeClr val="tx1"/>
                </a:solidFill>
              </a:rPr>
            </a:br>
            <a:r>
              <a:rPr lang="en-IE" sz="2800" b="1" dirty="0">
                <a:solidFill>
                  <a:schemeClr val="tx1"/>
                </a:solidFill>
              </a:rPr>
              <a:t>output: Hello World, How Are You Today?</a:t>
            </a:r>
          </a:p>
        </p:txBody>
      </p:sp>
      <p:sp>
        <p:nvSpPr>
          <p:cNvPr id="6" name="Rounded Rectangle 5"/>
          <p:cNvSpPr/>
          <p:nvPr/>
        </p:nvSpPr>
        <p:spPr>
          <a:xfrm>
            <a:off x="334566" y="270074"/>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39876723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Organizing Module Contents</a:t>
            </a:r>
          </a:p>
        </p:txBody>
      </p:sp>
      <p:sp>
        <p:nvSpPr>
          <p:cNvPr id="4" name="Content Placeholder 3"/>
          <p:cNvSpPr>
            <a:spLocks noGrp="1"/>
          </p:cNvSpPr>
          <p:nvPr>
            <p:ph idx="1"/>
          </p:nvPr>
        </p:nvSpPr>
        <p:spPr/>
        <p:txBody>
          <a:bodyPr>
            <a:noAutofit/>
          </a:bodyPr>
          <a:lstStyle/>
          <a:p>
            <a:r>
              <a:rPr lang="en-IE" dirty="0">
                <a:solidFill>
                  <a:schemeClr val="bg1"/>
                </a:solidFill>
              </a:rPr>
              <a:t>The </a:t>
            </a:r>
            <a:r>
              <a:rPr lang="en-IE" dirty="0" err="1">
                <a:solidFill>
                  <a:schemeClr val="bg1"/>
                </a:solidFill>
                <a:latin typeface="Courier New" panose="02070309020205020404" pitchFamily="49" charset="0"/>
                <a:cs typeface="Courier New" panose="02070309020205020404" pitchFamily="49" charset="0"/>
              </a:rPr>
              <a:t>format_string</a:t>
            </a:r>
            <a:r>
              <a:rPr lang="en-IE" dirty="0">
                <a:solidFill>
                  <a:schemeClr val="bg1"/>
                </a:solidFill>
              </a:rPr>
              <a:t> </a:t>
            </a:r>
            <a:r>
              <a:rPr lang="en-IE" dirty="0" smtClean="0">
                <a:solidFill>
                  <a:schemeClr val="bg1"/>
                </a:solidFill>
              </a:rPr>
              <a:t>method </a:t>
            </a:r>
            <a:r>
              <a:rPr lang="en-IE" dirty="0">
                <a:solidFill>
                  <a:schemeClr val="bg1"/>
                </a:solidFill>
              </a:rPr>
              <a:t>accepts a string and optional formatter </a:t>
            </a:r>
            <a:r>
              <a:rPr lang="en-IE" dirty="0" smtClean="0">
                <a:solidFill>
                  <a:schemeClr val="bg1"/>
                </a:solidFill>
              </a:rPr>
              <a:t>object, which by default is set to </a:t>
            </a:r>
            <a:r>
              <a:rPr lang="en-IE" dirty="0" smtClean="0">
                <a:solidFill>
                  <a:schemeClr val="bg1"/>
                </a:solidFill>
                <a:latin typeface="Courier New" panose="02070309020205020404" pitchFamily="49" charset="0"/>
                <a:cs typeface="Courier New" panose="02070309020205020404" pitchFamily="49" charset="0"/>
              </a:rPr>
              <a:t>None</a:t>
            </a:r>
            <a:r>
              <a:rPr lang="en-IE" dirty="0" smtClean="0">
                <a:solidFill>
                  <a:schemeClr val="bg1"/>
                </a:solidFill>
              </a:rPr>
              <a:t>, so if the method is called with no formatter, it will be treated as </a:t>
            </a:r>
            <a:r>
              <a:rPr lang="en-IE" dirty="0">
                <a:solidFill>
                  <a:schemeClr val="bg1"/>
                </a:solidFill>
                <a:latin typeface="Courier New" panose="02070309020205020404" pitchFamily="49" charset="0"/>
                <a:cs typeface="Courier New" panose="02070309020205020404" pitchFamily="49" charset="0"/>
              </a:rPr>
              <a:t>None</a:t>
            </a:r>
            <a:r>
              <a:rPr lang="en-IE" dirty="0" smtClean="0">
                <a:solidFill>
                  <a:schemeClr val="bg1"/>
                </a:solidFill>
              </a:rPr>
              <a:t>.</a:t>
            </a:r>
          </a:p>
          <a:p>
            <a:r>
              <a:rPr lang="en-IE" dirty="0" smtClean="0">
                <a:solidFill>
                  <a:schemeClr val="bg1"/>
                </a:solidFill>
              </a:rPr>
              <a:t>If </a:t>
            </a:r>
            <a:r>
              <a:rPr lang="en-IE" dirty="0">
                <a:solidFill>
                  <a:schemeClr val="bg1"/>
                </a:solidFill>
              </a:rPr>
              <a:t>no formatter is supplied, it creates a formatter of its own as a local class and instantiates it. Since it is created inside the scope of the function, this class cannot be accessed from anywhere outside of that function. </a:t>
            </a:r>
            <a:endParaRPr lang="en-IE" dirty="0" smtClean="0">
              <a:solidFill>
                <a:schemeClr val="bg1"/>
              </a:solidFill>
            </a:endParaRPr>
          </a:p>
        </p:txBody>
      </p:sp>
    </p:spTree>
    <p:extLst>
      <p:ext uri="{BB962C8B-B14F-4D97-AF65-F5344CB8AC3E}">
        <p14:creationId xmlns:p14="http://schemas.microsoft.com/office/powerpoint/2010/main" val="37852111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rmAutofit lnSpcReduction="10000"/>
          </a:bodyPr>
          <a:lstStyle/>
          <a:p>
            <a:r>
              <a:rPr lang="en-IE" dirty="0" smtClean="0">
                <a:solidFill>
                  <a:schemeClr val="bg1"/>
                </a:solidFill>
              </a:rPr>
              <a:t>So if we put our </a:t>
            </a:r>
            <a:r>
              <a:rPr lang="en-IE" dirty="0" smtClean="0">
                <a:solidFill>
                  <a:schemeClr val="bg1"/>
                </a:solidFill>
                <a:latin typeface="Courier New" panose="02070309020205020404" pitchFamily="49" charset="0"/>
                <a:cs typeface="Courier New" panose="02070309020205020404" pitchFamily="49" charset="0"/>
              </a:rPr>
              <a:t>Point</a:t>
            </a:r>
            <a:r>
              <a:rPr lang="en-IE" dirty="0" smtClean="0">
                <a:solidFill>
                  <a:schemeClr val="bg1"/>
                </a:solidFill>
              </a:rPr>
              <a:t> class in </a:t>
            </a:r>
            <a:r>
              <a:rPr lang="en-IE" dirty="0">
                <a:solidFill>
                  <a:schemeClr val="bg1"/>
                </a:solidFill>
              </a:rPr>
              <a:t>a file (module) </a:t>
            </a:r>
            <a:r>
              <a:rPr lang="en-IE" dirty="0" smtClean="0">
                <a:solidFill>
                  <a:schemeClr val="bg1"/>
                </a:solidFill>
              </a:rPr>
              <a:t>called:</a:t>
            </a:r>
          </a:p>
          <a:p>
            <a:pPr lvl="1"/>
            <a:r>
              <a:rPr lang="en-IE" dirty="0" smtClean="0">
                <a:solidFill>
                  <a:schemeClr val="bg1"/>
                </a:solidFill>
                <a:latin typeface="Courier New" panose="02070309020205020404" pitchFamily="49" charset="0"/>
                <a:cs typeface="Courier New" panose="02070309020205020404" pitchFamily="49" charset="0"/>
              </a:rPr>
              <a:t>Pointdocstrings.py</a:t>
            </a:r>
          </a:p>
          <a:p>
            <a:pPr lvl="1"/>
            <a:endParaRPr lang="en-IE" dirty="0" smtClean="0">
              <a:solidFill>
                <a:schemeClr val="bg1"/>
              </a:solidFill>
              <a:latin typeface="Courier New" panose="02070309020205020404" pitchFamily="49" charset="0"/>
              <a:cs typeface="Courier New" panose="02070309020205020404" pitchFamily="49" charset="0"/>
            </a:endParaRPr>
          </a:p>
          <a:p>
            <a:r>
              <a:rPr lang="en-IE" dirty="0" smtClean="0">
                <a:solidFill>
                  <a:schemeClr val="bg1"/>
                </a:solidFill>
              </a:rPr>
              <a:t>We can create </a:t>
            </a:r>
            <a:r>
              <a:rPr lang="en-IE" dirty="0">
                <a:solidFill>
                  <a:schemeClr val="bg1"/>
                </a:solidFill>
              </a:rPr>
              <a:t>another file (module) </a:t>
            </a:r>
            <a:r>
              <a:rPr lang="en-IE" dirty="0" smtClean="0">
                <a:solidFill>
                  <a:schemeClr val="bg1"/>
                </a:solidFill>
              </a:rPr>
              <a:t>to include that class, by doing the following:</a:t>
            </a:r>
          </a:p>
          <a:p>
            <a:pPr lvl="1"/>
            <a:endParaRPr lang="en-IE" dirty="0" smtClean="0">
              <a:solidFill>
                <a:schemeClr val="bg1"/>
              </a:solidFill>
              <a:latin typeface="Courier New" panose="02070309020205020404" pitchFamily="49" charset="0"/>
              <a:cs typeface="Courier New" panose="02070309020205020404" pitchFamily="49" charset="0"/>
            </a:endParaRPr>
          </a:p>
          <a:p>
            <a:pPr marL="457200" lvl="1" indent="0">
              <a:buNone/>
            </a:pPr>
            <a:r>
              <a:rPr lang="en-IE" dirty="0" smtClean="0">
                <a:solidFill>
                  <a:schemeClr val="bg1"/>
                </a:solidFill>
                <a:latin typeface="Courier New" panose="02070309020205020404" pitchFamily="49" charset="0"/>
                <a:cs typeface="Courier New" panose="02070309020205020404" pitchFamily="49" charset="0"/>
              </a:rPr>
              <a:t>import </a:t>
            </a:r>
            <a:r>
              <a:rPr lang="en-IE" dirty="0" err="1">
                <a:solidFill>
                  <a:schemeClr val="bg1"/>
                </a:solidFill>
                <a:latin typeface="Courier New" panose="02070309020205020404" pitchFamily="49" charset="0"/>
                <a:cs typeface="Courier New" panose="02070309020205020404" pitchFamily="49" charset="0"/>
              </a:rPr>
              <a:t>Pointdocstrings</a:t>
            </a:r>
            <a:endParaRPr lang="en-IE" dirty="0">
              <a:solidFill>
                <a:schemeClr val="bg1"/>
              </a:solidFill>
              <a:latin typeface="Courier New" panose="02070309020205020404" pitchFamily="49" charset="0"/>
              <a:cs typeface="Courier New" panose="02070309020205020404" pitchFamily="49" charset="0"/>
            </a:endParaRPr>
          </a:p>
          <a:p>
            <a:pPr marL="400050" lvl="1" indent="0">
              <a:buNone/>
            </a:pPr>
            <a:endParaRPr lang="en-IE" dirty="0">
              <a:solidFill>
                <a:schemeClr val="bg1"/>
              </a:solidFill>
              <a:latin typeface="Courier New" panose="02070309020205020404" pitchFamily="49" charset="0"/>
              <a:cs typeface="Courier New" panose="02070309020205020404" pitchFamily="49" charset="0"/>
            </a:endParaRPr>
          </a:p>
          <a:p>
            <a:pPr marL="457200" lvl="1" indent="0">
              <a:buNone/>
            </a:pPr>
            <a:r>
              <a:rPr lang="en-IE" dirty="0">
                <a:solidFill>
                  <a:schemeClr val="bg1"/>
                </a:solidFill>
                <a:latin typeface="Courier New" panose="02070309020205020404" pitchFamily="49" charset="0"/>
                <a:cs typeface="Courier New" panose="02070309020205020404" pitchFamily="49" charset="0"/>
              </a:rPr>
              <a:t>p1 = </a:t>
            </a:r>
            <a:r>
              <a:rPr lang="en-IE" dirty="0" err="1">
                <a:solidFill>
                  <a:schemeClr val="bg1"/>
                </a:solidFill>
                <a:latin typeface="Courier New" panose="02070309020205020404" pitchFamily="49" charset="0"/>
                <a:cs typeface="Courier New" panose="02070309020205020404" pitchFamily="49" charset="0"/>
              </a:rPr>
              <a:t>Pointdocstrings.Point</a:t>
            </a:r>
            <a:r>
              <a:rPr lang="en-IE" dirty="0">
                <a:solidFill>
                  <a:schemeClr val="bg1"/>
                </a:solidFill>
                <a:latin typeface="Courier New" panose="02070309020205020404" pitchFamily="49" charset="0"/>
                <a:cs typeface="Courier New" panose="02070309020205020404" pitchFamily="49" charset="0"/>
              </a:rPr>
              <a:t>()</a:t>
            </a:r>
          </a:p>
          <a:p>
            <a:pPr lvl="2"/>
            <a:endParaRPr lang="en-IE" dirty="0" smtClean="0">
              <a:solidFill>
                <a:schemeClr val="bg1"/>
              </a:solidFill>
              <a:latin typeface="Courier New" panose="02070309020205020404" pitchFamily="49" charset="0"/>
              <a:cs typeface="Courier New" panose="02070309020205020404" pitchFamily="49" charset="0"/>
            </a:endParaRPr>
          </a:p>
        </p:txBody>
      </p:sp>
      <p:sp>
        <p:nvSpPr>
          <p:cNvPr id="2" name="Flowchart: Document 1"/>
          <p:cNvSpPr/>
          <p:nvPr/>
        </p:nvSpPr>
        <p:spPr>
          <a:xfrm>
            <a:off x="766614" y="4293096"/>
            <a:ext cx="7560840" cy="2448272"/>
          </a:xfrm>
          <a:prstGeom prst="flowChartDocument">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091221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pPr marL="914400" lvl="2" indent="0">
              <a:buNone/>
            </a:pPr>
            <a:r>
              <a:rPr lang="en-IE" sz="1800" dirty="0" smtClean="0">
                <a:solidFill>
                  <a:schemeClr val="bg1"/>
                </a:solidFill>
                <a:latin typeface="Courier New" panose="02070309020205020404" pitchFamily="49" charset="0"/>
                <a:cs typeface="Courier New" panose="02070309020205020404" pitchFamily="49" charset="0"/>
              </a:rPr>
              <a:t># </a:t>
            </a:r>
            <a:r>
              <a:rPr lang="en-IE" sz="1800" dirty="0">
                <a:solidFill>
                  <a:schemeClr val="bg1"/>
                </a:solidFill>
                <a:latin typeface="Courier New" panose="02070309020205020404" pitchFamily="49" charset="0"/>
                <a:cs typeface="Courier New" panose="02070309020205020404" pitchFamily="49" charset="0"/>
              </a:rPr>
              <a:t>PROGRAM Calling-Point-</a:t>
            </a:r>
            <a:r>
              <a:rPr lang="en-IE" sz="1800" dirty="0" err="1">
                <a:solidFill>
                  <a:schemeClr val="bg1"/>
                </a:solidFill>
                <a:latin typeface="Courier New" panose="02070309020205020404" pitchFamily="49" charset="0"/>
                <a:cs typeface="Courier New" panose="02070309020205020404" pitchFamily="49" charset="0"/>
              </a:rPr>
              <a:t>Docstrings</a:t>
            </a:r>
            <a:r>
              <a:rPr lang="en-IE" sz="1800" dirty="0">
                <a:solidFill>
                  <a:schemeClr val="bg1"/>
                </a:solidFill>
                <a:latin typeface="Courier New" panose="02070309020205020404" pitchFamily="49" charset="0"/>
                <a:cs typeface="Courier New" panose="02070309020205020404" pitchFamily="49" charset="0"/>
              </a:rPr>
              <a:t>:</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b="1" dirty="0">
                <a:solidFill>
                  <a:schemeClr val="accent3"/>
                </a:solidFill>
                <a:latin typeface="Courier New" panose="02070309020205020404" pitchFamily="49" charset="0"/>
                <a:cs typeface="Courier New" panose="02070309020205020404" pitchFamily="49" charset="0"/>
              </a:rPr>
              <a:t>import </a:t>
            </a:r>
            <a:r>
              <a:rPr lang="en-IE" sz="1800" b="1" dirty="0" err="1">
                <a:solidFill>
                  <a:schemeClr val="accent3"/>
                </a:solidFill>
                <a:latin typeface="Courier New" panose="02070309020205020404" pitchFamily="49" charset="0"/>
                <a:cs typeface="Courier New" panose="02070309020205020404" pitchFamily="49" charset="0"/>
              </a:rPr>
              <a:t>Pointdocstrings</a:t>
            </a:r>
            <a:endParaRPr lang="en-IE" sz="1800" b="1" dirty="0">
              <a:solidFill>
                <a:schemeClr val="accent3"/>
              </a:solidFill>
              <a:latin typeface="Courier New" panose="02070309020205020404" pitchFamily="49" charset="0"/>
              <a:cs typeface="Courier New" panose="02070309020205020404" pitchFamily="49" charset="0"/>
            </a:endParaRP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p1 = </a:t>
            </a:r>
            <a:r>
              <a:rPr lang="en-IE" sz="1800" b="1" dirty="0" err="1">
                <a:solidFill>
                  <a:schemeClr val="accent3"/>
                </a:solidFill>
                <a:latin typeface="Courier New" panose="02070309020205020404" pitchFamily="49" charset="0"/>
                <a:cs typeface="Courier New" panose="02070309020205020404" pitchFamily="49" charset="0"/>
              </a:rPr>
              <a:t>Pointdocstrings.</a:t>
            </a:r>
            <a:r>
              <a:rPr lang="en-IE" sz="1800" dirty="0" err="1">
                <a:solidFill>
                  <a:schemeClr val="bg1"/>
                </a:solidFill>
                <a:latin typeface="Courier New" panose="02070309020205020404" pitchFamily="49" charset="0"/>
                <a:cs typeface="Courier New" panose="02070309020205020404" pitchFamily="49" charset="0"/>
              </a:rPr>
              <a:t>Point</a:t>
            </a:r>
            <a:r>
              <a:rPr lang="en-IE" sz="1800" dirty="0">
                <a:solidFill>
                  <a:schemeClr val="bg1"/>
                </a:solidFill>
                <a:latin typeface="Courier New" panose="02070309020205020404" pitchFamily="49" charset="0"/>
                <a:cs typeface="Courier New" panose="02070309020205020404" pitchFamily="49" charset="0"/>
              </a:rPr>
              <a:t>()</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p2 = </a:t>
            </a:r>
            <a:r>
              <a:rPr lang="en-IE" sz="1800" b="1" dirty="0" err="1">
                <a:solidFill>
                  <a:schemeClr val="accent3"/>
                </a:solidFill>
                <a:latin typeface="Courier New" panose="02070309020205020404" pitchFamily="49" charset="0"/>
                <a:cs typeface="Courier New" panose="02070309020205020404" pitchFamily="49" charset="0"/>
              </a:rPr>
              <a:t>Pointdocstrings.</a:t>
            </a:r>
            <a:r>
              <a:rPr lang="en-IE" sz="1800" dirty="0" err="1">
                <a:solidFill>
                  <a:schemeClr val="bg1"/>
                </a:solidFill>
                <a:latin typeface="Courier New" panose="02070309020205020404" pitchFamily="49" charset="0"/>
                <a:cs typeface="Courier New" panose="02070309020205020404" pitchFamily="49" charset="0"/>
              </a:rPr>
              <a:t>Point</a:t>
            </a:r>
            <a:r>
              <a:rPr lang="en-IE" sz="1800" dirty="0">
                <a:solidFill>
                  <a:schemeClr val="bg1"/>
                </a:solidFill>
                <a:latin typeface="Courier New" panose="02070309020205020404" pitchFamily="49" charset="0"/>
                <a:cs typeface="Courier New" panose="02070309020205020404" pitchFamily="49" charset="0"/>
              </a:rPr>
              <a:t>()</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p1.move(2,2)</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p2.move(6,5)</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P1-x, P1-y is: ", p1.x, p1.y)</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P2-x, P2-y is: ", p2.x, p2.y)</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Distance from P1 to P2 is:", p1.calc_distance(p2))</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 END.</a:t>
            </a:r>
          </a:p>
          <a:p>
            <a:pPr marL="914400" lvl="2" indent="0">
              <a:buNone/>
            </a:pPr>
            <a:endParaRPr lang="en-IE" sz="1800" dirty="0" smtClean="0">
              <a:solidFill>
                <a:schemeClr val="bg1"/>
              </a:solidFill>
              <a:latin typeface="Courier New" panose="02070309020205020404" pitchFamily="49" charset="0"/>
              <a:cs typeface="Courier New" panose="02070309020205020404" pitchFamily="49" charset="0"/>
            </a:endParaRPr>
          </a:p>
        </p:txBody>
      </p:sp>
      <p:sp>
        <p:nvSpPr>
          <p:cNvPr id="5" name="Folded Corner 4"/>
          <p:cNvSpPr/>
          <p:nvPr/>
        </p:nvSpPr>
        <p:spPr>
          <a:xfrm>
            <a:off x="982638" y="1340769"/>
            <a:ext cx="10441160" cy="5256584"/>
          </a:xfrm>
          <a:prstGeom prst="foldedCorner">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95218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rmAutofit/>
          </a:bodyPr>
          <a:lstStyle/>
          <a:p>
            <a:r>
              <a:rPr lang="en-IE" dirty="0" smtClean="0">
                <a:solidFill>
                  <a:schemeClr val="bg1"/>
                </a:solidFill>
              </a:rPr>
              <a:t>When we bring </a:t>
            </a:r>
            <a:r>
              <a:rPr lang="en-IE" dirty="0" err="1" smtClean="0">
                <a:solidFill>
                  <a:schemeClr val="bg1"/>
                </a:solidFill>
                <a:latin typeface="Courier New" panose="02070309020205020404" pitchFamily="49" charset="0"/>
                <a:cs typeface="Courier New" panose="02070309020205020404" pitchFamily="49" charset="0"/>
              </a:rPr>
              <a:t>Pointdocstrings</a:t>
            </a:r>
            <a:r>
              <a:rPr lang="en-IE" dirty="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rPr>
              <a:t>into the calling program, we </a:t>
            </a:r>
            <a:r>
              <a:rPr lang="en-IE" dirty="0">
                <a:solidFill>
                  <a:schemeClr val="bg1"/>
                </a:solidFill>
              </a:rPr>
              <a:t>say that </a:t>
            </a:r>
            <a:r>
              <a:rPr lang="en-IE" dirty="0" err="1" smtClean="0">
                <a:solidFill>
                  <a:schemeClr val="bg1"/>
                </a:solidFill>
                <a:latin typeface="Courier New" panose="02070309020205020404" pitchFamily="49" charset="0"/>
                <a:cs typeface="Courier New" panose="02070309020205020404" pitchFamily="49" charset="0"/>
              </a:rPr>
              <a:t>Pointdocstrings</a:t>
            </a:r>
            <a:r>
              <a:rPr lang="en-IE" dirty="0" smtClean="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rPr>
              <a:t>is now part of the calling program’s </a:t>
            </a:r>
            <a:r>
              <a:rPr lang="en-IE" b="1" i="1" dirty="0" smtClean="0">
                <a:solidFill>
                  <a:schemeClr val="bg1"/>
                </a:solidFill>
              </a:rPr>
              <a:t>namespace</a:t>
            </a:r>
            <a:r>
              <a:rPr lang="en-IE" dirty="0" smtClean="0">
                <a:solidFill>
                  <a:schemeClr val="bg1"/>
                </a:solidFill>
              </a:rPr>
              <a:t> (which is the list of methods and classes available to the current program).</a:t>
            </a:r>
            <a:endParaRPr lang="en-IE" dirty="0" smtClean="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4029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r>
              <a:rPr lang="en-IE" dirty="0" smtClean="0">
                <a:solidFill>
                  <a:schemeClr val="bg1"/>
                </a:solidFill>
              </a:rPr>
              <a:t>If we just want to being one specific class in from a file (module) we simple say:</a:t>
            </a:r>
            <a:endParaRPr lang="en-IE" dirty="0">
              <a:solidFill>
                <a:schemeClr val="bg1"/>
              </a:solidFill>
            </a:endParaRPr>
          </a:p>
          <a:p>
            <a:endParaRPr lang="en-IE" dirty="0" smtClean="0">
              <a:solidFill>
                <a:schemeClr val="bg1"/>
              </a:solidFill>
              <a:latin typeface="Courier New" panose="02070309020205020404" pitchFamily="49" charset="0"/>
              <a:cs typeface="Courier New" panose="02070309020205020404" pitchFamily="49" charset="0"/>
            </a:endParaRPr>
          </a:p>
          <a:p>
            <a:pPr marL="457200" lvl="1" indent="0">
              <a:buNone/>
            </a:pPr>
            <a:r>
              <a:rPr lang="en-IE" sz="3200" dirty="0">
                <a:solidFill>
                  <a:schemeClr val="bg1"/>
                </a:solidFill>
                <a:latin typeface="Courier New" panose="02070309020205020404" pitchFamily="49" charset="0"/>
                <a:cs typeface="Courier New" panose="02070309020205020404" pitchFamily="49" charset="0"/>
              </a:rPr>
              <a:t>f</a:t>
            </a:r>
            <a:r>
              <a:rPr lang="en-IE" sz="3200" dirty="0" smtClean="0">
                <a:solidFill>
                  <a:schemeClr val="bg1"/>
                </a:solidFill>
                <a:latin typeface="Courier New" panose="02070309020205020404" pitchFamily="49" charset="0"/>
                <a:cs typeface="Courier New" panose="02070309020205020404" pitchFamily="49" charset="0"/>
              </a:rPr>
              <a:t>rom </a:t>
            </a:r>
            <a:r>
              <a:rPr lang="en-IE" sz="3200" dirty="0" err="1" smtClean="0">
                <a:solidFill>
                  <a:schemeClr val="bg1"/>
                </a:solidFill>
                <a:latin typeface="Courier New" panose="02070309020205020404" pitchFamily="49" charset="0"/>
                <a:cs typeface="Courier New" panose="02070309020205020404" pitchFamily="49" charset="0"/>
              </a:rPr>
              <a:t>Pointdocstrings</a:t>
            </a:r>
            <a:r>
              <a:rPr lang="en-IE" sz="3200" dirty="0">
                <a:solidFill>
                  <a:schemeClr val="bg1"/>
                </a:solidFill>
                <a:latin typeface="Courier New" panose="02070309020205020404" pitchFamily="49" charset="0"/>
                <a:cs typeface="Courier New" panose="02070309020205020404" pitchFamily="49" charset="0"/>
              </a:rPr>
              <a:t> </a:t>
            </a:r>
            <a:r>
              <a:rPr lang="en-IE" sz="3200" dirty="0" smtClean="0">
                <a:solidFill>
                  <a:schemeClr val="bg1"/>
                </a:solidFill>
                <a:latin typeface="Courier New" panose="02070309020205020404" pitchFamily="49" charset="0"/>
                <a:cs typeface="Courier New" panose="02070309020205020404" pitchFamily="49" charset="0"/>
              </a:rPr>
              <a:t>import Point </a:t>
            </a:r>
            <a:endParaRPr lang="en-IE" sz="3200" dirty="0">
              <a:solidFill>
                <a:schemeClr val="bg1"/>
              </a:solidFill>
              <a:latin typeface="Courier New" panose="02070309020205020404" pitchFamily="49" charset="0"/>
              <a:cs typeface="Courier New" panose="02070309020205020404" pitchFamily="49" charset="0"/>
            </a:endParaRPr>
          </a:p>
          <a:p>
            <a:pPr marL="400050" lvl="1" indent="0">
              <a:buNone/>
            </a:pPr>
            <a:endParaRPr lang="en-IE" sz="3200" dirty="0" smtClean="0">
              <a:solidFill>
                <a:schemeClr val="bg1"/>
              </a:solidFill>
              <a:latin typeface="Courier New" panose="02070309020205020404" pitchFamily="49" charset="0"/>
              <a:cs typeface="Courier New" panose="02070309020205020404" pitchFamily="49" charset="0"/>
            </a:endParaRPr>
          </a:p>
          <a:p>
            <a:pPr marL="400050" lvl="1" indent="0">
              <a:buNone/>
            </a:pPr>
            <a:r>
              <a:rPr lang="en-IE" sz="3200" dirty="0" smtClean="0">
                <a:solidFill>
                  <a:schemeClr val="bg1"/>
                </a:solidFill>
              </a:rPr>
              <a:t>And we can declare instances as follows:</a:t>
            </a:r>
            <a:endParaRPr lang="en-IE" sz="3200" dirty="0">
              <a:solidFill>
                <a:schemeClr val="bg1"/>
              </a:solidFill>
            </a:endParaRPr>
          </a:p>
          <a:p>
            <a:pPr marL="400050" lvl="1" indent="0">
              <a:buNone/>
            </a:pPr>
            <a:endParaRPr lang="en-IE" sz="3200" dirty="0">
              <a:solidFill>
                <a:schemeClr val="bg1"/>
              </a:solidFill>
              <a:latin typeface="Courier New" panose="02070309020205020404" pitchFamily="49" charset="0"/>
              <a:cs typeface="Courier New" panose="02070309020205020404" pitchFamily="49" charset="0"/>
            </a:endParaRPr>
          </a:p>
          <a:p>
            <a:pPr marL="457200" lvl="1" indent="0">
              <a:buNone/>
            </a:pPr>
            <a:r>
              <a:rPr lang="en-IE" sz="3200" dirty="0">
                <a:solidFill>
                  <a:schemeClr val="bg1"/>
                </a:solidFill>
                <a:latin typeface="Courier New" panose="02070309020205020404" pitchFamily="49" charset="0"/>
                <a:cs typeface="Courier New" panose="02070309020205020404" pitchFamily="49" charset="0"/>
              </a:rPr>
              <a:t>p1 = </a:t>
            </a:r>
            <a:r>
              <a:rPr lang="en-IE" sz="3200" dirty="0" smtClean="0">
                <a:solidFill>
                  <a:schemeClr val="bg1"/>
                </a:solidFill>
                <a:latin typeface="Courier New" panose="02070309020205020404" pitchFamily="49" charset="0"/>
                <a:cs typeface="Courier New" panose="02070309020205020404" pitchFamily="49" charset="0"/>
              </a:rPr>
              <a:t>Point()</a:t>
            </a:r>
            <a:endParaRPr lang="en-IE" sz="32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53229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Modules and Packages</a:t>
            </a:r>
          </a:p>
        </p:txBody>
      </p:sp>
      <p:sp>
        <p:nvSpPr>
          <p:cNvPr id="4" name="Content Placeholder 3"/>
          <p:cNvSpPr>
            <a:spLocks noGrp="1"/>
          </p:cNvSpPr>
          <p:nvPr>
            <p:ph idx="1"/>
          </p:nvPr>
        </p:nvSpPr>
        <p:spPr/>
        <p:txBody>
          <a:bodyPr>
            <a:noAutofit/>
          </a:bodyPr>
          <a:lstStyle/>
          <a:p>
            <a:pPr marL="914400" lvl="2" indent="0">
              <a:buNone/>
            </a:pPr>
            <a:r>
              <a:rPr lang="en-IE" sz="1800" dirty="0" smtClean="0">
                <a:solidFill>
                  <a:schemeClr val="bg1"/>
                </a:solidFill>
                <a:latin typeface="Courier New" panose="02070309020205020404" pitchFamily="49" charset="0"/>
                <a:cs typeface="Courier New" panose="02070309020205020404" pitchFamily="49" charset="0"/>
              </a:rPr>
              <a:t># </a:t>
            </a:r>
            <a:r>
              <a:rPr lang="en-IE" sz="1800" dirty="0">
                <a:solidFill>
                  <a:schemeClr val="bg1"/>
                </a:solidFill>
                <a:latin typeface="Courier New" panose="02070309020205020404" pitchFamily="49" charset="0"/>
                <a:cs typeface="Courier New" panose="02070309020205020404" pitchFamily="49" charset="0"/>
              </a:rPr>
              <a:t>PROGRAM Calling-Point-</a:t>
            </a:r>
            <a:r>
              <a:rPr lang="en-IE" sz="1800" dirty="0" err="1">
                <a:solidFill>
                  <a:schemeClr val="bg1"/>
                </a:solidFill>
                <a:latin typeface="Courier New" panose="02070309020205020404" pitchFamily="49" charset="0"/>
                <a:cs typeface="Courier New" panose="02070309020205020404" pitchFamily="49" charset="0"/>
              </a:rPr>
              <a:t>Docstrings</a:t>
            </a:r>
            <a:r>
              <a:rPr lang="en-IE" sz="1800" dirty="0">
                <a:solidFill>
                  <a:schemeClr val="bg1"/>
                </a:solidFill>
                <a:latin typeface="Courier New" panose="02070309020205020404" pitchFamily="49" charset="0"/>
                <a:cs typeface="Courier New" panose="02070309020205020404" pitchFamily="49" charset="0"/>
              </a:rPr>
              <a:t>:</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b="1" dirty="0">
                <a:solidFill>
                  <a:schemeClr val="accent3"/>
                </a:solidFill>
                <a:latin typeface="Courier New" panose="02070309020205020404" pitchFamily="49" charset="0"/>
                <a:cs typeface="Courier New" panose="02070309020205020404" pitchFamily="49" charset="0"/>
              </a:rPr>
              <a:t>from </a:t>
            </a:r>
            <a:r>
              <a:rPr lang="en-IE" sz="1800" b="1" dirty="0" err="1">
                <a:solidFill>
                  <a:schemeClr val="accent3"/>
                </a:solidFill>
                <a:latin typeface="Courier New" panose="02070309020205020404" pitchFamily="49" charset="0"/>
                <a:cs typeface="Courier New" panose="02070309020205020404" pitchFamily="49" charset="0"/>
              </a:rPr>
              <a:t>Pointdocstrings</a:t>
            </a:r>
            <a:r>
              <a:rPr lang="en-IE" sz="1800" b="1" dirty="0">
                <a:solidFill>
                  <a:schemeClr val="accent3"/>
                </a:solidFill>
                <a:latin typeface="Courier New" panose="02070309020205020404" pitchFamily="49" charset="0"/>
                <a:cs typeface="Courier New" panose="02070309020205020404" pitchFamily="49" charset="0"/>
              </a:rPr>
              <a:t> import </a:t>
            </a:r>
            <a:r>
              <a:rPr lang="en-IE" sz="1800" b="1" dirty="0" smtClean="0">
                <a:solidFill>
                  <a:schemeClr val="accent3"/>
                </a:solidFill>
                <a:latin typeface="Courier New" panose="02070309020205020404" pitchFamily="49" charset="0"/>
                <a:cs typeface="Courier New" panose="02070309020205020404" pitchFamily="49" charset="0"/>
              </a:rPr>
              <a:t>Point</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b="1" dirty="0">
                <a:solidFill>
                  <a:schemeClr val="accent3"/>
                </a:solidFill>
                <a:latin typeface="Courier New" panose="02070309020205020404" pitchFamily="49" charset="0"/>
                <a:cs typeface="Courier New" panose="02070309020205020404" pitchFamily="49" charset="0"/>
              </a:rPr>
              <a:t>p1 = </a:t>
            </a:r>
            <a:r>
              <a:rPr lang="en-IE" sz="1800" b="1" dirty="0" smtClean="0">
                <a:solidFill>
                  <a:schemeClr val="accent3"/>
                </a:solidFill>
                <a:latin typeface="Courier New" panose="02070309020205020404" pitchFamily="49" charset="0"/>
                <a:cs typeface="Courier New" panose="02070309020205020404" pitchFamily="49" charset="0"/>
              </a:rPr>
              <a:t>Point</a:t>
            </a:r>
            <a:r>
              <a:rPr lang="en-IE" sz="1800" b="1" dirty="0">
                <a:solidFill>
                  <a:schemeClr val="accent3"/>
                </a:solidFill>
                <a:latin typeface="Courier New" panose="02070309020205020404" pitchFamily="49" charset="0"/>
                <a:cs typeface="Courier New" panose="02070309020205020404" pitchFamily="49" charset="0"/>
              </a:rPr>
              <a:t>()</a:t>
            </a:r>
          </a:p>
          <a:p>
            <a:pPr marL="914400" lvl="2" indent="0">
              <a:buNone/>
            </a:pPr>
            <a:r>
              <a:rPr lang="en-IE" sz="1800" b="1" dirty="0">
                <a:solidFill>
                  <a:schemeClr val="accent3"/>
                </a:solidFill>
                <a:latin typeface="Courier New" panose="02070309020205020404" pitchFamily="49" charset="0"/>
                <a:cs typeface="Courier New" panose="02070309020205020404" pitchFamily="49" charset="0"/>
              </a:rPr>
              <a:t>p2 = </a:t>
            </a:r>
            <a:r>
              <a:rPr lang="en-IE" sz="1800" b="1" dirty="0" smtClean="0">
                <a:solidFill>
                  <a:schemeClr val="accent3"/>
                </a:solidFill>
                <a:latin typeface="Courier New" panose="02070309020205020404" pitchFamily="49" charset="0"/>
                <a:cs typeface="Courier New" panose="02070309020205020404" pitchFamily="49" charset="0"/>
              </a:rPr>
              <a:t>Point</a:t>
            </a:r>
            <a:r>
              <a:rPr lang="en-IE" sz="1800" b="1" dirty="0">
                <a:solidFill>
                  <a:schemeClr val="accent3"/>
                </a:solidFill>
                <a:latin typeface="Courier New" panose="02070309020205020404" pitchFamily="49" charset="0"/>
                <a:cs typeface="Courier New" panose="02070309020205020404" pitchFamily="49" charset="0"/>
              </a:rPr>
              <a:t>()</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p1.move(2,2)</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p2.move(6,5)</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P1-x, P1-y is: ", p1.x, p1.y)</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P2-x, P2-y is: ", p2.x, p2.y)</a:t>
            </a:r>
          </a:p>
          <a:p>
            <a:pPr marL="914400" lvl="2" indent="0">
              <a:buNone/>
            </a:pPr>
            <a:r>
              <a:rPr lang="en-IE" sz="1800" dirty="0">
                <a:solidFill>
                  <a:schemeClr val="bg1"/>
                </a:solidFill>
                <a:latin typeface="Courier New" panose="02070309020205020404" pitchFamily="49" charset="0"/>
                <a:cs typeface="Courier New" panose="02070309020205020404" pitchFamily="49" charset="0"/>
              </a:rPr>
              <a:t>print("CALLING: Distance from P1 to P2 is:", p1.calc_distance(p2))</a:t>
            </a:r>
          </a:p>
          <a:p>
            <a:pPr marL="914400" lvl="2" indent="0">
              <a:buNone/>
            </a:pPr>
            <a:endParaRPr lang="en-IE" sz="1800" dirty="0">
              <a:solidFill>
                <a:schemeClr val="bg1"/>
              </a:solidFill>
              <a:latin typeface="Courier New" panose="02070309020205020404" pitchFamily="49" charset="0"/>
              <a:cs typeface="Courier New" panose="02070309020205020404" pitchFamily="49" charset="0"/>
            </a:endParaRPr>
          </a:p>
          <a:p>
            <a:pPr marL="914400" lvl="2" indent="0">
              <a:buNone/>
            </a:pPr>
            <a:r>
              <a:rPr lang="en-IE" sz="1800" dirty="0">
                <a:solidFill>
                  <a:schemeClr val="bg1"/>
                </a:solidFill>
                <a:latin typeface="Courier New" panose="02070309020205020404" pitchFamily="49" charset="0"/>
                <a:cs typeface="Courier New" panose="02070309020205020404" pitchFamily="49" charset="0"/>
              </a:rPr>
              <a:t># END.</a:t>
            </a:r>
          </a:p>
          <a:p>
            <a:pPr marL="914400" lvl="2" indent="0">
              <a:buNone/>
            </a:pPr>
            <a:endParaRPr lang="en-IE" sz="1800" dirty="0" smtClean="0">
              <a:solidFill>
                <a:schemeClr val="bg1"/>
              </a:solidFill>
              <a:latin typeface="Courier New" panose="02070309020205020404" pitchFamily="49" charset="0"/>
              <a:cs typeface="Courier New" panose="02070309020205020404" pitchFamily="49" charset="0"/>
            </a:endParaRPr>
          </a:p>
        </p:txBody>
      </p:sp>
      <p:sp>
        <p:nvSpPr>
          <p:cNvPr id="5" name="Folded Corner 4"/>
          <p:cNvSpPr/>
          <p:nvPr/>
        </p:nvSpPr>
        <p:spPr>
          <a:xfrm>
            <a:off x="982638" y="1340769"/>
            <a:ext cx="10441160" cy="5256584"/>
          </a:xfrm>
          <a:prstGeom prst="foldedCorner">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223288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4570</TotalTime>
  <Words>1927</Words>
  <Application>Microsoft Office PowerPoint</Application>
  <PresentationFormat>Custom</PresentationFormat>
  <Paragraphs>337</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Modules and Packages</vt:lpstr>
      <vt:lpstr>Modules and Packages</vt:lpstr>
      <vt:lpstr>Modules and Packages</vt:lpstr>
      <vt:lpstr>Modules and Packages</vt:lpstr>
      <vt:lpstr>Modules and Packages</vt:lpstr>
      <vt:lpstr>Modules and Packages</vt:lpstr>
      <vt:lpstr>Modules and Packages</vt:lpstr>
      <vt:lpstr>Modules and Packages</vt:lpstr>
      <vt:lpstr>Modules and Packages</vt:lpstr>
      <vt:lpstr>Modules and Packages</vt:lpstr>
      <vt:lpstr>Modules and Packages</vt:lpstr>
      <vt:lpstr>Modules and Packages</vt:lpstr>
      <vt:lpstr>Organizing the Modules</vt:lpstr>
      <vt:lpstr>Modules and Packages</vt:lpstr>
      <vt:lpstr>Modules and Packages</vt:lpstr>
      <vt:lpstr>Modules and Packages</vt:lpstr>
      <vt:lpstr>PowerPoint Presentation</vt:lpstr>
      <vt:lpstr>Modules and Packages</vt:lpstr>
      <vt:lpstr>Modules and Packages: Absolute Imports</vt:lpstr>
      <vt:lpstr>Modules and Packages: Absolute Imports</vt:lpstr>
      <vt:lpstr>Modules and Packages: Absolute Imports</vt:lpstr>
      <vt:lpstr>Modules and Packages: Relative Imports</vt:lpstr>
      <vt:lpstr>Modules and Packages: Relative Imports</vt:lpstr>
      <vt:lpstr>Modules and Packages: Relative Imports</vt:lpstr>
      <vt:lpstr>Modules and Packages: Relative Imports</vt:lpstr>
      <vt:lpstr>Modules and Packages: Relative Imports</vt:lpstr>
      <vt:lpstr>Using the _ _init_ _.py</vt:lpstr>
      <vt:lpstr>Using the _ _init_ _.py</vt:lpstr>
      <vt:lpstr>Using the _ _init_ _.py</vt:lpstr>
      <vt:lpstr>Using the _ _init_ _.py</vt:lpstr>
      <vt:lpstr>Using the _ _init_ _.py</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Organizing Module Contents</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Damian Gordon</cp:lastModifiedBy>
  <cp:revision>326</cp:revision>
  <dcterms:created xsi:type="dcterms:W3CDTF">2011-10-08T11:06:39Z</dcterms:created>
  <dcterms:modified xsi:type="dcterms:W3CDTF">2016-10-03T23:24:28Z</dcterms:modified>
</cp:coreProperties>
</file>