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7"/>
  </p:notesMasterIdLst>
  <p:sldIdLst>
    <p:sldId id="258" r:id="rId2"/>
    <p:sldId id="702" r:id="rId3"/>
    <p:sldId id="687" r:id="rId4"/>
    <p:sldId id="688" r:id="rId5"/>
    <p:sldId id="689" r:id="rId6"/>
    <p:sldId id="703" r:id="rId7"/>
    <p:sldId id="704" r:id="rId8"/>
    <p:sldId id="710" r:id="rId9"/>
    <p:sldId id="713" r:id="rId10"/>
    <p:sldId id="715" r:id="rId11"/>
    <p:sldId id="716" r:id="rId12"/>
    <p:sldId id="717" r:id="rId13"/>
    <p:sldId id="718" r:id="rId14"/>
    <p:sldId id="719" r:id="rId15"/>
    <p:sldId id="725" r:id="rId16"/>
    <p:sldId id="728" r:id="rId17"/>
    <p:sldId id="730" r:id="rId18"/>
    <p:sldId id="731" r:id="rId19"/>
    <p:sldId id="732" r:id="rId20"/>
    <p:sldId id="733" r:id="rId21"/>
    <p:sldId id="734" r:id="rId22"/>
    <p:sldId id="739" r:id="rId23"/>
    <p:sldId id="742" r:id="rId24"/>
    <p:sldId id="744" r:id="rId25"/>
    <p:sldId id="745" r:id="rId26"/>
    <p:sldId id="746" r:id="rId27"/>
    <p:sldId id="747" r:id="rId28"/>
    <p:sldId id="748" r:id="rId29"/>
    <p:sldId id="749" r:id="rId30"/>
    <p:sldId id="751" r:id="rId31"/>
    <p:sldId id="752" r:id="rId32"/>
    <p:sldId id="757" r:id="rId33"/>
    <p:sldId id="760" r:id="rId34"/>
    <p:sldId id="761" r:id="rId35"/>
    <p:sldId id="762" r:id="rId36"/>
    <p:sldId id="763" r:id="rId37"/>
    <p:sldId id="764" r:id="rId38"/>
    <p:sldId id="765" r:id="rId39"/>
    <p:sldId id="766" r:id="rId40"/>
    <p:sldId id="767" r:id="rId41"/>
    <p:sldId id="768" r:id="rId42"/>
    <p:sldId id="769" r:id="rId43"/>
    <p:sldId id="771" r:id="rId44"/>
    <p:sldId id="772" r:id="rId45"/>
    <p:sldId id="774" r:id="rId46"/>
    <p:sldId id="775" r:id="rId47"/>
    <p:sldId id="777" r:id="rId48"/>
    <p:sldId id="778" r:id="rId49"/>
    <p:sldId id="780" r:id="rId50"/>
    <p:sldId id="782" r:id="rId51"/>
    <p:sldId id="784" r:id="rId52"/>
    <p:sldId id="786" r:id="rId53"/>
    <p:sldId id="788" r:id="rId54"/>
    <p:sldId id="789" r:id="rId55"/>
    <p:sldId id="790" r:id="rId56"/>
    <p:sldId id="796" r:id="rId57"/>
    <p:sldId id="797" r:id="rId58"/>
    <p:sldId id="798" r:id="rId59"/>
    <p:sldId id="799" r:id="rId60"/>
    <p:sldId id="800" r:id="rId61"/>
    <p:sldId id="801" r:id="rId62"/>
    <p:sldId id="806" r:id="rId63"/>
    <p:sldId id="807" r:id="rId64"/>
    <p:sldId id="808" r:id="rId65"/>
    <p:sldId id="809" r:id="rId66"/>
    <p:sldId id="810" r:id="rId67"/>
    <p:sldId id="811" r:id="rId68"/>
    <p:sldId id="812" r:id="rId69"/>
    <p:sldId id="815" r:id="rId70"/>
    <p:sldId id="816" r:id="rId71"/>
    <p:sldId id="819" r:id="rId72"/>
    <p:sldId id="820" r:id="rId73"/>
    <p:sldId id="821" r:id="rId74"/>
    <p:sldId id="824" r:id="rId75"/>
    <p:sldId id="825" r:id="rId76"/>
    <p:sldId id="826" r:id="rId77"/>
    <p:sldId id="827" r:id="rId78"/>
    <p:sldId id="830" r:id="rId79"/>
    <p:sldId id="831" r:id="rId80"/>
    <p:sldId id="832" r:id="rId81"/>
    <p:sldId id="833" r:id="rId82"/>
    <p:sldId id="834" r:id="rId83"/>
    <p:sldId id="835" r:id="rId84"/>
    <p:sldId id="836" r:id="rId85"/>
    <p:sldId id="837" r:id="rId86"/>
    <p:sldId id="847" r:id="rId87"/>
    <p:sldId id="849" r:id="rId88"/>
    <p:sldId id="851" r:id="rId89"/>
    <p:sldId id="853" r:id="rId90"/>
    <p:sldId id="857" r:id="rId91"/>
    <p:sldId id="859" r:id="rId92"/>
    <p:sldId id="861" r:id="rId93"/>
    <p:sldId id="865" r:id="rId94"/>
    <p:sldId id="867" r:id="rId95"/>
    <p:sldId id="869" r:id="rId96"/>
    <p:sldId id="871" r:id="rId97"/>
    <p:sldId id="873" r:id="rId98"/>
    <p:sldId id="877" r:id="rId99"/>
    <p:sldId id="878" r:id="rId100"/>
    <p:sldId id="883" r:id="rId101"/>
    <p:sldId id="889" r:id="rId102"/>
    <p:sldId id="891" r:id="rId103"/>
    <p:sldId id="892" r:id="rId104"/>
    <p:sldId id="893" r:id="rId105"/>
    <p:sldId id="894" r:id="rId106"/>
    <p:sldId id="897" r:id="rId107"/>
    <p:sldId id="900" r:id="rId108"/>
    <p:sldId id="903" r:id="rId109"/>
    <p:sldId id="904" r:id="rId110"/>
    <p:sldId id="915" r:id="rId111"/>
    <p:sldId id="935" r:id="rId112"/>
    <p:sldId id="936" r:id="rId113"/>
    <p:sldId id="937" r:id="rId114"/>
    <p:sldId id="938" r:id="rId115"/>
    <p:sldId id="946" r:id="rId116"/>
    <p:sldId id="949" r:id="rId117"/>
    <p:sldId id="958" r:id="rId118"/>
    <p:sldId id="959" r:id="rId119"/>
    <p:sldId id="965" r:id="rId120"/>
    <p:sldId id="991" r:id="rId121"/>
    <p:sldId id="992" r:id="rId122"/>
    <p:sldId id="994" r:id="rId123"/>
    <p:sldId id="1004" r:id="rId124"/>
    <p:sldId id="1014" r:id="rId125"/>
    <p:sldId id="557" r:id="rId126"/>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27/04/2016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27/04/2016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27/04/2016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Python: Revision</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a:t>
            </a:r>
            <a:r>
              <a:rPr lang="en-IE" dirty="0" err="1" smtClean="0">
                <a:solidFill>
                  <a:schemeClr val="bg1"/>
                </a:solidFill>
              </a:rPr>
              <a:t>IsEmpty</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IsEmpty2</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IsEmpty2.</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243946055"/>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ExceptionHanding1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open("C:\Python34\FakeFile.txt", "r")</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except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11572119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26675820"/>
              </p:ext>
            </p:extLst>
          </p:nvPr>
        </p:nvGraphicFramePr>
        <p:xfrm>
          <a:off x="406574" y="1304793"/>
          <a:ext cx="11377264" cy="4622616"/>
        </p:xfrm>
        <a:graphic>
          <a:graphicData uri="http://schemas.openxmlformats.org/drawingml/2006/table">
            <a:tbl>
              <a:tblPr firstRow="1" bandRow="1">
                <a:tableStyleId>{5C22544A-7EE6-4342-B048-85BDC9FD1C3A}</a:tableStyleId>
              </a:tblPr>
              <a:tblGrid>
                <a:gridCol w="3456384"/>
                <a:gridCol w="7920880"/>
              </a:tblGrid>
              <a:tr h="513057">
                <a:tc>
                  <a:txBody>
                    <a:bodyPr/>
                    <a:lstStyle/>
                    <a:p>
                      <a:r>
                        <a:rPr lang="en-IE" sz="2800" dirty="0" smtClean="0"/>
                        <a:t>Exception Type</a:t>
                      </a:r>
                      <a:endParaRPr lang="en-IE" sz="2800" dirty="0"/>
                    </a:p>
                  </a:txBody>
                  <a:tcPr/>
                </a:tc>
                <a:tc>
                  <a:txBody>
                    <a:bodyPr/>
                    <a:lstStyle/>
                    <a:p>
                      <a:r>
                        <a:rPr lang="en-IE" sz="2800" dirty="0" smtClean="0"/>
                        <a:t>Description</a:t>
                      </a:r>
                      <a:endParaRPr lang="en-IE" sz="28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IOError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trying</a:t>
                      </a:r>
                      <a:r>
                        <a:rPr lang="en-IE" sz="2400" baseline="0" dirty="0" smtClean="0"/>
                        <a:t> to read or write a non-existent file</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IndexError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an</a:t>
                      </a:r>
                      <a:r>
                        <a:rPr lang="en-IE" sz="2400" baseline="0" dirty="0" smtClean="0"/>
                        <a:t> array element that doesn’t exist is named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KeyError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 dictionary key is not found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NameError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the name of</a:t>
                      </a:r>
                      <a:r>
                        <a:rPr lang="en-IE" sz="2400" baseline="0" dirty="0" smtClean="0"/>
                        <a:t> variable or function is not found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SyntaxError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a:t>
                      </a:r>
                      <a:r>
                        <a:rPr lang="en-IE" sz="2400" baseline="0" dirty="0" smtClean="0"/>
                        <a:t> syntax error in the code is detected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TypeError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an inappropriate type is detected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ValueError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 problem with the value passed in is detected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ZeroDivisionError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denominator of</a:t>
                      </a:r>
                      <a:r>
                        <a:rPr lang="en-IE" sz="2400" baseline="0" dirty="0" smtClean="0"/>
                        <a:t> a division is zero</a:t>
                      </a:r>
                      <a:endParaRPr lang="en-IE" sz="2400" dirty="0"/>
                    </a:p>
                  </a:txBody>
                  <a:tcPr/>
                </a:tc>
              </a:tr>
            </a:tbl>
          </a:graphicData>
        </a:graphic>
      </p:graphicFrame>
    </p:spTree>
    <p:extLst>
      <p:ext uri="{BB962C8B-B14F-4D97-AF65-F5344CB8AC3E}">
        <p14:creationId xmlns:p14="http://schemas.microsoft.com/office/powerpoint/2010/main" val="3850631352"/>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ExceptionHandling3</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694606" y="5661248"/>
            <a:ext cx="10801200"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Checking for a </a:t>
            </a:r>
            <a:r>
              <a:rPr lang="en-IE" sz="2400" dirty="0" err="1" smtClean="0"/>
              <a:t>ValueError</a:t>
            </a:r>
            <a:r>
              <a:rPr lang="en-IE" sz="2400" dirty="0" smtClean="0"/>
              <a:t>.</a:t>
            </a:r>
            <a:endParaRPr lang="en-IE" sz="2400" dirty="0"/>
          </a:p>
        </p:txBody>
      </p:sp>
    </p:spTree>
    <p:extLst>
      <p:ext uri="{BB962C8B-B14F-4D97-AF65-F5344CB8AC3E}">
        <p14:creationId xmlns:p14="http://schemas.microsoft.com/office/powerpoint/2010/main" val="122905544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dirty="0" smtClean="0">
                <a:solidFill>
                  <a:schemeClr val="bg1"/>
                </a:solidFill>
              </a:rPr>
              <a:t>We can handle multiple exceptions together by listing them in a single </a:t>
            </a:r>
            <a:r>
              <a:rPr lang="en-IE" dirty="0" smtClean="0">
                <a:solidFill>
                  <a:schemeClr val="bg1"/>
                </a:solidFill>
                <a:latin typeface="Courier New" panose="02070309020205020404" pitchFamily="49" charset="0"/>
                <a:cs typeface="Courier New" panose="02070309020205020404" pitchFamily="49" charset="0"/>
              </a:rPr>
              <a:t>except</a:t>
            </a:r>
            <a:r>
              <a:rPr lang="en-IE" dirty="0" smtClean="0">
                <a:solidFill>
                  <a:schemeClr val="bg1"/>
                </a:solidFill>
              </a:rPr>
              <a:t> clause.</a:t>
            </a:r>
          </a:p>
          <a:p>
            <a:endParaRPr lang="en-IE" dirty="0" smtClean="0">
              <a:solidFill>
                <a:schemeClr val="bg1"/>
              </a:solidFill>
            </a:endParaRPr>
          </a:p>
          <a:p>
            <a:r>
              <a:rPr lang="en-IE" dirty="0" smtClean="0">
                <a:solidFill>
                  <a:schemeClr val="bg1"/>
                </a:solidFill>
              </a:rPr>
              <a:t>For example:</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     except(</a:t>
            </a:r>
            <a:r>
              <a:rPr lang="en-IE" dirty="0" err="1" smtClean="0">
                <a:solidFill>
                  <a:schemeClr val="bg1"/>
                </a:solidFill>
                <a:latin typeface="Courier New" panose="02070309020205020404" pitchFamily="49" charset="0"/>
                <a:cs typeface="Courier New" panose="02070309020205020404" pitchFamily="49" charset="0"/>
              </a:rPr>
              <a:t>TypeError</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ValueError</a:t>
            </a:r>
            <a:r>
              <a:rPr lang="en-IE" dirty="0">
                <a:solidFill>
                  <a:schemeClr val="bg1"/>
                </a:solidFill>
                <a:latin typeface="Courier New" panose="02070309020205020404" pitchFamily="49" charset="0"/>
                <a:cs typeface="Courier New" panose="02070309020205020404" pitchFamily="49" charset="0"/>
              </a:rPr>
              <a:t>):</a:t>
            </a:r>
            <a:endParaRPr lang="en-IE" dirty="0">
              <a:solidFill>
                <a:schemeClr val="bg1"/>
              </a:solidFill>
            </a:endParaRPr>
          </a:p>
        </p:txBody>
      </p:sp>
    </p:spTree>
    <p:extLst>
      <p:ext uri="{BB962C8B-B14F-4D97-AF65-F5344CB8AC3E}">
        <p14:creationId xmlns:p14="http://schemas.microsoft.com/office/powerpoint/2010/main" val="59746478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except(</a:t>
            </a:r>
            <a:r>
              <a:rPr lang="en-IE" sz="2400" dirty="0" err="1" smtClean="0">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901100353"/>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3430910" y="5085184"/>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Checking for a </a:t>
            </a:r>
            <a:r>
              <a:rPr lang="en-IE" sz="2400" dirty="0" err="1" smtClean="0"/>
              <a:t>TypeError</a:t>
            </a:r>
            <a:r>
              <a:rPr lang="en-IE" sz="2400" dirty="0" smtClean="0"/>
              <a:t> and </a:t>
            </a:r>
            <a:r>
              <a:rPr lang="en-IE" sz="2400" dirty="0" err="1" smtClean="0"/>
              <a:t>ValueError</a:t>
            </a:r>
            <a:r>
              <a:rPr lang="en-IE" sz="2400" dirty="0" smtClean="0"/>
              <a:t>.</a:t>
            </a:r>
            <a:endParaRPr lang="en-IE" sz="2400" dirty="0"/>
          </a:p>
        </p:txBody>
      </p:sp>
      <p:sp>
        <p:nvSpPr>
          <p:cNvPr id="6" name="Rounded Rectangle 5"/>
          <p:cNvSpPr/>
          <p:nvPr/>
        </p:nvSpPr>
        <p:spPr>
          <a:xfrm>
            <a:off x="3430910" y="5877272"/>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err="1" smtClean="0"/>
              <a:t>TypeError</a:t>
            </a:r>
            <a:r>
              <a:rPr lang="en-IE" sz="2400" dirty="0" smtClean="0"/>
              <a:t>: float(None)</a:t>
            </a:r>
            <a:endParaRPr lang="en-IE" sz="2400" dirty="0"/>
          </a:p>
          <a:p>
            <a:pPr algn="ctr"/>
            <a:r>
              <a:rPr lang="en-IE" sz="2400" dirty="0" err="1" smtClean="0"/>
              <a:t>ValueError</a:t>
            </a:r>
            <a:r>
              <a:rPr lang="en-IE" sz="2400" dirty="0" smtClean="0"/>
              <a:t>: float(“Hi!”)</a:t>
            </a:r>
            <a:endParaRPr lang="en-IE" sz="2400" dirty="0"/>
          </a:p>
        </p:txBody>
      </p:sp>
    </p:spTree>
    <p:extLst>
      <p:ext uri="{BB962C8B-B14F-4D97-AF65-F5344CB8AC3E}">
        <p14:creationId xmlns:p14="http://schemas.microsoft.com/office/powerpoint/2010/main" val="1874271346"/>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ExceptionHandling5</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smtClean="0">
                <a:solidFill>
                  <a:schemeClr val="bg1"/>
                </a:solidFill>
                <a:latin typeface="Courier New" panose="02070309020205020404" pitchFamily="49" charset="0"/>
                <a:cs typeface="Courier New" panose="02070309020205020404" pitchFamily="49" charset="0"/>
              </a:rPr>
              <a:t>("Type </a:t>
            </a:r>
            <a:r>
              <a:rPr lang="en-IE" sz="2400" dirty="0">
                <a:solidFill>
                  <a:schemeClr val="bg1"/>
                </a:solidFill>
                <a:latin typeface="Courier New" panose="02070309020205020404" pitchFamily="49" charset="0"/>
                <a:cs typeface="Courier New" panose="02070309020205020404" pitchFamily="49" charset="0"/>
              </a:rPr>
              <a:t>Error: Dude, you typed in a NULL </a:t>
            </a:r>
            <a:r>
              <a:rPr lang="en-IE" sz="2400" dirty="0" smtClean="0">
                <a:solidFill>
                  <a:schemeClr val="bg1"/>
                </a:solidFill>
                <a:latin typeface="Courier New" panose="02070309020205020404" pitchFamily="49" charset="0"/>
                <a:cs typeface="Courier New" panose="02070309020205020404" pitchFamily="49" charset="0"/>
              </a:rPr>
              <a: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print("Value Error: Dude, you typed in </a:t>
            </a:r>
            <a:r>
              <a:rPr lang="en-IE" sz="2400" dirty="0" smtClean="0">
                <a:solidFill>
                  <a:schemeClr val="bg1"/>
                </a:solidFill>
                <a:latin typeface="Courier New" panose="02070309020205020404" pitchFamily="49" charset="0"/>
                <a:cs typeface="Courier New" panose="02070309020205020404" pitchFamily="49" charset="0"/>
              </a:rPr>
              <a:t>characters")</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3430910" y="5085184"/>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Checking for a </a:t>
            </a:r>
            <a:r>
              <a:rPr lang="en-IE" sz="2400" dirty="0" err="1" smtClean="0"/>
              <a:t>TypeError</a:t>
            </a:r>
            <a:r>
              <a:rPr lang="en-IE" sz="2400" dirty="0" smtClean="0"/>
              <a:t> and </a:t>
            </a:r>
            <a:r>
              <a:rPr lang="en-IE" sz="2400" dirty="0" err="1" smtClean="0"/>
              <a:t>ValueError</a:t>
            </a:r>
            <a:r>
              <a:rPr lang="en-IE" sz="2400" dirty="0" smtClean="0"/>
              <a:t>.</a:t>
            </a:r>
            <a:endParaRPr lang="en-IE" sz="2400" dirty="0"/>
          </a:p>
        </p:txBody>
      </p:sp>
      <p:sp>
        <p:nvSpPr>
          <p:cNvPr id="6" name="Rounded Rectangle 5"/>
          <p:cNvSpPr/>
          <p:nvPr/>
        </p:nvSpPr>
        <p:spPr>
          <a:xfrm>
            <a:off x="3430910" y="5877272"/>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err="1" smtClean="0"/>
              <a:t>TypeError</a:t>
            </a:r>
            <a:r>
              <a:rPr lang="en-IE" sz="2400" dirty="0" smtClean="0"/>
              <a:t>: float(None)</a:t>
            </a:r>
            <a:endParaRPr lang="en-IE" sz="2400" dirty="0"/>
          </a:p>
          <a:p>
            <a:pPr algn="ctr"/>
            <a:r>
              <a:rPr lang="en-IE" sz="2400" dirty="0" err="1" smtClean="0"/>
              <a:t>ValueError</a:t>
            </a:r>
            <a:r>
              <a:rPr lang="en-IE" sz="2400" dirty="0" smtClean="0"/>
              <a:t>: float(“Hi!”)</a:t>
            </a:r>
            <a:endParaRPr lang="en-IE" sz="2400" dirty="0"/>
          </a:p>
        </p:txBody>
      </p:sp>
    </p:spTree>
    <p:extLst>
      <p:ext uri="{BB962C8B-B14F-4D97-AF65-F5344CB8AC3E}">
        <p14:creationId xmlns:p14="http://schemas.microsoft.com/office/powerpoint/2010/main" val="174085349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lnSpcReduction="1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ExceptionHandling6</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 as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print("System Message:",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5" name="Rounded Rectangle 4"/>
          <p:cNvSpPr/>
          <p:nvPr/>
        </p:nvSpPr>
        <p:spPr>
          <a:xfrm>
            <a:off x="478582" y="5733256"/>
            <a:ext cx="11161240" cy="86401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System Message: </a:t>
            </a:r>
            <a:r>
              <a:rPr lang="en-IE" sz="2400" i="1" dirty="0"/>
              <a:t>float() argument must be a string or a number, not '</a:t>
            </a:r>
            <a:r>
              <a:rPr lang="en-IE" sz="2400" i="1" dirty="0" err="1"/>
              <a:t>NoneType</a:t>
            </a:r>
            <a:r>
              <a:rPr lang="en-IE" sz="2400" i="1" dirty="0"/>
              <a:t>'</a:t>
            </a:r>
          </a:p>
          <a:p>
            <a:pPr algn="ctr"/>
            <a:r>
              <a:rPr lang="en-IE" sz="2400" dirty="0"/>
              <a:t>System Message: </a:t>
            </a:r>
            <a:r>
              <a:rPr lang="en-IE" sz="2400" i="1" dirty="0"/>
              <a:t>could not convert string to float: 'Hi!'</a:t>
            </a:r>
          </a:p>
        </p:txBody>
      </p:sp>
    </p:spTree>
    <p:extLst>
      <p:ext uri="{BB962C8B-B14F-4D97-AF65-F5344CB8AC3E}">
        <p14:creationId xmlns:p14="http://schemas.microsoft.com/office/powerpoint/2010/main" val="1809466715"/>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ExceptionHandling7</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478582" y="5733256"/>
            <a:ext cx="11161240" cy="86401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An ELSE statement after the EXCEPT block allows the program to let the user know that the TRY statement </a:t>
            </a:r>
            <a:r>
              <a:rPr lang="en-IE" sz="2400" dirty="0" err="1" smtClean="0"/>
              <a:t>suceeded</a:t>
            </a:r>
            <a:r>
              <a:rPr lang="en-IE" sz="2400" dirty="0" smtClean="0"/>
              <a:t>.</a:t>
            </a:r>
            <a:endParaRPr lang="en-IE" sz="2400" i="1" dirty="0"/>
          </a:p>
        </p:txBody>
      </p:sp>
    </p:spTree>
    <p:extLst>
      <p:ext uri="{BB962C8B-B14F-4D97-AF65-F5344CB8AC3E}">
        <p14:creationId xmlns:p14="http://schemas.microsoft.com/office/powerpoint/2010/main" val="2397392831"/>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smtClean="0">
                <a:solidFill>
                  <a:schemeClr val="bg1"/>
                </a:solidFill>
              </a:rPr>
              <a:t>Python: Programming the Google Search</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
        <p:nvSpPr>
          <p:cNvPr id="5" name="Subtitle 2"/>
          <p:cNvSpPr txBox="1">
            <a:spLocks/>
          </p:cNvSpPr>
          <p:nvPr/>
        </p:nvSpPr>
        <p:spPr>
          <a:xfrm>
            <a:off x="550590" y="5793060"/>
            <a:ext cx="10873208" cy="8763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dirty="0" smtClean="0">
                <a:solidFill>
                  <a:schemeClr val="bg1"/>
                </a:solidFill>
              </a:rPr>
              <a:t>Ref: Donaldson</a:t>
            </a:r>
            <a:r>
              <a:rPr lang="en-IE" dirty="0">
                <a:solidFill>
                  <a:schemeClr val="bg1"/>
                </a:solidFill>
              </a:rPr>
              <a:t>, 2013, Python: Visual </a:t>
            </a:r>
            <a:r>
              <a:rPr lang="en-IE" dirty="0" err="1">
                <a:solidFill>
                  <a:schemeClr val="bg1"/>
                </a:solidFill>
              </a:rPr>
              <a:t>QuickStart</a:t>
            </a:r>
            <a:r>
              <a:rPr lang="en-IE" dirty="0">
                <a:solidFill>
                  <a:schemeClr val="bg1"/>
                </a:solidFill>
              </a:rPr>
              <a:t> </a:t>
            </a:r>
            <a:r>
              <a:rPr lang="en-IE" dirty="0" smtClean="0">
                <a:solidFill>
                  <a:schemeClr val="bg1"/>
                </a:solidFill>
              </a:rPr>
              <a:t>Guide, Chap.11</a:t>
            </a:r>
            <a:endParaRPr lang="en-IE" dirty="0">
              <a:solidFill>
                <a:schemeClr val="bg1"/>
              </a:solidFill>
            </a:endParaRPr>
          </a:p>
        </p:txBody>
      </p:sp>
    </p:spTree>
    <p:extLst>
      <p:ext uri="{BB962C8B-B14F-4D97-AF65-F5344CB8AC3E}">
        <p14:creationId xmlns:p14="http://schemas.microsoft.com/office/powerpoint/2010/main" val="557053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(Push)</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Push(N):</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stack is full")</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Stack[</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ENDIF</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53842696"/>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Handling Strings</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4000" dirty="0" smtClean="0">
                <a:solidFill>
                  <a:schemeClr val="bg1"/>
                </a:solidFill>
                <a:latin typeface="Courier New" panose="02070309020205020404" pitchFamily="49" charset="0"/>
                <a:cs typeface="Courier New" panose="02070309020205020404" pitchFamily="49" charset="0"/>
              </a:rPr>
              <a:t>s </a:t>
            </a:r>
            <a:r>
              <a:rPr lang="en-IE" sz="4000" dirty="0">
                <a:solidFill>
                  <a:schemeClr val="bg1"/>
                </a:solidFill>
                <a:latin typeface="Courier New" panose="02070309020205020404" pitchFamily="49" charset="0"/>
                <a:cs typeface="Courier New" panose="02070309020205020404" pitchFamily="49" charset="0"/>
              </a:rPr>
              <a:t>= </a:t>
            </a:r>
            <a:r>
              <a:rPr lang="en-IE" sz="4000" dirty="0" smtClean="0">
                <a:solidFill>
                  <a:schemeClr val="bg1"/>
                </a:solidFill>
                <a:latin typeface="Courier New" panose="02070309020205020404" pitchFamily="49" charset="0"/>
                <a:cs typeface="Courier New" panose="02070309020205020404" pitchFamily="49" charset="0"/>
              </a:rPr>
              <a:t>“A </a:t>
            </a:r>
            <a:r>
              <a:rPr lang="en-IE" sz="4000" dirty="0">
                <a:solidFill>
                  <a:schemeClr val="bg1"/>
                </a:solidFill>
                <a:latin typeface="Courier New" panose="02070309020205020404" pitchFamily="49" charset="0"/>
                <a:cs typeface="Courier New" panose="02070309020205020404" pitchFamily="49" charset="0"/>
              </a:rPr>
              <a:t>long time ago in a galaxy far, far away </a:t>
            </a: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endParaRPr lang="en-IE" sz="40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4000" dirty="0" err="1" smtClean="0">
                <a:solidFill>
                  <a:schemeClr val="bg1"/>
                </a:solidFill>
                <a:latin typeface="Courier New" panose="02070309020205020404" pitchFamily="49" charset="0"/>
                <a:cs typeface="Courier New" panose="02070309020205020404" pitchFamily="49" charset="0"/>
              </a:rPr>
              <a:t>s.split</a:t>
            </a:r>
            <a:r>
              <a:rPr lang="en-IE" sz="40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40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4000" dirty="0" smtClean="0">
                <a:solidFill>
                  <a:schemeClr val="bg1"/>
                </a:solidFill>
                <a:latin typeface="Courier New" panose="02070309020205020404" pitchFamily="49" charset="0"/>
                <a:cs typeface="Courier New" panose="02070309020205020404" pitchFamily="49" charset="0"/>
              </a:rPr>
              <a:t>&gt;&gt;&gt; [‘A', </a:t>
            </a:r>
            <a:r>
              <a:rPr lang="en-IE" sz="4000" dirty="0">
                <a:solidFill>
                  <a:schemeClr val="bg1"/>
                </a:solidFill>
                <a:latin typeface="Courier New" panose="02070309020205020404" pitchFamily="49" charset="0"/>
                <a:cs typeface="Courier New" panose="02070309020205020404" pitchFamily="49" charset="0"/>
              </a:rPr>
              <a:t>'long', 'time', 'ago', 'in', 'a', 'galaxy', 'far,', 'far', 'away', '...']</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1907687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String </a:t>
            </a:r>
            <a:r>
              <a:rPr lang="en-IE" dirty="0" err="1" smtClean="0">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77500" lnSpcReduction="20000"/>
          </a:bodyPr>
          <a:lstStyle/>
          <a:p>
            <a:pPr marL="0" indent="0">
              <a:buNone/>
            </a:pPr>
            <a:r>
              <a:rPr lang="en-IE" sz="4000" dirty="0">
                <a:solidFill>
                  <a:schemeClr val="bg1"/>
                </a:solidFill>
                <a:latin typeface="Courier New" panose="02070309020205020404" pitchFamily="49" charset="0"/>
                <a:cs typeface="Courier New" panose="02070309020205020404" pitchFamily="49" charset="0"/>
              </a:rPr>
              <a:t># PROGRAM String </a:t>
            </a:r>
            <a:r>
              <a:rPr lang="en-IE" sz="4000" dirty="0" err="1">
                <a:solidFill>
                  <a:schemeClr val="bg1"/>
                </a:solidFill>
                <a:latin typeface="Courier New" panose="02070309020205020404" pitchFamily="49" charset="0"/>
                <a:cs typeface="Courier New" panose="02070309020205020404" pitchFamily="49" charset="0"/>
              </a:rPr>
              <a:t>Preprocessing</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keep = {'a', 'b', 'c', 'd', 'e', </a:t>
            </a:r>
            <a:endParaRPr lang="en-IE" sz="40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'f</a:t>
            </a:r>
            <a:r>
              <a:rPr lang="en-IE" sz="4000" dirty="0">
                <a:solidFill>
                  <a:schemeClr val="bg1"/>
                </a:solidFill>
                <a:latin typeface="Courier New" panose="02070309020205020404" pitchFamily="49" charset="0"/>
                <a:cs typeface="Courier New" panose="02070309020205020404" pitchFamily="49" charset="0"/>
              </a:rPr>
              <a:t>', 'g', 'h', '</a:t>
            </a:r>
            <a:r>
              <a:rPr lang="en-IE" sz="4000" dirty="0" err="1">
                <a:solidFill>
                  <a:schemeClr val="bg1"/>
                </a:solidFill>
                <a:latin typeface="Courier New" panose="02070309020205020404" pitchFamily="49" charset="0"/>
                <a:cs typeface="Courier New" panose="02070309020205020404" pitchFamily="49" charset="0"/>
              </a:rPr>
              <a:t>i</a:t>
            </a:r>
            <a:r>
              <a:rPr lang="en-IE" sz="4000" dirty="0">
                <a:solidFill>
                  <a:schemeClr val="bg1"/>
                </a:solidFill>
                <a:latin typeface="Courier New" panose="02070309020205020404" pitchFamily="49" charset="0"/>
                <a:cs typeface="Courier New" panose="02070309020205020404" pitchFamily="49" charset="0"/>
              </a:rPr>
              <a:t>', 'j', 'k', 'l</a:t>
            </a:r>
            <a:r>
              <a:rPr lang="en-IE" sz="40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a:t>
            </a:r>
            <a:r>
              <a:rPr lang="en-IE" sz="4000" dirty="0">
                <a:solidFill>
                  <a:schemeClr val="bg1"/>
                </a:solidFill>
                <a:latin typeface="Courier New" panose="02070309020205020404" pitchFamily="49" charset="0"/>
                <a:cs typeface="Courier New" panose="02070309020205020404" pitchFamily="49" charset="0"/>
              </a:rPr>
              <a:t> </a:t>
            </a:r>
            <a:r>
              <a:rPr lang="en-IE" sz="4000" dirty="0" smtClean="0">
                <a:solidFill>
                  <a:schemeClr val="bg1"/>
                </a:solidFill>
                <a:latin typeface="Courier New" panose="02070309020205020404" pitchFamily="49" charset="0"/>
                <a:cs typeface="Courier New" panose="02070309020205020404" pitchFamily="49" charset="0"/>
              </a:rPr>
              <a:t>      'm', 'n</a:t>
            </a:r>
            <a:r>
              <a:rPr lang="en-IE" sz="4000" dirty="0">
                <a:solidFill>
                  <a:schemeClr val="bg1"/>
                </a:solidFill>
                <a:latin typeface="Courier New" panose="02070309020205020404" pitchFamily="49" charset="0"/>
                <a:cs typeface="Courier New" panose="02070309020205020404" pitchFamily="49" charset="0"/>
              </a:rPr>
              <a:t>', 'o', 'p', 'q', 'r', 's</a:t>
            </a:r>
            <a:r>
              <a:rPr lang="en-IE" sz="40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't</a:t>
            </a:r>
            <a:r>
              <a:rPr lang="en-IE" sz="4000" dirty="0">
                <a:solidFill>
                  <a:schemeClr val="bg1"/>
                </a:solidFill>
                <a:latin typeface="Courier New" panose="02070309020205020404" pitchFamily="49" charset="0"/>
                <a:cs typeface="Courier New" panose="02070309020205020404" pitchFamily="49" charset="0"/>
              </a:rPr>
              <a:t>', 'u', 'v', 'w', 'x', 'y', 'z</a:t>
            </a: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 ', '-', </a:t>
            </a:r>
            <a:r>
              <a:rPr lang="en-IE" sz="40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40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530266856"/>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String </a:t>
            </a:r>
            <a:r>
              <a:rPr lang="en-IE" dirty="0" err="1" smtClean="0">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55000" lnSpcReduction="20000"/>
          </a:bodyPr>
          <a:lstStyle/>
          <a:p>
            <a:pPr marL="0" indent="0">
              <a:buNone/>
            </a:pPr>
            <a:r>
              <a:rPr lang="en-IE" sz="4000" dirty="0" err="1" smtClean="0">
                <a:solidFill>
                  <a:schemeClr val="bg1"/>
                </a:solidFill>
                <a:latin typeface="Courier New" panose="02070309020205020404" pitchFamily="49" charset="0"/>
                <a:cs typeface="Courier New" panose="02070309020205020404" pitchFamily="49" charset="0"/>
              </a:rPr>
              <a:t>def</a:t>
            </a:r>
            <a:r>
              <a:rPr lang="en-IE" sz="4000" dirty="0" smtClean="0">
                <a:solidFill>
                  <a:schemeClr val="bg1"/>
                </a:solidFill>
                <a:latin typeface="Courier New" panose="02070309020205020404" pitchFamily="49" charset="0"/>
                <a:cs typeface="Courier New" panose="02070309020205020404" pitchFamily="49" charset="0"/>
              </a:rPr>
              <a:t> </a:t>
            </a:r>
            <a:r>
              <a:rPr lang="en-IE" sz="4000" dirty="0">
                <a:solidFill>
                  <a:schemeClr val="bg1"/>
                </a:solidFill>
                <a:latin typeface="Courier New" panose="02070309020205020404" pitchFamily="49" charset="0"/>
                <a:cs typeface="Courier New" panose="02070309020205020404" pitchFamily="49" charset="0"/>
              </a:rPr>
              <a:t>Normalise(s):</a:t>
            </a:r>
          </a:p>
          <a:p>
            <a:pPr marL="0" indent="0">
              <a:buNone/>
            </a:pPr>
            <a:r>
              <a:rPr lang="en-IE" sz="4000" dirty="0">
                <a:solidFill>
                  <a:schemeClr val="bg1"/>
                </a:solidFill>
                <a:latin typeface="Courier New" panose="02070309020205020404" pitchFamily="49" charset="0"/>
                <a:cs typeface="Courier New" panose="02070309020205020404" pitchFamily="49" charset="0"/>
              </a:rPr>
              <a:t>    result = ''</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for </a:t>
            </a:r>
            <a:r>
              <a:rPr lang="en-IE" sz="4000" dirty="0">
                <a:solidFill>
                  <a:schemeClr val="bg1"/>
                </a:solidFill>
                <a:latin typeface="Courier New" panose="02070309020205020404" pitchFamily="49" charset="0"/>
                <a:cs typeface="Courier New" panose="02070309020205020404" pitchFamily="49" charset="0"/>
              </a:rPr>
              <a:t>x in </a:t>
            </a:r>
            <a:r>
              <a:rPr lang="en-IE" sz="4000" dirty="0" err="1">
                <a:solidFill>
                  <a:schemeClr val="bg1"/>
                </a:solidFill>
                <a:latin typeface="Courier New" panose="02070309020205020404" pitchFamily="49" charset="0"/>
                <a:cs typeface="Courier New" panose="02070309020205020404" pitchFamily="49" charset="0"/>
              </a:rPr>
              <a:t>s.lower</a:t>
            </a:r>
            <a:r>
              <a:rPr lang="en-IE" sz="4000" dirty="0" smtClean="0">
                <a:solidFill>
                  <a:schemeClr val="bg1"/>
                </a:solidFill>
                <a:latin typeface="Courier New" panose="02070309020205020404" pitchFamily="49" charset="0"/>
                <a:cs typeface="Courier New" panose="02070309020205020404" pitchFamily="49" charset="0"/>
              </a:rPr>
              <a:t>(): </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 DO</a:t>
            </a:r>
          </a:p>
          <a:p>
            <a:pPr marL="0" indent="0">
              <a:buNone/>
            </a:pPr>
            <a:r>
              <a:rPr lang="en-IE" sz="4000" dirty="0">
                <a:solidFill>
                  <a:schemeClr val="bg1"/>
                </a:solidFill>
                <a:latin typeface="Courier New" panose="02070309020205020404" pitchFamily="49" charset="0"/>
                <a:cs typeface="Courier New" panose="02070309020205020404" pitchFamily="49" charset="0"/>
              </a:rPr>
              <a:t>        if x in keep:</a:t>
            </a:r>
          </a:p>
          <a:p>
            <a:pPr marL="0" indent="0">
              <a:buNone/>
            </a:pPr>
            <a:r>
              <a:rPr lang="en-IE" sz="4000" dirty="0">
                <a:solidFill>
                  <a:schemeClr val="bg1"/>
                </a:solidFill>
                <a:latin typeface="Courier New" panose="02070309020205020404" pitchFamily="49" charset="0"/>
                <a:cs typeface="Courier New" panose="02070309020205020404" pitchFamily="49" charset="0"/>
              </a:rPr>
              <a:t>        # THEN</a:t>
            </a:r>
          </a:p>
          <a:p>
            <a:pPr marL="0" indent="0">
              <a:buNone/>
            </a:pPr>
            <a:r>
              <a:rPr lang="en-IE" sz="4000" dirty="0">
                <a:solidFill>
                  <a:schemeClr val="bg1"/>
                </a:solidFill>
                <a:latin typeface="Courier New" panose="02070309020205020404" pitchFamily="49" charset="0"/>
                <a:cs typeface="Courier New" panose="02070309020205020404" pitchFamily="49" charset="0"/>
              </a:rPr>
              <a:t>            result </a:t>
            </a:r>
            <a:r>
              <a:rPr lang="en-IE" sz="4000" dirty="0" smtClean="0">
                <a:solidFill>
                  <a:schemeClr val="bg1"/>
                </a:solidFill>
                <a:latin typeface="Courier New" panose="02070309020205020404" pitchFamily="49" charset="0"/>
                <a:cs typeface="Courier New" panose="02070309020205020404" pitchFamily="49" charset="0"/>
              </a:rPr>
              <a:t>= result + x # Add current char to result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 ELSE</a:t>
            </a:r>
          </a:p>
          <a:p>
            <a:pPr marL="0" indent="0">
              <a:buNone/>
            </a:pPr>
            <a:r>
              <a:rPr lang="en-IE" sz="4000" dirty="0">
                <a:solidFill>
                  <a:schemeClr val="bg1"/>
                </a:solidFill>
                <a:latin typeface="Courier New" panose="02070309020205020404" pitchFamily="49" charset="0"/>
                <a:cs typeface="Courier New" panose="02070309020205020404" pitchFamily="49" charset="0"/>
              </a:rPr>
              <a:t>            # </a:t>
            </a:r>
            <a:r>
              <a:rPr lang="en-IE" sz="4000" dirty="0" smtClean="0">
                <a:solidFill>
                  <a:schemeClr val="bg1"/>
                </a:solidFill>
                <a:latin typeface="Courier New" panose="02070309020205020404" pitchFamily="49" charset="0"/>
                <a:cs typeface="Courier New" panose="02070309020205020404" pitchFamily="49" charset="0"/>
              </a:rPr>
              <a:t>Do not add current char </a:t>
            </a:r>
            <a:r>
              <a:rPr lang="en-IE" sz="4000" dirty="0">
                <a:solidFill>
                  <a:schemeClr val="bg1"/>
                </a:solidFill>
                <a:latin typeface="Courier New" panose="02070309020205020404" pitchFamily="49" charset="0"/>
                <a:cs typeface="Courier New" panose="02070309020205020404" pitchFamily="49" charset="0"/>
              </a:rPr>
              <a:t>to result</a:t>
            </a:r>
          </a:p>
          <a:p>
            <a:pPr marL="0" indent="0">
              <a:buNone/>
            </a:pPr>
            <a:r>
              <a:rPr lang="en-IE" sz="4000" dirty="0">
                <a:solidFill>
                  <a:schemeClr val="bg1"/>
                </a:solidFill>
                <a:latin typeface="Courier New" panose="02070309020205020404" pitchFamily="49" charset="0"/>
                <a:cs typeface="Courier New" panose="02070309020205020404" pitchFamily="49" charset="0"/>
              </a:rPr>
              <a:t>        # ENDIF;</a:t>
            </a:r>
          </a:p>
          <a:p>
            <a:pPr marL="0" indent="0">
              <a:buNone/>
            </a:pPr>
            <a:r>
              <a:rPr lang="en-IE" sz="4000" dirty="0">
                <a:solidFill>
                  <a:schemeClr val="bg1"/>
                </a:solidFill>
                <a:latin typeface="Courier New" panose="02070309020205020404" pitchFamily="49" charset="0"/>
                <a:cs typeface="Courier New" panose="02070309020205020404" pitchFamily="49" charset="0"/>
              </a:rPr>
              <a:t>    # ENDFOR</a:t>
            </a: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return result</a:t>
            </a:r>
          </a:p>
          <a:p>
            <a:pPr marL="0" indent="0">
              <a:buNone/>
            </a:pPr>
            <a:r>
              <a:rPr lang="en-IE" sz="4000" dirty="0">
                <a:solidFill>
                  <a:schemeClr val="bg1"/>
                </a:solidFill>
                <a:latin typeface="Courier New" panose="02070309020205020404" pitchFamily="49" charset="0"/>
                <a:cs typeface="Courier New" panose="02070309020205020404" pitchFamily="49" charset="0"/>
              </a:rPr>
              <a:t># END Normalise.</a:t>
            </a:r>
            <a:endParaRPr lang="en-IE" sz="4000" dirty="0" smtClean="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263157912"/>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String </a:t>
            </a:r>
            <a:r>
              <a:rPr lang="en-IE" dirty="0" err="1" smtClean="0">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PRORGAM </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Quote = "A long time ago in a galaxy far, far away ..."</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a:solidFill>
                  <a:schemeClr val="bg1"/>
                </a:solidFill>
                <a:latin typeface="Courier New" panose="02070309020205020404" pitchFamily="49" charset="0"/>
                <a:cs typeface="Courier New" panose="02070309020205020404" pitchFamily="49" charset="0"/>
              </a:rPr>
              <a:t> = Normalise(Quote)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smtClean="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670626411"/>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String </a:t>
            </a:r>
            <a:r>
              <a:rPr lang="en-IE" dirty="0" err="1" smtClean="0">
                <a:solidFill>
                  <a:schemeClr val="bg1"/>
                </a:solidFill>
              </a:rPr>
              <a:t>Preprocessing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PRORGAM </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Quote = "A long time ago in a galaxy far, far away ..."</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a:solidFill>
                  <a:schemeClr val="bg1"/>
                </a:solidFill>
                <a:latin typeface="Courier New" panose="02070309020205020404" pitchFamily="49" charset="0"/>
                <a:cs typeface="Courier New" panose="02070309020205020404" pitchFamily="49" charset="0"/>
              </a:rPr>
              <a:t> = Normalise(Quote)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print(Quote)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NewQuote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smtClean="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6" name="Rectangle 5"/>
          <p:cNvSpPr/>
          <p:nvPr/>
        </p:nvSpPr>
        <p:spPr>
          <a:xfrm>
            <a:off x="622598" y="4797152"/>
            <a:ext cx="11233248"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4000" i="1" dirty="0"/>
              <a:t>A long time ago in a galaxy far, far away ...</a:t>
            </a:r>
          </a:p>
          <a:p>
            <a:pPr algn="ctr"/>
            <a:r>
              <a:rPr lang="en-IE" sz="4000" i="1" dirty="0"/>
              <a:t>a long time ago in a galaxy far </a:t>
            </a:r>
            <a:r>
              <a:rPr lang="en-IE" sz="4000" i="1" dirty="0" err="1"/>
              <a:t>far</a:t>
            </a:r>
            <a:r>
              <a:rPr lang="en-IE" sz="4000" i="1" dirty="0"/>
              <a:t> away </a:t>
            </a:r>
          </a:p>
        </p:txBody>
      </p:sp>
    </p:spTree>
    <p:extLst>
      <p:ext uri="{BB962C8B-B14F-4D97-AF65-F5344CB8AC3E}">
        <p14:creationId xmlns:p14="http://schemas.microsoft.com/office/powerpoint/2010/main" val="243469877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Handling Strings in Files</a:t>
            </a:r>
          </a:p>
        </p:txBody>
      </p:sp>
      <p:sp>
        <p:nvSpPr>
          <p:cNvPr id="2" name="Content Placeholder 1"/>
          <p:cNvSpPr>
            <a:spLocks noGrp="1"/>
          </p:cNvSpPr>
          <p:nvPr>
            <p:ph idx="1"/>
          </p:nvPr>
        </p:nvSpPr>
        <p:spPr>
          <a:xfrm>
            <a:off x="609521" y="1600201"/>
            <a:ext cx="10742269" cy="4525963"/>
          </a:xfrm>
        </p:spPr>
        <p:txBody>
          <a:bodyPr>
            <a:normAutofit fontScale="85000" lnSpcReduction="20000"/>
          </a:bodyPr>
          <a:lstStyle/>
          <a:p>
            <a:pPr marL="0" indent="0">
              <a:buNone/>
            </a:pPr>
            <a:r>
              <a:rPr lang="en-IE" sz="3300" dirty="0" smtClean="0">
                <a:solidFill>
                  <a:schemeClr val="bg1"/>
                </a:solidFill>
                <a:latin typeface="Courier New" panose="02070309020205020404" pitchFamily="49" charset="0"/>
                <a:cs typeface="Courier New" panose="02070309020205020404" pitchFamily="49" charset="0"/>
              </a:rPr>
              <a:t>script = open</a:t>
            </a:r>
            <a:r>
              <a:rPr lang="en-IE" sz="3300" dirty="0">
                <a:solidFill>
                  <a:schemeClr val="bg1"/>
                </a:solidFill>
                <a:latin typeface="Courier New" panose="02070309020205020404" pitchFamily="49" charset="0"/>
                <a:cs typeface="Courier New" panose="02070309020205020404" pitchFamily="49" charset="0"/>
              </a:rPr>
              <a:t>(</a:t>
            </a:r>
            <a:r>
              <a:rPr lang="en-IE" sz="3300" dirty="0" smtClean="0">
                <a:solidFill>
                  <a:schemeClr val="bg1"/>
                </a:solidFill>
                <a:latin typeface="Courier New" panose="02070309020205020404" pitchFamily="49" charset="0"/>
                <a:cs typeface="Courier New" panose="02070309020205020404" pitchFamily="49" charset="0"/>
              </a:rPr>
              <a:t>'</a:t>
            </a:r>
            <a:r>
              <a:rPr lang="en-IE" sz="3300" dirty="0" err="1" smtClean="0">
                <a:solidFill>
                  <a:schemeClr val="bg1"/>
                </a:solidFill>
                <a:latin typeface="Courier New" panose="02070309020205020404" pitchFamily="49" charset="0"/>
                <a:cs typeface="Courier New" panose="02070309020205020404" pitchFamily="49" charset="0"/>
              </a:rPr>
              <a:t>StarWarsscript.txt</a:t>
            </a:r>
            <a:r>
              <a:rPr lang="en-IE" sz="3300" dirty="0" err="1">
                <a:solidFill>
                  <a:schemeClr val="bg1"/>
                </a:solidFill>
                <a:latin typeface="Courier New" panose="02070309020205020404" pitchFamily="49" charset="0"/>
                <a:cs typeface="Courier New" panose="02070309020205020404" pitchFamily="49" charset="0"/>
              </a:rPr>
              <a:t>','r</a:t>
            </a:r>
            <a:r>
              <a:rPr lang="en-IE" sz="3300" dirty="0">
                <a:solidFill>
                  <a:schemeClr val="bg1"/>
                </a:solidFill>
                <a:latin typeface="Courier New" panose="02070309020205020404" pitchFamily="49" charset="0"/>
                <a:cs typeface="Courier New" panose="02070309020205020404" pitchFamily="49" charset="0"/>
              </a:rPr>
              <a:t>').read</a:t>
            </a:r>
            <a:r>
              <a:rPr lang="en-IE" sz="33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3300" dirty="0">
              <a:solidFill>
                <a:schemeClr val="bg1"/>
              </a:solidFill>
              <a:latin typeface="Courier New" panose="02070309020205020404" pitchFamily="49" charset="0"/>
              <a:cs typeface="Courier New" panose="02070309020205020404" pitchFamily="49" charset="0"/>
            </a:endParaRPr>
          </a:p>
          <a:p>
            <a:pPr marL="0" indent="0">
              <a:buNone/>
            </a:pPr>
            <a:r>
              <a:rPr lang="en-IE" sz="3300" dirty="0" err="1" smtClean="0">
                <a:solidFill>
                  <a:schemeClr val="bg1"/>
                </a:solidFill>
                <a:latin typeface="Courier New" panose="02070309020205020404" pitchFamily="49" charset="0"/>
                <a:cs typeface="Courier New" panose="02070309020205020404" pitchFamily="49" charset="0"/>
              </a:rPr>
              <a:t>len</a:t>
            </a:r>
            <a:r>
              <a:rPr lang="en-IE" sz="3300" dirty="0" smtClean="0">
                <a:solidFill>
                  <a:schemeClr val="bg1"/>
                </a:solidFill>
                <a:latin typeface="Courier New" panose="02070309020205020404" pitchFamily="49" charset="0"/>
                <a:cs typeface="Courier New" panose="02070309020205020404" pitchFamily="49" charset="0"/>
              </a:rPr>
              <a:t>(script)</a:t>
            </a:r>
          </a:p>
          <a:p>
            <a:pPr marL="0" indent="0">
              <a:buNone/>
            </a:pPr>
            <a:r>
              <a:rPr lang="en-IE" sz="3300" dirty="0" smtClean="0">
                <a:solidFill>
                  <a:schemeClr val="bg1"/>
                </a:solidFill>
                <a:latin typeface="Courier New" panose="02070309020205020404" pitchFamily="49" charset="0"/>
                <a:cs typeface="Courier New" panose="02070309020205020404" pitchFamily="49" charset="0"/>
              </a:rPr>
              <a:t>&gt;&gt;&gt; 326,359</a:t>
            </a:r>
          </a:p>
          <a:p>
            <a:pPr marL="0" indent="0">
              <a:buNone/>
            </a:pPr>
            <a:endParaRPr lang="en-IE" sz="33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3300" dirty="0" err="1">
                <a:solidFill>
                  <a:schemeClr val="bg1"/>
                </a:solidFill>
                <a:latin typeface="Courier New" panose="02070309020205020404" pitchFamily="49" charset="0"/>
                <a:cs typeface="Courier New" panose="02070309020205020404" pitchFamily="49" charset="0"/>
              </a:rPr>
              <a:t>script.count</a:t>
            </a:r>
            <a:r>
              <a:rPr lang="en-IE" sz="3300" dirty="0">
                <a:solidFill>
                  <a:schemeClr val="bg1"/>
                </a:solidFill>
                <a:latin typeface="Courier New" panose="02070309020205020404" pitchFamily="49" charset="0"/>
                <a:cs typeface="Courier New" panose="02070309020205020404" pitchFamily="49" charset="0"/>
              </a:rPr>
              <a:t>("\n")</a:t>
            </a:r>
          </a:p>
          <a:p>
            <a:pPr marL="0" indent="0">
              <a:buNone/>
            </a:pPr>
            <a:r>
              <a:rPr lang="en-IE" sz="3300" dirty="0" smtClean="0">
                <a:solidFill>
                  <a:schemeClr val="bg1"/>
                </a:solidFill>
                <a:latin typeface="Courier New" panose="02070309020205020404" pitchFamily="49" charset="0"/>
                <a:cs typeface="Courier New" panose="02070309020205020404" pitchFamily="49" charset="0"/>
              </a:rPr>
              <a:t>&gt;&gt;&gt; 8,150</a:t>
            </a:r>
          </a:p>
          <a:p>
            <a:pPr marL="0" indent="0">
              <a:buNone/>
            </a:pPr>
            <a:endParaRPr lang="en-IE" sz="3300" dirty="0">
              <a:solidFill>
                <a:schemeClr val="bg1"/>
              </a:solidFill>
              <a:latin typeface="Courier New" panose="02070309020205020404" pitchFamily="49" charset="0"/>
              <a:cs typeface="Courier New" panose="02070309020205020404" pitchFamily="49" charset="0"/>
            </a:endParaRPr>
          </a:p>
          <a:p>
            <a:pPr marL="0" indent="0">
              <a:buNone/>
            </a:pPr>
            <a:r>
              <a:rPr lang="en-IE" sz="3300" dirty="0" err="1">
                <a:solidFill>
                  <a:schemeClr val="bg1"/>
                </a:solidFill>
                <a:latin typeface="Courier New" panose="02070309020205020404" pitchFamily="49" charset="0"/>
                <a:cs typeface="Courier New" panose="02070309020205020404" pitchFamily="49" charset="0"/>
              </a:rPr>
              <a:t>len</a:t>
            </a:r>
            <a:r>
              <a:rPr lang="en-IE" sz="3300" dirty="0">
                <a:solidFill>
                  <a:schemeClr val="bg1"/>
                </a:solidFill>
                <a:latin typeface="Courier New" panose="02070309020205020404" pitchFamily="49" charset="0"/>
                <a:cs typeface="Courier New" panose="02070309020205020404" pitchFamily="49" charset="0"/>
              </a:rPr>
              <a:t>(</a:t>
            </a:r>
            <a:r>
              <a:rPr lang="en-IE" sz="3300" dirty="0" err="1">
                <a:solidFill>
                  <a:schemeClr val="bg1"/>
                </a:solidFill>
                <a:latin typeface="Courier New" panose="02070309020205020404" pitchFamily="49" charset="0"/>
                <a:cs typeface="Courier New" panose="02070309020205020404" pitchFamily="49" charset="0"/>
              </a:rPr>
              <a:t>script.split</a:t>
            </a:r>
            <a:r>
              <a:rPr lang="en-IE" sz="3300" dirty="0">
                <a:solidFill>
                  <a:schemeClr val="bg1"/>
                </a:solidFill>
                <a:latin typeface="Courier New" panose="02070309020205020404" pitchFamily="49" charset="0"/>
                <a:cs typeface="Courier New" panose="02070309020205020404" pitchFamily="49" charset="0"/>
              </a:rPr>
              <a:t>())</a:t>
            </a:r>
          </a:p>
          <a:p>
            <a:pPr marL="0" indent="0">
              <a:buNone/>
            </a:pPr>
            <a:r>
              <a:rPr lang="en-IE" sz="3300" dirty="0" smtClean="0">
                <a:solidFill>
                  <a:schemeClr val="bg1"/>
                </a:solidFill>
                <a:latin typeface="Courier New" panose="02070309020205020404" pitchFamily="49" charset="0"/>
                <a:cs typeface="Courier New" panose="02070309020205020404" pitchFamily="49" charset="0"/>
              </a:rPr>
              <a:t>&gt;&gt;&gt; 33,101</a:t>
            </a:r>
            <a:endParaRPr lang="en-IE" sz="3300" dirty="0">
              <a:solidFill>
                <a:schemeClr val="bg1"/>
              </a:solidFill>
              <a:latin typeface="Courier New" panose="02070309020205020404" pitchFamily="49" charset="0"/>
              <a:cs typeface="Courier New" panose="02070309020205020404" pitchFamily="49" charset="0"/>
            </a:endParaRP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p:txBody>
      </p:sp>
      <p:sp>
        <p:nvSpPr>
          <p:cNvPr id="8" name="Rounded Rectangle 7"/>
          <p:cNvSpPr/>
          <p:nvPr/>
        </p:nvSpPr>
        <p:spPr>
          <a:xfrm>
            <a:off x="3286894" y="5445224"/>
            <a:ext cx="20162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Words</a:t>
            </a:r>
            <a:endParaRPr lang="en-IE" sz="2400" dirty="0"/>
          </a:p>
        </p:txBody>
      </p:sp>
      <p:sp>
        <p:nvSpPr>
          <p:cNvPr id="9" name="Rounded Rectangle 8"/>
          <p:cNvSpPr/>
          <p:nvPr/>
        </p:nvSpPr>
        <p:spPr>
          <a:xfrm>
            <a:off x="3286894" y="2852936"/>
            <a:ext cx="20162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Characters</a:t>
            </a:r>
            <a:endParaRPr lang="en-IE" sz="2400" dirty="0"/>
          </a:p>
        </p:txBody>
      </p:sp>
      <p:sp>
        <p:nvSpPr>
          <p:cNvPr id="10" name="Rounded Rectangle 9"/>
          <p:cNvSpPr/>
          <p:nvPr/>
        </p:nvSpPr>
        <p:spPr>
          <a:xfrm>
            <a:off x="3286894" y="4149080"/>
            <a:ext cx="2016224"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Lines</a:t>
            </a:r>
            <a:endParaRPr lang="en-IE" sz="2400" dirty="0"/>
          </a:p>
        </p:txBody>
      </p:sp>
    </p:spTree>
    <p:extLst>
      <p:ext uri="{BB962C8B-B14F-4D97-AF65-F5344CB8AC3E}">
        <p14:creationId xmlns:p14="http://schemas.microsoft.com/office/powerpoint/2010/main" val="118254902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The Dictionary Type</a:t>
            </a:r>
            <a:endParaRPr lang="en-IE" dirty="0">
              <a:solidFill>
                <a:schemeClr val="bg1"/>
              </a:solidFill>
            </a:endParaRPr>
          </a:p>
        </p:txBody>
      </p:sp>
      <p:sp>
        <p:nvSpPr>
          <p:cNvPr id="4" name="Rectangle 3"/>
          <p:cNvSpPr/>
          <p:nvPr/>
        </p:nvSpPr>
        <p:spPr>
          <a:xfrm>
            <a:off x="371894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31</a:t>
            </a:r>
            <a:endParaRPr lang="en-IE" sz="1400" dirty="0">
              <a:solidFill>
                <a:schemeClr val="bg1"/>
              </a:solidFill>
            </a:endParaRPr>
          </a:p>
        </p:txBody>
      </p:sp>
      <p:sp>
        <p:nvSpPr>
          <p:cNvPr id="5" name="Rectangle 4"/>
          <p:cNvSpPr/>
          <p:nvPr/>
        </p:nvSpPr>
        <p:spPr>
          <a:xfrm>
            <a:off x="443902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41</a:t>
            </a:r>
            <a:endParaRPr lang="en-IE" dirty="0">
              <a:solidFill>
                <a:schemeClr val="bg1"/>
              </a:solidFill>
            </a:endParaRPr>
          </a:p>
        </p:txBody>
      </p:sp>
      <p:sp>
        <p:nvSpPr>
          <p:cNvPr id="6" name="Rectangle 5"/>
          <p:cNvSpPr/>
          <p:nvPr/>
        </p:nvSpPr>
        <p:spPr>
          <a:xfrm>
            <a:off x="515910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59</a:t>
            </a:r>
            <a:endParaRPr lang="en-IE" dirty="0">
              <a:solidFill>
                <a:schemeClr val="bg1"/>
              </a:solidFill>
            </a:endParaRPr>
          </a:p>
        </p:txBody>
      </p:sp>
      <p:sp>
        <p:nvSpPr>
          <p:cNvPr id="7" name="Rectangle 6"/>
          <p:cNvSpPr/>
          <p:nvPr/>
        </p:nvSpPr>
        <p:spPr>
          <a:xfrm>
            <a:off x="587918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26</a:t>
            </a:r>
            <a:endParaRPr lang="en-IE" dirty="0">
              <a:solidFill>
                <a:schemeClr val="bg1"/>
              </a:solidFill>
            </a:endParaRPr>
          </a:p>
        </p:txBody>
      </p:sp>
      <p:sp>
        <p:nvSpPr>
          <p:cNvPr id="8" name="Rectangle 7"/>
          <p:cNvSpPr/>
          <p:nvPr/>
        </p:nvSpPr>
        <p:spPr>
          <a:xfrm>
            <a:off x="659926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53</a:t>
            </a:r>
            <a:endParaRPr lang="en-IE" dirty="0">
              <a:solidFill>
                <a:schemeClr val="bg1"/>
              </a:solidFill>
            </a:endParaRPr>
          </a:p>
        </p:txBody>
      </p:sp>
      <p:sp>
        <p:nvSpPr>
          <p:cNvPr id="9" name="Rectangle 8"/>
          <p:cNvSpPr/>
          <p:nvPr/>
        </p:nvSpPr>
        <p:spPr>
          <a:xfrm>
            <a:off x="731934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59</a:t>
            </a:r>
            <a:endParaRPr lang="en-IE" dirty="0">
              <a:solidFill>
                <a:schemeClr val="bg1"/>
              </a:solidFill>
            </a:endParaRPr>
          </a:p>
        </p:txBody>
      </p:sp>
      <p:sp>
        <p:nvSpPr>
          <p:cNvPr id="10" name="Rectangle 9"/>
          <p:cNvSpPr/>
          <p:nvPr/>
        </p:nvSpPr>
        <p:spPr>
          <a:xfrm>
            <a:off x="8039422" y="2348880"/>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66</a:t>
            </a:r>
            <a:endParaRPr lang="en-IE" dirty="0">
              <a:solidFill>
                <a:schemeClr val="bg1"/>
              </a:solidFill>
            </a:endParaRPr>
          </a:p>
        </p:txBody>
      </p:sp>
      <p:sp>
        <p:nvSpPr>
          <p:cNvPr id="11" name="Rectangle 10"/>
          <p:cNvSpPr/>
          <p:nvPr/>
        </p:nvSpPr>
        <p:spPr>
          <a:xfrm>
            <a:off x="371894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0</a:t>
            </a:r>
            <a:endParaRPr lang="en-IE" sz="1400" dirty="0">
              <a:solidFill>
                <a:schemeClr val="bg1"/>
              </a:solidFill>
            </a:endParaRPr>
          </a:p>
        </p:txBody>
      </p:sp>
      <p:sp>
        <p:nvSpPr>
          <p:cNvPr id="12" name="Rectangle 11"/>
          <p:cNvSpPr/>
          <p:nvPr/>
        </p:nvSpPr>
        <p:spPr>
          <a:xfrm>
            <a:off x="443902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1</a:t>
            </a:r>
            <a:endParaRPr lang="en-IE" sz="1400" dirty="0">
              <a:solidFill>
                <a:schemeClr val="bg1"/>
              </a:solidFill>
            </a:endParaRPr>
          </a:p>
        </p:txBody>
      </p:sp>
      <p:sp>
        <p:nvSpPr>
          <p:cNvPr id="13" name="Rectangle 12"/>
          <p:cNvSpPr/>
          <p:nvPr/>
        </p:nvSpPr>
        <p:spPr>
          <a:xfrm>
            <a:off x="515910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2</a:t>
            </a:r>
            <a:endParaRPr lang="en-IE" sz="1400" dirty="0">
              <a:solidFill>
                <a:schemeClr val="bg1"/>
              </a:solidFill>
            </a:endParaRPr>
          </a:p>
        </p:txBody>
      </p:sp>
      <p:sp>
        <p:nvSpPr>
          <p:cNvPr id="14" name="Rectangle 13"/>
          <p:cNvSpPr/>
          <p:nvPr/>
        </p:nvSpPr>
        <p:spPr>
          <a:xfrm>
            <a:off x="587918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3</a:t>
            </a:r>
            <a:endParaRPr lang="en-IE" sz="1400" dirty="0">
              <a:solidFill>
                <a:schemeClr val="bg1"/>
              </a:solidFill>
            </a:endParaRPr>
          </a:p>
        </p:txBody>
      </p:sp>
      <p:sp>
        <p:nvSpPr>
          <p:cNvPr id="15" name="Rectangle 14"/>
          <p:cNvSpPr/>
          <p:nvPr/>
        </p:nvSpPr>
        <p:spPr>
          <a:xfrm>
            <a:off x="659926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4</a:t>
            </a:r>
            <a:endParaRPr lang="en-IE" sz="1400" dirty="0">
              <a:solidFill>
                <a:schemeClr val="bg1"/>
              </a:solidFill>
            </a:endParaRPr>
          </a:p>
        </p:txBody>
      </p:sp>
      <p:sp>
        <p:nvSpPr>
          <p:cNvPr id="16" name="Rectangle 15"/>
          <p:cNvSpPr/>
          <p:nvPr/>
        </p:nvSpPr>
        <p:spPr>
          <a:xfrm>
            <a:off x="731934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5</a:t>
            </a:r>
            <a:endParaRPr lang="en-IE" sz="1400" dirty="0">
              <a:solidFill>
                <a:schemeClr val="bg1"/>
              </a:solidFill>
            </a:endParaRPr>
          </a:p>
        </p:txBody>
      </p:sp>
      <p:sp>
        <p:nvSpPr>
          <p:cNvPr id="17" name="Rectangle 16"/>
          <p:cNvSpPr/>
          <p:nvPr/>
        </p:nvSpPr>
        <p:spPr>
          <a:xfrm>
            <a:off x="8039422" y="2348880"/>
            <a:ext cx="360040"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3200" dirty="0" smtClean="0">
                <a:solidFill>
                  <a:schemeClr val="bg1"/>
                </a:solidFill>
              </a:rPr>
              <a:t>6</a:t>
            </a:r>
            <a:endParaRPr lang="en-IE" sz="1400" dirty="0">
              <a:solidFill>
                <a:schemeClr val="bg1"/>
              </a:solidFill>
            </a:endParaRPr>
          </a:p>
        </p:txBody>
      </p:sp>
      <p:sp>
        <p:nvSpPr>
          <p:cNvPr id="18" name="Rectangle 17"/>
          <p:cNvSpPr/>
          <p:nvPr/>
        </p:nvSpPr>
        <p:spPr>
          <a:xfrm>
            <a:off x="2052008" y="2515543"/>
            <a:ext cx="1450910" cy="769441"/>
          </a:xfrm>
          <a:prstGeom prst="rect">
            <a:avLst/>
          </a:prstGeom>
          <a:noFill/>
          <a:ln>
            <a:noFill/>
          </a:ln>
        </p:spPr>
        <p:txBody>
          <a:bodyPr wrap="none" lIns="91440" tIns="45720" rIns="91440" bIns="45720">
            <a:spAutoFit/>
          </a:bodyPr>
          <a:lstStyle/>
          <a:p>
            <a:pPr algn="ctr"/>
            <a:r>
              <a:rPr lang="en-US" sz="4400" b="1" cap="none" spc="0" dirty="0" smtClean="0">
                <a:ln w="17780" cmpd="sng">
                  <a:solidFill>
                    <a:srgbClr val="FFFFFF"/>
                  </a:solidFill>
                  <a:prstDash val="solid"/>
                  <a:miter lim="800000"/>
                </a:ln>
                <a:solidFill>
                  <a:schemeClr val="bg1"/>
                </a:solidFill>
              </a:rPr>
              <a:t>Array</a:t>
            </a:r>
            <a:endParaRPr lang="en-US" sz="5400" b="1" cap="none" spc="0" dirty="0">
              <a:ln w="17780" cmpd="sng">
                <a:solidFill>
                  <a:srgbClr val="FFFFFF"/>
                </a:solidFill>
                <a:prstDash val="solid"/>
                <a:miter lim="800000"/>
              </a:ln>
              <a:solidFill>
                <a:schemeClr val="bg1"/>
              </a:solidFill>
            </a:endParaRPr>
          </a:p>
        </p:txBody>
      </p:sp>
      <p:sp>
        <p:nvSpPr>
          <p:cNvPr id="22" name="Rectangle 21"/>
          <p:cNvSpPr/>
          <p:nvPr/>
        </p:nvSpPr>
        <p:spPr>
          <a:xfrm>
            <a:off x="371894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31</a:t>
            </a:r>
            <a:endParaRPr lang="en-IE" sz="1400" dirty="0">
              <a:solidFill>
                <a:schemeClr val="bg1"/>
              </a:solidFill>
            </a:endParaRPr>
          </a:p>
        </p:txBody>
      </p:sp>
      <p:sp>
        <p:nvSpPr>
          <p:cNvPr id="23" name="Rectangle 22"/>
          <p:cNvSpPr/>
          <p:nvPr/>
        </p:nvSpPr>
        <p:spPr>
          <a:xfrm>
            <a:off x="443902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41</a:t>
            </a:r>
            <a:endParaRPr lang="en-IE" dirty="0">
              <a:solidFill>
                <a:schemeClr val="bg1"/>
              </a:solidFill>
            </a:endParaRPr>
          </a:p>
        </p:txBody>
      </p:sp>
      <p:sp>
        <p:nvSpPr>
          <p:cNvPr id="24" name="Rectangle 23"/>
          <p:cNvSpPr/>
          <p:nvPr/>
        </p:nvSpPr>
        <p:spPr>
          <a:xfrm>
            <a:off x="515910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59</a:t>
            </a:r>
            <a:endParaRPr lang="en-IE" dirty="0">
              <a:solidFill>
                <a:schemeClr val="bg1"/>
              </a:solidFill>
            </a:endParaRPr>
          </a:p>
        </p:txBody>
      </p:sp>
      <p:sp>
        <p:nvSpPr>
          <p:cNvPr id="25" name="Rectangle 24"/>
          <p:cNvSpPr/>
          <p:nvPr/>
        </p:nvSpPr>
        <p:spPr>
          <a:xfrm>
            <a:off x="587918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26</a:t>
            </a:r>
            <a:endParaRPr lang="en-IE" dirty="0">
              <a:solidFill>
                <a:schemeClr val="bg1"/>
              </a:solidFill>
            </a:endParaRPr>
          </a:p>
        </p:txBody>
      </p:sp>
      <p:sp>
        <p:nvSpPr>
          <p:cNvPr id="26" name="Rectangle 25"/>
          <p:cNvSpPr/>
          <p:nvPr/>
        </p:nvSpPr>
        <p:spPr>
          <a:xfrm>
            <a:off x="659926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53</a:t>
            </a:r>
            <a:endParaRPr lang="en-IE" dirty="0">
              <a:solidFill>
                <a:schemeClr val="bg1"/>
              </a:solidFill>
            </a:endParaRPr>
          </a:p>
        </p:txBody>
      </p:sp>
      <p:sp>
        <p:nvSpPr>
          <p:cNvPr id="27" name="Rectangle 26"/>
          <p:cNvSpPr/>
          <p:nvPr/>
        </p:nvSpPr>
        <p:spPr>
          <a:xfrm>
            <a:off x="731934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59</a:t>
            </a:r>
            <a:endParaRPr lang="en-IE" dirty="0">
              <a:solidFill>
                <a:schemeClr val="bg1"/>
              </a:solidFill>
            </a:endParaRPr>
          </a:p>
        </p:txBody>
      </p:sp>
      <p:sp>
        <p:nvSpPr>
          <p:cNvPr id="28" name="Rectangle 27"/>
          <p:cNvSpPr/>
          <p:nvPr/>
        </p:nvSpPr>
        <p:spPr>
          <a:xfrm>
            <a:off x="8039422" y="4653136"/>
            <a:ext cx="720080" cy="108012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3200" dirty="0" smtClean="0">
              <a:solidFill>
                <a:schemeClr val="bg1"/>
              </a:solidFill>
            </a:endParaRPr>
          </a:p>
          <a:p>
            <a:pPr algn="ctr"/>
            <a:r>
              <a:rPr lang="en-IE" sz="3200" dirty="0" smtClean="0">
                <a:solidFill>
                  <a:schemeClr val="bg1"/>
                </a:solidFill>
              </a:rPr>
              <a:t>66</a:t>
            </a:r>
            <a:endParaRPr lang="en-IE" dirty="0">
              <a:solidFill>
                <a:schemeClr val="bg1"/>
              </a:solidFill>
            </a:endParaRPr>
          </a:p>
        </p:txBody>
      </p:sp>
      <p:sp>
        <p:nvSpPr>
          <p:cNvPr id="29" name="Rectangle 28"/>
          <p:cNvSpPr/>
          <p:nvPr/>
        </p:nvSpPr>
        <p:spPr>
          <a:xfrm>
            <a:off x="371894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‘a’</a:t>
            </a:r>
            <a:endParaRPr lang="en-IE" sz="1200" dirty="0">
              <a:solidFill>
                <a:schemeClr val="bg1"/>
              </a:solidFill>
            </a:endParaRPr>
          </a:p>
        </p:txBody>
      </p:sp>
      <p:sp>
        <p:nvSpPr>
          <p:cNvPr id="30" name="Rectangle 29"/>
          <p:cNvSpPr/>
          <p:nvPr/>
        </p:nvSpPr>
        <p:spPr>
          <a:xfrm>
            <a:off x="443902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‘b’</a:t>
            </a:r>
            <a:endParaRPr lang="en-IE" sz="1200" dirty="0">
              <a:solidFill>
                <a:schemeClr val="bg1"/>
              </a:solidFill>
            </a:endParaRPr>
          </a:p>
        </p:txBody>
      </p:sp>
      <p:sp>
        <p:nvSpPr>
          <p:cNvPr id="31" name="Rectangle 30"/>
          <p:cNvSpPr/>
          <p:nvPr/>
        </p:nvSpPr>
        <p:spPr>
          <a:xfrm>
            <a:off x="515910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‘c’</a:t>
            </a:r>
            <a:endParaRPr lang="en-IE" sz="1200" dirty="0">
              <a:solidFill>
                <a:schemeClr val="bg1"/>
              </a:solidFill>
            </a:endParaRPr>
          </a:p>
        </p:txBody>
      </p:sp>
      <p:sp>
        <p:nvSpPr>
          <p:cNvPr id="32" name="Rectangle 31"/>
          <p:cNvSpPr/>
          <p:nvPr/>
        </p:nvSpPr>
        <p:spPr>
          <a:xfrm>
            <a:off x="587918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‘d’</a:t>
            </a:r>
            <a:endParaRPr lang="en-IE" sz="1200" dirty="0">
              <a:solidFill>
                <a:schemeClr val="bg1"/>
              </a:solidFill>
            </a:endParaRPr>
          </a:p>
        </p:txBody>
      </p:sp>
      <p:sp>
        <p:nvSpPr>
          <p:cNvPr id="33" name="Rectangle 32"/>
          <p:cNvSpPr/>
          <p:nvPr/>
        </p:nvSpPr>
        <p:spPr>
          <a:xfrm>
            <a:off x="659926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‘e’</a:t>
            </a:r>
            <a:endParaRPr lang="en-IE" sz="1200" dirty="0">
              <a:solidFill>
                <a:schemeClr val="bg1"/>
              </a:solidFill>
            </a:endParaRPr>
          </a:p>
        </p:txBody>
      </p:sp>
      <p:sp>
        <p:nvSpPr>
          <p:cNvPr id="34" name="Rectangle 33"/>
          <p:cNvSpPr/>
          <p:nvPr/>
        </p:nvSpPr>
        <p:spPr>
          <a:xfrm>
            <a:off x="731934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‘f’</a:t>
            </a:r>
            <a:endParaRPr lang="en-IE" sz="1200" dirty="0">
              <a:solidFill>
                <a:schemeClr val="bg1"/>
              </a:solidFill>
            </a:endParaRPr>
          </a:p>
        </p:txBody>
      </p:sp>
      <p:sp>
        <p:nvSpPr>
          <p:cNvPr id="35" name="Rectangle 34"/>
          <p:cNvSpPr/>
          <p:nvPr/>
        </p:nvSpPr>
        <p:spPr>
          <a:xfrm>
            <a:off x="8039422" y="4653136"/>
            <a:ext cx="576064" cy="5400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smtClean="0">
                <a:solidFill>
                  <a:schemeClr val="bg1"/>
                </a:solidFill>
              </a:rPr>
              <a:t>‘g’</a:t>
            </a:r>
            <a:endParaRPr lang="en-IE" sz="1200" dirty="0">
              <a:solidFill>
                <a:schemeClr val="bg1"/>
              </a:solidFill>
            </a:endParaRPr>
          </a:p>
        </p:txBody>
      </p:sp>
      <p:sp>
        <p:nvSpPr>
          <p:cNvPr id="36" name="Rectangle 35"/>
          <p:cNvSpPr/>
          <p:nvPr/>
        </p:nvSpPr>
        <p:spPr>
          <a:xfrm>
            <a:off x="1044042" y="4819799"/>
            <a:ext cx="2602892" cy="769441"/>
          </a:xfrm>
          <a:prstGeom prst="rect">
            <a:avLst/>
          </a:prstGeom>
          <a:noFill/>
          <a:ln>
            <a:noFill/>
          </a:ln>
        </p:spPr>
        <p:txBody>
          <a:bodyPr wrap="none" lIns="91440" tIns="45720" rIns="91440" bIns="45720">
            <a:spAutoFit/>
          </a:bodyPr>
          <a:lstStyle/>
          <a:p>
            <a:pPr algn="ctr"/>
            <a:r>
              <a:rPr lang="en-US" sz="4400" b="1" cap="none" spc="0" dirty="0" smtClean="0">
                <a:ln w="17780" cmpd="sng">
                  <a:solidFill>
                    <a:srgbClr val="FFFFFF"/>
                  </a:solidFill>
                  <a:prstDash val="solid"/>
                  <a:miter lim="800000"/>
                </a:ln>
                <a:solidFill>
                  <a:schemeClr val="bg1"/>
                </a:solidFill>
              </a:rPr>
              <a:t>Dictionary</a:t>
            </a:r>
            <a:endParaRPr lang="en-US" sz="5400" b="1" cap="none" spc="0" dirty="0">
              <a:ln w="17780" cmpd="sng">
                <a:solidFill>
                  <a:srgbClr val="FFFFFF"/>
                </a:solidFill>
                <a:prstDash val="solid"/>
                <a:miter lim="800000"/>
              </a:ln>
              <a:solidFill>
                <a:schemeClr val="bg1"/>
              </a:solidFill>
            </a:endParaRPr>
          </a:p>
        </p:txBody>
      </p:sp>
    </p:spTree>
    <p:extLst>
      <p:ext uri="{BB962C8B-B14F-4D97-AF65-F5344CB8AC3E}">
        <p14:creationId xmlns:p14="http://schemas.microsoft.com/office/powerpoint/2010/main" val="37374253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The Dictionary Type</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55000" lnSpcReduction="20000"/>
          </a:bodyPr>
          <a:lstStyle/>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FreqDict</a:t>
            </a:r>
            <a:r>
              <a:rPr lang="en-IE" sz="4000" dirty="0">
                <a:solidFill>
                  <a:schemeClr val="bg1"/>
                </a:solidFill>
                <a:latin typeface="Courier New" panose="02070309020205020404" pitchFamily="49" charset="0"/>
                <a:cs typeface="Courier New" panose="02070309020205020404" pitchFamily="49" charset="0"/>
              </a:rPr>
              <a:t>(s):</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NewString</a:t>
            </a:r>
            <a:r>
              <a:rPr lang="en-IE" sz="4000" dirty="0">
                <a:solidFill>
                  <a:schemeClr val="bg1"/>
                </a:solidFill>
                <a:latin typeface="Courier New" panose="02070309020205020404" pitchFamily="49" charset="0"/>
                <a:cs typeface="Courier New" panose="02070309020205020404" pitchFamily="49" charset="0"/>
              </a:rPr>
              <a:t> = Normalise(s)</a:t>
            </a:r>
          </a:p>
          <a:p>
            <a:pPr marL="0" indent="0">
              <a:buNone/>
            </a:pPr>
            <a:r>
              <a:rPr lang="en-IE" sz="4000" dirty="0">
                <a:solidFill>
                  <a:schemeClr val="bg1"/>
                </a:solidFill>
                <a:latin typeface="Courier New" panose="02070309020205020404" pitchFamily="49" charset="0"/>
                <a:cs typeface="Courier New" panose="02070309020205020404" pitchFamily="49" charset="0"/>
              </a:rPr>
              <a:t>    words = </a:t>
            </a:r>
            <a:r>
              <a:rPr lang="en-IE" sz="4000" dirty="0" err="1">
                <a:solidFill>
                  <a:schemeClr val="bg1"/>
                </a:solidFill>
                <a:latin typeface="Courier New" panose="02070309020205020404" pitchFamily="49" charset="0"/>
                <a:cs typeface="Courier New" panose="02070309020205020404" pitchFamily="49" charset="0"/>
              </a:rPr>
              <a:t>NewString.split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 = {}</a:t>
            </a:r>
          </a:p>
          <a:p>
            <a:pPr marL="0" indent="0">
              <a:buNone/>
            </a:pPr>
            <a:r>
              <a:rPr lang="en-IE" sz="4000" dirty="0">
                <a:solidFill>
                  <a:schemeClr val="bg1"/>
                </a:solidFill>
                <a:latin typeface="Courier New" panose="02070309020205020404" pitchFamily="49" charset="0"/>
                <a:cs typeface="Courier New" panose="02070309020205020404" pitchFamily="49" charset="0"/>
              </a:rPr>
              <a:t>    for </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in words:</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if </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in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a:t>
            </a:r>
            <a:r>
              <a:rPr lang="en-IE" sz="4000" dirty="0" err="1" smtClean="0">
                <a:solidFill>
                  <a:schemeClr val="bg1"/>
                </a:solidFill>
                <a:latin typeface="Courier New" panose="02070309020205020404" pitchFamily="49" charset="0"/>
                <a:cs typeface="Courier New" panose="02070309020205020404" pitchFamily="49" charset="0"/>
              </a:rPr>
              <a:t>Dict</a:t>
            </a:r>
            <a:r>
              <a:rPr lang="en-IE" sz="4000" dirty="0" smtClean="0">
                <a:solidFill>
                  <a:schemeClr val="bg1"/>
                </a:solidFill>
                <a:latin typeface="Courier New" panose="02070309020205020404" pitchFamily="49" charset="0"/>
                <a:cs typeface="Courier New" panose="02070309020205020404" pitchFamily="49" charset="0"/>
              </a:rPr>
              <a:t>[</a:t>
            </a:r>
            <a:r>
              <a:rPr lang="en-IE" sz="4000" dirty="0" err="1" smtClean="0">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+ 1</a:t>
            </a:r>
          </a:p>
          <a:p>
            <a:pPr marL="0" indent="0">
              <a:buNone/>
            </a:pPr>
            <a:r>
              <a:rPr lang="en-IE" sz="4000" dirty="0">
                <a:solidFill>
                  <a:schemeClr val="bg1"/>
                </a:solidFill>
                <a:latin typeface="Courier New" panose="02070309020205020404" pitchFamily="49" charset="0"/>
                <a:cs typeface="Courier New" panose="02070309020205020404" pitchFamily="49" charset="0"/>
              </a:rPr>
              <a:t>        else:</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Dict</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wordindex</a:t>
            </a:r>
            <a:r>
              <a:rPr lang="en-IE" sz="4000" dirty="0">
                <a:solidFill>
                  <a:schemeClr val="bg1"/>
                </a:solidFill>
                <a:latin typeface="Courier New" panose="02070309020205020404" pitchFamily="49" charset="0"/>
                <a:cs typeface="Courier New" panose="02070309020205020404" pitchFamily="49" charset="0"/>
              </a:rPr>
              <a:t>] = 1</a:t>
            </a:r>
          </a:p>
          <a:p>
            <a:pPr marL="0" indent="0">
              <a:buNone/>
            </a:pPr>
            <a:r>
              <a:rPr lang="en-IE" sz="4000" dirty="0">
                <a:solidFill>
                  <a:schemeClr val="bg1"/>
                </a:solidFill>
                <a:latin typeface="Courier New" panose="02070309020205020404" pitchFamily="49" charset="0"/>
                <a:cs typeface="Courier New" panose="02070309020205020404" pitchFamily="49" charset="0"/>
              </a:rPr>
              <a:t>        # ENDIF;</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 ENDFOR</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return </a:t>
            </a:r>
            <a:r>
              <a:rPr lang="en-IE" sz="4000" dirty="0" err="1" smtClean="0">
                <a:solidFill>
                  <a:schemeClr val="bg1"/>
                </a:solidFill>
                <a:latin typeface="Courier New" panose="02070309020205020404" pitchFamily="49" charset="0"/>
                <a:cs typeface="Courier New" panose="02070309020205020404" pitchFamily="49" charset="0"/>
              </a:rPr>
              <a:t>Dict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END </a:t>
            </a:r>
            <a:r>
              <a:rPr lang="en-IE" sz="4000" dirty="0" err="1">
                <a:solidFill>
                  <a:schemeClr val="bg1"/>
                </a:solidFill>
                <a:latin typeface="Courier New" panose="02070309020205020404" pitchFamily="49" charset="0"/>
                <a:cs typeface="Courier New" panose="02070309020205020404" pitchFamily="49" charset="0"/>
              </a:rPr>
              <a:t>FreqDict</a:t>
            </a: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047534" y="1700808"/>
            <a:ext cx="280831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Create an empty dictionary</a:t>
            </a:r>
            <a:endParaRPr lang="en-IE" dirty="0">
              <a:solidFill>
                <a:schemeClr val="tx1"/>
              </a:solidFill>
            </a:endParaRPr>
          </a:p>
        </p:txBody>
      </p:sp>
      <p:cxnSp>
        <p:nvCxnSpPr>
          <p:cNvPr id="6" name="Elbow Connector 5"/>
          <p:cNvCxnSpPr>
            <a:stCxn id="4" idx="1"/>
          </p:cNvCxnSpPr>
          <p:nvPr/>
        </p:nvCxnSpPr>
        <p:spPr>
          <a:xfrm rot="10800000" flipV="1">
            <a:off x="3142878" y="1988840"/>
            <a:ext cx="5904656" cy="864096"/>
          </a:xfrm>
          <a:prstGeom prst="bentConnector3">
            <a:avLst/>
          </a:prstGeom>
          <a:ln w="5715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8759502" y="2492896"/>
            <a:ext cx="3070871"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If that word is already found</a:t>
            </a:r>
            <a:endParaRPr lang="en-IE" dirty="0">
              <a:solidFill>
                <a:schemeClr val="tx1"/>
              </a:solidFill>
            </a:endParaRPr>
          </a:p>
        </p:txBody>
      </p:sp>
      <p:cxnSp>
        <p:nvCxnSpPr>
          <p:cNvPr id="8" name="Elbow Connector 7"/>
          <p:cNvCxnSpPr>
            <a:stCxn id="7" idx="1"/>
          </p:cNvCxnSpPr>
          <p:nvPr/>
        </p:nvCxnSpPr>
        <p:spPr>
          <a:xfrm rot="10800000" flipV="1">
            <a:off x="5663158" y="2780928"/>
            <a:ext cx="3096344" cy="648072"/>
          </a:xfrm>
          <a:prstGeom prst="bentConnector3">
            <a:avLst/>
          </a:prstGeom>
          <a:ln w="5715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a:off x="3312367" y="5229200"/>
            <a:ext cx="8759503" cy="144016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solidFill>
                  <a:schemeClr val="tx1"/>
                </a:solidFill>
                <a:sym typeface="Wingdings" panose="05000000000000000000" pitchFamily="2" charset="2"/>
              </a:rPr>
              <a:t>A long time ago in a galaxy far, far </a:t>
            </a:r>
            <a:r>
              <a:rPr lang="en-IE" sz="2400" dirty="0" smtClean="0">
                <a:solidFill>
                  <a:schemeClr val="tx1"/>
                </a:solidFill>
                <a:sym typeface="Wingdings" panose="05000000000000000000" pitchFamily="2" charset="2"/>
              </a:rPr>
              <a:t>away ...</a:t>
            </a:r>
          </a:p>
          <a:p>
            <a:pPr algn="ctr"/>
            <a:r>
              <a:rPr lang="en-IE" sz="2400" dirty="0" smtClean="0">
                <a:solidFill>
                  <a:schemeClr val="tx1"/>
                </a:solidFill>
                <a:sym typeface="Wingdings" panose="05000000000000000000" pitchFamily="2" charset="2"/>
              </a:rPr>
              <a:t>{'ago': 1, 'time': 1, 'galaxy': 1, 'away': 1, 'long': 1, 'a': 2, 'far': 2, 'in': 1}</a:t>
            </a:r>
            <a:endParaRPr lang="en-IE" sz="2400" dirty="0">
              <a:solidFill>
                <a:schemeClr val="tx1"/>
              </a:solidFill>
            </a:endParaRPr>
          </a:p>
        </p:txBody>
      </p:sp>
      <p:sp>
        <p:nvSpPr>
          <p:cNvPr id="10" name="Rounded Rectangle 9"/>
          <p:cNvSpPr/>
          <p:nvPr/>
        </p:nvSpPr>
        <p:spPr>
          <a:xfrm>
            <a:off x="9767614" y="908720"/>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err="1" smtClean="0">
                <a:solidFill>
                  <a:schemeClr val="tx1"/>
                </a:solidFill>
                <a:sym typeface="Wingdings" panose="05000000000000000000" pitchFamily="2" charset="2"/>
              </a:rPr>
              <a:t>Preprocessing</a:t>
            </a:r>
            <a:endParaRPr lang="en-IE" dirty="0">
              <a:solidFill>
                <a:schemeClr val="tx1"/>
              </a:solidFill>
            </a:endParaRPr>
          </a:p>
        </p:txBody>
      </p:sp>
      <p:cxnSp>
        <p:nvCxnSpPr>
          <p:cNvPr id="11" name="Elbow Connector 10"/>
          <p:cNvCxnSpPr>
            <a:stCxn id="10" idx="1"/>
          </p:cNvCxnSpPr>
          <p:nvPr/>
        </p:nvCxnSpPr>
        <p:spPr>
          <a:xfrm rot="10800000" flipV="1">
            <a:off x="5375126" y="1196752"/>
            <a:ext cx="4392488" cy="1080120"/>
          </a:xfrm>
          <a:prstGeom prst="bentConnector3">
            <a:avLst>
              <a:gd name="adj1" fmla="val 89111"/>
            </a:avLst>
          </a:prstGeom>
          <a:ln w="5715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62455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smtClean="0">
                <a:solidFill>
                  <a:schemeClr val="bg1"/>
                </a:solidFill>
              </a:rPr>
              <a:t>Python: Programming the Google Search (Crawling)</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3689435355"/>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Introduction to HTML</a:t>
            </a:r>
            <a:endParaRPr lang="en-IE" sz="6600" dirty="0">
              <a:solidFill>
                <a:schemeClr val="bg1"/>
              </a:solidFill>
            </a:endParaRPr>
          </a:p>
        </p:txBody>
      </p:sp>
    </p:spTree>
    <p:extLst>
      <p:ext uri="{BB962C8B-B14F-4D97-AF65-F5344CB8AC3E}">
        <p14:creationId xmlns:p14="http://schemas.microsoft.com/office/powerpoint/2010/main" val="578791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(Pop)</a:t>
            </a:r>
            <a:endParaRPr lang="en-IE" dirty="0">
              <a:solidFill>
                <a:schemeClr val="bg1"/>
              </a:solidFill>
            </a:endParaRPr>
          </a:p>
        </p:txBody>
      </p:sp>
      <p:sp>
        <p:nvSpPr>
          <p:cNvPr id="4" name="Content Placeholder 3"/>
          <p:cNvSpPr>
            <a:spLocks noGrp="1"/>
          </p:cNvSpPr>
          <p:nvPr>
            <p:ph idx="1"/>
          </p:nvPr>
        </p:nvSpPr>
        <p:spPr>
          <a:xfrm>
            <a:off x="609521" y="98072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Pop():</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IsEmpty</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Stack[</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smtClean="0">
                <a:solidFill>
                  <a:schemeClr val="bg1"/>
                </a:solidFill>
                <a:latin typeface="Courier New" panose="02070309020205020404" pitchFamily="49" charset="0"/>
                <a:cs typeface="Courier New" panose="02070309020205020404" pitchFamily="49" charset="0"/>
              </a:rPr>
              <a:t>N</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40803983"/>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IE" smtClean="0">
                <a:solidFill>
                  <a:schemeClr val="bg1"/>
                </a:solidFill>
              </a:rPr>
              <a:t>HTML Webpage</a:t>
            </a:r>
            <a:endParaRPr lang="en-US" smtClean="0">
              <a:solidFill>
                <a:schemeClr val="bg1"/>
              </a:solidFill>
            </a:endParaRPr>
          </a:p>
        </p:txBody>
      </p:sp>
      <p:sp>
        <p:nvSpPr>
          <p:cNvPr id="30723" name="AutoShape 3"/>
          <p:cNvSpPr>
            <a:spLocks noChangeArrowheads="1"/>
          </p:cNvSpPr>
          <p:nvPr/>
        </p:nvSpPr>
        <p:spPr bwMode="auto">
          <a:xfrm>
            <a:off x="1199995" y="1773238"/>
            <a:ext cx="9983016" cy="4464050"/>
          </a:xfrm>
          <a:prstGeom prst="roundRect">
            <a:avLst>
              <a:gd name="adj" fmla="val 16667"/>
            </a:avLst>
          </a:prstGeom>
          <a:solidFill>
            <a:srgbClr val="FFFFCC"/>
          </a:solidFill>
          <a:ln w="9525">
            <a:solidFill>
              <a:schemeClr val="tx1"/>
            </a:solidFill>
            <a:round/>
            <a:headEnd/>
            <a:tailEnd/>
          </a:ln>
        </p:spPr>
        <p:txBody>
          <a:bodyPr wrap="none" anchor="ctr"/>
          <a:lstStyle/>
          <a:p>
            <a:endParaRPr lang="en-IE">
              <a:solidFill>
                <a:schemeClr val="bg1"/>
              </a:solidFill>
            </a:endParaRPr>
          </a:p>
        </p:txBody>
      </p:sp>
      <p:sp>
        <p:nvSpPr>
          <p:cNvPr id="30724" name="WordArt 4"/>
          <p:cNvSpPr>
            <a:spLocks noChangeArrowheads="1" noChangeShapeType="1" noTextEdit="1"/>
          </p:cNvSpPr>
          <p:nvPr/>
        </p:nvSpPr>
        <p:spPr bwMode="auto">
          <a:xfrm>
            <a:off x="1870890" y="5589588"/>
            <a:ext cx="2783055" cy="576262"/>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&lt;/BODY&gt;</a:t>
            </a:r>
          </a:p>
        </p:txBody>
      </p:sp>
      <p:sp>
        <p:nvSpPr>
          <p:cNvPr id="30725" name="WordArt 5"/>
          <p:cNvSpPr>
            <a:spLocks noChangeArrowheads="1" noChangeShapeType="1" noTextEdit="1"/>
          </p:cNvSpPr>
          <p:nvPr/>
        </p:nvSpPr>
        <p:spPr bwMode="auto">
          <a:xfrm>
            <a:off x="1974594" y="1916113"/>
            <a:ext cx="2488876" cy="576262"/>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&lt;BODY&gt;</a:t>
            </a:r>
          </a:p>
        </p:txBody>
      </p:sp>
      <p:sp>
        <p:nvSpPr>
          <p:cNvPr id="30726" name="WordArt 6"/>
          <p:cNvSpPr>
            <a:spLocks noChangeArrowheads="1" noChangeShapeType="1" noTextEdit="1"/>
          </p:cNvSpPr>
          <p:nvPr/>
        </p:nvSpPr>
        <p:spPr bwMode="auto">
          <a:xfrm>
            <a:off x="4573522" y="2636839"/>
            <a:ext cx="3352364"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Header of Page</a:t>
            </a:r>
          </a:p>
        </p:txBody>
      </p:sp>
      <p:sp>
        <p:nvSpPr>
          <p:cNvPr id="30727" name="WordArt 7"/>
          <p:cNvSpPr>
            <a:spLocks noChangeArrowheads="1" noChangeShapeType="1" noTextEdit="1"/>
          </p:cNvSpPr>
          <p:nvPr/>
        </p:nvSpPr>
        <p:spPr bwMode="auto">
          <a:xfrm>
            <a:off x="8023239" y="2636839"/>
            <a:ext cx="2488876"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&lt;/H1&gt;</a:t>
            </a:r>
          </a:p>
        </p:txBody>
      </p:sp>
      <p:sp>
        <p:nvSpPr>
          <p:cNvPr id="30728" name="WordArt 8"/>
          <p:cNvSpPr>
            <a:spLocks noChangeArrowheads="1" noChangeShapeType="1" noTextEdit="1"/>
          </p:cNvSpPr>
          <p:nvPr/>
        </p:nvSpPr>
        <p:spPr bwMode="auto">
          <a:xfrm>
            <a:off x="1980942" y="2636839"/>
            <a:ext cx="2488876"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&lt;H1&gt;</a:t>
            </a:r>
          </a:p>
        </p:txBody>
      </p:sp>
      <p:sp>
        <p:nvSpPr>
          <p:cNvPr id="30729" name="WordArt 9"/>
          <p:cNvSpPr>
            <a:spLocks noChangeArrowheads="1" noChangeShapeType="1" noTextEdit="1"/>
          </p:cNvSpPr>
          <p:nvPr/>
        </p:nvSpPr>
        <p:spPr bwMode="auto">
          <a:xfrm>
            <a:off x="4567172" y="3501008"/>
            <a:ext cx="3352364" cy="574675"/>
          </a:xfrm>
          <a:prstGeom prst="rect">
            <a:avLst/>
          </a:prstGeom>
        </p:spPr>
        <p:txBody>
          <a:bodyPr wrap="none" fromWordArt="1">
            <a:prstTxWarp prst="textPlain">
              <a:avLst>
                <a:gd name="adj" fmla="val 50000"/>
              </a:avLst>
            </a:prstTxWarp>
          </a:bodyPr>
          <a:lstStyle/>
          <a:p>
            <a:pPr algn="ctr"/>
            <a:r>
              <a:rPr lang="en-IE" sz="2400" kern="10" dirty="0">
                <a:ln w="9525">
                  <a:solidFill>
                    <a:srgbClr val="000000"/>
                  </a:solidFill>
                  <a:round/>
                  <a:headEnd/>
                  <a:tailEnd/>
                </a:ln>
                <a:solidFill>
                  <a:schemeClr val="bg1"/>
                </a:solidFill>
                <a:latin typeface="Arial Black"/>
              </a:rPr>
              <a:t>Subtitle here</a:t>
            </a:r>
          </a:p>
        </p:txBody>
      </p:sp>
      <p:sp>
        <p:nvSpPr>
          <p:cNvPr id="30730" name="WordArt 10"/>
          <p:cNvSpPr>
            <a:spLocks noChangeArrowheads="1" noChangeShapeType="1" noTextEdit="1"/>
          </p:cNvSpPr>
          <p:nvPr/>
        </p:nvSpPr>
        <p:spPr bwMode="auto">
          <a:xfrm>
            <a:off x="8016890" y="3501008"/>
            <a:ext cx="2488876" cy="574675"/>
          </a:xfrm>
          <a:prstGeom prst="rect">
            <a:avLst/>
          </a:prstGeom>
        </p:spPr>
        <p:txBody>
          <a:bodyPr wrap="none" fromWordArt="1">
            <a:prstTxWarp prst="textPlain">
              <a:avLst>
                <a:gd name="adj" fmla="val 50000"/>
              </a:avLst>
            </a:prstTxWarp>
          </a:bodyPr>
          <a:lstStyle/>
          <a:p>
            <a:pPr algn="ctr"/>
            <a:r>
              <a:rPr lang="en-IE" sz="2400" kern="10">
                <a:ln w="9525">
                  <a:solidFill>
                    <a:srgbClr val="000000"/>
                  </a:solidFill>
                  <a:round/>
                  <a:headEnd/>
                  <a:tailEnd/>
                </a:ln>
                <a:solidFill>
                  <a:schemeClr val="bg1"/>
                </a:solidFill>
                <a:latin typeface="Arial Black"/>
              </a:rPr>
              <a:t>&lt;/H2&gt;</a:t>
            </a:r>
          </a:p>
        </p:txBody>
      </p:sp>
      <p:sp>
        <p:nvSpPr>
          <p:cNvPr id="30731" name="WordArt 11"/>
          <p:cNvSpPr>
            <a:spLocks noChangeArrowheads="1" noChangeShapeType="1" noTextEdit="1"/>
          </p:cNvSpPr>
          <p:nvPr/>
        </p:nvSpPr>
        <p:spPr bwMode="auto">
          <a:xfrm>
            <a:off x="1974594" y="3502596"/>
            <a:ext cx="2488876" cy="574675"/>
          </a:xfrm>
          <a:prstGeom prst="rect">
            <a:avLst/>
          </a:prstGeom>
        </p:spPr>
        <p:txBody>
          <a:bodyPr wrap="none" fromWordArt="1">
            <a:prstTxWarp prst="textPlain">
              <a:avLst>
                <a:gd name="adj" fmla="val 50000"/>
              </a:avLst>
            </a:prstTxWarp>
          </a:bodyPr>
          <a:lstStyle/>
          <a:p>
            <a:pPr algn="ctr"/>
            <a:r>
              <a:rPr lang="en-IE" sz="2400" kern="10" dirty="0">
                <a:ln w="9525">
                  <a:solidFill>
                    <a:srgbClr val="000000"/>
                  </a:solidFill>
                  <a:round/>
                  <a:headEnd/>
                  <a:tailEnd/>
                </a:ln>
                <a:solidFill>
                  <a:schemeClr val="bg1"/>
                </a:solidFill>
                <a:latin typeface="Arial Black"/>
              </a:rPr>
              <a:t>&lt;H2&gt;</a:t>
            </a:r>
          </a:p>
        </p:txBody>
      </p:sp>
      <p:sp>
        <p:nvSpPr>
          <p:cNvPr id="30733" name="WordArt 13"/>
          <p:cNvSpPr>
            <a:spLocks noChangeArrowheads="1" noChangeShapeType="1" noTextEdit="1"/>
          </p:cNvSpPr>
          <p:nvPr/>
        </p:nvSpPr>
        <p:spPr bwMode="auto">
          <a:xfrm>
            <a:off x="1775551" y="4439243"/>
            <a:ext cx="9000175" cy="645941"/>
          </a:xfrm>
          <a:prstGeom prst="rect">
            <a:avLst/>
          </a:prstGeom>
        </p:spPr>
        <p:txBody>
          <a:bodyPr wrap="none" fromWordArt="1">
            <a:prstTxWarp prst="textPlain">
              <a:avLst>
                <a:gd name="adj" fmla="val 50000"/>
              </a:avLst>
            </a:prstTxWarp>
          </a:bodyPr>
          <a:lstStyle/>
          <a:p>
            <a:pPr algn="ctr"/>
            <a:r>
              <a:rPr lang="en-IE" sz="2400" kern="10" dirty="0">
                <a:ln w="9525">
                  <a:solidFill>
                    <a:srgbClr val="000000"/>
                  </a:solidFill>
                  <a:round/>
                  <a:headEnd/>
                  <a:tailEnd/>
                </a:ln>
                <a:solidFill>
                  <a:schemeClr val="bg1"/>
                </a:solidFill>
                <a:latin typeface="Arial Black"/>
              </a:rPr>
              <a:t>&lt;A HREF=“http://www.google.com"&gt;LINK HERE&lt;/A&gt;</a:t>
            </a:r>
          </a:p>
        </p:txBody>
      </p:sp>
    </p:spTree>
    <p:extLst>
      <p:ext uri="{BB962C8B-B14F-4D97-AF65-F5344CB8AC3E}">
        <p14:creationId xmlns:p14="http://schemas.microsoft.com/office/powerpoint/2010/main" val="36112838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IE" smtClean="0">
                <a:solidFill>
                  <a:schemeClr val="bg1"/>
                </a:solidFill>
              </a:rPr>
              <a:t>HTML Webpage</a:t>
            </a:r>
            <a:endParaRPr lang="en-US" smtClean="0">
              <a:solidFill>
                <a:schemeClr val="bg1"/>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6774" y="1628800"/>
            <a:ext cx="7200900" cy="4296693"/>
          </a:xfrm>
          <a:prstGeom prst="rect">
            <a:avLst/>
          </a:prstGeom>
        </p:spPr>
      </p:pic>
    </p:spTree>
    <p:extLst>
      <p:ext uri="{BB962C8B-B14F-4D97-AF65-F5344CB8AC3E}">
        <p14:creationId xmlns:p14="http://schemas.microsoft.com/office/powerpoint/2010/main" val="3853187454"/>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HTML Webpage</a:t>
            </a:r>
          </a:p>
        </p:txBody>
      </p:sp>
      <p:sp>
        <p:nvSpPr>
          <p:cNvPr id="2" name="Content Placeholder 1"/>
          <p:cNvSpPr>
            <a:spLocks noGrp="1"/>
          </p:cNvSpPr>
          <p:nvPr>
            <p:ph idx="1"/>
          </p:nvPr>
        </p:nvSpPr>
        <p:spPr>
          <a:xfrm>
            <a:off x="609521" y="1600201"/>
            <a:ext cx="10742269" cy="4525963"/>
          </a:xfrm>
        </p:spPr>
        <p:txBody>
          <a:bodyPr>
            <a:normAutofit fontScale="92500"/>
          </a:bodyPr>
          <a:lstStyle/>
          <a:p>
            <a:r>
              <a:rPr lang="en-IE" sz="4000" dirty="0">
                <a:solidFill>
                  <a:schemeClr val="bg1"/>
                </a:solidFill>
                <a:cs typeface="Courier New" panose="02070309020205020404" pitchFamily="49" charset="0"/>
              </a:rPr>
              <a:t>A </a:t>
            </a:r>
            <a:r>
              <a:rPr lang="en-IE" sz="4000" dirty="0" smtClean="0">
                <a:solidFill>
                  <a:schemeClr val="bg1"/>
                </a:solidFill>
                <a:cs typeface="Courier New" panose="02070309020205020404" pitchFamily="49" charset="0"/>
              </a:rPr>
              <a:t>note of the &lt;A HREF&gt; tag, it can either a </a:t>
            </a:r>
            <a:r>
              <a:rPr lang="en-IE" sz="4000" dirty="0" err="1" smtClean="0">
                <a:solidFill>
                  <a:schemeClr val="bg1"/>
                </a:solidFill>
                <a:cs typeface="Courier New" panose="02070309020205020404" pitchFamily="49" charset="0"/>
              </a:rPr>
              <a:t>specifc</a:t>
            </a:r>
            <a:r>
              <a:rPr lang="en-IE" sz="4000" dirty="0">
                <a:solidFill>
                  <a:schemeClr val="bg1"/>
                </a:solidFill>
                <a:cs typeface="Courier New" panose="02070309020205020404" pitchFamily="49" charset="0"/>
              </a:rPr>
              <a:t> </a:t>
            </a:r>
            <a:r>
              <a:rPr lang="en-IE" sz="4000" dirty="0" smtClean="0">
                <a:solidFill>
                  <a:schemeClr val="bg1"/>
                </a:solidFill>
                <a:cs typeface="Courier New" panose="02070309020205020404" pitchFamily="49" charset="0"/>
              </a:rPr>
              <a:t>completely new address:</a:t>
            </a:r>
          </a:p>
          <a:p>
            <a:pPr marL="0" indent="0" algn="ctr">
              <a:buNone/>
            </a:pPr>
            <a:r>
              <a:rPr lang="en-IE" sz="3000" dirty="0" smtClean="0">
                <a:solidFill>
                  <a:schemeClr val="bg1"/>
                </a:solidFill>
                <a:latin typeface="Courier New" panose="02070309020205020404" pitchFamily="49" charset="0"/>
                <a:cs typeface="Courier New" panose="02070309020205020404" pitchFamily="49" charset="0"/>
              </a:rPr>
              <a:t>&lt;A HREF=“http</a:t>
            </a:r>
            <a:r>
              <a:rPr lang="en-IE" sz="3000" dirty="0">
                <a:solidFill>
                  <a:schemeClr val="bg1"/>
                </a:solidFill>
                <a:latin typeface="Courier New" panose="02070309020205020404" pitchFamily="49" charset="0"/>
                <a:cs typeface="Courier New" panose="02070309020205020404" pitchFamily="49" charset="0"/>
              </a:rPr>
              <a:t>://</a:t>
            </a:r>
            <a:r>
              <a:rPr lang="en-IE" sz="3000" dirty="0" smtClean="0">
                <a:solidFill>
                  <a:schemeClr val="bg1"/>
                </a:solidFill>
                <a:latin typeface="Courier New" panose="02070309020205020404" pitchFamily="49" charset="0"/>
                <a:cs typeface="Courier New" panose="02070309020205020404" pitchFamily="49" charset="0"/>
              </a:rPr>
              <a:t>www.starwars.com/index.html</a:t>
            </a:r>
            <a:r>
              <a:rPr lang="en-IE" sz="4000" dirty="0" smtClean="0">
                <a:solidFill>
                  <a:schemeClr val="bg1"/>
                </a:solidFill>
                <a:latin typeface="Courier New" panose="02070309020205020404" pitchFamily="49" charset="0"/>
                <a:cs typeface="Courier New" panose="02070309020205020404" pitchFamily="49" charset="0"/>
              </a:rPr>
              <a:t>”&gt;</a:t>
            </a:r>
          </a:p>
          <a:p>
            <a:pPr marL="0" indent="0" algn="ctr">
              <a:buNone/>
            </a:pPr>
            <a:r>
              <a:rPr lang="en-IE" sz="4000" dirty="0" smtClean="0">
                <a:solidFill>
                  <a:schemeClr val="bg1"/>
                </a:solidFill>
                <a:cs typeface="Courier New" panose="02070309020205020404" pitchFamily="49" charset="0"/>
              </a:rPr>
              <a:t> </a:t>
            </a:r>
          </a:p>
          <a:p>
            <a:r>
              <a:rPr lang="en-IE" sz="4000" dirty="0" smtClean="0">
                <a:solidFill>
                  <a:schemeClr val="bg1"/>
                </a:solidFill>
                <a:cs typeface="Courier New" panose="02070309020205020404" pitchFamily="49" charset="0"/>
              </a:rPr>
              <a:t>Or if the page being linked to is in the same directory (folder) as the current webpage, we can say:</a:t>
            </a:r>
          </a:p>
          <a:p>
            <a:pPr marL="0" indent="0" algn="ctr">
              <a:buNone/>
            </a:pPr>
            <a:r>
              <a:rPr lang="en-IE" sz="3000" dirty="0">
                <a:solidFill>
                  <a:schemeClr val="bg1"/>
                </a:solidFill>
                <a:latin typeface="Courier New" panose="02070309020205020404" pitchFamily="49" charset="0"/>
                <a:cs typeface="Courier New" panose="02070309020205020404" pitchFamily="49" charset="0"/>
              </a:rPr>
              <a:t>&lt;A HREF</a:t>
            </a:r>
            <a:r>
              <a:rPr lang="en-IE" sz="3000" dirty="0" smtClean="0">
                <a:solidFill>
                  <a:schemeClr val="bg1"/>
                </a:solidFill>
                <a:latin typeface="Courier New" panose="02070309020205020404" pitchFamily="49" charset="0"/>
                <a:cs typeface="Courier New" panose="02070309020205020404" pitchFamily="49" charset="0"/>
              </a:rPr>
              <a:t>=“NewPage.html</a:t>
            </a:r>
            <a:r>
              <a:rPr lang="en-IE" sz="3000" dirty="0">
                <a:solidFill>
                  <a:schemeClr val="bg1"/>
                </a:solidFill>
                <a:latin typeface="Courier New" panose="02070309020205020404" pitchFamily="49" charset="0"/>
                <a:cs typeface="Courier New" panose="02070309020205020404" pitchFamily="49" charset="0"/>
              </a:rPr>
              <a:t>”&gt; </a:t>
            </a:r>
          </a:p>
          <a:p>
            <a:endParaRPr lang="en-IE" sz="4000" dirty="0">
              <a:solidFill>
                <a:schemeClr val="bg1"/>
              </a:solidFill>
              <a:cs typeface="Courier New" panose="02070309020205020404" pitchFamily="49" charset="0"/>
            </a:endParaRPr>
          </a:p>
        </p:txBody>
      </p:sp>
    </p:spTree>
    <p:extLst>
      <p:ext uri="{BB962C8B-B14F-4D97-AF65-F5344CB8AC3E}">
        <p14:creationId xmlns:p14="http://schemas.microsoft.com/office/powerpoint/2010/main" val="231563360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Opening a URL</a:t>
            </a:r>
          </a:p>
        </p:txBody>
      </p:sp>
      <p:sp>
        <p:nvSpPr>
          <p:cNvPr id="2" name="Content Placeholder 1"/>
          <p:cNvSpPr>
            <a:spLocks noGrp="1"/>
          </p:cNvSpPr>
          <p:nvPr>
            <p:ph idx="1"/>
          </p:nvPr>
        </p:nvSpPr>
        <p:spPr>
          <a:xfrm>
            <a:off x="609521" y="1600201"/>
            <a:ext cx="10742269" cy="4525963"/>
          </a:xfrm>
        </p:spPr>
        <p:txBody>
          <a:bodyPr>
            <a:normAutofit fontScale="55000" lnSpcReduction="20000"/>
          </a:bodyPr>
          <a:lstStyle/>
          <a:p>
            <a:pPr marL="0" indent="0">
              <a:buNone/>
            </a:pPr>
            <a:r>
              <a:rPr lang="en-IE" sz="4000" dirty="0">
                <a:solidFill>
                  <a:schemeClr val="bg1"/>
                </a:solidFill>
                <a:latin typeface="Courier New" panose="02070309020205020404" pitchFamily="49" charset="0"/>
                <a:cs typeface="Courier New" panose="02070309020205020404" pitchFamily="49" charset="0"/>
              </a:rPr>
              <a:t>from </a:t>
            </a:r>
            <a:r>
              <a:rPr lang="en-IE" sz="4000" dirty="0" err="1">
                <a:solidFill>
                  <a:schemeClr val="bg1"/>
                </a:solidFill>
                <a:latin typeface="Courier New" panose="02070309020205020404" pitchFamily="49" charset="0"/>
                <a:cs typeface="Courier New" panose="02070309020205020404" pitchFamily="49" charset="0"/>
              </a:rPr>
              <a:t>urllib.request</a:t>
            </a:r>
            <a:r>
              <a:rPr lang="en-IE" sz="4000" dirty="0">
                <a:solidFill>
                  <a:schemeClr val="bg1"/>
                </a:solidFill>
                <a:latin typeface="Courier New" panose="02070309020205020404" pitchFamily="49" charset="0"/>
                <a:cs typeface="Courier New" panose="02070309020205020404" pitchFamily="49" charset="0"/>
              </a:rPr>
              <a:t> import </a:t>
            </a:r>
            <a:r>
              <a:rPr lang="en-IE" sz="4000" dirty="0" err="1">
                <a:solidFill>
                  <a:schemeClr val="bg1"/>
                </a:solidFill>
                <a:latin typeface="Courier New" panose="02070309020205020404" pitchFamily="49" charset="0"/>
                <a:cs typeface="Courier New" panose="02070309020205020404" pitchFamily="49" charset="0"/>
              </a:rPr>
              <a:t>urlopen</a:t>
            </a:r>
            <a:r>
              <a:rPr lang="en-IE" sz="4000" dirty="0">
                <a:solidFill>
                  <a:schemeClr val="bg1"/>
                </a:solidFill>
                <a:latin typeface="Courier New" panose="02070309020205020404" pitchFamily="49" charset="0"/>
                <a:cs typeface="Courier New" panose="02070309020205020404" pitchFamily="49" charset="0"/>
              </a:rPr>
              <a:t>  </a:t>
            </a:r>
          </a:p>
          <a:p>
            <a:pPr marL="0" indent="0">
              <a:buNone/>
            </a:pP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URL_Opener</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response </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urlopen</a:t>
            </a:r>
            <a:r>
              <a:rPr lang="en-IE" sz="4000" dirty="0">
                <a:solidFill>
                  <a:schemeClr val="bg1"/>
                </a:solidFill>
                <a:latin typeface="Courier New" panose="02070309020205020404" pitchFamily="49" charset="0"/>
                <a:cs typeface="Courier New" panose="02070309020205020404" pitchFamily="49" charset="0"/>
              </a:rPr>
              <a:t>(</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smtClean="0">
                <a:solidFill>
                  <a:schemeClr val="bg1"/>
                </a:solidFill>
                <a:latin typeface="Courier New" panose="02070309020205020404" pitchFamily="49" charset="0"/>
                <a:cs typeface="Courier New" panose="02070309020205020404" pitchFamily="49" charset="0"/>
              </a:rPr>
              <a:t>)    </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if </a:t>
            </a:r>
            <a:r>
              <a:rPr lang="en-IE" sz="4000" dirty="0" err="1">
                <a:solidFill>
                  <a:schemeClr val="bg1"/>
                </a:solidFill>
                <a:latin typeface="Courier New" panose="02070309020205020404" pitchFamily="49" charset="0"/>
                <a:cs typeface="Courier New" panose="02070309020205020404" pitchFamily="49" charset="0"/>
              </a:rPr>
              <a:t>response.getheader</a:t>
            </a:r>
            <a:r>
              <a:rPr lang="en-IE" sz="4000" dirty="0">
                <a:solidFill>
                  <a:schemeClr val="bg1"/>
                </a:solidFill>
                <a:latin typeface="Courier New" panose="02070309020205020404" pitchFamily="49" charset="0"/>
                <a:cs typeface="Courier New" panose="02070309020205020404" pitchFamily="49" charset="0"/>
              </a:rPr>
              <a:t>('Content-Type')=='text/html':</a:t>
            </a:r>
          </a:p>
          <a:p>
            <a:pPr marL="0" indent="0">
              <a:buNone/>
            </a:pPr>
            <a:r>
              <a:rPr lang="en-IE" sz="4000" dirty="0">
                <a:solidFill>
                  <a:schemeClr val="bg1"/>
                </a:solidFill>
                <a:latin typeface="Courier New" panose="02070309020205020404" pitchFamily="49" charset="0"/>
                <a:cs typeface="Courier New" panose="02070309020205020404" pitchFamily="49" charset="0"/>
              </a:rPr>
              <a:t>    #THEN</a:t>
            </a:r>
          </a:p>
          <a:p>
            <a:pPr marL="0" indent="0">
              <a:buNone/>
            </a:pPr>
            <a:r>
              <a:rPr lang="en-IE" sz="4000" dirty="0">
                <a:solidFill>
                  <a:schemeClr val="bg1"/>
                </a:solidFill>
                <a:latin typeface="Courier New" panose="02070309020205020404" pitchFamily="49" charset="0"/>
                <a:cs typeface="Courier New" panose="02070309020205020404" pitchFamily="49" charset="0"/>
              </a:rPr>
              <a:t>        print("This is a webpage:", </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webpage1 </a:t>
            </a:r>
            <a:r>
              <a:rPr lang="en-IE" sz="4000" dirty="0">
                <a:solidFill>
                  <a:schemeClr val="bg1"/>
                </a:solidFill>
                <a:latin typeface="Courier New" panose="02070309020205020404" pitchFamily="49" charset="0"/>
                <a:cs typeface="Courier New" panose="02070309020205020404" pitchFamily="49" charset="0"/>
              </a:rPr>
              <a:t>= response.info()</a:t>
            </a:r>
          </a:p>
          <a:p>
            <a:pPr marL="0" indent="0">
              <a:buNone/>
            </a:pPr>
            <a:r>
              <a:rPr lang="en-IE" sz="4000" dirty="0">
                <a:solidFill>
                  <a:schemeClr val="bg1"/>
                </a:solidFill>
                <a:latin typeface="Courier New" panose="02070309020205020404" pitchFamily="49" charset="0"/>
                <a:cs typeface="Courier New" panose="02070309020205020404" pitchFamily="49" charset="0"/>
              </a:rPr>
              <a:t>        print(webpage1</a:t>
            </a: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else:</a:t>
            </a:r>
          </a:p>
          <a:p>
            <a:pPr marL="0" indent="0">
              <a:buNone/>
            </a:pPr>
            <a:r>
              <a:rPr lang="en-IE" sz="4000" dirty="0">
                <a:solidFill>
                  <a:schemeClr val="bg1"/>
                </a:solidFill>
                <a:latin typeface="Courier New" panose="02070309020205020404" pitchFamily="49" charset="0"/>
                <a:cs typeface="Courier New" panose="02070309020205020404" pitchFamily="49" charset="0"/>
              </a:rPr>
              <a:t>        print("This is NOT a webpage:", </a:t>
            </a:r>
            <a:r>
              <a:rPr lang="en-IE" sz="4000" dirty="0" err="1">
                <a:solidFill>
                  <a:schemeClr val="bg1"/>
                </a:solidFill>
                <a:latin typeface="Courier New" panose="02070309020205020404" pitchFamily="49" charset="0"/>
                <a:cs typeface="Courier New" panose="02070309020205020404" pitchFamily="49" charset="0"/>
              </a:rPr>
              <a:t>URL_input</a:t>
            </a:r>
            <a:r>
              <a:rPr lang="en-IE" sz="4000" dirty="0" smtClean="0">
                <a:solidFill>
                  <a:schemeClr val="bg1"/>
                </a:solidFill>
                <a:latin typeface="Courier New" panose="02070309020205020404" pitchFamily="49" charset="0"/>
                <a:cs typeface="Courier New" panose="02070309020205020404" pitchFamily="49" charset="0"/>
              </a:rPr>
              <a:t>)</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 </a:t>
            </a:r>
            <a:r>
              <a:rPr lang="en-IE" sz="4000" dirty="0" smtClean="0">
                <a:solidFill>
                  <a:schemeClr val="bg1"/>
                </a:solidFill>
                <a:latin typeface="Courier New" panose="02070309020205020404" pitchFamily="49" charset="0"/>
                <a:cs typeface="Courier New" panose="02070309020205020404" pitchFamily="49" charset="0"/>
              </a:rPr>
              <a:t>ENDIF</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END Check </a:t>
            </a:r>
            <a:r>
              <a:rPr lang="en-IE" sz="4000" dirty="0" err="1">
                <a:solidFill>
                  <a:schemeClr val="bg1"/>
                </a:solidFill>
                <a:latin typeface="Courier New" panose="02070309020205020404" pitchFamily="49" charset="0"/>
                <a:cs typeface="Courier New" panose="02070309020205020404" pitchFamily="49" charset="0"/>
              </a:rPr>
              <a:t>URL_Opener</a:t>
            </a:r>
            <a:r>
              <a:rPr lang="en-IE" sz="40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201563167"/>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Creating a New URL</a:t>
            </a:r>
          </a:p>
        </p:txBody>
      </p:sp>
      <p:sp>
        <p:nvSpPr>
          <p:cNvPr id="2" name="Content Placeholder 1"/>
          <p:cNvSpPr>
            <a:spLocks noGrp="1"/>
          </p:cNvSpPr>
          <p:nvPr>
            <p:ph idx="1"/>
          </p:nvPr>
        </p:nvSpPr>
        <p:spPr>
          <a:xfrm>
            <a:off x="609521" y="1600201"/>
            <a:ext cx="10742269" cy="4525963"/>
          </a:xfrm>
        </p:spPr>
        <p:txBody>
          <a:bodyPr>
            <a:normAutofit lnSpcReduction="10000"/>
          </a:bodyPr>
          <a:lstStyle/>
          <a:p>
            <a:pPr marL="457200" lvl="1" indent="0">
              <a:buNone/>
            </a:pPr>
            <a:r>
              <a:rPr lang="en-IE" sz="2600" dirty="0">
                <a:solidFill>
                  <a:schemeClr val="bg1"/>
                </a:solidFill>
                <a:latin typeface="Courier New" panose="02070309020205020404" pitchFamily="49" charset="0"/>
                <a:cs typeface="Courier New" panose="02070309020205020404" pitchFamily="49" charset="0"/>
              </a:rPr>
              <a:t>from </a:t>
            </a:r>
            <a:r>
              <a:rPr lang="en-IE" sz="2600" dirty="0" err="1">
                <a:solidFill>
                  <a:schemeClr val="bg1"/>
                </a:solidFill>
                <a:latin typeface="Courier New" panose="02070309020205020404" pitchFamily="49" charset="0"/>
                <a:cs typeface="Courier New" panose="02070309020205020404" pitchFamily="49" charset="0"/>
              </a:rPr>
              <a:t>urllib</a:t>
            </a:r>
            <a:r>
              <a:rPr lang="en-IE" sz="2600" dirty="0">
                <a:solidFill>
                  <a:schemeClr val="bg1"/>
                </a:solidFill>
                <a:latin typeface="Courier New" panose="02070309020205020404" pitchFamily="49" charset="0"/>
                <a:cs typeface="Courier New" panose="02070309020205020404" pitchFamily="49" charset="0"/>
              </a:rPr>
              <a:t> import parse</a:t>
            </a:r>
          </a:p>
          <a:p>
            <a:pPr marL="457200" lvl="1" indent="0">
              <a:buNone/>
            </a:pPr>
            <a:r>
              <a:rPr lang="en-IE" sz="2600" dirty="0" err="1">
                <a:solidFill>
                  <a:schemeClr val="bg1"/>
                </a:solidFill>
                <a:latin typeface="Courier New" panose="02070309020205020404" pitchFamily="49" charset="0"/>
                <a:cs typeface="Courier New" panose="02070309020205020404" pitchFamily="49" charset="0"/>
              </a:rPr>
              <a:t>webpages_found</a:t>
            </a:r>
            <a:r>
              <a:rPr lang="en-IE" sz="2600" dirty="0">
                <a:solidFill>
                  <a:schemeClr val="bg1"/>
                </a:solidFill>
                <a:latin typeface="Courier New" panose="02070309020205020404" pitchFamily="49" charset="0"/>
                <a:cs typeface="Courier New" panose="02070309020205020404" pitchFamily="49" charset="0"/>
              </a:rPr>
              <a:t> = ["ContactUs.html", "MainPage.html", "SignUp.html", "FAQ.html"]</a:t>
            </a:r>
          </a:p>
          <a:p>
            <a:pPr marL="457200" lvl="1" indent="0">
              <a:buNone/>
            </a:pPr>
            <a:endParaRPr lang="en-IE" sz="2600" dirty="0" smtClean="0">
              <a:solidFill>
                <a:schemeClr val="bg1"/>
              </a:solidFill>
              <a:latin typeface="Courier New" panose="02070309020205020404" pitchFamily="49" charset="0"/>
              <a:cs typeface="Courier New" panose="02070309020205020404" pitchFamily="49" charset="0"/>
            </a:endParaRPr>
          </a:p>
          <a:p>
            <a:pPr marL="457200" lvl="1" indent="0">
              <a:buNone/>
            </a:pPr>
            <a:r>
              <a:rPr lang="en-IE" sz="2600" dirty="0" err="1">
                <a:solidFill>
                  <a:schemeClr val="bg1"/>
                </a:solidFill>
                <a:latin typeface="Courier New" panose="02070309020205020404" pitchFamily="49" charset="0"/>
                <a:cs typeface="Courier New" panose="02070309020205020404" pitchFamily="49" charset="0"/>
              </a:rPr>
              <a:t>def</a:t>
            </a:r>
            <a:r>
              <a:rPr lang="en-IE" sz="2600" dirty="0">
                <a:solidFill>
                  <a:schemeClr val="bg1"/>
                </a:solidFill>
                <a:latin typeface="Courier New" panose="02070309020205020404" pitchFamily="49" charset="0"/>
                <a:cs typeface="Courier New" panose="02070309020205020404" pitchFamily="49" charset="0"/>
              </a:rPr>
              <a:t> </a:t>
            </a:r>
            <a:r>
              <a:rPr lang="en-IE" sz="2600" dirty="0" err="1">
                <a:solidFill>
                  <a:schemeClr val="bg1"/>
                </a:solidFill>
                <a:latin typeface="Courier New" panose="02070309020205020404" pitchFamily="49" charset="0"/>
                <a:cs typeface="Courier New" panose="02070309020205020404" pitchFamily="49" charset="0"/>
              </a:rPr>
              <a:t>URL_Joiner</a:t>
            </a:r>
            <a:r>
              <a:rPr lang="en-IE" sz="2600" dirty="0">
                <a:solidFill>
                  <a:schemeClr val="bg1"/>
                </a:solidFill>
                <a:latin typeface="Courier New" panose="02070309020205020404" pitchFamily="49" charset="0"/>
                <a:cs typeface="Courier New" panose="02070309020205020404" pitchFamily="49" charset="0"/>
              </a:rPr>
              <a:t>(</a:t>
            </a:r>
            <a:r>
              <a:rPr lang="en-IE" sz="2600" dirty="0" err="1">
                <a:solidFill>
                  <a:schemeClr val="bg1"/>
                </a:solidFill>
                <a:latin typeface="Courier New" panose="02070309020205020404" pitchFamily="49" charset="0"/>
                <a:cs typeface="Courier New" panose="02070309020205020404" pitchFamily="49" charset="0"/>
              </a:rPr>
              <a:t>URL_input</a:t>
            </a:r>
            <a:r>
              <a:rPr lang="en-IE" sz="2600" dirty="0">
                <a:solidFill>
                  <a:schemeClr val="bg1"/>
                </a:solidFill>
                <a:latin typeface="Courier New" panose="02070309020205020404" pitchFamily="49" charset="0"/>
                <a:cs typeface="Courier New" panose="02070309020205020404" pitchFamily="49" charset="0"/>
              </a:rPr>
              <a:t>):</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for </a:t>
            </a:r>
            <a:r>
              <a:rPr lang="en-IE" sz="2600" dirty="0" err="1" smtClean="0">
                <a:solidFill>
                  <a:schemeClr val="bg1"/>
                </a:solidFill>
                <a:latin typeface="Courier New" panose="02070309020205020404" pitchFamily="49" charset="0"/>
                <a:cs typeface="Courier New" panose="02070309020205020404" pitchFamily="49" charset="0"/>
              </a:rPr>
              <a:t>PageIndex</a:t>
            </a:r>
            <a:r>
              <a:rPr lang="en-IE" sz="2600" dirty="0" smtClean="0">
                <a:solidFill>
                  <a:schemeClr val="bg1"/>
                </a:solidFill>
                <a:latin typeface="Courier New" panose="02070309020205020404" pitchFamily="49" charset="0"/>
                <a:cs typeface="Courier New" panose="02070309020205020404" pitchFamily="49" charset="0"/>
              </a:rPr>
              <a:t> </a:t>
            </a:r>
            <a:r>
              <a:rPr lang="en-IE" sz="2600" dirty="0">
                <a:solidFill>
                  <a:schemeClr val="bg1"/>
                </a:solidFill>
                <a:latin typeface="Courier New" panose="02070309020205020404" pitchFamily="49" charset="0"/>
                <a:cs typeface="Courier New" panose="02070309020205020404" pitchFamily="49" charset="0"/>
              </a:rPr>
              <a:t>in </a:t>
            </a:r>
            <a:r>
              <a:rPr lang="en-IE" sz="2600" dirty="0" err="1">
                <a:solidFill>
                  <a:schemeClr val="bg1"/>
                </a:solidFill>
                <a:latin typeface="Courier New" panose="02070309020205020404" pitchFamily="49" charset="0"/>
                <a:cs typeface="Courier New" panose="02070309020205020404" pitchFamily="49" charset="0"/>
              </a:rPr>
              <a:t>webpages_found</a:t>
            </a:r>
            <a:r>
              <a:rPr lang="en-IE" sz="2600" dirty="0">
                <a:solidFill>
                  <a:schemeClr val="bg1"/>
                </a:solidFill>
                <a:latin typeface="Courier New" panose="02070309020205020404" pitchFamily="49" charset="0"/>
                <a:cs typeface="Courier New" panose="02070309020205020404" pitchFamily="49" charset="0"/>
              </a:rPr>
              <a:t>:</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 DO</a:t>
            </a: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print(</a:t>
            </a:r>
            <a:r>
              <a:rPr lang="en-IE" sz="2600" dirty="0" err="1">
                <a:solidFill>
                  <a:schemeClr val="bg1"/>
                </a:solidFill>
                <a:latin typeface="Courier New" panose="02070309020205020404" pitchFamily="49" charset="0"/>
                <a:cs typeface="Courier New" panose="02070309020205020404" pitchFamily="49" charset="0"/>
              </a:rPr>
              <a:t>parse.urljoin</a:t>
            </a:r>
            <a:r>
              <a:rPr lang="en-IE" sz="2600" dirty="0">
                <a:solidFill>
                  <a:schemeClr val="bg1"/>
                </a:solidFill>
                <a:latin typeface="Courier New" panose="02070309020205020404" pitchFamily="49" charset="0"/>
                <a:cs typeface="Courier New" panose="02070309020205020404" pitchFamily="49" charset="0"/>
              </a:rPr>
              <a:t>(</a:t>
            </a:r>
            <a:r>
              <a:rPr lang="en-IE" sz="2600" dirty="0" err="1">
                <a:solidFill>
                  <a:schemeClr val="bg1"/>
                </a:solidFill>
                <a:latin typeface="Courier New" panose="02070309020205020404" pitchFamily="49" charset="0"/>
                <a:cs typeface="Courier New" panose="02070309020205020404" pitchFamily="49" charset="0"/>
              </a:rPr>
              <a:t>URL_input</a:t>
            </a:r>
            <a:r>
              <a:rPr lang="en-IE" sz="2600" dirty="0">
                <a:solidFill>
                  <a:schemeClr val="bg1"/>
                </a:solidFill>
                <a:latin typeface="Courier New" panose="02070309020205020404" pitchFamily="49" charset="0"/>
                <a:cs typeface="Courier New" panose="02070309020205020404" pitchFamily="49" charset="0"/>
              </a:rPr>
              <a:t>, </a:t>
            </a:r>
            <a:r>
              <a:rPr lang="en-IE" sz="2600" dirty="0" err="1">
                <a:solidFill>
                  <a:schemeClr val="bg1"/>
                </a:solidFill>
                <a:latin typeface="Courier New" panose="02070309020205020404" pitchFamily="49" charset="0"/>
                <a:cs typeface="Courier New" panose="02070309020205020404" pitchFamily="49" charset="0"/>
              </a:rPr>
              <a:t>PageIndex</a:t>
            </a:r>
            <a:r>
              <a:rPr lang="en-IE" sz="2600" dirty="0" smtClean="0">
                <a:solidFill>
                  <a:schemeClr val="bg1"/>
                </a:solidFill>
                <a:latin typeface="Courier New" panose="02070309020205020404" pitchFamily="49" charset="0"/>
                <a:cs typeface="Courier New" panose="02070309020205020404" pitchFamily="49" charset="0"/>
              </a:rPr>
              <a:t>))</a:t>
            </a:r>
            <a:endParaRPr lang="en-IE" sz="2600" dirty="0">
              <a:solidFill>
                <a:schemeClr val="bg1"/>
              </a:solidFill>
              <a:latin typeface="Courier New" panose="02070309020205020404" pitchFamily="49" charset="0"/>
              <a:cs typeface="Courier New" panose="02070309020205020404" pitchFamily="49" charset="0"/>
            </a:endParaRP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 </a:t>
            </a:r>
            <a:r>
              <a:rPr lang="en-IE" sz="2600" dirty="0" smtClean="0">
                <a:solidFill>
                  <a:schemeClr val="bg1"/>
                </a:solidFill>
                <a:latin typeface="Courier New" panose="02070309020205020404" pitchFamily="49" charset="0"/>
                <a:cs typeface="Courier New" panose="02070309020205020404" pitchFamily="49" charset="0"/>
              </a:rPr>
              <a:t>ENDFOR</a:t>
            </a:r>
            <a:endParaRPr lang="en-IE" sz="2600" dirty="0">
              <a:solidFill>
                <a:schemeClr val="bg1"/>
              </a:solidFill>
              <a:latin typeface="Courier New" panose="02070309020205020404" pitchFamily="49" charset="0"/>
              <a:cs typeface="Courier New" panose="02070309020205020404" pitchFamily="49" charset="0"/>
            </a:endParaRPr>
          </a:p>
          <a:p>
            <a:pPr marL="457200" lvl="1" indent="0">
              <a:buNone/>
            </a:pPr>
            <a:r>
              <a:rPr lang="en-IE" sz="2600" dirty="0">
                <a:solidFill>
                  <a:schemeClr val="bg1"/>
                </a:solidFill>
                <a:latin typeface="Courier New" panose="02070309020205020404" pitchFamily="49" charset="0"/>
                <a:cs typeface="Courier New" panose="02070309020205020404" pitchFamily="49" charset="0"/>
              </a:rPr>
              <a:t># END Check </a:t>
            </a:r>
            <a:r>
              <a:rPr lang="en-IE" sz="2600" dirty="0" err="1">
                <a:solidFill>
                  <a:schemeClr val="bg1"/>
                </a:solidFill>
                <a:latin typeface="Courier New" panose="02070309020205020404" pitchFamily="49" charset="0"/>
                <a:cs typeface="Courier New" panose="02070309020205020404" pitchFamily="49" charset="0"/>
              </a:rPr>
              <a:t>URL_Joiner</a:t>
            </a:r>
            <a:r>
              <a:rPr lang="en-IE" sz="2600" dirty="0">
                <a:solidFill>
                  <a:schemeClr val="bg1"/>
                </a:solidFill>
                <a:latin typeface="Courier New" panose="02070309020205020404" pitchFamily="49" charset="0"/>
                <a:cs typeface="Courier New" panose="02070309020205020404" pitchFamily="49" charset="0"/>
              </a:rPr>
              <a:t>.</a:t>
            </a:r>
          </a:p>
          <a:p>
            <a:pPr lvl="1"/>
            <a:endParaRPr lang="en-IE" sz="2400" dirty="0" smtClean="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526257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(Top)</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Top():</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IsEmpty</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Stack[</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smtClean="0">
                <a:solidFill>
                  <a:schemeClr val="bg1"/>
                </a:solidFill>
                <a:latin typeface="Courier New" panose="02070309020205020404" pitchFamily="49" charset="0"/>
                <a:cs typeface="Courier New" panose="02070309020205020404" pitchFamily="49" charset="0"/>
              </a:rPr>
              <a:t>N</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908420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Queues</a:t>
            </a:r>
            <a:endParaRPr lang="en-IE" sz="6600" dirty="0">
              <a:solidFill>
                <a:schemeClr val="bg1"/>
              </a:solidFill>
            </a:endParaRPr>
          </a:p>
        </p:txBody>
      </p:sp>
    </p:spTree>
    <p:extLst>
      <p:ext uri="{BB962C8B-B14F-4D97-AF65-F5344CB8AC3E}">
        <p14:creationId xmlns:p14="http://schemas.microsoft.com/office/powerpoint/2010/main" val="119558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smtClean="0">
                <a:solidFill>
                  <a:schemeClr val="bg1"/>
                </a:solidFill>
              </a:rPr>
              <a:t> (Declaring)</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QueueAsArray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Queue = </a:t>
            </a:r>
            <a:r>
              <a:rPr lang="en-IE" dirty="0" smtClean="0">
                <a:solidFill>
                  <a:schemeClr val="bg1"/>
                </a:solidFill>
                <a:latin typeface="Courier New" panose="02070309020205020404" pitchFamily="49" charset="0"/>
                <a:cs typeface="Courier New" panose="02070309020205020404" pitchFamily="49" charset="0"/>
              </a:rPr>
              <a:t>[0,0,59,26,53,59,0]</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err="1">
                <a:solidFill>
                  <a:schemeClr val="bg1"/>
                </a:solidFill>
                <a:latin typeface="Courier New" panose="02070309020205020404" pitchFamily="49" charset="0"/>
                <a:cs typeface="Courier New" panose="02070309020205020404" pitchFamily="49" charset="0"/>
              </a:rPr>
              <a:t>MaxSize</a:t>
            </a:r>
            <a:r>
              <a:rPr lang="en-IE" dirty="0">
                <a:solidFill>
                  <a:schemeClr val="bg1"/>
                </a:solidFill>
                <a:latin typeface="Courier New" panose="02070309020205020404" pitchFamily="49" charset="0"/>
                <a:cs typeface="Courier New" panose="02070309020205020404" pitchFamily="49" charset="0"/>
              </a:rPr>
              <a:t> = 7</a:t>
            </a:r>
          </a:p>
          <a:p>
            <a:pPr marL="0" indent="0">
              <a:buNone/>
            </a:pPr>
            <a:r>
              <a:rPr lang="en-IE" dirty="0" err="1">
                <a:solidFill>
                  <a:schemeClr val="bg1"/>
                </a:solidFill>
                <a:latin typeface="Courier New" panose="02070309020205020404" pitchFamily="49" charset="0"/>
                <a:cs typeface="Courier New" panose="02070309020205020404" pitchFamily="49" charset="0"/>
              </a:rPr>
              <a:t>QueueHead</a:t>
            </a:r>
            <a:r>
              <a:rPr lang="en-IE" dirty="0">
                <a:solidFill>
                  <a:schemeClr val="bg1"/>
                </a:solidFill>
                <a:latin typeface="Courier New" panose="02070309020205020404" pitchFamily="49" charset="0"/>
                <a:cs typeface="Courier New" panose="02070309020205020404" pitchFamily="49" charset="0"/>
              </a:rPr>
              <a:t> =  2</a:t>
            </a:r>
          </a:p>
          <a:p>
            <a:pPr marL="0" indent="0">
              <a:buNone/>
            </a:pPr>
            <a:r>
              <a:rPr lang="en-IE" dirty="0" err="1">
                <a:solidFill>
                  <a:schemeClr val="bg1"/>
                </a:solidFill>
                <a:latin typeface="Courier New" panose="02070309020205020404" pitchFamily="49" charset="0"/>
                <a:cs typeface="Courier New" panose="02070309020205020404" pitchFamily="49" charset="0"/>
              </a:rPr>
              <a:t>QueueTail</a:t>
            </a:r>
            <a:r>
              <a:rPr lang="en-IE" dirty="0">
                <a:solidFill>
                  <a:schemeClr val="bg1"/>
                </a:solidFill>
                <a:latin typeface="Courier New" panose="02070309020205020404" pitchFamily="49" charset="0"/>
                <a:cs typeface="Courier New" panose="02070309020205020404" pitchFamily="49" charset="0"/>
              </a:rPr>
              <a:t> =  </a:t>
            </a:r>
            <a:r>
              <a:rPr lang="en-IE" dirty="0" smtClean="0">
                <a:solidFill>
                  <a:schemeClr val="bg1"/>
                </a:solidFill>
                <a:latin typeface="Courier New" panose="02070309020205020404" pitchFamily="49" charset="0"/>
                <a:cs typeface="Courier New" panose="02070309020205020404" pitchFamily="49" charset="0"/>
              </a:rPr>
              <a:t>5</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#END </a:t>
            </a:r>
            <a:r>
              <a:rPr lang="en-IE" dirty="0" err="1" smtClean="0">
                <a:solidFill>
                  <a:schemeClr val="bg1"/>
                </a:solidFill>
                <a:latin typeface="Courier New" panose="02070309020205020404" pitchFamily="49" charset="0"/>
                <a:cs typeface="Courier New" panose="02070309020205020404" pitchFamily="49" charset="0"/>
              </a:rPr>
              <a:t>QueueAsArray</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054248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smtClean="0">
                <a:solidFill>
                  <a:schemeClr val="bg1"/>
                </a:solidFill>
              </a:rPr>
              <a:t> (</a:t>
            </a:r>
            <a:r>
              <a:rPr lang="en-IE" dirty="0" err="1" smtClean="0">
                <a:solidFill>
                  <a:schemeClr val="bg1"/>
                </a:solidFill>
              </a:rPr>
              <a:t>IsFull</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IsFull2</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+ 1 == </a:t>
            </a:r>
            <a:r>
              <a:rPr lang="en-IE" sz="2400" dirty="0" err="1">
                <a:solidFill>
                  <a:schemeClr val="bg1"/>
                </a:solidFill>
                <a:latin typeface="Courier New" panose="02070309020205020404" pitchFamily="49" charset="0"/>
                <a:cs typeface="Courier New" panose="02070309020205020404" pitchFamily="49" charset="0"/>
              </a:rPr>
              <a:t>MaxSize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IsFull2.</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42089695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smtClean="0">
                <a:solidFill>
                  <a:schemeClr val="bg1"/>
                </a:solidFill>
              </a:rPr>
              <a:t> (</a:t>
            </a:r>
            <a:r>
              <a:rPr lang="en-IE" dirty="0" err="1" smtClean="0">
                <a:solidFill>
                  <a:schemeClr val="bg1"/>
                </a:solidFill>
              </a:rPr>
              <a:t>IsEmpty</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IsEmpty2</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IsEmpty2.</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31654368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smtClean="0">
                <a:solidFill>
                  <a:schemeClr val="bg1"/>
                </a:solidFill>
              </a:rPr>
              <a:t> (</a:t>
            </a:r>
            <a:r>
              <a:rPr lang="en-IE" dirty="0" err="1" smtClean="0">
                <a:solidFill>
                  <a:schemeClr val="bg1"/>
                </a:solidFill>
              </a:rPr>
              <a:t>AddToQ</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AddToQ</a:t>
            </a:r>
            <a:r>
              <a:rPr lang="en-IE" sz="2400" dirty="0">
                <a:solidFill>
                  <a:schemeClr val="bg1"/>
                </a:solidFill>
                <a:latin typeface="Courier New" panose="02070309020205020404" pitchFamily="49" charset="0"/>
                <a:cs typeface="Courier New" panose="02070309020205020404" pitchFamily="49" charset="0"/>
              </a:rPr>
              <a:t>(N):</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IsFull</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Queue is full")</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Queue[</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ENDIF</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AddToQ</a:t>
            </a:r>
            <a:r>
              <a:rPr lang="en-IE" sz="2400" dirty="0">
                <a:solidFill>
                  <a:schemeClr val="bg1"/>
                </a:solidFill>
                <a:latin typeface="Courier New" panose="02070309020205020404" pitchFamily="49" charset="0"/>
                <a:cs typeface="Courier New" panose="02070309020205020404" pitchFamily="49" charset="0"/>
              </a:rPr>
              <a:t>.</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15502862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smtClean="0">
                <a:solidFill>
                  <a:schemeClr val="bg1"/>
                </a:solidFill>
              </a:rPr>
              <a:t> (</a:t>
            </a:r>
            <a:r>
              <a:rPr lang="en-IE" dirty="0" err="1" smtClean="0">
                <a:solidFill>
                  <a:schemeClr val="bg1"/>
                </a:solidFill>
              </a:rPr>
              <a:t>DeleteFromQ</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478582" y="1124744"/>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DeleteFromQ</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IsEmpty</a:t>
            </a:r>
            <a:r>
              <a:rPr lang="en-IE" sz="2400" dirty="0">
                <a:solidFill>
                  <a:schemeClr val="bg1"/>
                </a:solidFill>
                <a:latin typeface="Courier New" panose="02070309020205020404" pitchFamily="49" charset="0"/>
                <a:cs typeface="Courier New" panose="02070309020205020404" pitchFamily="49" charset="0"/>
              </a:rPr>
              <a:t>() == True):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Queue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Queue[</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smtClean="0">
                <a:solidFill>
                  <a:schemeClr val="bg1"/>
                </a:solidFill>
                <a:latin typeface="Courier New" panose="02070309020205020404" pitchFamily="49" charset="0"/>
                <a:cs typeface="Courier New" panose="02070309020205020404" pitchFamily="49" charset="0"/>
              </a:rPr>
              <a:t>N</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DeleteFromQ</a:t>
            </a:r>
            <a:r>
              <a:rPr lang="en-IE" sz="2400" dirty="0">
                <a:solidFill>
                  <a:schemeClr val="bg1"/>
                </a:solidFill>
                <a:latin typeface="Courier New" panose="02070309020205020404" pitchFamily="49" charset="0"/>
                <a:cs typeface="Courier New" panose="02070309020205020404" pitchFamily="49" charset="0"/>
              </a:rPr>
              <a:t>.</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2065143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6600" dirty="0" smtClean="0">
                <a:solidFill>
                  <a:schemeClr val="bg1"/>
                </a:solidFill>
              </a:rPr>
              <a:t>Python: Structured Programming</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75110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Queues</a:t>
            </a:r>
            <a:r>
              <a:rPr lang="en-IE" dirty="0" smtClean="0">
                <a:solidFill>
                  <a:schemeClr val="bg1"/>
                </a:solidFill>
              </a:rPr>
              <a:t> (</a:t>
            </a:r>
            <a:r>
              <a:rPr lang="en-IE" dirty="0" err="1" smtClean="0">
                <a:solidFill>
                  <a:schemeClr val="bg1"/>
                </a:solidFill>
              </a:rPr>
              <a:t>ClearQ</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a:solidFill>
                  <a:schemeClr val="bg1"/>
                </a:solidFill>
                <a:latin typeface="Courier New" panose="02070309020205020404" pitchFamily="49" charset="0"/>
                <a:cs typeface="Courier New" panose="02070309020205020404" pitchFamily="49" charset="0"/>
              </a:rPr>
              <a:t>.</a:t>
            </a:r>
          </a:p>
        </p:txBody>
      </p:sp>
      <p:sp>
        <p:nvSpPr>
          <p:cNvPr id="2" name="Rectangle 1"/>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4087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5" name="Rectangle 14"/>
          <p:cNvSpPr/>
          <p:nvPr/>
        </p:nvSpPr>
        <p:spPr>
          <a:xfrm>
            <a:off x="9744384" y="2198103"/>
            <a:ext cx="599844"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Tail</a:t>
            </a:r>
            <a:endParaRPr lang="en-US" sz="3200" cap="none" spc="0" dirty="0">
              <a:ln w="17780" cmpd="sng">
                <a:solidFill>
                  <a:srgbClr val="FFFFFF"/>
                </a:solidFill>
                <a:prstDash val="solid"/>
                <a:miter lim="800000"/>
              </a:ln>
              <a:solidFill>
                <a:schemeClr val="bg1"/>
              </a:solidFill>
            </a:endParaRPr>
          </a:p>
        </p:txBody>
      </p:sp>
      <p:sp>
        <p:nvSpPr>
          <p:cNvPr id="16" name="Down Arrow 15"/>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7" name="Down Arrow 16"/>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8" name="Rectangle 17"/>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20" name="Rounded Rectangle 19"/>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Rectangle 18"/>
          <p:cNvSpPr/>
          <p:nvPr/>
        </p:nvSpPr>
        <p:spPr>
          <a:xfrm>
            <a:off x="8544039" y="2175247"/>
            <a:ext cx="840295" cy="461665"/>
          </a:xfrm>
          <a:prstGeom prst="rect">
            <a:avLst/>
          </a:prstGeom>
          <a:noFill/>
          <a:ln>
            <a:noFill/>
          </a:ln>
        </p:spPr>
        <p:txBody>
          <a:bodyPr wrap="none" lIns="91440" tIns="45720" rIns="91440" bIns="45720">
            <a:spAutoFit/>
          </a:bodyPr>
          <a:lstStyle/>
          <a:p>
            <a:pPr algn="ctr"/>
            <a:r>
              <a:rPr lang="en-US" sz="2400" cap="none" spc="0" dirty="0" smtClean="0">
                <a:ln w="17780" cmpd="sng">
                  <a:solidFill>
                    <a:srgbClr val="FFFFFF"/>
                  </a:solidFill>
                  <a:prstDash val="solid"/>
                  <a:miter lim="800000"/>
                </a:ln>
                <a:solidFill>
                  <a:schemeClr val="bg1"/>
                </a:solidFill>
              </a:rPr>
              <a:t>Head</a:t>
            </a:r>
            <a:endParaRPr lang="en-US" sz="3200" cap="none" spc="0" dirty="0">
              <a:ln w="17780" cmpd="sng">
                <a:solidFill>
                  <a:srgbClr val="FFFFFF"/>
                </a:solidFill>
                <a:prstDash val="solid"/>
                <a:miter lim="800000"/>
              </a:ln>
              <a:solidFill>
                <a:schemeClr val="bg1"/>
              </a:solidFill>
            </a:endParaRPr>
          </a:p>
        </p:txBody>
      </p:sp>
      <p:sp>
        <p:nvSpPr>
          <p:cNvPr id="21" name="Down Arrow 20"/>
          <p:cNvSpPr/>
          <p:nvPr/>
        </p:nvSpPr>
        <p:spPr>
          <a:xfrm>
            <a:off x="8759502" y="2708920"/>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Tree>
    <p:extLst>
      <p:ext uri="{BB962C8B-B14F-4D97-AF65-F5344CB8AC3E}">
        <p14:creationId xmlns:p14="http://schemas.microsoft.com/office/powerpoint/2010/main" val="37065560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Circular Queues</a:t>
            </a:r>
            <a:endParaRPr lang="en-IE" sz="6600" dirty="0">
              <a:solidFill>
                <a:schemeClr val="bg1"/>
              </a:solidFill>
            </a:endParaRPr>
          </a:p>
        </p:txBody>
      </p:sp>
    </p:spTree>
    <p:extLst>
      <p:ext uri="{BB962C8B-B14F-4D97-AF65-F5344CB8AC3E}">
        <p14:creationId xmlns:p14="http://schemas.microsoft.com/office/powerpoint/2010/main" val="27998365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Circular </a:t>
            </a:r>
            <a:r>
              <a:rPr lang="en-GB" dirty="0" smtClean="0">
                <a:solidFill>
                  <a:schemeClr val="bg1"/>
                </a:solidFill>
              </a:rPr>
              <a:t>Queues</a:t>
            </a:r>
            <a:r>
              <a:rPr lang="en-IE" dirty="0" smtClean="0">
                <a:solidFill>
                  <a:schemeClr val="bg1"/>
                </a:solidFill>
              </a:rPr>
              <a:t> (Declaring)</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C</a:t>
            </a:r>
            <a:r>
              <a:rPr lang="en-IE" dirty="0" err="1" smtClean="0">
                <a:solidFill>
                  <a:schemeClr val="bg1"/>
                </a:solidFill>
                <a:latin typeface="Courier New" panose="02070309020205020404" pitchFamily="49" charset="0"/>
                <a:cs typeface="Courier New" panose="02070309020205020404" pitchFamily="49" charset="0"/>
              </a:rPr>
              <a:t>QueueAsArray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Queue = </a:t>
            </a:r>
            <a:r>
              <a:rPr lang="en-IE" dirty="0" smtClean="0">
                <a:solidFill>
                  <a:schemeClr val="bg1"/>
                </a:solidFill>
                <a:latin typeface="Courier New" panose="02070309020205020404" pitchFamily="49" charset="0"/>
                <a:cs typeface="Courier New" panose="02070309020205020404" pitchFamily="49" charset="0"/>
              </a:rPr>
              <a:t>[0,0,59,26,53,59,0]</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err="1">
                <a:solidFill>
                  <a:schemeClr val="bg1"/>
                </a:solidFill>
                <a:latin typeface="Courier New" panose="02070309020205020404" pitchFamily="49" charset="0"/>
                <a:cs typeface="Courier New" panose="02070309020205020404" pitchFamily="49" charset="0"/>
              </a:rPr>
              <a:t>MaxSize</a:t>
            </a:r>
            <a:r>
              <a:rPr lang="en-IE" dirty="0">
                <a:solidFill>
                  <a:schemeClr val="bg1"/>
                </a:solidFill>
                <a:latin typeface="Courier New" panose="02070309020205020404" pitchFamily="49" charset="0"/>
                <a:cs typeface="Courier New" panose="02070309020205020404" pitchFamily="49" charset="0"/>
              </a:rPr>
              <a:t> = 7</a:t>
            </a:r>
          </a:p>
          <a:p>
            <a:pPr marL="0" indent="0">
              <a:buNone/>
            </a:pPr>
            <a:r>
              <a:rPr lang="en-IE" dirty="0" err="1">
                <a:solidFill>
                  <a:schemeClr val="bg1"/>
                </a:solidFill>
                <a:latin typeface="Courier New" panose="02070309020205020404" pitchFamily="49" charset="0"/>
                <a:cs typeface="Courier New" panose="02070309020205020404" pitchFamily="49" charset="0"/>
              </a:rPr>
              <a:t>QueueHead</a:t>
            </a:r>
            <a:r>
              <a:rPr lang="en-IE" dirty="0">
                <a:solidFill>
                  <a:schemeClr val="bg1"/>
                </a:solidFill>
                <a:latin typeface="Courier New" panose="02070309020205020404" pitchFamily="49" charset="0"/>
                <a:cs typeface="Courier New" panose="02070309020205020404" pitchFamily="49" charset="0"/>
              </a:rPr>
              <a:t> =  2</a:t>
            </a:r>
          </a:p>
          <a:p>
            <a:pPr marL="0" indent="0">
              <a:buNone/>
            </a:pPr>
            <a:r>
              <a:rPr lang="en-IE" dirty="0" err="1">
                <a:solidFill>
                  <a:schemeClr val="bg1"/>
                </a:solidFill>
                <a:latin typeface="Courier New" panose="02070309020205020404" pitchFamily="49" charset="0"/>
                <a:cs typeface="Courier New" panose="02070309020205020404" pitchFamily="49" charset="0"/>
              </a:rPr>
              <a:t>QueueTail</a:t>
            </a:r>
            <a:r>
              <a:rPr lang="en-IE" dirty="0">
                <a:solidFill>
                  <a:schemeClr val="bg1"/>
                </a:solidFill>
                <a:latin typeface="Courier New" panose="02070309020205020404" pitchFamily="49" charset="0"/>
                <a:cs typeface="Courier New" panose="02070309020205020404" pitchFamily="49" charset="0"/>
              </a:rPr>
              <a:t> =  </a:t>
            </a:r>
            <a:r>
              <a:rPr lang="en-IE" dirty="0" smtClean="0">
                <a:solidFill>
                  <a:schemeClr val="bg1"/>
                </a:solidFill>
                <a:latin typeface="Courier New" panose="02070309020205020404" pitchFamily="49" charset="0"/>
                <a:cs typeface="Courier New" panose="02070309020205020404" pitchFamily="49" charset="0"/>
              </a:rPr>
              <a:t>5</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#END </a:t>
            </a:r>
            <a:r>
              <a:rPr lang="en-IE" dirty="0" err="1">
                <a:solidFill>
                  <a:schemeClr val="bg1"/>
                </a:solidFill>
                <a:latin typeface="Courier New" panose="02070309020205020404" pitchFamily="49" charset="0"/>
                <a:cs typeface="Courier New" panose="02070309020205020404" pitchFamily="49" charset="0"/>
              </a:rPr>
              <a:t>C</a:t>
            </a:r>
            <a:r>
              <a:rPr lang="en-IE" dirty="0" err="1" smtClean="0">
                <a:solidFill>
                  <a:schemeClr val="bg1"/>
                </a:solidFill>
                <a:latin typeface="Courier New" panose="02070309020205020404" pitchFamily="49" charset="0"/>
                <a:cs typeface="Courier New" panose="02070309020205020404" pitchFamily="49" charset="0"/>
              </a:rPr>
              <a:t>QueueAsArray</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962851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21" y="341784"/>
            <a:ext cx="10971372" cy="1143000"/>
          </a:xfrm>
        </p:spPr>
        <p:txBody>
          <a:bodyPr/>
          <a:lstStyle/>
          <a:p>
            <a:r>
              <a:rPr lang="en-GB" dirty="0">
                <a:solidFill>
                  <a:schemeClr val="bg1"/>
                </a:solidFill>
              </a:rPr>
              <a:t>Circular </a:t>
            </a:r>
            <a:r>
              <a:rPr lang="en-GB" dirty="0" smtClean="0">
                <a:solidFill>
                  <a:schemeClr val="bg1"/>
                </a:solidFill>
              </a:rPr>
              <a:t>Queues</a:t>
            </a:r>
            <a:r>
              <a:rPr lang="en-IE" dirty="0" smtClean="0">
                <a:solidFill>
                  <a:schemeClr val="bg1"/>
                </a:solidFill>
              </a:rPr>
              <a:t> (</a:t>
            </a:r>
            <a:r>
              <a:rPr lang="en-IE" dirty="0" err="1" smtClean="0">
                <a:solidFill>
                  <a:schemeClr val="bg1"/>
                </a:solidFill>
              </a:rPr>
              <a:t>IsFull</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524434" y="991269"/>
            <a:ext cx="10971372" cy="4525963"/>
          </a:xfrm>
        </p:spPr>
        <p:txBody>
          <a:bodyPr>
            <a:noAutofit/>
          </a:bodyPr>
          <a:lstStyle/>
          <a:p>
            <a:pPr marL="0" indent="0">
              <a:buNone/>
            </a:pPr>
            <a:r>
              <a:rPr lang="en-IE" sz="2200" dirty="0" err="1">
                <a:solidFill>
                  <a:schemeClr val="bg1"/>
                </a:solidFill>
                <a:latin typeface="Courier New" panose="02070309020205020404" pitchFamily="49" charset="0"/>
                <a:cs typeface="Courier New" panose="02070309020205020404" pitchFamily="49" charset="0"/>
              </a:rPr>
              <a:t>def</a:t>
            </a:r>
            <a:r>
              <a:rPr lang="en-IE" sz="2200" dirty="0">
                <a:solidFill>
                  <a:schemeClr val="bg1"/>
                </a:solidFill>
                <a:latin typeface="Courier New" panose="02070309020205020404" pitchFamily="49" charset="0"/>
                <a:cs typeface="Courier New" panose="02070309020205020404" pitchFamily="49" charset="0"/>
              </a:rPr>
              <a:t> IsFull2</a:t>
            </a:r>
            <a:r>
              <a:rPr lang="en-IE" sz="22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QueueTail</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return(</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+ 1) % </a:t>
            </a:r>
            <a:r>
              <a:rPr lang="en-IE" sz="2200" dirty="0" err="1">
                <a:solidFill>
                  <a:schemeClr val="bg1"/>
                </a:solidFill>
                <a:latin typeface="Courier New" panose="02070309020205020404" pitchFamily="49" charset="0"/>
                <a:cs typeface="Courier New" panose="02070309020205020404" pitchFamily="49" charset="0"/>
              </a:rPr>
              <a:t>MaxSize</a:t>
            </a:r>
            <a:r>
              <a:rPr lang="en-IE" sz="22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#END IsFull2.</a:t>
            </a:r>
          </a:p>
        </p:txBody>
      </p:sp>
      <p:sp>
        <p:nvSpPr>
          <p:cNvPr id="22" name="Oval 21"/>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3" name="Oval 22"/>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24" name="Straight Connector 23"/>
          <p:cNvCxnSpPr>
            <a:stCxn id="23"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22"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3" idx="7"/>
            <a:endCxn id="22"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3" idx="5"/>
            <a:endCxn id="22"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3" idx="4"/>
            <a:endCxn id="22"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3" idx="3"/>
            <a:endCxn id="22"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3" idx="2"/>
            <a:endCxn id="22"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697011" y="2801833"/>
            <a:ext cx="367408" cy="523220"/>
          </a:xfrm>
          <a:prstGeom prst="rect">
            <a:avLst/>
          </a:prstGeom>
          <a:noFill/>
        </p:spPr>
        <p:txBody>
          <a:bodyPr wrap="none" rtlCol="0">
            <a:spAutoFit/>
          </a:bodyPr>
          <a:lstStyle/>
          <a:p>
            <a:r>
              <a:rPr lang="en-IE" sz="2800" dirty="0" smtClean="0">
                <a:solidFill>
                  <a:schemeClr val="bg1"/>
                </a:solidFill>
              </a:rPr>
              <a:t>0</a:t>
            </a:r>
            <a:endParaRPr lang="en-IE" dirty="0">
              <a:solidFill>
                <a:schemeClr val="bg1"/>
              </a:solidFill>
            </a:endParaRPr>
          </a:p>
        </p:txBody>
      </p:sp>
      <p:sp>
        <p:nvSpPr>
          <p:cNvPr id="33" name="TextBox 32"/>
          <p:cNvSpPr txBox="1"/>
          <p:nvPr/>
        </p:nvSpPr>
        <p:spPr>
          <a:xfrm>
            <a:off x="11632454" y="3790781"/>
            <a:ext cx="367408" cy="523220"/>
          </a:xfrm>
          <a:prstGeom prst="rect">
            <a:avLst/>
          </a:prstGeom>
          <a:noFill/>
        </p:spPr>
        <p:txBody>
          <a:bodyPr wrap="none" rtlCol="0">
            <a:spAutoFit/>
          </a:bodyPr>
          <a:lstStyle/>
          <a:p>
            <a:r>
              <a:rPr lang="en-IE" sz="2800" dirty="0" smtClean="0">
                <a:solidFill>
                  <a:schemeClr val="bg1"/>
                </a:solidFill>
              </a:rPr>
              <a:t>1</a:t>
            </a:r>
            <a:endParaRPr lang="en-IE" dirty="0">
              <a:solidFill>
                <a:schemeClr val="bg1"/>
              </a:solidFill>
            </a:endParaRPr>
          </a:p>
        </p:txBody>
      </p:sp>
      <p:sp>
        <p:nvSpPr>
          <p:cNvPr id="34" name="TextBox 33"/>
          <p:cNvSpPr txBox="1"/>
          <p:nvPr/>
        </p:nvSpPr>
        <p:spPr>
          <a:xfrm>
            <a:off x="11625086" y="5230941"/>
            <a:ext cx="367408" cy="523220"/>
          </a:xfrm>
          <a:prstGeom prst="rect">
            <a:avLst/>
          </a:prstGeom>
          <a:noFill/>
        </p:spPr>
        <p:txBody>
          <a:bodyPr wrap="none" rtlCol="0">
            <a:spAutoFit/>
          </a:bodyPr>
          <a:lstStyle/>
          <a:p>
            <a:r>
              <a:rPr lang="en-IE" sz="2800" dirty="0" smtClean="0">
                <a:solidFill>
                  <a:schemeClr val="bg1"/>
                </a:solidFill>
              </a:rPr>
              <a:t>2</a:t>
            </a:r>
            <a:endParaRPr lang="en-IE" dirty="0">
              <a:solidFill>
                <a:schemeClr val="bg1"/>
              </a:solidFill>
            </a:endParaRPr>
          </a:p>
        </p:txBody>
      </p:sp>
      <p:sp>
        <p:nvSpPr>
          <p:cNvPr id="35" name="TextBox 34"/>
          <p:cNvSpPr txBox="1"/>
          <p:nvPr/>
        </p:nvSpPr>
        <p:spPr>
          <a:xfrm>
            <a:off x="10624342" y="6239053"/>
            <a:ext cx="367408" cy="523220"/>
          </a:xfrm>
          <a:prstGeom prst="rect">
            <a:avLst/>
          </a:prstGeom>
          <a:noFill/>
        </p:spPr>
        <p:txBody>
          <a:bodyPr wrap="none" rtlCol="0">
            <a:spAutoFit/>
          </a:bodyPr>
          <a:lstStyle/>
          <a:p>
            <a:r>
              <a:rPr lang="en-IE" sz="2800" dirty="0" smtClean="0">
                <a:solidFill>
                  <a:schemeClr val="bg1"/>
                </a:solidFill>
              </a:rPr>
              <a:t>3</a:t>
            </a:r>
            <a:endParaRPr lang="en-IE" dirty="0">
              <a:solidFill>
                <a:schemeClr val="bg1"/>
              </a:solidFill>
            </a:endParaRPr>
          </a:p>
        </p:txBody>
      </p:sp>
      <p:sp>
        <p:nvSpPr>
          <p:cNvPr id="36" name="TextBox 35"/>
          <p:cNvSpPr txBox="1"/>
          <p:nvPr/>
        </p:nvSpPr>
        <p:spPr>
          <a:xfrm>
            <a:off x="9256190" y="6167045"/>
            <a:ext cx="367408" cy="523220"/>
          </a:xfrm>
          <a:prstGeom prst="rect">
            <a:avLst/>
          </a:prstGeom>
          <a:noFill/>
        </p:spPr>
        <p:txBody>
          <a:bodyPr wrap="none" rtlCol="0">
            <a:spAutoFit/>
          </a:bodyPr>
          <a:lstStyle/>
          <a:p>
            <a:r>
              <a:rPr lang="en-IE" sz="2800" dirty="0" smtClean="0">
                <a:solidFill>
                  <a:schemeClr val="bg1"/>
                </a:solidFill>
              </a:rPr>
              <a:t>4</a:t>
            </a:r>
            <a:endParaRPr lang="en-IE" dirty="0">
              <a:solidFill>
                <a:schemeClr val="bg1"/>
              </a:solidFill>
            </a:endParaRPr>
          </a:p>
        </p:txBody>
      </p:sp>
      <p:sp>
        <p:nvSpPr>
          <p:cNvPr id="37" name="TextBox 36"/>
          <p:cNvSpPr txBox="1"/>
          <p:nvPr/>
        </p:nvSpPr>
        <p:spPr>
          <a:xfrm>
            <a:off x="8248078" y="5158933"/>
            <a:ext cx="367408" cy="523220"/>
          </a:xfrm>
          <a:prstGeom prst="rect">
            <a:avLst/>
          </a:prstGeom>
          <a:noFill/>
        </p:spPr>
        <p:txBody>
          <a:bodyPr wrap="none" rtlCol="0">
            <a:spAutoFit/>
          </a:bodyPr>
          <a:lstStyle/>
          <a:p>
            <a:r>
              <a:rPr lang="en-IE" sz="2800" dirty="0" smtClean="0">
                <a:solidFill>
                  <a:schemeClr val="bg1"/>
                </a:solidFill>
              </a:rPr>
              <a:t>5</a:t>
            </a:r>
            <a:endParaRPr lang="en-IE" dirty="0">
              <a:solidFill>
                <a:schemeClr val="bg1"/>
              </a:solidFill>
            </a:endParaRPr>
          </a:p>
        </p:txBody>
      </p:sp>
      <p:sp>
        <p:nvSpPr>
          <p:cNvPr id="38" name="TextBox 37"/>
          <p:cNvSpPr txBox="1"/>
          <p:nvPr/>
        </p:nvSpPr>
        <p:spPr>
          <a:xfrm>
            <a:off x="8240710" y="3665929"/>
            <a:ext cx="367408" cy="523220"/>
          </a:xfrm>
          <a:prstGeom prst="rect">
            <a:avLst/>
          </a:prstGeom>
          <a:noFill/>
        </p:spPr>
        <p:txBody>
          <a:bodyPr wrap="none" rtlCol="0">
            <a:spAutoFit/>
          </a:bodyPr>
          <a:lstStyle/>
          <a:p>
            <a:r>
              <a:rPr lang="en-IE" sz="2800" dirty="0" smtClean="0">
                <a:solidFill>
                  <a:schemeClr val="bg1"/>
                </a:solidFill>
              </a:rPr>
              <a:t>6</a:t>
            </a:r>
            <a:endParaRPr lang="en-IE" dirty="0">
              <a:solidFill>
                <a:schemeClr val="bg1"/>
              </a:solidFill>
            </a:endParaRPr>
          </a:p>
        </p:txBody>
      </p:sp>
      <p:sp>
        <p:nvSpPr>
          <p:cNvPr id="39" name="TextBox 38"/>
          <p:cNvSpPr txBox="1"/>
          <p:nvPr/>
        </p:nvSpPr>
        <p:spPr>
          <a:xfrm>
            <a:off x="9112174" y="2801833"/>
            <a:ext cx="367408" cy="523220"/>
          </a:xfrm>
          <a:prstGeom prst="rect">
            <a:avLst/>
          </a:prstGeom>
          <a:noFill/>
        </p:spPr>
        <p:txBody>
          <a:bodyPr wrap="none" rtlCol="0">
            <a:spAutoFit/>
          </a:bodyPr>
          <a:lstStyle/>
          <a:p>
            <a:r>
              <a:rPr lang="en-IE" sz="2800" dirty="0" smtClean="0">
                <a:solidFill>
                  <a:schemeClr val="bg1"/>
                </a:solidFill>
              </a:rPr>
              <a:t>7</a:t>
            </a:r>
            <a:endParaRPr lang="en-IE" dirty="0">
              <a:solidFill>
                <a:schemeClr val="bg1"/>
              </a:solidFill>
            </a:endParaRPr>
          </a:p>
        </p:txBody>
      </p:sp>
      <p:sp>
        <p:nvSpPr>
          <p:cNvPr id="40" name="TextBox 39"/>
          <p:cNvSpPr txBox="1"/>
          <p:nvPr/>
        </p:nvSpPr>
        <p:spPr>
          <a:xfrm>
            <a:off x="10336310" y="3377897"/>
            <a:ext cx="550151" cy="523220"/>
          </a:xfrm>
          <a:prstGeom prst="rect">
            <a:avLst/>
          </a:prstGeom>
          <a:noFill/>
        </p:spPr>
        <p:txBody>
          <a:bodyPr wrap="none" rtlCol="0">
            <a:spAutoFit/>
          </a:bodyPr>
          <a:lstStyle/>
          <a:p>
            <a:r>
              <a:rPr lang="en-IE" sz="2800" dirty="0" smtClean="0"/>
              <a:t>43</a:t>
            </a:r>
            <a:endParaRPr lang="en-IE" dirty="0"/>
          </a:p>
        </p:txBody>
      </p:sp>
      <p:sp>
        <p:nvSpPr>
          <p:cNvPr id="41" name="TextBox 40"/>
          <p:cNvSpPr txBox="1"/>
          <p:nvPr/>
        </p:nvSpPr>
        <p:spPr>
          <a:xfrm>
            <a:off x="11056390" y="4006805"/>
            <a:ext cx="550151" cy="523220"/>
          </a:xfrm>
          <a:prstGeom prst="rect">
            <a:avLst/>
          </a:prstGeom>
          <a:noFill/>
        </p:spPr>
        <p:txBody>
          <a:bodyPr wrap="none" rtlCol="0">
            <a:spAutoFit/>
          </a:bodyPr>
          <a:lstStyle/>
          <a:p>
            <a:r>
              <a:rPr lang="en-IE" sz="2800" dirty="0" smtClean="0"/>
              <a:t>12</a:t>
            </a:r>
            <a:endParaRPr lang="en-IE" dirty="0"/>
          </a:p>
        </p:txBody>
      </p:sp>
      <p:sp>
        <p:nvSpPr>
          <p:cNvPr id="42" name="TextBox 41"/>
          <p:cNvSpPr txBox="1"/>
          <p:nvPr/>
        </p:nvSpPr>
        <p:spPr>
          <a:xfrm>
            <a:off x="11010295" y="4942909"/>
            <a:ext cx="550151" cy="523220"/>
          </a:xfrm>
          <a:prstGeom prst="rect">
            <a:avLst/>
          </a:prstGeom>
          <a:noFill/>
        </p:spPr>
        <p:txBody>
          <a:bodyPr wrap="none" rtlCol="0">
            <a:spAutoFit/>
          </a:bodyPr>
          <a:lstStyle/>
          <a:p>
            <a:r>
              <a:rPr lang="en-IE" sz="2800" dirty="0" smtClean="0"/>
              <a:t>35</a:t>
            </a:r>
            <a:endParaRPr lang="en-IE" dirty="0"/>
          </a:p>
        </p:txBody>
      </p:sp>
      <p:sp>
        <p:nvSpPr>
          <p:cNvPr id="43" name="TextBox 42"/>
          <p:cNvSpPr txBox="1"/>
          <p:nvPr/>
        </p:nvSpPr>
        <p:spPr>
          <a:xfrm>
            <a:off x="10336310" y="5682153"/>
            <a:ext cx="550151" cy="523220"/>
          </a:xfrm>
          <a:prstGeom prst="rect">
            <a:avLst/>
          </a:prstGeom>
          <a:noFill/>
        </p:spPr>
        <p:txBody>
          <a:bodyPr wrap="none" rtlCol="0">
            <a:spAutoFit/>
          </a:bodyPr>
          <a:lstStyle/>
          <a:p>
            <a:r>
              <a:rPr lang="en-IE" sz="2800" dirty="0" smtClean="0"/>
              <a:t>99</a:t>
            </a:r>
            <a:endParaRPr lang="en-IE" dirty="0"/>
          </a:p>
        </p:txBody>
      </p:sp>
      <p:sp>
        <p:nvSpPr>
          <p:cNvPr id="44" name="TextBox 43"/>
          <p:cNvSpPr txBox="1"/>
          <p:nvPr/>
        </p:nvSpPr>
        <p:spPr>
          <a:xfrm>
            <a:off x="9400206" y="5662989"/>
            <a:ext cx="550151" cy="523220"/>
          </a:xfrm>
          <a:prstGeom prst="rect">
            <a:avLst/>
          </a:prstGeom>
          <a:noFill/>
        </p:spPr>
        <p:txBody>
          <a:bodyPr wrap="none" rtlCol="0">
            <a:spAutoFit/>
          </a:bodyPr>
          <a:lstStyle/>
          <a:p>
            <a:r>
              <a:rPr lang="en-IE" sz="2800" dirty="0" smtClean="0"/>
              <a:t>22</a:t>
            </a:r>
            <a:endParaRPr lang="en-IE" dirty="0"/>
          </a:p>
        </p:txBody>
      </p:sp>
      <p:sp>
        <p:nvSpPr>
          <p:cNvPr id="45" name="Rounded Rectangle 44"/>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1292710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521" y="341784"/>
            <a:ext cx="10971372" cy="1143000"/>
          </a:xfrm>
        </p:spPr>
        <p:txBody>
          <a:bodyPr/>
          <a:lstStyle/>
          <a:p>
            <a:r>
              <a:rPr lang="en-GB" dirty="0">
                <a:solidFill>
                  <a:schemeClr val="bg1"/>
                </a:solidFill>
              </a:rPr>
              <a:t>Circular </a:t>
            </a:r>
            <a:r>
              <a:rPr lang="en-GB" dirty="0" smtClean="0">
                <a:solidFill>
                  <a:schemeClr val="bg1"/>
                </a:solidFill>
              </a:rPr>
              <a:t>Queues</a:t>
            </a:r>
            <a:r>
              <a:rPr lang="en-IE" dirty="0" smtClean="0">
                <a:solidFill>
                  <a:schemeClr val="bg1"/>
                </a:solidFill>
              </a:rPr>
              <a:t> (</a:t>
            </a:r>
            <a:r>
              <a:rPr lang="en-IE" dirty="0" err="1" smtClean="0">
                <a:solidFill>
                  <a:schemeClr val="bg1"/>
                </a:solidFill>
              </a:rPr>
              <a:t>IsEmpty</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524434" y="1423317"/>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IsEmpty2</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IsEmpty2.</a:t>
            </a:r>
          </a:p>
        </p:txBody>
      </p:sp>
      <p:sp>
        <p:nvSpPr>
          <p:cNvPr id="22" name="Oval 21"/>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23" name="Oval 22"/>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24" name="Straight Connector 23"/>
          <p:cNvCxnSpPr>
            <a:stCxn id="23"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22"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3" idx="7"/>
            <a:endCxn id="22"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3" idx="5"/>
            <a:endCxn id="22"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23" idx="4"/>
            <a:endCxn id="22"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23" idx="3"/>
            <a:endCxn id="22"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3" idx="2"/>
            <a:endCxn id="22"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697011" y="2801833"/>
            <a:ext cx="367408" cy="523220"/>
          </a:xfrm>
          <a:prstGeom prst="rect">
            <a:avLst/>
          </a:prstGeom>
          <a:noFill/>
        </p:spPr>
        <p:txBody>
          <a:bodyPr wrap="none" rtlCol="0">
            <a:spAutoFit/>
          </a:bodyPr>
          <a:lstStyle/>
          <a:p>
            <a:r>
              <a:rPr lang="en-IE" sz="2800" dirty="0" smtClean="0">
                <a:solidFill>
                  <a:schemeClr val="bg1"/>
                </a:solidFill>
              </a:rPr>
              <a:t>0</a:t>
            </a:r>
            <a:endParaRPr lang="en-IE" dirty="0">
              <a:solidFill>
                <a:schemeClr val="bg1"/>
              </a:solidFill>
            </a:endParaRPr>
          </a:p>
        </p:txBody>
      </p:sp>
      <p:sp>
        <p:nvSpPr>
          <p:cNvPr id="33" name="TextBox 32"/>
          <p:cNvSpPr txBox="1"/>
          <p:nvPr/>
        </p:nvSpPr>
        <p:spPr>
          <a:xfrm>
            <a:off x="11632454" y="3790781"/>
            <a:ext cx="367408" cy="523220"/>
          </a:xfrm>
          <a:prstGeom prst="rect">
            <a:avLst/>
          </a:prstGeom>
          <a:noFill/>
        </p:spPr>
        <p:txBody>
          <a:bodyPr wrap="none" rtlCol="0">
            <a:spAutoFit/>
          </a:bodyPr>
          <a:lstStyle/>
          <a:p>
            <a:r>
              <a:rPr lang="en-IE" sz="2800" dirty="0" smtClean="0">
                <a:solidFill>
                  <a:schemeClr val="bg1"/>
                </a:solidFill>
              </a:rPr>
              <a:t>1</a:t>
            </a:r>
            <a:endParaRPr lang="en-IE" dirty="0">
              <a:solidFill>
                <a:schemeClr val="bg1"/>
              </a:solidFill>
            </a:endParaRPr>
          </a:p>
        </p:txBody>
      </p:sp>
      <p:sp>
        <p:nvSpPr>
          <p:cNvPr id="34" name="TextBox 33"/>
          <p:cNvSpPr txBox="1"/>
          <p:nvPr/>
        </p:nvSpPr>
        <p:spPr>
          <a:xfrm>
            <a:off x="11625086" y="5230941"/>
            <a:ext cx="367408" cy="523220"/>
          </a:xfrm>
          <a:prstGeom prst="rect">
            <a:avLst/>
          </a:prstGeom>
          <a:noFill/>
        </p:spPr>
        <p:txBody>
          <a:bodyPr wrap="none" rtlCol="0">
            <a:spAutoFit/>
          </a:bodyPr>
          <a:lstStyle/>
          <a:p>
            <a:r>
              <a:rPr lang="en-IE" sz="2800" dirty="0" smtClean="0">
                <a:solidFill>
                  <a:schemeClr val="bg1"/>
                </a:solidFill>
              </a:rPr>
              <a:t>2</a:t>
            </a:r>
            <a:endParaRPr lang="en-IE" dirty="0">
              <a:solidFill>
                <a:schemeClr val="bg1"/>
              </a:solidFill>
            </a:endParaRPr>
          </a:p>
        </p:txBody>
      </p:sp>
      <p:sp>
        <p:nvSpPr>
          <p:cNvPr id="35" name="TextBox 34"/>
          <p:cNvSpPr txBox="1"/>
          <p:nvPr/>
        </p:nvSpPr>
        <p:spPr>
          <a:xfrm>
            <a:off x="10624342" y="6239053"/>
            <a:ext cx="367408" cy="523220"/>
          </a:xfrm>
          <a:prstGeom prst="rect">
            <a:avLst/>
          </a:prstGeom>
          <a:noFill/>
        </p:spPr>
        <p:txBody>
          <a:bodyPr wrap="none" rtlCol="0">
            <a:spAutoFit/>
          </a:bodyPr>
          <a:lstStyle/>
          <a:p>
            <a:r>
              <a:rPr lang="en-IE" sz="2800" dirty="0" smtClean="0">
                <a:solidFill>
                  <a:schemeClr val="bg1"/>
                </a:solidFill>
              </a:rPr>
              <a:t>3</a:t>
            </a:r>
            <a:endParaRPr lang="en-IE" dirty="0">
              <a:solidFill>
                <a:schemeClr val="bg1"/>
              </a:solidFill>
            </a:endParaRPr>
          </a:p>
        </p:txBody>
      </p:sp>
      <p:sp>
        <p:nvSpPr>
          <p:cNvPr id="36" name="TextBox 35"/>
          <p:cNvSpPr txBox="1"/>
          <p:nvPr/>
        </p:nvSpPr>
        <p:spPr>
          <a:xfrm>
            <a:off x="9256190" y="6167045"/>
            <a:ext cx="367408" cy="523220"/>
          </a:xfrm>
          <a:prstGeom prst="rect">
            <a:avLst/>
          </a:prstGeom>
          <a:noFill/>
        </p:spPr>
        <p:txBody>
          <a:bodyPr wrap="none" rtlCol="0">
            <a:spAutoFit/>
          </a:bodyPr>
          <a:lstStyle/>
          <a:p>
            <a:r>
              <a:rPr lang="en-IE" sz="2800" dirty="0" smtClean="0">
                <a:solidFill>
                  <a:schemeClr val="bg1"/>
                </a:solidFill>
              </a:rPr>
              <a:t>4</a:t>
            </a:r>
            <a:endParaRPr lang="en-IE" dirty="0">
              <a:solidFill>
                <a:schemeClr val="bg1"/>
              </a:solidFill>
            </a:endParaRPr>
          </a:p>
        </p:txBody>
      </p:sp>
      <p:sp>
        <p:nvSpPr>
          <p:cNvPr id="37" name="TextBox 36"/>
          <p:cNvSpPr txBox="1"/>
          <p:nvPr/>
        </p:nvSpPr>
        <p:spPr>
          <a:xfrm>
            <a:off x="8248078" y="5158933"/>
            <a:ext cx="367408" cy="523220"/>
          </a:xfrm>
          <a:prstGeom prst="rect">
            <a:avLst/>
          </a:prstGeom>
          <a:noFill/>
        </p:spPr>
        <p:txBody>
          <a:bodyPr wrap="none" rtlCol="0">
            <a:spAutoFit/>
          </a:bodyPr>
          <a:lstStyle/>
          <a:p>
            <a:r>
              <a:rPr lang="en-IE" sz="2800" dirty="0" smtClean="0">
                <a:solidFill>
                  <a:schemeClr val="bg1"/>
                </a:solidFill>
              </a:rPr>
              <a:t>5</a:t>
            </a:r>
            <a:endParaRPr lang="en-IE" dirty="0">
              <a:solidFill>
                <a:schemeClr val="bg1"/>
              </a:solidFill>
            </a:endParaRPr>
          </a:p>
        </p:txBody>
      </p:sp>
      <p:sp>
        <p:nvSpPr>
          <p:cNvPr id="38" name="TextBox 37"/>
          <p:cNvSpPr txBox="1"/>
          <p:nvPr/>
        </p:nvSpPr>
        <p:spPr>
          <a:xfrm>
            <a:off x="8240710" y="3665929"/>
            <a:ext cx="367408" cy="523220"/>
          </a:xfrm>
          <a:prstGeom prst="rect">
            <a:avLst/>
          </a:prstGeom>
          <a:noFill/>
        </p:spPr>
        <p:txBody>
          <a:bodyPr wrap="none" rtlCol="0">
            <a:spAutoFit/>
          </a:bodyPr>
          <a:lstStyle/>
          <a:p>
            <a:r>
              <a:rPr lang="en-IE" sz="2800" dirty="0" smtClean="0">
                <a:solidFill>
                  <a:schemeClr val="bg1"/>
                </a:solidFill>
              </a:rPr>
              <a:t>6</a:t>
            </a:r>
            <a:endParaRPr lang="en-IE" dirty="0">
              <a:solidFill>
                <a:schemeClr val="bg1"/>
              </a:solidFill>
            </a:endParaRPr>
          </a:p>
        </p:txBody>
      </p:sp>
      <p:sp>
        <p:nvSpPr>
          <p:cNvPr id="39" name="TextBox 38"/>
          <p:cNvSpPr txBox="1"/>
          <p:nvPr/>
        </p:nvSpPr>
        <p:spPr>
          <a:xfrm>
            <a:off x="9112174" y="2801833"/>
            <a:ext cx="367408" cy="523220"/>
          </a:xfrm>
          <a:prstGeom prst="rect">
            <a:avLst/>
          </a:prstGeom>
          <a:noFill/>
        </p:spPr>
        <p:txBody>
          <a:bodyPr wrap="none" rtlCol="0">
            <a:spAutoFit/>
          </a:bodyPr>
          <a:lstStyle/>
          <a:p>
            <a:r>
              <a:rPr lang="en-IE" sz="2800" dirty="0" smtClean="0">
                <a:solidFill>
                  <a:schemeClr val="bg1"/>
                </a:solidFill>
              </a:rPr>
              <a:t>7</a:t>
            </a:r>
            <a:endParaRPr lang="en-IE" dirty="0">
              <a:solidFill>
                <a:schemeClr val="bg1"/>
              </a:solidFill>
            </a:endParaRPr>
          </a:p>
        </p:txBody>
      </p:sp>
      <p:sp>
        <p:nvSpPr>
          <p:cNvPr id="40" name="TextBox 39"/>
          <p:cNvSpPr txBox="1"/>
          <p:nvPr/>
        </p:nvSpPr>
        <p:spPr>
          <a:xfrm>
            <a:off x="10336310" y="3377897"/>
            <a:ext cx="550151" cy="523220"/>
          </a:xfrm>
          <a:prstGeom prst="rect">
            <a:avLst/>
          </a:prstGeom>
          <a:noFill/>
        </p:spPr>
        <p:txBody>
          <a:bodyPr wrap="none" rtlCol="0">
            <a:spAutoFit/>
          </a:bodyPr>
          <a:lstStyle/>
          <a:p>
            <a:r>
              <a:rPr lang="en-IE" sz="2800" dirty="0" smtClean="0"/>
              <a:t>43</a:t>
            </a:r>
            <a:endParaRPr lang="en-IE" dirty="0"/>
          </a:p>
        </p:txBody>
      </p:sp>
      <p:sp>
        <p:nvSpPr>
          <p:cNvPr id="41" name="TextBox 40"/>
          <p:cNvSpPr txBox="1"/>
          <p:nvPr/>
        </p:nvSpPr>
        <p:spPr>
          <a:xfrm>
            <a:off x="11056390" y="4006805"/>
            <a:ext cx="550151" cy="523220"/>
          </a:xfrm>
          <a:prstGeom prst="rect">
            <a:avLst/>
          </a:prstGeom>
          <a:noFill/>
        </p:spPr>
        <p:txBody>
          <a:bodyPr wrap="none" rtlCol="0">
            <a:spAutoFit/>
          </a:bodyPr>
          <a:lstStyle/>
          <a:p>
            <a:r>
              <a:rPr lang="en-IE" sz="2800" dirty="0" smtClean="0"/>
              <a:t>12</a:t>
            </a:r>
            <a:endParaRPr lang="en-IE" dirty="0"/>
          </a:p>
        </p:txBody>
      </p:sp>
      <p:sp>
        <p:nvSpPr>
          <p:cNvPr id="42" name="TextBox 41"/>
          <p:cNvSpPr txBox="1"/>
          <p:nvPr/>
        </p:nvSpPr>
        <p:spPr>
          <a:xfrm>
            <a:off x="11010295" y="4942909"/>
            <a:ext cx="550151" cy="523220"/>
          </a:xfrm>
          <a:prstGeom prst="rect">
            <a:avLst/>
          </a:prstGeom>
          <a:noFill/>
        </p:spPr>
        <p:txBody>
          <a:bodyPr wrap="none" rtlCol="0">
            <a:spAutoFit/>
          </a:bodyPr>
          <a:lstStyle/>
          <a:p>
            <a:r>
              <a:rPr lang="en-IE" sz="2800" dirty="0" smtClean="0"/>
              <a:t>35</a:t>
            </a:r>
            <a:endParaRPr lang="en-IE" dirty="0"/>
          </a:p>
        </p:txBody>
      </p:sp>
      <p:sp>
        <p:nvSpPr>
          <p:cNvPr id="43" name="TextBox 42"/>
          <p:cNvSpPr txBox="1"/>
          <p:nvPr/>
        </p:nvSpPr>
        <p:spPr>
          <a:xfrm>
            <a:off x="10336310" y="5682153"/>
            <a:ext cx="550151" cy="523220"/>
          </a:xfrm>
          <a:prstGeom prst="rect">
            <a:avLst/>
          </a:prstGeom>
          <a:noFill/>
        </p:spPr>
        <p:txBody>
          <a:bodyPr wrap="none" rtlCol="0">
            <a:spAutoFit/>
          </a:bodyPr>
          <a:lstStyle/>
          <a:p>
            <a:r>
              <a:rPr lang="en-IE" sz="2800" dirty="0" smtClean="0"/>
              <a:t>99</a:t>
            </a:r>
            <a:endParaRPr lang="en-IE" dirty="0"/>
          </a:p>
        </p:txBody>
      </p:sp>
      <p:sp>
        <p:nvSpPr>
          <p:cNvPr id="44" name="TextBox 43"/>
          <p:cNvSpPr txBox="1"/>
          <p:nvPr/>
        </p:nvSpPr>
        <p:spPr>
          <a:xfrm>
            <a:off x="9400206" y="5662989"/>
            <a:ext cx="550151" cy="523220"/>
          </a:xfrm>
          <a:prstGeom prst="rect">
            <a:avLst/>
          </a:prstGeom>
          <a:noFill/>
        </p:spPr>
        <p:txBody>
          <a:bodyPr wrap="none" rtlCol="0">
            <a:spAutoFit/>
          </a:bodyPr>
          <a:lstStyle/>
          <a:p>
            <a:r>
              <a:rPr lang="en-IE" sz="2800" dirty="0" smtClean="0"/>
              <a:t>22</a:t>
            </a:r>
            <a:endParaRPr lang="en-IE" dirty="0"/>
          </a:p>
        </p:txBody>
      </p:sp>
      <p:sp>
        <p:nvSpPr>
          <p:cNvPr id="45" name="Rounded Rectangle 44"/>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671876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2558" y="1412776"/>
            <a:ext cx="10971372" cy="4525963"/>
          </a:xfrm>
        </p:spPr>
        <p:txBody>
          <a:bodyPr>
            <a:noAutofit/>
          </a:bodyPr>
          <a:lstStyle/>
          <a:p>
            <a:pPr marL="0" indent="0">
              <a:buNone/>
            </a:pPr>
            <a:r>
              <a:rPr lang="en-IE" sz="2200" dirty="0" err="1">
                <a:solidFill>
                  <a:schemeClr val="bg1"/>
                </a:solidFill>
                <a:latin typeface="Courier New" panose="02070309020205020404" pitchFamily="49" charset="0"/>
                <a:cs typeface="Courier New" panose="02070309020205020404" pitchFamily="49" charset="0"/>
              </a:rPr>
              <a:t>def</a:t>
            </a: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AddToQ</a:t>
            </a:r>
            <a:r>
              <a:rPr lang="en-IE" sz="2200" dirty="0">
                <a:solidFill>
                  <a:schemeClr val="bg1"/>
                </a:solidFill>
                <a:latin typeface="Courier New" panose="02070309020205020404" pitchFamily="49" charset="0"/>
                <a:cs typeface="Courier New" panose="02070309020205020404" pitchFamily="49" charset="0"/>
              </a:rPr>
              <a:t>(N):</a:t>
            </a: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QueueTail</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if (</a:t>
            </a:r>
            <a:r>
              <a:rPr lang="en-IE" sz="2200" dirty="0" err="1">
                <a:solidFill>
                  <a:schemeClr val="bg1"/>
                </a:solidFill>
                <a:latin typeface="Courier New" panose="02070309020205020404" pitchFamily="49" charset="0"/>
                <a:cs typeface="Courier New" panose="02070309020205020404" pitchFamily="49" charset="0"/>
              </a:rPr>
              <a:t>IsFull</a:t>
            </a:r>
            <a:r>
              <a:rPr lang="en-IE" sz="2200" dirty="0">
                <a:solidFill>
                  <a:schemeClr val="bg1"/>
                </a:solidFill>
                <a:latin typeface="Courier New" panose="02070309020205020404" pitchFamily="49" charset="0"/>
                <a:cs typeface="Courier New" panose="02070309020205020404" pitchFamily="49" charset="0"/>
              </a:rPr>
              <a:t>() == True):</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smtClean="0">
                <a:solidFill>
                  <a:schemeClr val="bg1"/>
                </a:solidFill>
                <a:latin typeface="Courier New" panose="02070309020205020404" pitchFamily="49" charset="0"/>
                <a:cs typeface="Courier New" panose="02070309020205020404" pitchFamily="49" charset="0"/>
              </a:rPr>
              <a:t># </a:t>
            </a:r>
            <a:r>
              <a:rPr lang="en-IE" sz="2200" dirty="0">
                <a:solidFill>
                  <a:schemeClr val="bg1"/>
                </a:solidFill>
                <a:latin typeface="Courier New" panose="02070309020205020404" pitchFamily="49" charset="0"/>
                <a:cs typeface="Courier New" panose="02070309020205020404" pitchFamily="49" charset="0"/>
              </a:rPr>
              <a:t>THEN</a:t>
            </a:r>
          </a:p>
          <a:p>
            <a:pPr marL="0" indent="0">
              <a:buNone/>
            </a:pPr>
            <a:r>
              <a:rPr lang="en-IE" sz="2200" dirty="0">
                <a:solidFill>
                  <a:schemeClr val="bg1"/>
                </a:solidFill>
                <a:latin typeface="Courier New" panose="02070309020205020404" pitchFamily="49" charset="0"/>
                <a:cs typeface="Courier New" panose="02070309020205020404" pitchFamily="49" charset="0"/>
              </a:rPr>
              <a:t>        print("The Queue is full")</a:t>
            </a:r>
          </a:p>
          <a:p>
            <a:pPr marL="0" indent="0">
              <a:buNone/>
            </a:pPr>
            <a:r>
              <a:rPr lang="en-IE" sz="2200" dirty="0">
                <a:solidFill>
                  <a:schemeClr val="bg1"/>
                </a:solidFill>
                <a:latin typeface="Courier New" panose="02070309020205020404" pitchFamily="49" charset="0"/>
                <a:cs typeface="Courier New" panose="02070309020205020404" pitchFamily="49" charset="0"/>
              </a:rPr>
              <a:t>    else:</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+ 1) %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Queue[</a:t>
            </a:r>
            <a:r>
              <a:rPr lang="en-IE" sz="2200" dirty="0" err="1">
                <a:solidFill>
                  <a:schemeClr val="bg1"/>
                </a:solidFill>
                <a:latin typeface="Courier New" panose="02070309020205020404" pitchFamily="49" charset="0"/>
                <a:cs typeface="Courier New" panose="02070309020205020404" pitchFamily="49" charset="0"/>
              </a:rPr>
              <a:t>QueueTail</a:t>
            </a:r>
            <a:r>
              <a:rPr lang="en-IE" sz="2200" dirty="0">
                <a:solidFill>
                  <a:schemeClr val="bg1"/>
                </a:solidFill>
                <a:latin typeface="Courier New" panose="02070309020205020404" pitchFamily="49" charset="0"/>
                <a:cs typeface="Courier New" panose="02070309020205020404" pitchFamily="49" charset="0"/>
              </a:rPr>
              <a:t>] = N</a:t>
            </a:r>
          </a:p>
          <a:p>
            <a:pPr marL="0" indent="0">
              <a:buNone/>
            </a:pPr>
            <a:r>
              <a:rPr lang="en-IE" sz="2200" dirty="0">
                <a:solidFill>
                  <a:schemeClr val="bg1"/>
                </a:solidFill>
                <a:latin typeface="Courier New" panose="02070309020205020404" pitchFamily="49" charset="0"/>
                <a:cs typeface="Courier New" panose="02070309020205020404" pitchFamily="49" charset="0"/>
              </a:rPr>
              <a:t>    # </a:t>
            </a:r>
            <a:r>
              <a:rPr lang="en-IE" sz="2200" dirty="0" smtClean="0">
                <a:solidFill>
                  <a:schemeClr val="bg1"/>
                </a:solidFill>
                <a:latin typeface="Courier New" panose="02070309020205020404" pitchFamily="49" charset="0"/>
                <a:cs typeface="Courier New" panose="02070309020205020404" pitchFamily="49" charset="0"/>
              </a:rPr>
              <a:t>ENDIF</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#END </a:t>
            </a:r>
            <a:r>
              <a:rPr lang="en-IE" sz="2200" dirty="0" err="1">
                <a:solidFill>
                  <a:schemeClr val="bg1"/>
                </a:solidFill>
                <a:latin typeface="Courier New" panose="02070309020205020404" pitchFamily="49" charset="0"/>
                <a:cs typeface="Courier New" panose="02070309020205020404" pitchFamily="49" charset="0"/>
              </a:rPr>
              <a:t>AddToQ</a:t>
            </a:r>
            <a:r>
              <a:rPr lang="en-IE" sz="2200" dirty="0">
                <a:solidFill>
                  <a:schemeClr val="bg1"/>
                </a:solidFill>
                <a:latin typeface="Courier New" panose="02070309020205020404" pitchFamily="49" charset="0"/>
                <a:cs typeface="Courier New" panose="02070309020205020404" pitchFamily="49" charset="0"/>
              </a:rPr>
              <a:t>.</a:t>
            </a:r>
          </a:p>
        </p:txBody>
      </p:sp>
      <p:sp>
        <p:nvSpPr>
          <p:cNvPr id="23" name="Title 2"/>
          <p:cNvSpPr>
            <a:spLocks noGrp="1"/>
          </p:cNvSpPr>
          <p:nvPr>
            <p:ph type="title"/>
          </p:nvPr>
        </p:nvSpPr>
        <p:spPr>
          <a:xfrm>
            <a:off x="609521" y="341784"/>
            <a:ext cx="10971372" cy="1143000"/>
          </a:xfrm>
        </p:spPr>
        <p:txBody>
          <a:bodyPr/>
          <a:lstStyle/>
          <a:p>
            <a:r>
              <a:rPr lang="en-GB" dirty="0">
                <a:solidFill>
                  <a:schemeClr val="bg1"/>
                </a:solidFill>
              </a:rPr>
              <a:t>Circular </a:t>
            </a:r>
            <a:r>
              <a:rPr lang="en-GB" dirty="0" smtClean="0">
                <a:solidFill>
                  <a:schemeClr val="bg1"/>
                </a:solidFill>
              </a:rPr>
              <a:t>Queues</a:t>
            </a:r>
            <a:r>
              <a:rPr lang="en-IE" dirty="0" smtClean="0">
                <a:solidFill>
                  <a:schemeClr val="bg1"/>
                </a:solidFill>
              </a:rPr>
              <a:t> (</a:t>
            </a:r>
            <a:r>
              <a:rPr lang="en-IE" dirty="0" err="1" smtClean="0">
                <a:solidFill>
                  <a:schemeClr val="bg1"/>
                </a:solidFill>
              </a:rPr>
              <a:t>AddToQ</a:t>
            </a:r>
            <a:r>
              <a:rPr lang="en-IE" dirty="0" smtClean="0">
                <a:solidFill>
                  <a:schemeClr val="bg1"/>
                </a:solidFill>
              </a:rPr>
              <a:t>)</a:t>
            </a:r>
            <a:endParaRPr lang="en-IE" dirty="0">
              <a:solidFill>
                <a:schemeClr val="bg1"/>
              </a:solidFill>
            </a:endParaRPr>
          </a:p>
        </p:txBody>
      </p:sp>
      <p:sp>
        <p:nvSpPr>
          <p:cNvPr id="48" name="Oval 47"/>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9" name="Oval 48"/>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50" name="Straight Connector 49"/>
          <p:cNvCxnSpPr>
            <a:stCxn id="49"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endCxn id="48"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9" idx="7"/>
            <a:endCxn id="48"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9" idx="5"/>
            <a:endCxn id="48"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9" idx="4"/>
            <a:endCxn id="48"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9" idx="3"/>
            <a:endCxn id="48"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49" idx="2"/>
            <a:endCxn id="48"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0697011" y="2801833"/>
            <a:ext cx="367408" cy="523220"/>
          </a:xfrm>
          <a:prstGeom prst="rect">
            <a:avLst/>
          </a:prstGeom>
          <a:noFill/>
        </p:spPr>
        <p:txBody>
          <a:bodyPr wrap="none" rtlCol="0">
            <a:spAutoFit/>
          </a:bodyPr>
          <a:lstStyle/>
          <a:p>
            <a:r>
              <a:rPr lang="en-IE" sz="2800" dirty="0" smtClean="0">
                <a:solidFill>
                  <a:schemeClr val="bg1"/>
                </a:solidFill>
              </a:rPr>
              <a:t>0</a:t>
            </a:r>
            <a:endParaRPr lang="en-IE" dirty="0">
              <a:solidFill>
                <a:schemeClr val="bg1"/>
              </a:solidFill>
            </a:endParaRPr>
          </a:p>
        </p:txBody>
      </p:sp>
      <p:sp>
        <p:nvSpPr>
          <p:cNvPr id="59" name="TextBox 58"/>
          <p:cNvSpPr txBox="1"/>
          <p:nvPr/>
        </p:nvSpPr>
        <p:spPr>
          <a:xfrm>
            <a:off x="11632454" y="3790781"/>
            <a:ext cx="367408" cy="523220"/>
          </a:xfrm>
          <a:prstGeom prst="rect">
            <a:avLst/>
          </a:prstGeom>
          <a:noFill/>
        </p:spPr>
        <p:txBody>
          <a:bodyPr wrap="none" rtlCol="0">
            <a:spAutoFit/>
          </a:bodyPr>
          <a:lstStyle/>
          <a:p>
            <a:r>
              <a:rPr lang="en-IE" sz="2800" dirty="0" smtClean="0">
                <a:solidFill>
                  <a:schemeClr val="bg1"/>
                </a:solidFill>
              </a:rPr>
              <a:t>1</a:t>
            </a:r>
            <a:endParaRPr lang="en-IE" dirty="0">
              <a:solidFill>
                <a:schemeClr val="bg1"/>
              </a:solidFill>
            </a:endParaRPr>
          </a:p>
        </p:txBody>
      </p:sp>
      <p:sp>
        <p:nvSpPr>
          <p:cNvPr id="60" name="TextBox 59"/>
          <p:cNvSpPr txBox="1"/>
          <p:nvPr/>
        </p:nvSpPr>
        <p:spPr>
          <a:xfrm>
            <a:off x="11625086" y="5230941"/>
            <a:ext cx="367408" cy="523220"/>
          </a:xfrm>
          <a:prstGeom prst="rect">
            <a:avLst/>
          </a:prstGeom>
          <a:noFill/>
        </p:spPr>
        <p:txBody>
          <a:bodyPr wrap="none" rtlCol="0">
            <a:spAutoFit/>
          </a:bodyPr>
          <a:lstStyle/>
          <a:p>
            <a:r>
              <a:rPr lang="en-IE" sz="2800" dirty="0" smtClean="0">
                <a:solidFill>
                  <a:schemeClr val="bg1"/>
                </a:solidFill>
              </a:rPr>
              <a:t>2</a:t>
            </a:r>
            <a:endParaRPr lang="en-IE" dirty="0">
              <a:solidFill>
                <a:schemeClr val="bg1"/>
              </a:solidFill>
            </a:endParaRPr>
          </a:p>
        </p:txBody>
      </p:sp>
      <p:sp>
        <p:nvSpPr>
          <p:cNvPr id="61" name="TextBox 60"/>
          <p:cNvSpPr txBox="1"/>
          <p:nvPr/>
        </p:nvSpPr>
        <p:spPr>
          <a:xfrm>
            <a:off x="10624342" y="6239053"/>
            <a:ext cx="367408" cy="523220"/>
          </a:xfrm>
          <a:prstGeom prst="rect">
            <a:avLst/>
          </a:prstGeom>
          <a:noFill/>
        </p:spPr>
        <p:txBody>
          <a:bodyPr wrap="none" rtlCol="0">
            <a:spAutoFit/>
          </a:bodyPr>
          <a:lstStyle/>
          <a:p>
            <a:r>
              <a:rPr lang="en-IE" sz="2800" dirty="0" smtClean="0">
                <a:solidFill>
                  <a:schemeClr val="bg1"/>
                </a:solidFill>
              </a:rPr>
              <a:t>3</a:t>
            </a:r>
            <a:endParaRPr lang="en-IE" dirty="0">
              <a:solidFill>
                <a:schemeClr val="bg1"/>
              </a:solidFill>
            </a:endParaRPr>
          </a:p>
        </p:txBody>
      </p:sp>
      <p:sp>
        <p:nvSpPr>
          <p:cNvPr id="62" name="TextBox 61"/>
          <p:cNvSpPr txBox="1"/>
          <p:nvPr/>
        </p:nvSpPr>
        <p:spPr>
          <a:xfrm>
            <a:off x="9256190" y="6167045"/>
            <a:ext cx="367408" cy="523220"/>
          </a:xfrm>
          <a:prstGeom prst="rect">
            <a:avLst/>
          </a:prstGeom>
          <a:noFill/>
        </p:spPr>
        <p:txBody>
          <a:bodyPr wrap="none" rtlCol="0">
            <a:spAutoFit/>
          </a:bodyPr>
          <a:lstStyle/>
          <a:p>
            <a:r>
              <a:rPr lang="en-IE" sz="2800" dirty="0" smtClean="0">
                <a:solidFill>
                  <a:schemeClr val="bg1"/>
                </a:solidFill>
              </a:rPr>
              <a:t>4</a:t>
            </a:r>
            <a:endParaRPr lang="en-IE" dirty="0">
              <a:solidFill>
                <a:schemeClr val="bg1"/>
              </a:solidFill>
            </a:endParaRPr>
          </a:p>
        </p:txBody>
      </p:sp>
      <p:sp>
        <p:nvSpPr>
          <p:cNvPr id="63" name="TextBox 62"/>
          <p:cNvSpPr txBox="1"/>
          <p:nvPr/>
        </p:nvSpPr>
        <p:spPr>
          <a:xfrm>
            <a:off x="8248078" y="5158933"/>
            <a:ext cx="367408" cy="523220"/>
          </a:xfrm>
          <a:prstGeom prst="rect">
            <a:avLst/>
          </a:prstGeom>
          <a:noFill/>
        </p:spPr>
        <p:txBody>
          <a:bodyPr wrap="none" rtlCol="0">
            <a:spAutoFit/>
          </a:bodyPr>
          <a:lstStyle/>
          <a:p>
            <a:r>
              <a:rPr lang="en-IE" sz="2800" dirty="0" smtClean="0">
                <a:solidFill>
                  <a:schemeClr val="bg1"/>
                </a:solidFill>
              </a:rPr>
              <a:t>5</a:t>
            </a:r>
            <a:endParaRPr lang="en-IE" dirty="0">
              <a:solidFill>
                <a:schemeClr val="bg1"/>
              </a:solidFill>
            </a:endParaRPr>
          </a:p>
        </p:txBody>
      </p:sp>
      <p:sp>
        <p:nvSpPr>
          <p:cNvPr id="64" name="TextBox 63"/>
          <p:cNvSpPr txBox="1"/>
          <p:nvPr/>
        </p:nvSpPr>
        <p:spPr>
          <a:xfrm>
            <a:off x="8240710" y="3665929"/>
            <a:ext cx="367408" cy="523220"/>
          </a:xfrm>
          <a:prstGeom prst="rect">
            <a:avLst/>
          </a:prstGeom>
          <a:noFill/>
        </p:spPr>
        <p:txBody>
          <a:bodyPr wrap="none" rtlCol="0">
            <a:spAutoFit/>
          </a:bodyPr>
          <a:lstStyle/>
          <a:p>
            <a:r>
              <a:rPr lang="en-IE" sz="2800" dirty="0" smtClean="0">
                <a:solidFill>
                  <a:schemeClr val="bg1"/>
                </a:solidFill>
              </a:rPr>
              <a:t>6</a:t>
            </a:r>
            <a:endParaRPr lang="en-IE" dirty="0">
              <a:solidFill>
                <a:schemeClr val="bg1"/>
              </a:solidFill>
            </a:endParaRPr>
          </a:p>
        </p:txBody>
      </p:sp>
      <p:sp>
        <p:nvSpPr>
          <p:cNvPr id="65" name="TextBox 64"/>
          <p:cNvSpPr txBox="1"/>
          <p:nvPr/>
        </p:nvSpPr>
        <p:spPr>
          <a:xfrm>
            <a:off x="9112174" y="2801833"/>
            <a:ext cx="367408" cy="523220"/>
          </a:xfrm>
          <a:prstGeom prst="rect">
            <a:avLst/>
          </a:prstGeom>
          <a:noFill/>
        </p:spPr>
        <p:txBody>
          <a:bodyPr wrap="none" rtlCol="0">
            <a:spAutoFit/>
          </a:bodyPr>
          <a:lstStyle/>
          <a:p>
            <a:r>
              <a:rPr lang="en-IE" sz="2800" dirty="0" smtClean="0">
                <a:solidFill>
                  <a:schemeClr val="bg1"/>
                </a:solidFill>
              </a:rPr>
              <a:t>7</a:t>
            </a:r>
            <a:endParaRPr lang="en-IE" dirty="0">
              <a:solidFill>
                <a:schemeClr val="bg1"/>
              </a:solidFill>
            </a:endParaRPr>
          </a:p>
        </p:txBody>
      </p:sp>
      <p:sp>
        <p:nvSpPr>
          <p:cNvPr id="66" name="TextBox 65"/>
          <p:cNvSpPr txBox="1"/>
          <p:nvPr/>
        </p:nvSpPr>
        <p:spPr>
          <a:xfrm>
            <a:off x="10336310" y="3377897"/>
            <a:ext cx="550151" cy="523220"/>
          </a:xfrm>
          <a:prstGeom prst="rect">
            <a:avLst/>
          </a:prstGeom>
          <a:noFill/>
        </p:spPr>
        <p:txBody>
          <a:bodyPr wrap="none" rtlCol="0">
            <a:spAutoFit/>
          </a:bodyPr>
          <a:lstStyle/>
          <a:p>
            <a:r>
              <a:rPr lang="en-IE" sz="2800" dirty="0" smtClean="0"/>
              <a:t>43</a:t>
            </a:r>
            <a:endParaRPr lang="en-IE" dirty="0"/>
          </a:p>
        </p:txBody>
      </p:sp>
      <p:sp>
        <p:nvSpPr>
          <p:cNvPr id="67" name="TextBox 66"/>
          <p:cNvSpPr txBox="1"/>
          <p:nvPr/>
        </p:nvSpPr>
        <p:spPr>
          <a:xfrm>
            <a:off x="11056390" y="4006805"/>
            <a:ext cx="550151" cy="523220"/>
          </a:xfrm>
          <a:prstGeom prst="rect">
            <a:avLst/>
          </a:prstGeom>
          <a:noFill/>
        </p:spPr>
        <p:txBody>
          <a:bodyPr wrap="none" rtlCol="0">
            <a:spAutoFit/>
          </a:bodyPr>
          <a:lstStyle/>
          <a:p>
            <a:r>
              <a:rPr lang="en-IE" sz="2800" dirty="0" smtClean="0"/>
              <a:t>12</a:t>
            </a:r>
            <a:endParaRPr lang="en-IE" dirty="0"/>
          </a:p>
        </p:txBody>
      </p:sp>
      <p:sp>
        <p:nvSpPr>
          <p:cNvPr id="68" name="TextBox 67"/>
          <p:cNvSpPr txBox="1"/>
          <p:nvPr/>
        </p:nvSpPr>
        <p:spPr>
          <a:xfrm>
            <a:off x="11010295" y="4942909"/>
            <a:ext cx="550151" cy="523220"/>
          </a:xfrm>
          <a:prstGeom prst="rect">
            <a:avLst/>
          </a:prstGeom>
          <a:noFill/>
        </p:spPr>
        <p:txBody>
          <a:bodyPr wrap="none" rtlCol="0">
            <a:spAutoFit/>
          </a:bodyPr>
          <a:lstStyle/>
          <a:p>
            <a:r>
              <a:rPr lang="en-IE" sz="2800" dirty="0" smtClean="0"/>
              <a:t>35</a:t>
            </a:r>
            <a:endParaRPr lang="en-IE" dirty="0"/>
          </a:p>
        </p:txBody>
      </p:sp>
      <p:sp>
        <p:nvSpPr>
          <p:cNvPr id="69" name="TextBox 68"/>
          <p:cNvSpPr txBox="1"/>
          <p:nvPr/>
        </p:nvSpPr>
        <p:spPr>
          <a:xfrm>
            <a:off x="10336310" y="5682153"/>
            <a:ext cx="550151" cy="523220"/>
          </a:xfrm>
          <a:prstGeom prst="rect">
            <a:avLst/>
          </a:prstGeom>
          <a:noFill/>
        </p:spPr>
        <p:txBody>
          <a:bodyPr wrap="none" rtlCol="0">
            <a:spAutoFit/>
          </a:bodyPr>
          <a:lstStyle/>
          <a:p>
            <a:r>
              <a:rPr lang="en-IE" sz="2800" dirty="0" smtClean="0"/>
              <a:t>99</a:t>
            </a:r>
            <a:endParaRPr lang="en-IE" dirty="0"/>
          </a:p>
        </p:txBody>
      </p:sp>
      <p:sp>
        <p:nvSpPr>
          <p:cNvPr id="70" name="TextBox 69"/>
          <p:cNvSpPr txBox="1"/>
          <p:nvPr/>
        </p:nvSpPr>
        <p:spPr>
          <a:xfrm>
            <a:off x="9400206" y="5662989"/>
            <a:ext cx="550151" cy="523220"/>
          </a:xfrm>
          <a:prstGeom prst="rect">
            <a:avLst/>
          </a:prstGeom>
          <a:noFill/>
        </p:spPr>
        <p:txBody>
          <a:bodyPr wrap="none" rtlCol="0">
            <a:spAutoFit/>
          </a:bodyPr>
          <a:lstStyle/>
          <a:p>
            <a:r>
              <a:rPr lang="en-IE" sz="2800" dirty="0" smtClean="0"/>
              <a:t>22</a:t>
            </a:r>
            <a:endParaRPr lang="en-IE" dirty="0"/>
          </a:p>
        </p:txBody>
      </p:sp>
      <p:sp>
        <p:nvSpPr>
          <p:cNvPr id="71" name="Rounded Rectangle 70"/>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4226587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62558" y="1207293"/>
            <a:ext cx="10971372" cy="4525963"/>
          </a:xfrm>
        </p:spPr>
        <p:txBody>
          <a:bodyPr>
            <a:noAutofit/>
          </a:bodyPr>
          <a:lstStyle/>
          <a:p>
            <a:pPr marL="0" indent="0">
              <a:buNone/>
            </a:pPr>
            <a:r>
              <a:rPr lang="en-IE" sz="2200" dirty="0" err="1">
                <a:solidFill>
                  <a:schemeClr val="bg1"/>
                </a:solidFill>
                <a:latin typeface="Courier New" panose="02070309020205020404" pitchFamily="49" charset="0"/>
                <a:cs typeface="Courier New" panose="02070309020205020404" pitchFamily="49" charset="0"/>
              </a:rPr>
              <a:t>def</a:t>
            </a: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DeleteFromQ</a:t>
            </a:r>
            <a:r>
              <a:rPr lang="en-IE" sz="2200" dirty="0">
                <a:solidFill>
                  <a:schemeClr val="bg1"/>
                </a:solidFill>
                <a:latin typeface="Courier New" panose="02070309020205020404" pitchFamily="49" charset="0"/>
                <a:cs typeface="Courier New" panose="02070309020205020404" pitchFamily="49" charset="0"/>
              </a:rPr>
              <a:t>():</a:t>
            </a: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a:t>
            </a:r>
          </a:p>
          <a:p>
            <a:pPr marL="0" indent="0">
              <a:buNone/>
            </a:pPr>
            <a:r>
              <a:rPr lang="en-IE" sz="2200" dirty="0">
                <a:solidFill>
                  <a:schemeClr val="bg1"/>
                </a:solidFill>
                <a:latin typeface="Courier New" panose="02070309020205020404" pitchFamily="49" charset="0"/>
                <a:cs typeface="Courier New" panose="02070309020205020404" pitchFamily="49" charset="0"/>
              </a:rPr>
              <a:t>    global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N = 0</a:t>
            </a:r>
          </a:p>
          <a:p>
            <a:pPr marL="0" indent="0">
              <a:buNone/>
            </a:pPr>
            <a:r>
              <a:rPr lang="en-IE" sz="2200" dirty="0">
                <a:solidFill>
                  <a:schemeClr val="bg1"/>
                </a:solidFill>
                <a:latin typeface="Courier New" panose="02070309020205020404" pitchFamily="49" charset="0"/>
                <a:cs typeface="Courier New" panose="02070309020205020404" pitchFamily="49" charset="0"/>
              </a:rPr>
              <a:t>    if (</a:t>
            </a:r>
            <a:r>
              <a:rPr lang="en-IE" sz="2200" dirty="0" err="1">
                <a:solidFill>
                  <a:schemeClr val="bg1"/>
                </a:solidFill>
                <a:latin typeface="Courier New" panose="02070309020205020404" pitchFamily="49" charset="0"/>
                <a:cs typeface="Courier New" panose="02070309020205020404" pitchFamily="49" charset="0"/>
              </a:rPr>
              <a:t>IsEmpty</a:t>
            </a:r>
            <a:r>
              <a:rPr lang="en-IE" sz="2200" dirty="0">
                <a:solidFill>
                  <a:schemeClr val="bg1"/>
                </a:solidFill>
                <a:latin typeface="Courier New" panose="02070309020205020404" pitchFamily="49" charset="0"/>
                <a:cs typeface="Courier New" panose="02070309020205020404" pitchFamily="49" charset="0"/>
              </a:rPr>
              <a:t>() == True):</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smtClean="0">
                <a:solidFill>
                  <a:schemeClr val="bg1"/>
                </a:solidFill>
                <a:latin typeface="Courier New" panose="02070309020205020404" pitchFamily="49" charset="0"/>
                <a:cs typeface="Courier New" panose="02070309020205020404" pitchFamily="49" charset="0"/>
              </a:rPr>
              <a:t># </a:t>
            </a:r>
            <a:r>
              <a:rPr lang="en-IE" sz="2200" dirty="0">
                <a:solidFill>
                  <a:schemeClr val="bg1"/>
                </a:solidFill>
                <a:latin typeface="Courier New" panose="02070309020205020404" pitchFamily="49" charset="0"/>
                <a:cs typeface="Courier New" panose="02070309020205020404" pitchFamily="49" charset="0"/>
              </a:rPr>
              <a:t>THEN</a:t>
            </a:r>
          </a:p>
          <a:p>
            <a:pPr marL="0" indent="0">
              <a:buNone/>
            </a:pPr>
            <a:r>
              <a:rPr lang="en-IE" sz="2200" dirty="0">
                <a:solidFill>
                  <a:schemeClr val="bg1"/>
                </a:solidFill>
                <a:latin typeface="Courier New" panose="02070309020205020404" pitchFamily="49" charset="0"/>
                <a:cs typeface="Courier New" panose="02070309020205020404" pitchFamily="49" charset="0"/>
              </a:rPr>
              <a:t>        print("The Queue is Empty")</a:t>
            </a:r>
          </a:p>
          <a:p>
            <a:pPr marL="0" indent="0">
              <a:buNone/>
            </a:pPr>
            <a:r>
              <a:rPr lang="en-IE" sz="2200" dirty="0">
                <a:solidFill>
                  <a:schemeClr val="bg1"/>
                </a:solidFill>
                <a:latin typeface="Courier New" panose="02070309020205020404" pitchFamily="49" charset="0"/>
                <a:cs typeface="Courier New" panose="02070309020205020404" pitchFamily="49" charset="0"/>
              </a:rPr>
              <a:t>    else:</a:t>
            </a:r>
          </a:p>
          <a:p>
            <a:pPr marL="0" indent="0">
              <a:buNone/>
            </a:pPr>
            <a:r>
              <a:rPr lang="en-IE" sz="2200" dirty="0">
                <a:solidFill>
                  <a:schemeClr val="bg1"/>
                </a:solidFill>
                <a:latin typeface="Courier New" panose="02070309020205020404" pitchFamily="49" charset="0"/>
                <a:cs typeface="Courier New" panose="02070309020205020404" pitchFamily="49" charset="0"/>
              </a:rPr>
              <a:t>        N = Queue[</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QueueHead</a:t>
            </a:r>
            <a:r>
              <a:rPr lang="en-IE" sz="2200" dirty="0">
                <a:solidFill>
                  <a:schemeClr val="bg1"/>
                </a:solidFill>
                <a:latin typeface="Courier New" panose="02070309020205020404" pitchFamily="49" charset="0"/>
                <a:cs typeface="Courier New" panose="02070309020205020404" pitchFamily="49" charset="0"/>
              </a:rPr>
              <a:t> + 1) % </a:t>
            </a:r>
            <a:r>
              <a:rPr lang="en-IE" sz="2200" dirty="0" err="1">
                <a:solidFill>
                  <a:schemeClr val="bg1"/>
                </a:solidFill>
                <a:latin typeface="Courier New" panose="02070309020205020404" pitchFamily="49" charset="0"/>
                <a:cs typeface="Courier New" panose="02070309020205020404" pitchFamily="49" charset="0"/>
              </a:rPr>
              <a:t>MaxSize</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 ENDIF</a:t>
            </a:r>
          </a:p>
          <a:p>
            <a:pPr marL="0" indent="0">
              <a:buNone/>
            </a:pPr>
            <a:r>
              <a:rPr lang="en-IE" sz="2200" dirty="0">
                <a:solidFill>
                  <a:schemeClr val="bg1"/>
                </a:solidFill>
                <a:latin typeface="Courier New" panose="02070309020205020404" pitchFamily="49" charset="0"/>
                <a:cs typeface="Courier New" panose="02070309020205020404" pitchFamily="49" charset="0"/>
              </a:rPr>
              <a:t>    return </a:t>
            </a:r>
            <a:r>
              <a:rPr lang="en-IE" sz="2200" dirty="0" smtClean="0">
                <a:solidFill>
                  <a:schemeClr val="bg1"/>
                </a:solidFill>
                <a:latin typeface="Courier New" panose="02070309020205020404" pitchFamily="49" charset="0"/>
                <a:cs typeface="Courier New" panose="02070309020205020404" pitchFamily="49" charset="0"/>
              </a:rPr>
              <a:t>N</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#END </a:t>
            </a:r>
            <a:r>
              <a:rPr lang="en-IE" sz="2200" dirty="0" err="1">
                <a:solidFill>
                  <a:schemeClr val="bg1"/>
                </a:solidFill>
                <a:latin typeface="Courier New" panose="02070309020205020404" pitchFamily="49" charset="0"/>
                <a:cs typeface="Courier New" panose="02070309020205020404" pitchFamily="49" charset="0"/>
              </a:rPr>
              <a:t>DeleteFromQ</a:t>
            </a:r>
            <a:r>
              <a:rPr lang="en-IE" sz="2200" dirty="0">
                <a:solidFill>
                  <a:schemeClr val="bg1"/>
                </a:solidFill>
                <a:latin typeface="Courier New" panose="02070309020205020404" pitchFamily="49" charset="0"/>
                <a:cs typeface="Courier New" panose="02070309020205020404" pitchFamily="49" charset="0"/>
              </a:rPr>
              <a:t>.</a:t>
            </a:r>
          </a:p>
        </p:txBody>
      </p:sp>
      <p:sp>
        <p:nvSpPr>
          <p:cNvPr id="23" name="Title 2"/>
          <p:cNvSpPr>
            <a:spLocks noGrp="1"/>
          </p:cNvSpPr>
          <p:nvPr>
            <p:ph type="title"/>
          </p:nvPr>
        </p:nvSpPr>
        <p:spPr>
          <a:xfrm>
            <a:off x="609521" y="341784"/>
            <a:ext cx="10971372" cy="1143000"/>
          </a:xfrm>
        </p:spPr>
        <p:txBody>
          <a:bodyPr/>
          <a:lstStyle/>
          <a:p>
            <a:r>
              <a:rPr lang="en-GB" dirty="0">
                <a:solidFill>
                  <a:schemeClr val="bg1"/>
                </a:solidFill>
              </a:rPr>
              <a:t>Circular </a:t>
            </a:r>
            <a:r>
              <a:rPr lang="en-GB" dirty="0" smtClean="0">
                <a:solidFill>
                  <a:schemeClr val="bg1"/>
                </a:solidFill>
              </a:rPr>
              <a:t>Queues</a:t>
            </a:r>
            <a:r>
              <a:rPr lang="en-IE" dirty="0" smtClean="0">
                <a:solidFill>
                  <a:schemeClr val="bg1"/>
                </a:solidFill>
              </a:rPr>
              <a:t> (</a:t>
            </a:r>
            <a:r>
              <a:rPr lang="en-IE" dirty="0" err="1" smtClean="0">
                <a:solidFill>
                  <a:schemeClr val="bg1"/>
                </a:solidFill>
              </a:rPr>
              <a:t>DeleteFromQ</a:t>
            </a:r>
            <a:r>
              <a:rPr lang="en-IE" dirty="0" smtClean="0">
                <a:solidFill>
                  <a:schemeClr val="bg1"/>
                </a:solidFill>
              </a:rPr>
              <a:t>)</a:t>
            </a:r>
            <a:endParaRPr lang="en-IE" dirty="0">
              <a:solidFill>
                <a:schemeClr val="bg1"/>
              </a:solidFill>
            </a:endParaRPr>
          </a:p>
        </p:txBody>
      </p:sp>
      <p:sp>
        <p:nvSpPr>
          <p:cNvPr id="47" name="Oval 46"/>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48" name="Oval 47"/>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49" name="Straight Connector 48"/>
          <p:cNvCxnSpPr>
            <a:stCxn id="48"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endCxn id="47"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48" idx="7"/>
            <a:endCxn id="47"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48" idx="5"/>
            <a:endCxn id="47"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8" idx="4"/>
            <a:endCxn id="47"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a:stCxn id="48" idx="3"/>
            <a:endCxn id="47"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8" idx="2"/>
            <a:endCxn id="47"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0697011" y="2801833"/>
            <a:ext cx="367408" cy="523220"/>
          </a:xfrm>
          <a:prstGeom prst="rect">
            <a:avLst/>
          </a:prstGeom>
          <a:noFill/>
        </p:spPr>
        <p:txBody>
          <a:bodyPr wrap="none" rtlCol="0">
            <a:spAutoFit/>
          </a:bodyPr>
          <a:lstStyle/>
          <a:p>
            <a:r>
              <a:rPr lang="en-IE" sz="2800" dirty="0" smtClean="0">
                <a:solidFill>
                  <a:schemeClr val="bg1"/>
                </a:solidFill>
              </a:rPr>
              <a:t>0</a:t>
            </a:r>
            <a:endParaRPr lang="en-IE" dirty="0">
              <a:solidFill>
                <a:schemeClr val="bg1"/>
              </a:solidFill>
            </a:endParaRPr>
          </a:p>
        </p:txBody>
      </p:sp>
      <p:sp>
        <p:nvSpPr>
          <p:cNvPr id="58" name="TextBox 57"/>
          <p:cNvSpPr txBox="1"/>
          <p:nvPr/>
        </p:nvSpPr>
        <p:spPr>
          <a:xfrm>
            <a:off x="11632454" y="3790781"/>
            <a:ext cx="367408" cy="523220"/>
          </a:xfrm>
          <a:prstGeom prst="rect">
            <a:avLst/>
          </a:prstGeom>
          <a:noFill/>
        </p:spPr>
        <p:txBody>
          <a:bodyPr wrap="none" rtlCol="0">
            <a:spAutoFit/>
          </a:bodyPr>
          <a:lstStyle/>
          <a:p>
            <a:r>
              <a:rPr lang="en-IE" sz="2800" dirty="0" smtClean="0">
                <a:solidFill>
                  <a:schemeClr val="bg1"/>
                </a:solidFill>
              </a:rPr>
              <a:t>1</a:t>
            </a:r>
            <a:endParaRPr lang="en-IE" dirty="0">
              <a:solidFill>
                <a:schemeClr val="bg1"/>
              </a:solidFill>
            </a:endParaRPr>
          </a:p>
        </p:txBody>
      </p:sp>
      <p:sp>
        <p:nvSpPr>
          <p:cNvPr id="59" name="TextBox 58"/>
          <p:cNvSpPr txBox="1"/>
          <p:nvPr/>
        </p:nvSpPr>
        <p:spPr>
          <a:xfrm>
            <a:off x="11625086" y="5230941"/>
            <a:ext cx="367408" cy="523220"/>
          </a:xfrm>
          <a:prstGeom prst="rect">
            <a:avLst/>
          </a:prstGeom>
          <a:noFill/>
        </p:spPr>
        <p:txBody>
          <a:bodyPr wrap="none" rtlCol="0">
            <a:spAutoFit/>
          </a:bodyPr>
          <a:lstStyle/>
          <a:p>
            <a:r>
              <a:rPr lang="en-IE" sz="2800" dirty="0" smtClean="0">
                <a:solidFill>
                  <a:schemeClr val="bg1"/>
                </a:solidFill>
              </a:rPr>
              <a:t>2</a:t>
            </a:r>
            <a:endParaRPr lang="en-IE" dirty="0">
              <a:solidFill>
                <a:schemeClr val="bg1"/>
              </a:solidFill>
            </a:endParaRPr>
          </a:p>
        </p:txBody>
      </p:sp>
      <p:sp>
        <p:nvSpPr>
          <p:cNvPr id="60" name="TextBox 59"/>
          <p:cNvSpPr txBox="1"/>
          <p:nvPr/>
        </p:nvSpPr>
        <p:spPr>
          <a:xfrm>
            <a:off x="10624342" y="6239053"/>
            <a:ext cx="367408" cy="523220"/>
          </a:xfrm>
          <a:prstGeom prst="rect">
            <a:avLst/>
          </a:prstGeom>
          <a:noFill/>
        </p:spPr>
        <p:txBody>
          <a:bodyPr wrap="none" rtlCol="0">
            <a:spAutoFit/>
          </a:bodyPr>
          <a:lstStyle/>
          <a:p>
            <a:r>
              <a:rPr lang="en-IE" sz="2800" dirty="0" smtClean="0">
                <a:solidFill>
                  <a:schemeClr val="bg1"/>
                </a:solidFill>
              </a:rPr>
              <a:t>3</a:t>
            </a:r>
            <a:endParaRPr lang="en-IE" dirty="0">
              <a:solidFill>
                <a:schemeClr val="bg1"/>
              </a:solidFill>
            </a:endParaRPr>
          </a:p>
        </p:txBody>
      </p:sp>
      <p:sp>
        <p:nvSpPr>
          <p:cNvPr id="61" name="TextBox 60"/>
          <p:cNvSpPr txBox="1"/>
          <p:nvPr/>
        </p:nvSpPr>
        <p:spPr>
          <a:xfrm>
            <a:off x="9256190" y="6167045"/>
            <a:ext cx="367408" cy="523220"/>
          </a:xfrm>
          <a:prstGeom prst="rect">
            <a:avLst/>
          </a:prstGeom>
          <a:noFill/>
        </p:spPr>
        <p:txBody>
          <a:bodyPr wrap="none" rtlCol="0">
            <a:spAutoFit/>
          </a:bodyPr>
          <a:lstStyle/>
          <a:p>
            <a:r>
              <a:rPr lang="en-IE" sz="2800" dirty="0" smtClean="0">
                <a:solidFill>
                  <a:schemeClr val="bg1"/>
                </a:solidFill>
              </a:rPr>
              <a:t>4</a:t>
            </a:r>
            <a:endParaRPr lang="en-IE" dirty="0">
              <a:solidFill>
                <a:schemeClr val="bg1"/>
              </a:solidFill>
            </a:endParaRPr>
          </a:p>
        </p:txBody>
      </p:sp>
      <p:sp>
        <p:nvSpPr>
          <p:cNvPr id="62" name="TextBox 61"/>
          <p:cNvSpPr txBox="1"/>
          <p:nvPr/>
        </p:nvSpPr>
        <p:spPr>
          <a:xfrm>
            <a:off x="8248078" y="5158933"/>
            <a:ext cx="367408" cy="523220"/>
          </a:xfrm>
          <a:prstGeom prst="rect">
            <a:avLst/>
          </a:prstGeom>
          <a:noFill/>
        </p:spPr>
        <p:txBody>
          <a:bodyPr wrap="none" rtlCol="0">
            <a:spAutoFit/>
          </a:bodyPr>
          <a:lstStyle/>
          <a:p>
            <a:r>
              <a:rPr lang="en-IE" sz="2800" dirty="0" smtClean="0">
                <a:solidFill>
                  <a:schemeClr val="bg1"/>
                </a:solidFill>
              </a:rPr>
              <a:t>5</a:t>
            </a:r>
            <a:endParaRPr lang="en-IE" dirty="0">
              <a:solidFill>
                <a:schemeClr val="bg1"/>
              </a:solidFill>
            </a:endParaRPr>
          </a:p>
        </p:txBody>
      </p:sp>
      <p:sp>
        <p:nvSpPr>
          <p:cNvPr id="63" name="TextBox 62"/>
          <p:cNvSpPr txBox="1"/>
          <p:nvPr/>
        </p:nvSpPr>
        <p:spPr>
          <a:xfrm>
            <a:off x="8240710" y="3665929"/>
            <a:ext cx="367408" cy="523220"/>
          </a:xfrm>
          <a:prstGeom prst="rect">
            <a:avLst/>
          </a:prstGeom>
          <a:noFill/>
        </p:spPr>
        <p:txBody>
          <a:bodyPr wrap="none" rtlCol="0">
            <a:spAutoFit/>
          </a:bodyPr>
          <a:lstStyle/>
          <a:p>
            <a:r>
              <a:rPr lang="en-IE" sz="2800" dirty="0" smtClean="0">
                <a:solidFill>
                  <a:schemeClr val="bg1"/>
                </a:solidFill>
              </a:rPr>
              <a:t>6</a:t>
            </a:r>
            <a:endParaRPr lang="en-IE" dirty="0">
              <a:solidFill>
                <a:schemeClr val="bg1"/>
              </a:solidFill>
            </a:endParaRPr>
          </a:p>
        </p:txBody>
      </p:sp>
      <p:sp>
        <p:nvSpPr>
          <p:cNvPr id="64" name="TextBox 63"/>
          <p:cNvSpPr txBox="1"/>
          <p:nvPr/>
        </p:nvSpPr>
        <p:spPr>
          <a:xfrm>
            <a:off x="9112174" y="2801833"/>
            <a:ext cx="367408" cy="523220"/>
          </a:xfrm>
          <a:prstGeom prst="rect">
            <a:avLst/>
          </a:prstGeom>
          <a:noFill/>
        </p:spPr>
        <p:txBody>
          <a:bodyPr wrap="none" rtlCol="0">
            <a:spAutoFit/>
          </a:bodyPr>
          <a:lstStyle/>
          <a:p>
            <a:r>
              <a:rPr lang="en-IE" sz="2800" dirty="0" smtClean="0">
                <a:solidFill>
                  <a:schemeClr val="bg1"/>
                </a:solidFill>
              </a:rPr>
              <a:t>7</a:t>
            </a:r>
            <a:endParaRPr lang="en-IE" dirty="0">
              <a:solidFill>
                <a:schemeClr val="bg1"/>
              </a:solidFill>
            </a:endParaRPr>
          </a:p>
        </p:txBody>
      </p:sp>
      <p:sp>
        <p:nvSpPr>
          <p:cNvPr id="65" name="TextBox 64"/>
          <p:cNvSpPr txBox="1"/>
          <p:nvPr/>
        </p:nvSpPr>
        <p:spPr>
          <a:xfrm>
            <a:off x="10336310" y="3377897"/>
            <a:ext cx="550151" cy="523220"/>
          </a:xfrm>
          <a:prstGeom prst="rect">
            <a:avLst/>
          </a:prstGeom>
          <a:noFill/>
        </p:spPr>
        <p:txBody>
          <a:bodyPr wrap="none" rtlCol="0">
            <a:spAutoFit/>
          </a:bodyPr>
          <a:lstStyle/>
          <a:p>
            <a:r>
              <a:rPr lang="en-IE" sz="2800" dirty="0" smtClean="0"/>
              <a:t>43</a:t>
            </a:r>
            <a:endParaRPr lang="en-IE" dirty="0"/>
          </a:p>
        </p:txBody>
      </p:sp>
      <p:sp>
        <p:nvSpPr>
          <p:cNvPr id="66" name="TextBox 65"/>
          <p:cNvSpPr txBox="1"/>
          <p:nvPr/>
        </p:nvSpPr>
        <p:spPr>
          <a:xfrm>
            <a:off x="11056390" y="4006805"/>
            <a:ext cx="550151" cy="523220"/>
          </a:xfrm>
          <a:prstGeom prst="rect">
            <a:avLst/>
          </a:prstGeom>
          <a:noFill/>
        </p:spPr>
        <p:txBody>
          <a:bodyPr wrap="none" rtlCol="0">
            <a:spAutoFit/>
          </a:bodyPr>
          <a:lstStyle/>
          <a:p>
            <a:r>
              <a:rPr lang="en-IE" sz="2800" dirty="0" smtClean="0"/>
              <a:t>12</a:t>
            </a:r>
            <a:endParaRPr lang="en-IE" dirty="0"/>
          </a:p>
        </p:txBody>
      </p:sp>
      <p:sp>
        <p:nvSpPr>
          <p:cNvPr id="67" name="TextBox 66"/>
          <p:cNvSpPr txBox="1"/>
          <p:nvPr/>
        </p:nvSpPr>
        <p:spPr>
          <a:xfrm>
            <a:off x="11010295" y="4942909"/>
            <a:ext cx="550151" cy="523220"/>
          </a:xfrm>
          <a:prstGeom prst="rect">
            <a:avLst/>
          </a:prstGeom>
          <a:noFill/>
        </p:spPr>
        <p:txBody>
          <a:bodyPr wrap="none" rtlCol="0">
            <a:spAutoFit/>
          </a:bodyPr>
          <a:lstStyle/>
          <a:p>
            <a:r>
              <a:rPr lang="en-IE" sz="2800" dirty="0" smtClean="0"/>
              <a:t>35</a:t>
            </a:r>
            <a:endParaRPr lang="en-IE" dirty="0"/>
          </a:p>
        </p:txBody>
      </p:sp>
      <p:sp>
        <p:nvSpPr>
          <p:cNvPr id="68" name="TextBox 67"/>
          <p:cNvSpPr txBox="1"/>
          <p:nvPr/>
        </p:nvSpPr>
        <p:spPr>
          <a:xfrm>
            <a:off x="10336310" y="5682153"/>
            <a:ext cx="550151" cy="523220"/>
          </a:xfrm>
          <a:prstGeom prst="rect">
            <a:avLst/>
          </a:prstGeom>
          <a:noFill/>
        </p:spPr>
        <p:txBody>
          <a:bodyPr wrap="none" rtlCol="0">
            <a:spAutoFit/>
          </a:bodyPr>
          <a:lstStyle/>
          <a:p>
            <a:r>
              <a:rPr lang="en-IE" sz="2800" dirty="0" smtClean="0"/>
              <a:t>99</a:t>
            </a:r>
            <a:endParaRPr lang="en-IE" dirty="0"/>
          </a:p>
        </p:txBody>
      </p:sp>
      <p:sp>
        <p:nvSpPr>
          <p:cNvPr id="69" name="TextBox 68"/>
          <p:cNvSpPr txBox="1"/>
          <p:nvPr/>
        </p:nvSpPr>
        <p:spPr>
          <a:xfrm>
            <a:off x="9400206" y="5662989"/>
            <a:ext cx="550151" cy="523220"/>
          </a:xfrm>
          <a:prstGeom prst="rect">
            <a:avLst/>
          </a:prstGeom>
          <a:noFill/>
        </p:spPr>
        <p:txBody>
          <a:bodyPr wrap="none" rtlCol="0">
            <a:spAutoFit/>
          </a:bodyPr>
          <a:lstStyle/>
          <a:p>
            <a:r>
              <a:rPr lang="en-IE" sz="2800" dirty="0" smtClean="0"/>
              <a:t>22</a:t>
            </a:r>
            <a:endParaRPr lang="en-IE" dirty="0"/>
          </a:p>
        </p:txBody>
      </p:sp>
      <p:sp>
        <p:nvSpPr>
          <p:cNvPr id="70" name="Rounded Rectangle 69"/>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7295530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Circular Queues</a:t>
            </a:r>
            <a:r>
              <a:rPr lang="en-IE" dirty="0" smtClean="0">
                <a:solidFill>
                  <a:schemeClr val="bg1"/>
                </a:solidFill>
              </a:rPr>
              <a:t> (</a:t>
            </a:r>
            <a:r>
              <a:rPr lang="en-IE" dirty="0" err="1" smtClean="0">
                <a:solidFill>
                  <a:schemeClr val="bg1"/>
                </a:solidFill>
              </a:rPr>
              <a:t>ClearQ</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QueueTail</a:t>
            </a:r>
            <a:r>
              <a:rPr lang="en-IE" sz="2400" dirty="0">
                <a:solidFill>
                  <a:schemeClr val="bg1"/>
                </a:solidFill>
                <a:latin typeface="Courier New" panose="02070309020205020404" pitchFamily="49" charset="0"/>
                <a:cs typeface="Courier New" panose="02070309020205020404" pitchFamily="49" charset="0"/>
              </a:rPr>
              <a:t> </a:t>
            </a:r>
            <a:r>
              <a:rPr lang="en-IE" sz="2400">
                <a:solidFill>
                  <a:schemeClr val="bg1"/>
                </a:solidFill>
                <a:latin typeface="Courier New" panose="02070309020205020404" pitchFamily="49" charset="0"/>
                <a:cs typeface="Courier New" panose="02070309020205020404" pitchFamily="49" charset="0"/>
              </a:rPr>
              <a:t>= </a:t>
            </a:r>
            <a:r>
              <a:rPr lang="en-IE" sz="2400" smtClean="0">
                <a:solidFill>
                  <a:schemeClr val="bg1"/>
                </a:solidFill>
                <a:latin typeface="Courier New" panose="02070309020205020404" pitchFamily="49" charset="0"/>
                <a:cs typeface="Courier New" panose="02070309020205020404" pitchFamily="49" charset="0"/>
              </a:rPr>
              <a:t>-1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ClearQ</a:t>
            </a:r>
            <a:r>
              <a:rPr lang="en-IE" sz="2400" dirty="0">
                <a:solidFill>
                  <a:schemeClr val="bg1"/>
                </a:solidFill>
                <a:latin typeface="Courier New" panose="02070309020205020404" pitchFamily="49" charset="0"/>
                <a:cs typeface="Courier New" panose="02070309020205020404" pitchFamily="49" charset="0"/>
              </a:rPr>
              <a:t>.</a:t>
            </a:r>
          </a:p>
        </p:txBody>
      </p:sp>
      <p:sp>
        <p:nvSpPr>
          <p:cNvPr id="61" name="Oval 60"/>
          <p:cNvSpPr/>
          <p:nvPr/>
        </p:nvSpPr>
        <p:spPr>
          <a:xfrm>
            <a:off x="8511058" y="3208829"/>
            <a:ext cx="3240360" cy="3168352"/>
          </a:xfrm>
          <a:prstGeom prst="ellipse">
            <a:avLst/>
          </a:prstGeom>
          <a:solidFill>
            <a:schemeClr val="tx2">
              <a:lumMod val="20000"/>
              <a:lumOff val="8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sp>
        <p:nvSpPr>
          <p:cNvPr id="62" name="Oval 61"/>
          <p:cNvSpPr/>
          <p:nvPr/>
        </p:nvSpPr>
        <p:spPr>
          <a:xfrm>
            <a:off x="9256190" y="3881953"/>
            <a:ext cx="1800200" cy="1800200"/>
          </a:xfrm>
          <a:prstGeom prst="ellipse">
            <a:avLst/>
          </a:prstGeom>
          <a:solidFill>
            <a:schemeClr val="tx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solidFill>
                <a:schemeClr val="bg1"/>
              </a:solidFill>
            </a:endParaRPr>
          </a:p>
        </p:txBody>
      </p:sp>
      <p:cxnSp>
        <p:nvCxnSpPr>
          <p:cNvPr id="63" name="Straight Connector 62"/>
          <p:cNvCxnSpPr>
            <a:stCxn id="62" idx="1"/>
          </p:cNvCxnSpPr>
          <p:nvPr/>
        </p:nvCxnSpPr>
        <p:spPr>
          <a:xfrm flipH="1" flipV="1">
            <a:off x="9040166" y="3665929"/>
            <a:ext cx="479657" cy="47965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a:endCxn id="61" idx="0"/>
          </p:cNvCxnSpPr>
          <p:nvPr/>
        </p:nvCxnSpPr>
        <p:spPr>
          <a:xfrm flipV="1">
            <a:off x="10131238" y="3208829"/>
            <a:ext cx="0" cy="67312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stCxn id="62" idx="7"/>
            <a:endCxn id="61" idx="7"/>
          </p:cNvCxnSpPr>
          <p:nvPr/>
        </p:nvCxnSpPr>
        <p:spPr>
          <a:xfrm flipV="1">
            <a:off x="10792757" y="3672823"/>
            <a:ext cx="484121" cy="47276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11056390" y="4782053"/>
            <a:ext cx="69502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stCxn id="62" idx="5"/>
            <a:endCxn id="61" idx="5"/>
          </p:cNvCxnSpPr>
          <p:nvPr/>
        </p:nvCxnSpPr>
        <p:spPr>
          <a:xfrm>
            <a:off x="10792757" y="5418520"/>
            <a:ext cx="484121"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2" idx="4"/>
            <a:endCxn id="61" idx="4"/>
          </p:cNvCxnSpPr>
          <p:nvPr/>
        </p:nvCxnSpPr>
        <p:spPr>
          <a:xfrm flipH="1">
            <a:off x="10131238" y="5682153"/>
            <a:ext cx="25052" cy="69502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a:stCxn id="62" idx="3"/>
            <a:endCxn id="61" idx="3"/>
          </p:cNvCxnSpPr>
          <p:nvPr/>
        </p:nvCxnSpPr>
        <p:spPr>
          <a:xfrm flipH="1">
            <a:off x="8985598" y="5418520"/>
            <a:ext cx="534225" cy="4946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2"/>
            <a:endCxn id="61" idx="2"/>
          </p:cNvCxnSpPr>
          <p:nvPr/>
        </p:nvCxnSpPr>
        <p:spPr>
          <a:xfrm flipH="1">
            <a:off x="8511058" y="4782053"/>
            <a:ext cx="745132" cy="1095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0697011" y="2801833"/>
            <a:ext cx="367408" cy="523220"/>
          </a:xfrm>
          <a:prstGeom prst="rect">
            <a:avLst/>
          </a:prstGeom>
          <a:noFill/>
        </p:spPr>
        <p:txBody>
          <a:bodyPr wrap="none" rtlCol="0">
            <a:spAutoFit/>
          </a:bodyPr>
          <a:lstStyle/>
          <a:p>
            <a:r>
              <a:rPr lang="en-IE" sz="2800" dirty="0" smtClean="0">
                <a:solidFill>
                  <a:schemeClr val="bg1"/>
                </a:solidFill>
              </a:rPr>
              <a:t>0</a:t>
            </a:r>
            <a:endParaRPr lang="en-IE" dirty="0">
              <a:solidFill>
                <a:schemeClr val="bg1"/>
              </a:solidFill>
            </a:endParaRPr>
          </a:p>
        </p:txBody>
      </p:sp>
      <p:sp>
        <p:nvSpPr>
          <p:cNvPr id="72" name="TextBox 71"/>
          <p:cNvSpPr txBox="1"/>
          <p:nvPr/>
        </p:nvSpPr>
        <p:spPr>
          <a:xfrm>
            <a:off x="11632454" y="3790781"/>
            <a:ext cx="367408" cy="523220"/>
          </a:xfrm>
          <a:prstGeom prst="rect">
            <a:avLst/>
          </a:prstGeom>
          <a:noFill/>
        </p:spPr>
        <p:txBody>
          <a:bodyPr wrap="none" rtlCol="0">
            <a:spAutoFit/>
          </a:bodyPr>
          <a:lstStyle/>
          <a:p>
            <a:r>
              <a:rPr lang="en-IE" sz="2800" dirty="0" smtClean="0">
                <a:solidFill>
                  <a:schemeClr val="bg1"/>
                </a:solidFill>
              </a:rPr>
              <a:t>1</a:t>
            </a:r>
            <a:endParaRPr lang="en-IE" dirty="0">
              <a:solidFill>
                <a:schemeClr val="bg1"/>
              </a:solidFill>
            </a:endParaRPr>
          </a:p>
        </p:txBody>
      </p:sp>
      <p:sp>
        <p:nvSpPr>
          <p:cNvPr id="73" name="TextBox 72"/>
          <p:cNvSpPr txBox="1"/>
          <p:nvPr/>
        </p:nvSpPr>
        <p:spPr>
          <a:xfrm>
            <a:off x="11625086" y="5230941"/>
            <a:ext cx="367408" cy="523220"/>
          </a:xfrm>
          <a:prstGeom prst="rect">
            <a:avLst/>
          </a:prstGeom>
          <a:noFill/>
        </p:spPr>
        <p:txBody>
          <a:bodyPr wrap="none" rtlCol="0">
            <a:spAutoFit/>
          </a:bodyPr>
          <a:lstStyle/>
          <a:p>
            <a:r>
              <a:rPr lang="en-IE" sz="2800" dirty="0" smtClean="0">
                <a:solidFill>
                  <a:schemeClr val="bg1"/>
                </a:solidFill>
              </a:rPr>
              <a:t>2</a:t>
            </a:r>
            <a:endParaRPr lang="en-IE" dirty="0">
              <a:solidFill>
                <a:schemeClr val="bg1"/>
              </a:solidFill>
            </a:endParaRPr>
          </a:p>
        </p:txBody>
      </p:sp>
      <p:sp>
        <p:nvSpPr>
          <p:cNvPr id="74" name="TextBox 73"/>
          <p:cNvSpPr txBox="1"/>
          <p:nvPr/>
        </p:nvSpPr>
        <p:spPr>
          <a:xfrm>
            <a:off x="10624342" y="6239053"/>
            <a:ext cx="367408" cy="523220"/>
          </a:xfrm>
          <a:prstGeom prst="rect">
            <a:avLst/>
          </a:prstGeom>
          <a:noFill/>
        </p:spPr>
        <p:txBody>
          <a:bodyPr wrap="none" rtlCol="0">
            <a:spAutoFit/>
          </a:bodyPr>
          <a:lstStyle/>
          <a:p>
            <a:r>
              <a:rPr lang="en-IE" sz="2800" dirty="0" smtClean="0">
                <a:solidFill>
                  <a:schemeClr val="bg1"/>
                </a:solidFill>
              </a:rPr>
              <a:t>3</a:t>
            </a:r>
            <a:endParaRPr lang="en-IE" dirty="0">
              <a:solidFill>
                <a:schemeClr val="bg1"/>
              </a:solidFill>
            </a:endParaRPr>
          </a:p>
        </p:txBody>
      </p:sp>
      <p:sp>
        <p:nvSpPr>
          <p:cNvPr id="75" name="TextBox 74"/>
          <p:cNvSpPr txBox="1"/>
          <p:nvPr/>
        </p:nvSpPr>
        <p:spPr>
          <a:xfrm>
            <a:off x="9256190" y="6167045"/>
            <a:ext cx="367408" cy="523220"/>
          </a:xfrm>
          <a:prstGeom prst="rect">
            <a:avLst/>
          </a:prstGeom>
          <a:noFill/>
        </p:spPr>
        <p:txBody>
          <a:bodyPr wrap="none" rtlCol="0">
            <a:spAutoFit/>
          </a:bodyPr>
          <a:lstStyle/>
          <a:p>
            <a:r>
              <a:rPr lang="en-IE" sz="2800" dirty="0" smtClean="0">
                <a:solidFill>
                  <a:schemeClr val="bg1"/>
                </a:solidFill>
              </a:rPr>
              <a:t>4</a:t>
            </a:r>
            <a:endParaRPr lang="en-IE" dirty="0">
              <a:solidFill>
                <a:schemeClr val="bg1"/>
              </a:solidFill>
            </a:endParaRPr>
          </a:p>
        </p:txBody>
      </p:sp>
      <p:sp>
        <p:nvSpPr>
          <p:cNvPr id="76" name="TextBox 75"/>
          <p:cNvSpPr txBox="1"/>
          <p:nvPr/>
        </p:nvSpPr>
        <p:spPr>
          <a:xfrm>
            <a:off x="8248078" y="5158933"/>
            <a:ext cx="367408" cy="523220"/>
          </a:xfrm>
          <a:prstGeom prst="rect">
            <a:avLst/>
          </a:prstGeom>
          <a:noFill/>
        </p:spPr>
        <p:txBody>
          <a:bodyPr wrap="none" rtlCol="0">
            <a:spAutoFit/>
          </a:bodyPr>
          <a:lstStyle/>
          <a:p>
            <a:r>
              <a:rPr lang="en-IE" sz="2800" dirty="0" smtClean="0">
                <a:solidFill>
                  <a:schemeClr val="bg1"/>
                </a:solidFill>
              </a:rPr>
              <a:t>5</a:t>
            </a:r>
            <a:endParaRPr lang="en-IE" dirty="0">
              <a:solidFill>
                <a:schemeClr val="bg1"/>
              </a:solidFill>
            </a:endParaRPr>
          </a:p>
        </p:txBody>
      </p:sp>
      <p:sp>
        <p:nvSpPr>
          <p:cNvPr id="77" name="TextBox 76"/>
          <p:cNvSpPr txBox="1"/>
          <p:nvPr/>
        </p:nvSpPr>
        <p:spPr>
          <a:xfrm>
            <a:off x="8240710" y="3665929"/>
            <a:ext cx="367408" cy="523220"/>
          </a:xfrm>
          <a:prstGeom prst="rect">
            <a:avLst/>
          </a:prstGeom>
          <a:noFill/>
        </p:spPr>
        <p:txBody>
          <a:bodyPr wrap="none" rtlCol="0">
            <a:spAutoFit/>
          </a:bodyPr>
          <a:lstStyle/>
          <a:p>
            <a:r>
              <a:rPr lang="en-IE" sz="2800" dirty="0" smtClean="0">
                <a:solidFill>
                  <a:schemeClr val="bg1"/>
                </a:solidFill>
              </a:rPr>
              <a:t>6</a:t>
            </a:r>
            <a:endParaRPr lang="en-IE" dirty="0">
              <a:solidFill>
                <a:schemeClr val="bg1"/>
              </a:solidFill>
            </a:endParaRPr>
          </a:p>
        </p:txBody>
      </p:sp>
      <p:sp>
        <p:nvSpPr>
          <p:cNvPr id="78" name="TextBox 77"/>
          <p:cNvSpPr txBox="1"/>
          <p:nvPr/>
        </p:nvSpPr>
        <p:spPr>
          <a:xfrm>
            <a:off x="9112174" y="2801833"/>
            <a:ext cx="367408" cy="523220"/>
          </a:xfrm>
          <a:prstGeom prst="rect">
            <a:avLst/>
          </a:prstGeom>
          <a:noFill/>
        </p:spPr>
        <p:txBody>
          <a:bodyPr wrap="none" rtlCol="0">
            <a:spAutoFit/>
          </a:bodyPr>
          <a:lstStyle/>
          <a:p>
            <a:r>
              <a:rPr lang="en-IE" sz="2800" dirty="0" smtClean="0">
                <a:solidFill>
                  <a:schemeClr val="bg1"/>
                </a:solidFill>
              </a:rPr>
              <a:t>7</a:t>
            </a:r>
            <a:endParaRPr lang="en-IE" dirty="0">
              <a:solidFill>
                <a:schemeClr val="bg1"/>
              </a:solidFill>
            </a:endParaRPr>
          </a:p>
        </p:txBody>
      </p:sp>
      <p:sp>
        <p:nvSpPr>
          <p:cNvPr id="79" name="TextBox 78"/>
          <p:cNvSpPr txBox="1"/>
          <p:nvPr/>
        </p:nvSpPr>
        <p:spPr>
          <a:xfrm>
            <a:off x="10336310" y="3377897"/>
            <a:ext cx="550151" cy="523220"/>
          </a:xfrm>
          <a:prstGeom prst="rect">
            <a:avLst/>
          </a:prstGeom>
          <a:noFill/>
        </p:spPr>
        <p:txBody>
          <a:bodyPr wrap="none" rtlCol="0">
            <a:spAutoFit/>
          </a:bodyPr>
          <a:lstStyle/>
          <a:p>
            <a:r>
              <a:rPr lang="en-IE" sz="2800" dirty="0" smtClean="0"/>
              <a:t>43</a:t>
            </a:r>
            <a:endParaRPr lang="en-IE" dirty="0"/>
          </a:p>
        </p:txBody>
      </p:sp>
      <p:sp>
        <p:nvSpPr>
          <p:cNvPr id="80" name="TextBox 79"/>
          <p:cNvSpPr txBox="1"/>
          <p:nvPr/>
        </p:nvSpPr>
        <p:spPr>
          <a:xfrm>
            <a:off x="11056390" y="4006805"/>
            <a:ext cx="550151" cy="523220"/>
          </a:xfrm>
          <a:prstGeom prst="rect">
            <a:avLst/>
          </a:prstGeom>
          <a:noFill/>
        </p:spPr>
        <p:txBody>
          <a:bodyPr wrap="none" rtlCol="0">
            <a:spAutoFit/>
          </a:bodyPr>
          <a:lstStyle/>
          <a:p>
            <a:r>
              <a:rPr lang="en-IE" sz="2800" dirty="0" smtClean="0"/>
              <a:t>12</a:t>
            </a:r>
            <a:endParaRPr lang="en-IE" dirty="0"/>
          </a:p>
        </p:txBody>
      </p:sp>
      <p:sp>
        <p:nvSpPr>
          <p:cNvPr id="81" name="TextBox 80"/>
          <p:cNvSpPr txBox="1"/>
          <p:nvPr/>
        </p:nvSpPr>
        <p:spPr>
          <a:xfrm>
            <a:off x="11010295" y="4942909"/>
            <a:ext cx="550151" cy="523220"/>
          </a:xfrm>
          <a:prstGeom prst="rect">
            <a:avLst/>
          </a:prstGeom>
          <a:noFill/>
        </p:spPr>
        <p:txBody>
          <a:bodyPr wrap="none" rtlCol="0">
            <a:spAutoFit/>
          </a:bodyPr>
          <a:lstStyle/>
          <a:p>
            <a:r>
              <a:rPr lang="en-IE" sz="2800" dirty="0" smtClean="0"/>
              <a:t>35</a:t>
            </a:r>
            <a:endParaRPr lang="en-IE" dirty="0"/>
          </a:p>
        </p:txBody>
      </p:sp>
      <p:sp>
        <p:nvSpPr>
          <p:cNvPr id="82" name="TextBox 81"/>
          <p:cNvSpPr txBox="1"/>
          <p:nvPr/>
        </p:nvSpPr>
        <p:spPr>
          <a:xfrm>
            <a:off x="10336310" y="5682153"/>
            <a:ext cx="550151" cy="523220"/>
          </a:xfrm>
          <a:prstGeom prst="rect">
            <a:avLst/>
          </a:prstGeom>
          <a:noFill/>
        </p:spPr>
        <p:txBody>
          <a:bodyPr wrap="none" rtlCol="0">
            <a:spAutoFit/>
          </a:bodyPr>
          <a:lstStyle/>
          <a:p>
            <a:r>
              <a:rPr lang="en-IE" sz="2800" dirty="0" smtClean="0"/>
              <a:t>99</a:t>
            </a:r>
            <a:endParaRPr lang="en-IE" dirty="0"/>
          </a:p>
        </p:txBody>
      </p:sp>
      <p:sp>
        <p:nvSpPr>
          <p:cNvPr id="83" name="TextBox 82"/>
          <p:cNvSpPr txBox="1"/>
          <p:nvPr/>
        </p:nvSpPr>
        <p:spPr>
          <a:xfrm>
            <a:off x="9400206" y="5662989"/>
            <a:ext cx="550151" cy="523220"/>
          </a:xfrm>
          <a:prstGeom prst="rect">
            <a:avLst/>
          </a:prstGeom>
          <a:noFill/>
        </p:spPr>
        <p:txBody>
          <a:bodyPr wrap="none" rtlCol="0">
            <a:spAutoFit/>
          </a:bodyPr>
          <a:lstStyle/>
          <a:p>
            <a:r>
              <a:rPr lang="en-IE" sz="2800" dirty="0" smtClean="0"/>
              <a:t>22</a:t>
            </a:r>
            <a:endParaRPr lang="en-IE" dirty="0"/>
          </a:p>
        </p:txBody>
      </p:sp>
      <p:sp>
        <p:nvSpPr>
          <p:cNvPr id="84" name="Rounded Rectangle 83"/>
          <p:cNvSpPr/>
          <p:nvPr/>
        </p:nvSpPr>
        <p:spPr>
          <a:xfrm>
            <a:off x="8111430" y="2801832"/>
            <a:ext cx="3960440" cy="3939535"/>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667991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smtClean="0">
                <a:solidFill>
                  <a:schemeClr val="bg1"/>
                </a:solidFill>
              </a:rPr>
              <a:t>Python: Linked Lists and Recursion</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8711592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Linked Lists</a:t>
            </a:r>
            <a:endParaRPr lang="en-IE" sz="6600" dirty="0">
              <a:solidFill>
                <a:schemeClr val="bg1"/>
              </a:solidFill>
            </a:endParaRPr>
          </a:p>
        </p:txBody>
      </p:sp>
    </p:spTree>
    <p:extLst>
      <p:ext uri="{BB962C8B-B14F-4D97-AF65-F5344CB8AC3E}">
        <p14:creationId xmlns:p14="http://schemas.microsoft.com/office/powerpoint/2010/main" val="2591372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Structured Programming</a:t>
            </a:r>
            <a:endParaRPr lang="en-IE" dirty="0"/>
          </a:p>
        </p:txBody>
      </p:sp>
      <p:sp>
        <p:nvSpPr>
          <p:cNvPr id="3" name="Content Placeholder 2"/>
          <p:cNvSpPr>
            <a:spLocks noGrp="1"/>
          </p:cNvSpPr>
          <p:nvPr>
            <p:ph idx="1"/>
          </p:nvPr>
        </p:nvSpPr>
        <p:spPr/>
        <p:txBody>
          <a:bodyPr>
            <a:normAutofit fontScale="77500" lnSpcReduction="20000"/>
          </a:bodyPr>
          <a:lstStyle/>
          <a:p>
            <a:pPr marL="800100" lvl="2" indent="0">
              <a:buNone/>
            </a:pPr>
            <a:endParaRPr lang="en-IE" sz="32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PROGRAM Global and </a:t>
            </a:r>
            <a:r>
              <a:rPr lang="en-IE" sz="3200" dirty="0" smtClean="0">
                <a:solidFill>
                  <a:schemeClr val="bg1"/>
                </a:solidFill>
                <a:latin typeface="Courier New" panose="02070309020205020404" pitchFamily="49" charset="0"/>
                <a:cs typeface="Courier New" panose="02070309020205020404" pitchFamily="49" charset="0"/>
              </a:rPr>
              <a:t>Local </a:t>
            </a:r>
            <a:r>
              <a:rPr lang="en-IE" sz="3200" dirty="0">
                <a:solidFill>
                  <a:schemeClr val="bg1"/>
                </a:solidFill>
                <a:latin typeface="Courier New" panose="02070309020205020404" pitchFamily="49" charset="0"/>
                <a:cs typeface="Courier New" panose="02070309020205020404" pitchFamily="49" charset="0"/>
              </a:rPr>
              <a:t>Variables</a:t>
            </a:r>
          </a:p>
          <a:p>
            <a:pPr marL="800100" lvl="2" indent="0">
              <a:buNone/>
            </a:pPr>
            <a:r>
              <a:rPr lang="en-IE" sz="3200" dirty="0" err="1" smtClean="0">
                <a:solidFill>
                  <a:schemeClr val="bg1"/>
                </a:solidFill>
                <a:latin typeface="Courier New" panose="02070309020205020404" pitchFamily="49" charset="0"/>
                <a:cs typeface="Courier New" panose="02070309020205020404" pitchFamily="49" charset="0"/>
              </a:rPr>
              <a:t>global_var</a:t>
            </a:r>
            <a:r>
              <a:rPr lang="en-IE" sz="3200" dirty="0" smtClean="0">
                <a:solidFill>
                  <a:schemeClr val="bg1"/>
                </a:solidFill>
                <a:latin typeface="Courier New" panose="02070309020205020404" pitchFamily="49" charset="0"/>
                <a:cs typeface="Courier New" panose="02070309020205020404" pitchFamily="49" charset="0"/>
              </a:rPr>
              <a:t> </a:t>
            </a:r>
            <a:r>
              <a:rPr lang="en-IE" sz="3200" dirty="0">
                <a:solidFill>
                  <a:schemeClr val="bg1"/>
                </a:solidFill>
                <a:latin typeface="Courier New" panose="02070309020205020404" pitchFamily="49" charset="0"/>
                <a:cs typeface="Courier New" panose="02070309020205020404" pitchFamily="49" charset="0"/>
              </a:rPr>
              <a:t>= "This is a global variable"</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MyMethod</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 END</a:t>
            </a:r>
            <a:r>
              <a:rPr lang="en-IE" sz="3200" dirty="0">
                <a:solidFill>
                  <a:schemeClr val="bg1"/>
                </a:solidFill>
                <a:latin typeface="Courier New" panose="02070309020205020404" pitchFamily="49" charset="0"/>
                <a:cs typeface="Courier New" panose="02070309020205020404" pitchFamily="49" charset="0"/>
              </a:rPr>
              <a:t>.</a:t>
            </a:r>
            <a:endParaRPr lang="en-IE" dirty="0"/>
          </a:p>
        </p:txBody>
      </p:sp>
      <p:sp>
        <p:nvSpPr>
          <p:cNvPr id="4" name="Rounded Rectangle 3"/>
          <p:cNvSpPr/>
          <p:nvPr/>
        </p:nvSpPr>
        <p:spPr>
          <a:xfrm>
            <a:off x="5663158" y="5301208"/>
            <a:ext cx="633670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This is a global </a:t>
            </a:r>
            <a:r>
              <a:rPr lang="en-IE" sz="2800" dirty="0" smtClean="0"/>
              <a:t>variable</a:t>
            </a:r>
          </a:p>
          <a:p>
            <a:pPr algn="ctr"/>
            <a:r>
              <a:rPr lang="en-IE" sz="2800" dirty="0"/>
              <a:t>This is a global </a:t>
            </a:r>
            <a:r>
              <a:rPr lang="en-IE" sz="2800" dirty="0" smtClean="0"/>
              <a:t>variable</a:t>
            </a:r>
            <a:endParaRPr lang="en-IE" sz="2800" dirty="0"/>
          </a:p>
        </p:txBody>
      </p:sp>
    </p:spTree>
    <p:extLst>
      <p:ext uri="{BB962C8B-B14F-4D97-AF65-F5344CB8AC3E}">
        <p14:creationId xmlns:p14="http://schemas.microsoft.com/office/powerpoint/2010/main" val="3526588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Linked Lists: Declaration</a:t>
            </a:r>
            <a:endParaRPr lang="en-IE" dirty="0">
              <a:solidFill>
                <a:schemeClr val="bg1"/>
              </a:solidFill>
            </a:endParaRPr>
          </a:p>
        </p:txBody>
      </p:sp>
      <p:sp>
        <p:nvSpPr>
          <p:cNvPr id="5" name="Content Placeholder 4"/>
          <p:cNvSpPr>
            <a:spLocks noGrp="1"/>
          </p:cNvSpPr>
          <p:nvPr>
            <p:ph idx="1"/>
          </p:nvPr>
        </p:nvSpPr>
        <p:spPr/>
        <p:txBody>
          <a:bodyPr>
            <a:normAutofit/>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class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__</a:t>
            </a:r>
            <a:r>
              <a:rPr lang="en-IE" sz="3200" dirty="0" err="1">
                <a:solidFill>
                  <a:schemeClr val="bg1"/>
                </a:solidFill>
                <a:latin typeface="Courier New" panose="02070309020205020404" pitchFamily="49" charset="0"/>
                <a:cs typeface="Courier New" panose="02070309020205020404" pitchFamily="49" charset="0"/>
              </a:rPr>
              <a:t>init</a:t>
            </a:r>
            <a:r>
              <a:rPr lang="en-IE" sz="3200" dirty="0">
                <a:solidFill>
                  <a:schemeClr val="bg1"/>
                </a:solidFill>
                <a:latin typeface="Courier New" panose="02070309020205020404" pitchFamily="49" charset="0"/>
                <a:cs typeface="Courier New" panose="02070309020205020404" pitchFamily="49" charset="0"/>
              </a:rPr>
              <a:t>__(self, </a:t>
            </a:r>
            <a:r>
              <a:rPr lang="en-IE" sz="3200" dirty="0" smtClean="0">
                <a:solidFill>
                  <a:schemeClr val="bg1"/>
                </a:solidFill>
                <a:latin typeface="Courier New" panose="02070309020205020404" pitchFamily="49" charset="0"/>
                <a:cs typeface="Courier New" panose="02070309020205020404" pitchFamily="49" charset="0"/>
              </a:rPr>
              <a:t>value, </a:t>
            </a:r>
            <a:r>
              <a:rPr lang="en-IE" sz="3200" dirty="0">
                <a:solidFill>
                  <a:schemeClr val="bg1"/>
                </a:solidFill>
                <a:latin typeface="Courier New" panose="02070309020205020404" pitchFamily="49" charset="0"/>
                <a:cs typeface="Courier New" panose="02070309020205020404" pitchFamily="49" charset="0"/>
              </a:rPr>
              <a:t>pointer):</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smtClean="0">
                <a:solidFill>
                  <a:schemeClr val="bg1"/>
                </a:solidFill>
                <a:latin typeface="Courier New" panose="02070309020205020404" pitchFamily="49" charset="0"/>
                <a:cs typeface="Courier New" panose="02070309020205020404" pitchFamily="49" charset="0"/>
              </a:rPr>
              <a:t>self.value</a:t>
            </a:r>
            <a:r>
              <a:rPr lang="en-IE" sz="3200" dirty="0" smtClean="0">
                <a:solidFill>
                  <a:schemeClr val="bg1"/>
                </a:solidFill>
                <a:latin typeface="Courier New" panose="02070309020205020404" pitchFamily="49" charset="0"/>
                <a:cs typeface="Courier New" panose="02070309020205020404" pitchFamily="49" charset="0"/>
              </a:rPr>
              <a:t> </a:t>
            </a:r>
            <a:r>
              <a:rPr lang="en-IE" sz="3200" dirty="0">
                <a:solidFill>
                  <a:schemeClr val="bg1"/>
                </a:solidFill>
                <a:latin typeface="Courier New" panose="02070309020205020404" pitchFamily="49" charset="0"/>
                <a:cs typeface="Courier New" panose="02070309020205020404" pitchFamily="49" charset="0"/>
              </a:rPr>
              <a:t>= </a:t>
            </a:r>
            <a:r>
              <a:rPr lang="en-IE" sz="3200" dirty="0" smtClean="0">
                <a:solidFill>
                  <a:schemeClr val="bg1"/>
                </a:solidFill>
                <a:latin typeface="Courier New" panose="02070309020205020404" pitchFamily="49" charset="0"/>
                <a:cs typeface="Courier New" panose="02070309020205020404" pitchFamily="49" charset="0"/>
              </a:rPr>
              <a:t>value</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self. pointer = </a:t>
            </a:r>
            <a:r>
              <a:rPr lang="en-IE" sz="3200" dirty="0" smtClean="0">
                <a:solidFill>
                  <a:schemeClr val="bg1"/>
                </a:solidFill>
                <a:latin typeface="Courier New" panose="02070309020205020404" pitchFamily="49" charset="0"/>
                <a:cs typeface="Courier New" panose="02070309020205020404" pitchFamily="49" charset="0"/>
              </a:rPr>
              <a:t>pointer</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ListNode</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6410350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Declaration</a:t>
            </a:r>
          </a:p>
        </p:txBody>
      </p:sp>
      <p:sp>
        <p:nvSpPr>
          <p:cNvPr id="5" name="Content Placeholder 4"/>
          <p:cNvSpPr>
            <a:spLocks noGrp="1"/>
          </p:cNvSpPr>
          <p:nvPr>
            <p:ph idx="1"/>
          </p:nvPr>
        </p:nvSpPr>
        <p:spPr/>
        <p:txBody>
          <a:bodyPr>
            <a:normAutofit/>
          </a:bodyPr>
          <a:lstStyle/>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node4 </a:t>
            </a:r>
            <a:r>
              <a:rPr lang="en-IE" sz="3200" dirty="0">
                <a:solidFill>
                  <a:schemeClr val="bg1"/>
                </a:solidFill>
                <a:latin typeface="Courier New" panose="02070309020205020404" pitchFamily="49" charset="0"/>
                <a:cs typeface="Courier New" panose="02070309020205020404" pitchFamily="49" charset="0"/>
              </a:rPr>
              <a:t>= </a:t>
            </a:r>
            <a:r>
              <a:rPr lang="en-IE" sz="3200" dirty="0" err="1" smtClean="0">
                <a:solidFill>
                  <a:schemeClr val="bg1"/>
                </a:solidFill>
                <a:latin typeface="Courier New" panose="02070309020205020404" pitchFamily="49" charset="0"/>
                <a:cs typeface="Courier New" panose="02070309020205020404" pitchFamily="49" charset="0"/>
              </a:rPr>
              <a:t>ListNode</a:t>
            </a:r>
            <a:r>
              <a:rPr lang="en-IE" sz="3200" dirty="0" smtClean="0">
                <a:solidFill>
                  <a:schemeClr val="bg1"/>
                </a:solidFill>
                <a:latin typeface="Courier New" panose="02070309020205020404" pitchFamily="49" charset="0"/>
                <a:cs typeface="Courier New" panose="02070309020205020404" pitchFamily="49" charset="0"/>
              </a:rPr>
              <a:t>(31, </a:t>
            </a:r>
            <a:r>
              <a:rPr lang="en-IE" sz="3200" dirty="0">
                <a:solidFill>
                  <a:schemeClr val="bg1"/>
                </a:solidFill>
                <a:latin typeface="Courier New" panose="02070309020205020404" pitchFamily="49" charset="0"/>
                <a:cs typeface="Courier New" panose="02070309020205020404" pitchFamily="49" charset="0"/>
              </a:rPr>
              <a:t>None)</a:t>
            </a: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node3 = </a:t>
            </a:r>
            <a:r>
              <a:rPr lang="en-IE" sz="3200" dirty="0" err="1" smtClean="0">
                <a:solidFill>
                  <a:schemeClr val="bg1"/>
                </a:solidFill>
                <a:latin typeface="Courier New" panose="02070309020205020404" pitchFamily="49" charset="0"/>
                <a:cs typeface="Courier New" panose="02070309020205020404" pitchFamily="49" charset="0"/>
              </a:rPr>
              <a:t>ListNode</a:t>
            </a:r>
            <a:r>
              <a:rPr lang="en-IE" sz="3200" dirty="0" smtClean="0">
                <a:solidFill>
                  <a:schemeClr val="bg1"/>
                </a:solidFill>
                <a:latin typeface="Courier New" panose="02070309020205020404" pitchFamily="49" charset="0"/>
                <a:cs typeface="Courier New" panose="02070309020205020404" pitchFamily="49" charset="0"/>
              </a:rPr>
              <a:t>(37, node4)</a:t>
            </a: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node2 </a:t>
            </a:r>
            <a:r>
              <a:rPr lang="en-IE" sz="3200" dirty="0">
                <a:solidFill>
                  <a:schemeClr val="bg1"/>
                </a:solidFill>
                <a:latin typeface="Courier New" panose="02070309020205020404" pitchFamily="49" charset="0"/>
                <a:cs typeface="Courier New" panose="02070309020205020404" pitchFamily="49" charset="0"/>
              </a:rPr>
              <a:t>= </a:t>
            </a:r>
            <a:r>
              <a:rPr lang="en-IE" sz="3200" dirty="0" err="1" smtClean="0">
                <a:solidFill>
                  <a:schemeClr val="bg1"/>
                </a:solidFill>
                <a:latin typeface="Courier New" panose="02070309020205020404" pitchFamily="49" charset="0"/>
                <a:cs typeface="Courier New" panose="02070309020205020404" pitchFamily="49" charset="0"/>
              </a:rPr>
              <a:t>ListNode</a:t>
            </a:r>
            <a:r>
              <a:rPr lang="en-IE" sz="3200" dirty="0" smtClean="0">
                <a:solidFill>
                  <a:schemeClr val="bg1"/>
                </a:solidFill>
                <a:latin typeface="Courier New" panose="02070309020205020404" pitchFamily="49" charset="0"/>
                <a:cs typeface="Courier New" panose="02070309020205020404" pitchFamily="49" charset="0"/>
              </a:rPr>
              <a:t>(62</a:t>
            </a:r>
            <a:r>
              <a:rPr lang="en-IE" sz="3200" dirty="0">
                <a:solidFill>
                  <a:schemeClr val="bg1"/>
                </a:solidFill>
                <a:latin typeface="Courier New" panose="02070309020205020404" pitchFamily="49" charset="0"/>
                <a:cs typeface="Courier New" panose="02070309020205020404" pitchFamily="49" charset="0"/>
              </a:rPr>
              <a:t>, node3)</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node1 = </a:t>
            </a:r>
            <a:r>
              <a:rPr lang="en-IE" sz="3200" dirty="0" err="1" smtClean="0">
                <a:solidFill>
                  <a:schemeClr val="bg1"/>
                </a:solidFill>
                <a:latin typeface="Courier New" panose="02070309020205020404" pitchFamily="49" charset="0"/>
                <a:cs typeface="Courier New" panose="02070309020205020404" pitchFamily="49" charset="0"/>
              </a:rPr>
              <a:t>ListNode</a:t>
            </a:r>
            <a:r>
              <a:rPr lang="en-IE" sz="3200" dirty="0" smtClean="0">
                <a:solidFill>
                  <a:schemeClr val="bg1"/>
                </a:solidFill>
                <a:latin typeface="Courier New" panose="02070309020205020404" pitchFamily="49" charset="0"/>
                <a:cs typeface="Courier New" panose="02070309020205020404" pitchFamily="49" charset="0"/>
              </a:rPr>
              <a:t>(23, </a:t>
            </a:r>
            <a:r>
              <a:rPr lang="en-IE" sz="3200" dirty="0">
                <a:solidFill>
                  <a:schemeClr val="bg1"/>
                </a:solidFill>
                <a:latin typeface="Courier New" panose="02070309020205020404" pitchFamily="49" charset="0"/>
                <a:cs typeface="Courier New" panose="02070309020205020404" pitchFamily="49" charset="0"/>
              </a:rPr>
              <a:t>node2)</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41462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Printing</a:t>
            </a:r>
          </a:p>
        </p:txBody>
      </p:sp>
      <p:sp>
        <p:nvSpPr>
          <p:cNvPr id="4" name="Rounded Rectangle 3"/>
          <p:cNvSpPr/>
          <p:nvPr/>
        </p:nvSpPr>
        <p:spPr>
          <a:xfrm>
            <a:off x="9839622" y="1484784"/>
            <a:ext cx="1080120" cy="4392488"/>
          </a:xfrm>
          <a:prstGeom prst="round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smtClean="0">
                <a:latin typeface="Courier New" panose="02070309020205020404" pitchFamily="49" charset="0"/>
                <a:cs typeface="Courier New" panose="02070309020205020404" pitchFamily="49" charset="0"/>
              </a:rPr>
              <a:t>23</a:t>
            </a:r>
          </a:p>
          <a:p>
            <a:pPr algn="ctr"/>
            <a:r>
              <a:rPr lang="it-IT" sz="2800" b="1" dirty="0" smtClean="0">
                <a:latin typeface="Courier New" panose="02070309020205020404" pitchFamily="49" charset="0"/>
                <a:cs typeface="Courier New" panose="02070309020205020404" pitchFamily="49" charset="0"/>
              </a:rPr>
              <a:t>62</a:t>
            </a:r>
          </a:p>
          <a:p>
            <a:pPr algn="ctr"/>
            <a:r>
              <a:rPr lang="it-IT" sz="2800" b="1" dirty="0" smtClean="0">
                <a:latin typeface="Courier New" panose="02070309020205020404" pitchFamily="49" charset="0"/>
                <a:cs typeface="Courier New" panose="02070309020205020404" pitchFamily="49" charset="0"/>
              </a:rPr>
              <a:t>37</a:t>
            </a:r>
          </a:p>
          <a:p>
            <a:pPr algn="ctr"/>
            <a:r>
              <a:rPr lang="it-IT" sz="2800" b="1" dirty="0" smtClean="0">
                <a:latin typeface="Courier New" panose="02070309020205020404" pitchFamily="49" charset="0"/>
                <a:cs typeface="Courier New" panose="02070309020205020404" pitchFamily="49" charset="0"/>
              </a:rPr>
              <a:t>31</a:t>
            </a:r>
            <a:endParaRPr lang="en-IE" sz="2800" b="1" dirty="0">
              <a:latin typeface="Courier New" panose="02070309020205020404" pitchFamily="49" charset="0"/>
              <a:cs typeface="Courier New" panose="02070309020205020404" pitchFamily="49" charset="0"/>
            </a:endParaRPr>
          </a:p>
        </p:txBody>
      </p:sp>
      <p:sp>
        <p:nvSpPr>
          <p:cNvPr id="7" name="Content Placeholder 4"/>
          <p:cNvSpPr>
            <a:spLocks noGrp="1"/>
          </p:cNvSpPr>
          <p:nvPr>
            <p:ph idx="1"/>
          </p:nvPr>
        </p:nvSpPr>
        <p:spPr>
          <a:xfrm>
            <a:off x="609521" y="1268760"/>
            <a:ext cx="10971372" cy="5184575"/>
          </a:xfrm>
        </p:spPr>
        <p:txBody>
          <a:bodyPr>
            <a:normAutofit fontScale="77500" lnSpcReduction="20000"/>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PrintNodesWithLoop</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 THEN</a:t>
            </a:r>
          </a:p>
          <a:p>
            <a:pPr marL="0" indent="0">
              <a:buNone/>
            </a:pPr>
            <a:r>
              <a:rPr lang="en-IE" sz="2800" dirty="0">
                <a:solidFill>
                  <a:schemeClr val="bg1"/>
                </a:solidFill>
                <a:latin typeface="Courier New" panose="02070309020205020404" pitchFamily="49" charset="0"/>
                <a:cs typeface="Courier New" panose="02070309020205020404" pitchFamily="49" charset="0"/>
              </a:rPr>
              <a:t>        while (</a:t>
            </a:r>
            <a:r>
              <a:rPr lang="en-IE" sz="2800" dirty="0" err="1">
                <a:solidFill>
                  <a:schemeClr val="bg1"/>
                </a:solidFill>
                <a:latin typeface="Courier New" panose="02070309020205020404" pitchFamily="49" charset="0"/>
                <a:cs typeface="Courier New" panose="02070309020205020404" pitchFamily="49" charset="0"/>
              </a:rPr>
              <a:t>Current.pointer</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 DO</a:t>
            </a:r>
          </a:p>
          <a:p>
            <a:pPr marL="0" indent="0">
              <a:buNone/>
            </a:pPr>
            <a:r>
              <a:rPr lang="en-IE" sz="2800" dirty="0">
                <a:solidFill>
                  <a:schemeClr val="bg1"/>
                </a:solidFill>
                <a:latin typeface="Courier New" panose="02070309020205020404" pitchFamily="49" charset="0"/>
                <a:cs typeface="Courier New" panose="02070309020205020404" pitchFamily="49" charset="0"/>
              </a:rPr>
              <a:t>            print(</a:t>
            </a:r>
            <a:r>
              <a:rPr lang="en-IE" sz="2800" dirty="0" err="1">
                <a:solidFill>
                  <a:schemeClr val="bg1"/>
                </a:solidFill>
                <a:latin typeface="Courier New" panose="02070309020205020404" pitchFamily="49" charset="0"/>
                <a:cs typeface="Courier New" panose="02070309020205020404" pitchFamily="49" charset="0"/>
              </a:rPr>
              <a:t>Current.value</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Current.pointer</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800" dirty="0">
                <a:solidFill>
                  <a:schemeClr val="bg1"/>
                </a:solidFill>
                <a:latin typeface="Courier New" panose="02070309020205020404" pitchFamily="49" charset="0"/>
                <a:cs typeface="Courier New" panose="02070309020205020404" pitchFamily="49" charset="0"/>
              </a:rPr>
              <a:t>        print(</a:t>
            </a:r>
            <a:r>
              <a:rPr lang="en-IE" sz="2800" dirty="0" err="1">
                <a:solidFill>
                  <a:schemeClr val="bg1"/>
                </a:solidFill>
                <a:latin typeface="Courier New" panose="02070309020205020404" pitchFamily="49" charset="0"/>
                <a:cs typeface="Courier New" panose="02070309020205020404" pitchFamily="49" charset="0"/>
              </a:rPr>
              <a:t>Current.value</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else:</a:t>
            </a:r>
          </a:p>
          <a:p>
            <a:pPr marL="0" indent="0">
              <a:buNone/>
            </a:pPr>
            <a:r>
              <a:rPr lang="en-IE" sz="2800" dirty="0">
                <a:solidFill>
                  <a:schemeClr val="bg1"/>
                </a:solidFill>
                <a:latin typeface="Courier New" panose="02070309020205020404" pitchFamily="49" charset="0"/>
                <a:cs typeface="Courier New" panose="02070309020205020404" pitchFamily="49" charset="0"/>
              </a:rPr>
              <a:t>        print("Empty list")</a:t>
            </a:r>
          </a:p>
          <a:p>
            <a:pPr marL="0" indent="0">
              <a:buNone/>
            </a:pPr>
            <a:r>
              <a:rPr lang="en-IE" sz="2800" dirty="0">
                <a:solidFill>
                  <a:schemeClr val="bg1"/>
                </a:solidFill>
                <a:latin typeface="Courier New" panose="02070309020205020404" pitchFamily="49" charset="0"/>
                <a:cs typeface="Courier New" panose="02070309020205020404" pitchFamily="49" charset="0"/>
              </a:rPr>
              <a:t>    # ENDIF;</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PrintNodesWithLoop</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143243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Create Empty List	</a:t>
            </a:r>
            <a:endParaRPr lang="en-IE" dirty="0">
              <a:solidFill>
                <a:schemeClr val="bg1"/>
              </a:solidFill>
            </a:endParaRPr>
          </a:p>
        </p:txBody>
      </p:sp>
      <p:sp>
        <p:nvSpPr>
          <p:cNvPr id="5" name="Content Placeholder 4"/>
          <p:cNvSpPr>
            <a:spLocks noGrp="1"/>
          </p:cNvSpPr>
          <p:nvPr>
            <p:ph idx="1"/>
          </p:nvPr>
        </p:nvSpPr>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CreateEmptyList</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HeadNode</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CreateEmptyList</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8838470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Delete a List	</a:t>
            </a:r>
            <a:endParaRPr lang="en-IE" dirty="0">
              <a:solidFill>
                <a:schemeClr val="bg1"/>
              </a:solidFill>
            </a:endParaRPr>
          </a:p>
        </p:txBody>
      </p:sp>
      <p:sp>
        <p:nvSpPr>
          <p:cNvPr id="5" name="Content Placeholder 4"/>
          <p:cNvSpPr>
            <a:spLocks noGrp="1"/>
          </p:cNvSpPr>
          <p:nvPr>
            <p:ph idx="1"/>
          </p:nvPr>
        </p:nvSpPr>
        <p:spPr/>
        <p:txBody>
          <a:bodyPr>
            <a:normAutofit/>
          </a:bodyPr>
          <a:lstStyle/>
          <a:p>
            <a:pPr marL="0" indent="0">
              <a:buNone/>
            </a:pPr>
            <a:r>
              <a:rPr lang="da-DK" sz="2800" dirty="0">
                <a:solidFill>
                  <a:schemeClr val="bg1"/>
                </a:solidFill>
                <a:latin typeface="Courier New" panose="02070309020205020404" pitchFamily="49" charset="0"/>
                <a:cs typeface="Courier New" panose="02070309020205020404" pitchFamily="49" charset="0"/>
              </a:rPr>
              <a:t>def DeleteAList():</a:t>
            </a:r>
          </a:p>
          <a:p>
            <a:pPr marL="0" indent="0">
              <a:buNone/>
            </a:pPr>
            <a:r>
              <a:rPr lang="da-DK" sz="2800" dirty="0">
                <a:solidFill>
                  <a:schemeClr val="bg1"/>
                </a:solidFill>
                <a:latin typeface="Courier New" panose="02070309020205020404" pitchFamily="49" charset="0"/>
                <a:cs typeface="Courier New" panose="02070309020205020404" pitchFamily="49" charset="0"/>
              </a:rPr>
              <a:t>    global HeadNode</a:t>
            </a:r>
          </a:p>
          <a:p>
            <a:pPr marL="0" indent="0">
              <a:buNone/>
            </a:pPr>
            <a:r>
              <a:rPr lang="da-DK" sz="2800" dirty="0">
                <a:solidFill>
                  <a:schemeClr val="bg1"/>
                </a:solidFill>
                <a:latin typeface="Courier New" panose="02070309020205020404" pitchFamily="49" charset="0"/>
                <a:cs typeface="Courier New" panose="02070309020205020404" pitchFamily="49" charset="0"/>
              </a:rPr>
              <a:t>    HeadNode = None</a:t>
            </a:r>
          </a:p>
          <a:p>
            <a:pPr marL="0" indent="0">
              <a:buNone/>
            </a:pPr>
            <a:r>
              <a:rPr lang="da-DK" sz="2800" dirty="0">
                <a:solidFill>
                  <a:schemeClr val="bg1"/>
                </a:solidFill>
                <a:latin typeface="Courier New" panose="02070309020205020404" pitchFamily="49" charset="0"/>
                <a:cs typeface="Courier New" panose="02070309020205020404" pitchFamily="49" charset="0"/>
              </a:rPr>
              <a:t># END DeleteAList.</a:t>
            </a:r>
          </a:p>
        </p:txBody>
      </p:sp>
    </p:spTree>
    <p:extLst>
      <p:ext uri="{BB962C8B-B14F-4D97-AF65-F5344CB8AC3E}">
        <p14:creationId xmlns:p14="http://schemas.microsoft.com/office/powerpoint/2010/main" val="32138486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Is the List Empty?</a:t>
            </a:r>
            <a:endParaRPr lang="en-IE" dirty="0">
              <a:solidFill>
                <a:schemeClr val="bg1"/>
              </a:solidFill>
            </a:endParaRPr>
          </a:p>
        </p:txBody>
      </p:sp>
      <p:sp>
        <p:nvSpPr>
          <p:cNvPr id="5" name="Content Placeholder 4"/>
          <p:cNvSpPr>
            <a:spLocks noGrp="1"/>
          </p:cNvSpPr>
          <p:nvPr>
            <p:ph idx="1"/>
          </p:nvPr>
        </p:nvSpPr>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ListIsEmpty</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return </a:t>
            </a:r>
            <a:r>
              <a:rPr lang="en-IE" sz="2800" dirty="0" err="1">
                <a:solidFill>
                  <a:schemeClr val="bg1"/>
                </a:solidFill>
                <a:latin typeface="Courier New" panose="02070309020205020404" pitchFamily="49" charset="0"/>
                <a:cs typeface="Courier New" panose="02070309020205020404" pitchFamily="49" charset="0"/>
              </a:rPr>
              <a:t>HeadNode</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ListIsEmpty</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37745076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Find A Node</a:t>
            </a:r>
            <a:endParaRPr lang="en-IE" dirty="0">
              <a:solidFill>
                <a:schemeClr val="bg1"/>
              </a:solidFill>
            </a:endParaRPr>
          </a:p>
        </p:txBody>
      </p:sp>
      <p:sp>
        <p:nvSpPr>
          <p:cNvPr id="5" name="Content Placeholder 4"/>
          <p:cNvSpPr>
            <a:spLocks noGrp="1"/>
          </p:cNvSpPr>
          <p:nvPr>
            <p:ph idx="1"/>
          </p:nvPr>
        </p:nvSpPr>
        <p:spPr>
          <a:xfrm>
            <a:off x="609521" y="1268760"/>
            <a:ext cx="10971372" cy="5256584"/>
          </a:xfrm>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FindANode</a:t>
            </a:r>
            <a:r>
              <a:rPr lang="en-IE" sz="2800" dirty="0">
                <a:solidFill>
                  <a:schemeClr val="bg1"/>
                </a:solidFill>
                <a:latin typeface="Courier New" panose="02070309020205020404" pitchFamily="49" charset="0"/>
                <a:cs typeface="Courier New" panose="02070309020205020404" pitchFamily="49" charset="0"/>
              </a:rPr>
              <a:t>(N</a:t>
            </a:r>
            <a:r>
              <a:rPr lang="en-IE" sz="28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800" dirty="0" smtClean="0">
                <a:solidFill>
                  <a:schemeClr val="bg1"/>
                </a:solidFill>
                <a:latin typeface="Courier New" panose="02070309020205020404" pitchFamily="49" charset="0"/>
                <a:cs typeface="Courier New" panose="02070309020205020404" pitchFamily="49" charset="0"/>
              </a:rPr>
              <a:t>    global </a:t>
            </a:r>
            <a:r>
              <a:rPr lang="en-IE" sz="2800" dirty="0" err="1" smtClean="0">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4136680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Find A Node</a:t>
            </a:r>
            <a:endParaRPr lang="en-IE" dirty="0">
              <a:solidFill>
                <a:schemeClr val="bg1"/>
              </a:solidFill>
            </a:endParaRPr>
          </a:p>
        </p:txBody>
      </p:sp>
      <p:sp>
        <p:nvSpPr>
          <p:cNvPr id="5" name="Content Placeholder 4"/>
          <p:cNvSpPr>
            <a:spLocks noGrp="1"/>
          </p:cNvSpPr>
          <p:nvPr>
            <p:ph idx="1"/>
          </p:nvPr>
        </p:nvSpPr>
        <p:spPr>
          <a:xfrm>
            <a:off x="609521" y="1268760"/>
            <a:ext cx="10971372" cy="5256584"/>
          </a:xfrm>
        </p:spPr>
        <p:txBody>
          <a:bodyPr>
            <a:noAutofit/>
          </a:bodyPr>
          <a:lstStyle/>
          <a:p>
            <a:pPr marL="0" indent="0">
              <a:buNone/>
            </a:pPr>
            <a:r>
              <a:rPr lang="en-IE" sz="2400" dirty="0" smtClean="0">
                <a:solidFill>
                  <a:schemeClr val="bg1"/>
                </a:solidFill>
                <a:latin typeface="Courier New" panose="02070309020205020404" pitchFamily="49" charset="0"/>
                <a:cs typeface="Courier New" panose="02070309020205020404" pitchFamily="49" charset="0"/>
              </a:rPr>
              <a:t>while </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 and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DO</a:t>
            </a:r>
          </a:p>
          <a:p>
            <a:pPr marL="0" indent="0">
              <a:buNone/>
            </a:pPr>
            <a:r>
              <a:rPr lang="en-IE" sz="2400" dirty="0">
                <a:solidFill>
                  <a:schemeClr val="bg1"/>
                </a:solidFill>
                <a:latin typeface="Courier New" panose="02070309020205020404" pitchFamily="49" charset="0"/>
                <a:cs typeface="Courier New" panose="02070309020205020404" pitchFamily="49" charset="0"/>
              </a:rPr>
              <a:t>        Current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Print out and count for last node</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THEN</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print(N, "is not in the list")</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print("Found value:",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 </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7202342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Insert A Node</a:t>
            </a:r>
            <a:endParaRPr lang="en-IE" dirty="0">
              <a:solidFill>
                <a:schemeClr val="bg1"/>
              </a:solidFill>
            </a:endParaRPr>
          </a:p>
        </p:txBody>
      </p:sp>
      <p:sp>
        <p:nvSpPr>
          <p:cNvPr id="5" name="Content Placeholder 4"/>
          <p:cNvSpPr>
            <a:spLocks noGrp="1"/>
          </p:cNvSpPr>
          <p:nvPr>
            <p:ph idx="1"/>
          </p:nvPr>
        </p:nvSpPr>
        <p:spPr>
          <a:xfrm>
            <a:off x="550590" y="1700808"/>
            <a:ext cx="10369152" cy="4752528"/>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InsertANode</a:t>
            </a:r>
            <a:r>
              <a:rPr lang="en-IE" sz="2800" dirty="0">
                <a:solidFill>
                  <a:schemeClr val="bg1"/>
                </a:solidFill>
                <a:latin typeface="Courier New" panose="02070309020205020404" pitchFamily="49" charset="0"/>
                <a:cs typeface="Courier New" panose="02070309020205020404" pitchFamily="49" charset="0"/>
              </a:rPr>
              <a:t>(</a:t>
            </a:r>
            <a:r>
              <a:rPr lang="en-IE" sz="2800" dirty="0" err="1">
                <a:solidFill>
                  <a:schemeClr val="bg1"/>
                </a:solidFill>
                <a:latin typeface="Courier New" panose="02070309020205020404" pitchFamily="49" charset="0"/>
                <a:cs typeface="Courier New" panose="02070309020205020404" pitchFamily="49" charset="0"/>
              </a:rPr>
              <a:t>Pos</a:t>
            </a:r>
            <a:r>
              <a:rPr lang="en-IE" sz="2800" dirty="0">
                <a:solidFill>
                  <a:schemeClr val="bg1"/>
                </a:solidFill>
                <a:latin typeface="Courier New" panose="02070309020205020404" pitchFamily="49" charset="0"/>
                <a:cs typeface="Courier New" panose="02070309020205020404" pitchFamily="49" charset="0"/>
              </a:rPr>
              <a:t>, 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smtClean="0">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ListNode</a:t>
            </a:r>
            <a:r>
              <a:rPr lang="en-IE" sz="2800" dirty="0">
                <a:solidFill>
                  <a:schemeClr val="bg1"/>
                </a:solidFill>
                <a:latin typeface="Courier New" panose="02070309020205020404" pitchFamily="49" charset="0"/>
                <a:cs typeface="Courier New" panose="02070309020205020404" pitchFamily="49" charset="0"/>
              </a:rPr>
              <a:t>(N, None</a:t>
            </a:r>
            <a:r>
              <a:rPr lang="en-IE" sz="2800" dirty="0" smtClean="0">
                <a:solidFill>
                  <a:schemeClr val="bg1"/>
                </a:solidFill>
                <a:latin typeface="Courier New" panose="02070309020205020404" pitchFamily="49" charset="0"/>
                <a:cs typeface="Courier New" panose="02070309020205020404" pitchFamily="49" charset="0"/>
              </a:rPr>
              <a:t>)</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PositionCounter</a:t>
            </a:r>
            <a:r>
              <a:rPr lang="en-IE" sz="2800" dirty="0">
                <a:solidFill>
                  <a:schemeClr val="bg1"/>
                </a:solidFill>
                <a:latin typeface="Courier New" panose="02070309020205020404" pitchFamily="49" charset="0"/>
                <a:cs typeface="Courier New" panose="02070309020205020404" pitchFamily="49" charset="0"/>
              </a:rPr>
              <a:t> = 1</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CountNodes</a:t>
            </a:r>
            <a:r>
              <a:rPr lang="en-IE" sz="2800" dirty="0">
                <a:solidFill>
                  <a:schemeClr val="bg1"/>
                </a:solidFill>
                <a:latin typeface="Courier New" panose="02070309020205020404" pitchFamily="49" charset="0"/>
                <a:cs typeface="Courier New" panose="02070309020205020404" pitchFamily="49" charset="0"/>
              </a:rPr>
              <a:t> = 0</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924683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Insert A Node</a:t>
            </a:r>
            <a:endParaRPr lang="en-IE" dirty="0">
              <a:solidFill>
                <a:schemeClr val="bg1"/>
              </a:solidFill>
            </a:endParaRPr>
          </a:p>
        </p:txBody>
      </p:sp>
      <p:sp>
        <p:nvSpPr>
          <p:cNvPr id="5" name="Content Placeholder 4"/>
          <p:cNvSpPr>
            <a:spLocks noGrp="1"/>
          </p:cNvSpPr>
          <p:nvPr>
            <p:ph idx="1"/>
          </p:nvPr>
        </p:nvSpPr>
        <p:spPr>
          <a:xfrm>
            <a:off x="478582" y="1412776"/>
            <a:ext cx="10971372" cy="5184576"/>
          </a:xfrm>
        </p:spPr>
        <p:txBody>
          <a:bodyPr>
            <a:noAutofit/>
          </a:bodyPr>
          <a:lstStyle/>
          <a:p>
            <a:pPr marL="0" indent="0">
              <a:buNone/>
            </a:pPr>
            <a:r>
              <a:rPr lang="en-IE" sz="2400" dirty="0" smtClean="0">
                <a:solidFill>
                  <a:schemeClr val="bg1"/>
                </a:solidFill>
                <a:latin typeface="Courier New" panose="02070309020205020404" pitchFamily="49" charset="0"/>
                <a:cs typeface="Courier New" panose="02070309020205020404" pitchFamily="49" charset="0"/>
              </a:rPr>
              <a:t>if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 0:</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a:t>
            </a:r>
            <a:r>
              <a:rPr lang="en-IE" sz="2400" dirty="0" err="1" smtClean="0">
                <a:solidFill>
                  <a:schemeClr val="bg1"/>
                </a:solidFill>
                <a:latin typeface="Courier New" panose="02070309020205020404" pitchFamily="49" charset="0"/>
                <a:cs typeface="Courier New" panose="02070309020205020404" pitchFamily="49" charset="0"/>
              </a:rPr>
              <a:t>HeadNode</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nodeX.pointer</a:t>
            </a:r>
            <a:r>
              <a:rPr lang="en-IE" sz="2400" dirty="0">
                <a:solidFill>
                  <a:schemeClr val="bg1"/>
                </a:solidFill>
                <a:latin typeface="Courier New" panose="02070309020205020404" pitchFamily="49" charset="0"/>
                <a:cs typeface="Courier New" panose="02070309020205020404" pitchFamily="49" charset="0"/>
              </a:rPr>
              <a:t> = 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while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&gt; </a:t>
            </a:r>
            <a:r>
              <a:rPr lang="en-IE" sz="2400" dirty="0" err="1">
                <a:solidFill>
                  <a:schemeClr val="bg1"/>
                </a:solidFill>
                <a:latin typeface="Courier New" panose="02070309020205020404" pitchFamily="49" charset="0"/>
                <a:cs typeface="Courier New" panose="02070309020205020404" pitchFamily="49" charset="0"/>
              </a:rPr>
              <a:t>PositionCounter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Current </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PositionCounter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PositionCounter</a:t>
            </a: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nodeX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3008998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Structured Programming</a:t>
            </a:r>
            <a:endParaRPr lang="en-IE" dirty="0"/>
          </a:p>
        </p:txBody>
      </p:sp>
      <p:sp>
        <p:nvSpPr>
          <p:cNvPr id="3" name="Content Placeholder 2"/>
          <p:cNvSpPr>
            <a:spLocks noGrp="1"/>
          </p:cNvSpPr>
          <p:nvPr>
            <p:ph idx="1"/>
          </p:nvPr>
        </p:nvSpPr>
        <p:spPr/>
        <p:txBody>
          <a:bodyPr>
            <a:normAutofit fontScale="77500" lnSpcReduction="20000"/>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 PROGRAM Global and </a:t>
            </a:r>
            <a:r>
              <a:rPr lang="en-IE" sz="3200" dirty="0" smtClean="0">
                <a:solidFill>
                  <a:schemeClr val="bg1"/>
                </a:solidFill>
                <a:latin typeface="Courier New" panose="02070309020205020404" pitchFamily="49" charset="0"/>
                <a:cs typeface="Courier New" panose="02070309020205020404" pitchFamily="49" charset="0"/>
              </a:rPr>
              <a:t>Local Variables</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"This is a global variable"</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a:t>
            </a:r>
            <a:r>
              <a:rPr lang="en-IE" sz="3200" dirty="0" smtClean="0">
                <a:solidFill>
                  <a:schemeClr val="bg1"/>
                </a:solidFill>
                <a:latin typeface="Courier New" panose="02070309020205020404" pitchFamily="49" charset="0"/>
                <a:cs typeface="Courier New" panose="02070309020205020404" pitchFamily="49" charset="0"/>
              </a:rPr>
              <a:t>“</a:t>
            </a:r>
            <a:r>
              <a:rPr lang="en-IE" sz="3200" dirty="0">
                <a:solidFill>
                  <a:schemeClr val="bg1"/>
                </a:solidFill>
                <a:latin typeface="Courier New" panose="02070309020205020404" pitchFamily="49" charset="0"/>
                <a:cs typeface="Courier New" panose="02070309020205020404" pitchFamily="49" charset="0"/>
              </a:rPr>
              <a:t>L</a:t>
            </a:r>
            <a:r>
              <a:rPr lang="en-IE" sz="3200" dirty="0" smtClean="0">
                <a:solidFill>
                  <a:schemeClr val="bg1"/>
                </a:solidFill>
                <a:latin typeface="Courier New" panose="02070309020205020404" pitchFamily="49" charset="0"/>
                <a:cs typeface="Courier New" panose="02070309020205020404" pitchFamily="49" charset="0"/>
              </a:rPr>
              <a:t>ocal </a:t>
            </a:r>
            <a:r>
              <a:rPr lang="en-IE" sz="3200" dirty="0">
                <a:solidFill>
                  <a:schemeClr val="bg1"/>
                </a:solidFill>
                <a:latin typeface="Courier New" panose="02070309020205020404" pitchFamily="49" charset="0"/>
                <a:cs typeface="Courier New" panose="02070309020205020404" pitchFamily="49" charset="0"/>
              </a:rPr>
              <a:t>copy of the global </a:t>
            </a:r>
            <a:r>
              <a:rPr lang="en-IE" sz="3200" dirty="0" smtClean="0">
                <a:solidFill>
                  <a:schemeClr val="bg1"/>
                </a:solidFill>
                <a:latin typeface="Courier New" panose="02070309020205020404" pitchFamily="49" charset="0"/>
                <a:cs typeface="Courier New" panose="02070309020205020404" pitchFamily="49" charset="0"/>
              </a:rPr>
              <a:t>variable"</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MyMethod</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smtClean="0">
                <a:solidFill>
                  <a:schemeClr val="bg1"/>
                </a:solidFill>
                <a:latin typeface="Courier New" panose="02070309020205020404" pitchFamily="49" charset="0"/>
                <a:cs typeface="Courier New" panose="02070309020205020404" pitchFamily="49" charset="0"/>
              </a:rPr>
              <a:t>)</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 END</a:t>
            </a:r>
            <a:r>
              <a:rPr lang="en-IE" sz="3200" dirty="0">
                <a:solidFill>
                  <a:schemeClr val="bg1"/>
                </a:solidFill>
                <a:latin typeface="Courier New" panose="02070309020205020404" pitchFamily="49" charset="0"/>
                <a:cs typeface="Courier New" panose="02070309020205020404" pitchFamily="49" charset="0"/>
              </a:rPr>
              <a:t>.</a:t>
            </a:r>
            <a:endParaRPr lang="en-IE" dirty="0"/>
          </a:p>
        </p:txBody>
      </p:sp>
      <p:sp>
        <p:nvSpPr>
          <p:cNvPr id="4" name="Rounded Rectangle 3"/>
          <p:cNvSpPr/>
          <p:nvPr/>
        </p:nvSpPr>
        <p:spPr>
          <a:xfrm>
            <a:off x="5663158" y="5301208"/>
            <a:ext cx="633670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This is a local copy of the global variable</a:t>
            </a:r>
          </a:p>
          <a:p>
            <a:pPr algn="ctr"/>
            <a:r>
              <a:rPr lang="en-IE" sz="2800" dirty="0"/>
              <a:t>This is a global variable</a:t>
            </a:r>
          </a:p>
        </p:txBody>
      </p:sp>
    </p:spTree>
    <p:extLst>
      <p:ext uri="{BB962C8B-B14F-4D97-AF65-F5344CB8AC3E}">
        <p14:creationId xmlns:p14="http://schemas.microsoft.com/office/powerpoint/2010/main" val="36410710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Delete A Node</a:t>
            </a:r>
            <a:endParaRPr lang="en-IE" dirty="0">
              <a:solidFill>
                <a:schemeClr val="bg1"/>
              </a:solidFill>
            </a:endParaRPr>
          </a:p>
        </p:txBody>
      </p:sp>
      <p:sp>
        <p:nvSpPr>
          <p:cNvPr id="5" name="Content Placeholder 4"/>
          <p:cNvSpPr>
            <a:spLocks noGrp="1"/>
          </p:cNvSpPr>
          <p:nvPr>
            <p:ph idx="1"/>
          </p:nvPr>
        </p:nvSpPr>
        <p:spPr>
          <a:xfrm>
            <a:off x="694606" y="1412776"/>
            <a:ext cx="9145016" cy="3240360"/>
          </a:xfrm>
        </p:spPr>
        <p:txBody>
          <a:bodyPr>
            <a:norm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DeleteANode</a:t>
            </a:r>
            <a:r>
              <a:rPr lang="en-IE" sz="2800" dirty="0">
                <a:solidFill>
                  <a:schemeClr val="bg1"/>
                </a:solidFill>
                <a:latin typeface="Courier New" panose="02070309020205020404" pitchFamily="49" charset="0"/>
                <a:cs typeface="Courier New" panose="02070309020205020404" pitchFamily="49" charset="0"/>
              </a:rPr>
              <a:t>(N):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Previous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Current = </a:t>
            </a:r>
            <a:r>
              <a:rPr lang="en-IE" sz="2800" dirty="0" err="1">
                <a:solidFill>
                  <a:schemeClr val="bg1"/>
                </a:solidFill>
                <a:latin typeface="Courier New" panose="02070309020205020404" pitchFamily="49" charset="0"/>
                <a:cs typeface="Courier New" panose="02070309020205020404" pitchFamily="49" charset="0"/>
              </a:rPr>
              <a:t>HeadNode</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7325403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Linked Lists: </a:t>
            </a:r>
            <a:r>
              <a:rPr lang="en-IE" dirty="0" smtClean="0">
                <a:solidFill>
                  <a:schemeClr val="bg1"/>
                </a:solidFill>
              </a:rPr>
              <a:t>Delete A Node</a:t>
            </a:r>
            <a:endParaRPr lang="en-IE" dirty="0">
              <a:solidFill>
                <a:schemeClr val="bg1"/>
              </a:solidFill>
            </a:endParaRPr>
          </a:p>
        </p:txBody>
      </p:sp>
      <p:sp>
        <p:nvSpPr>
          <p:cNvPr id="5" name="Content Placeholder 4"/>
          <p:cNvSpPr>
            <a:spLocks noGrp="1"/>
          </p:cNvSpPr>
          <p:nvPr>
            <p:ph idx="1"/>
          </p:nvPr>
        </p:nvSpPr>
        <p:spPr>
          <a:xfrm>
            <a:off x="262558" y="1412776"/>
            <a:ext cx="11593288" cy="5184576"/>
          </a:xfrm>
        </p:spPr>
        <p:txBody>
          <a:bodyPr>
            <a:normAutofit/>
          </a:bodyPr>
          <a:lstStyle/>
          <a:p>
            <a:pPr marL="0" indent="0">
              <a:buNone/>
            </a:pPr>
            <a:r>
              <a:rPr lang="en-IE" sz="2200" dirty="0" smtClean="0">
                <a:solidFill>
                  <a:schemeClr val="bg1"/>
                </a:solidFill>
                <a:latin typeface="Courier New" panose="02070309020205020404" pitchFamily="49" charset="0"/>
                <a:cs typeface="Courier New" panose="02070309020205020404" pitchFamily="49" charset="0"/>
              </a:rPr>
              <a:t>if </a:t>
            </a:r>
            <a:r>
              <a:rPr lang="en-IE" sz="2200" dirty="0" err="1">
                <a:solidFill>
                  <a:schemeClr val="bg1"/>
                </a:solidFill>
                <a:latin typeface="Courier New" panose="02070309020205020404" pitchFamily="49" charset="0"/>
                <a:cs typeface="Courier New" panose="02070309020205020404" pitchFamily="49" charset="0"/>
              </a:rPr>
              <a:t>Current.value</a:t>
            </a:r>
            <a:r>
              <a:rPr lang="en-IE" sz="2200" dirty="0">
                <a:solidFill>
                  <a:schemeClr val="bg1"/>
                </a:solidFill>
                <a:latin typeface="Courier New" panose="02070309020205020404" pitchFamily="49" charset="0"/>
                <a:cs typeface="Courier New" panose="02070309020205020404" pitchFamily="49" charset="0"/>
              </a:rPr>
              <a:t> == N:</a:t>
            </a:r>
          </a:p>
          <a:p>
            <a:pPr marL="0" indent="0">
              <a:buNone/>
            </a:pPr>
            <a:r>
              <a:rPr lang="en-IE" sz="2200" dirty="0">
                <a:solidFill>
                  <a:schemeClr val="bg1"/>
                </a:solidFill>
                <a:latin typeface="Courier New" panose="02070309020205020404" pitchFamily="49" charset="0"/>
                <a:cs typeface="Courier New" panose="02070309020205020404" pitchFamily="49" charset="0"/>
              </a:rPr>
              <a:t>    # THEN</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HeadNode</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Current.pointer</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else:</a:t>
            </a:r>
          </a:p>
          <a:p>
            <a:pPr marL="0" indent="0">
              <a:buNone/>
            </a:pPr>
            <a:r>
              <a:rPr lang="en-IE" sz="2200" dirty="0">
                <a:solidFill>
                  <a:schemeClr val="bg1"/>
                </a:solidFill>
                <a:latin typeface="Courier New" panose="02070309020205020404" pitchFamily="49" charset="0"/>
                <a:cs typeface="Courier New" panose="02070309020205020404" pitchFamily="49" charset="0"/>
              </a:rPr>
              <a:t>        while ((</a:t>
            </a:r>
            <a:r>
              <a:rPr lang="en-IE" sz="2200" dirty="0" err="1">
                <a:solidFill>
                  <a:schemeClr val="bg1"/>
                </a:solidFill>
                <a:latin typeface="Courier New" panose="02070309020205020404" pitchFamily="49" charset="0"/>
                <a:cs typeface="Courier New" panose="02070309020205020404" pitchFamily="49" charset="0"/>
              </a:rPr>
              <a:t>Current.pointer</a:t>
            </a:r>
            <a:r>
              <a:rPr lang="en-IE" sz="2200" dirty="0">
                <a:solidFill>
                  <a:schemeClr val="bg1"/>
                </a:solidFill>
                <a:latin typeface="Courier New" panose="02070309020205020404" pitchFamily="49" charset="0"/>
                <a:cs typeface="Courier New" panose="02070309020205020404" pitchFamily="49" charset="0"/>
              </a:rPr>
              <a:t> != None) and (</a:t>
            </a:r>
            <a:r>
              <a:rPr lang="en-IE" sz="2200" dirty="0" err="1">
                <a:solidFill>
                  <a:schemeClr val="bg1"/>
                </a:solidFill>
                <a:latin typeface="Courier New" panose="02070309020205020404" pitchFamily="49" charset="0"/>
                <a:cs typeface="Courier New" panose="02070309020205020404" pitchFamily="49" charset="0"/>
              </a:rPr>
              <a:t>Current.value</a:t>
            </a:r>
            <a:r>
              <a:rPr lang="en-IE" sz="2200" dirty="0">
                <a:solidFill>
                  <a:schemeClr val="bg1"/>
                </a:solidFill>
                <a:latin typeface="Courier New" panose="02070309020205020404" pitchFamily="49" charset="0"/>
                <a:cs typeface="Courier New" panose="02070309020205020404" pitchFamily="49" charset="0"/>
              </a:rPr>
              <a:t> != N)):</a:t>
            </a:r>
          </a:p>
          <a:p>
            <a:pPr marL="0" indent="0">
              <a:buNone/>
            </a:pPr>
            <a:r>
              <a:rPr lang="en-IE" sz="2200" dirty="0">
                <a:solidFill>
                  <a:schemeClr val="bg1"/>
                </a:solidFill>
                <a:latin typeface="Courier New" panose="02070309020205020404" pitchFamily="49" charset="0"/>
                <a:cs typeface="Courier New" panose="02070309020205020404" pitchFamily="49" charset="0"/>
              </a:rPr>
              <a:t>        # DO</a:t>
            </a:r>
          </a:p>
          <a:p>
            <a:pPr marL="0" indent="0">
              <a:buNone/>
            </a:pPr>
            <a:r>
              <a:rPr lang="en-IE" sz="2200" dirty="0">
                <a:solidFill>
                  <a:schemeClr val="bg1"/>
                </a:solidFill>
                <a:latin typeface="Courier New" panose="02070309020205020404" pitchFamily="49" charset="0"/>
                <a:cs typeface="Courier New" panose="02070309020205020404" pitchFamily="49" charset="0"/>
              </a:rPr>
              <a:t>            Previous = Current</a:t>
            </a:r>
          </a:p>
          <a:p>
            <a:pPr marL="0" indent="0">
              <a:buNone/>
            </a:pPr>
            <a:r>
              <a:rPr lang="en-IE" sz="2200" dirty="0">
                <a:solidFill>
                  <a:schemeClr val="bg1"/>
                </a:solidFill>
                <a:latin typeface="Courier New" panose="02070309020205020404" pitchFamily="49" charset="0"/>
                <a:cs typeface="Courier New" panose="02070309020205020404" pitchFamily="49" charset="0"/>
              </a:rPr>
              <a:t>            Current = </a:t>
            </a:r>
            <a:r>
              <a:rPr lang="en-IE" sz="2200" dirty="0" err="1">
                <a:solidFill>
                  <a:schemeClr val="bg1"/>
                </a:solidFill>
                <a:latin typeface="Courier New" panose="02070309020205020404" pitchFamily="49" charset="0"/>
                <a:cs typeface="Courier New" panose="02070309020205020404" pitchFamily="49" charset="0"/>
              </a:rPr>
              <a:t>Current.pointer</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200" dirty="0">
                <a:solidFill>
                  <a:schemeClr val="bg1"/>
                </a:solidFill>
                <a:latin typeface="Courier New" panose="02070309020205020404" pitchFamily="49" charset="0"/>
                <a:cs typeface="Courier New" panose="02070309020205020404" pitchFamily="49" charset="0"/>
              </a:rPr>
              <a:t>        </a:t>
            </a:r>
            <a:r>
              <a:rPr lang="en-IE" sz="2200" dirty="0" err="1">
                <a:solidFill>
                  <a:schemeClr val="bg1"/>
                </a:solidFill>
                <a:latin typeface="Courier New" panose="02070309020205020404" pitchFamily="49" charset="0"/>
                <a:cs typeface="Courier New" panose="02070309020205020404" pitchFamily="49" charset="0"/>
              </a:rPr>
              <a:t>Previous.pointer</a:t>
            </a:r>
            <a:r>
              <a:rPr lang="en-IE" sz="2200" dirty="0">
                <a:solidFill>
                  <a:schemeClr val="bg1"/>
                </a:solidFill>
                <a:latin typeface="Courier New" panose="02070309020205020404" pitchFamily="49" charset="0"/>
                <a:cs typeface="Courier New" panose="02070309020205020404" pitchFamily="49" charset="0"/>
              </a:rPr>
              <a:t> = </a:t>
            </a:r>
            <a:r>
              <a:rPr lang="en-IE" sz="2200" dirty="0" err="1">
                <a:solidFill>
                  <a:schemeClr val="bg1"/>
                </a:solidFill>
                <a:latin typeface="Courier New" panose="02070309020205020404" pitchFamily="49" charset="0"/>
                <a:cs typeface="Courier New" panose="02070309020205020404" pitchFamily="49" charset="0"/>
              </a:rPr>
              <a:t>Current.pointer</a:t>
            </a:r>
            <a:endParaRPr lang="en-IE" sz="2200" dirty="0">
              <a:solidFill>
                <a:schemeClr val="bg1"/>
              </a:solidFill>
              <a:latin typeface="Courier New" panose="02070309020205020404" pitchFamily="49" charset="0"/>
              <a:cs typeface="Courier New" panose="02070309020205020404" pitchFamily="49" charset="0"/>
            </a:endParaRPr>
          </a:p>
          <a:p>
            <a:pPr marL="0" indent="0">
              <a:buNone/>
            </a:pPr>
            <a:r>
              <a:rPr lang="en-IE" sz="2200" dirty="0">
                <a:solidFill>
                  <a:schemeClr val="bg1"/>
                </a:solidFill>
                <a:latin typeface="Courier New" panose="02070309020205020404" pitchFamily="49" charset="0"/>
                <a:cs typeface="Courier New" panose="02070309020205020404" pitchFamily="49" charset="0"/>
              </a:rPr>
              <a:t>    # ENDIF;</a:t>
            </a:r>
          </a:p>
          <a:p>
            <a:pPr marL="0" indent="0">
              <a:buNone/>
            </a:pPr>
            <a:r>
              <a:rPr lang="en-IE" sz="2200" dirty="0">
                <a:solidFill>
                  <a:schemeClr val="bg1"/>
                </a:solidFill>
                <a:latin typeface="Courier New" panose="02070309020205020404" pitchFamily="49" charset="0"/>
                <a:cs typeface="Courier New" panose="02070309020205020404" pitchFamily="49" charset="0"/>
              </a:rPr>
              <a:t># END </a:t>
            </a:r>
            <a:r>
              <a:rPr lang="en-IE" sz="2200" dirty="0" err="1">
                <a:solidFill>
                  <a:schemeClr val="bg1"/>
                </a:solidFill>
                <a:latin typeface="Courier New" panose="02070309020205020404" pitchFamily="49" charset="0"/>
                <a:cs typeface="Courier New" panose="02070309020205020404" pitchFamily="49" charset="0"/>
              </a:rPr>
              <a:t>DeleteANode</a:t>
            </a:r>
            <a:r>
              <a:rPr lang="en-IE" sz="2200" dirty="0" smtClean="0">
                <a:solidFill>
                  <a:schemeClr val="bg1"/>
                </a:solidFill>
                <a:latin typeface="Courier New" panose="02070309020205020404" pitchFamily="49" charset="0"/>
                <a:cs typeface="Courier New" panose="02070309020205020404" pitchFamily="49" charset="0"/>
              </a:rPr>
              <a:t>.</a:t>
            </a:r>
            <a:endParaRPr lang="en-IE" sz="22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4663631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Recursion</a:t>
            </a:r>
            <a:endParaRPr lang="en-IE" sz="6600" dirty="0">
              <a:solidFill>
                <a:schemeClr val="bg1"/>
              </a:solidFill>
            </a:endParaRPr>
          </a:p>
        </p:txBody>
      </p:sp>
    </p:spTree>
    <p:extLst>
      <p:ext uri="{BB962C8B-B14F-4D97-AF65-F5344CB8AC3E}">
        <p14:creationId xmlns:p14="http://schemas.microsoft.com/office/powerpoint/2010/main" val="210331041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smtClean="0">
                <a:solidFill>
                  <a:schemeClr val="bg1"/>
                </a:solidFill>
              </a:rPr>
              <a:t>Recursion: Factorial</a:t>
            </a:r>
            <a:endParaRPr lang="en-IE" dirty="0">
              <a:solidFill>
                <a:schemeClr val="bg1"/>
              </a:solidFill>
            </a:endParaRPr>
          </a:p>
        </p:txBody>
      </p:sp>
      <p:sp>
        <p:nvSpPr>
          <p:cNvPr id="12" name="Content Placeholder 2"/>
          <p:cNvSpPr txBox="1">
            <a:spLocks/>
          </p:cNvSpPr>
          <p:nvPr/>
        </p:nvSpPr>
        <p:spPr>
          <a:xfrm>
            <a:off x="609521" y="1600201"/>
            <a:ext cx="10093598" cy="4525963"/>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sz="2800" dirty="0">
                <a:solidFill>
                  <a:schemeClr val="bg1"/>
                </a:solidFill>
                <a:latin typeface="Courier New" panose="02070309020205020404" pitchFamily="49" charset="0"/>
                <a:cs typeface="Courier New" panose="02070309020205020404" pitchFamily="49" charset="0"/>
              </a:rPr>
              <a:t># PROGRAM </a:t>
            </a:r>
            <a:r>
              <a:rPr lang="en-IE" sz="2800" dirty="0" err="1">
                <a:solidFill>
                  <a:schemeClr val="bg1"/>
                </a:solidFill>
                <a:latin typeface="Courier New" panose="02070309020205020404" pitchFamily="49" charset="0"/>
                <a:cs typeface="Courier New" panose="02070309020205020404" pitchFamily="49" charset="0"/>
              </a:rPr>
              <a:t>RecursiveFactorial</a:t>
            </a:r>
            <a:r>
              <a:rPr lang="en-IE" sz="2800" dirty="0">
                <a:solidFill>
                  <a:schemeClr val="bg1"/>
                </a:solidFill>
                <a:latin typeface="Courier New" panose="02070309020205020404" pitchFamily="49" charset="0"/>
                <a:cs typeface="Courier New" panose="02070309020205020404" pitchFamily="49" charset="0"/>
              </a:rPr>
              <a:t> </a:t>
            </a:r>
            <a:endParaRPr lang="en-IE" sz="2800" dirty="0" smtClean="0">
              <a:solidFill>
                <a:schemeClr val="bg1"/>
              </a:solidFill>
              <a:latin typeface="Courier New" panose="02070309020205020404" pitchFamily="49" charset="0"/>
              <a:cs typeface="Courier New" panose="02070309020205020404" pitchFamily="49" charset="0"/>
            </a:endParaRPr>
          </a:p>
          <a:p>
            <a:pPr algn="l"/>
            <a:endParaRPr lang="en-IE" sz="2800" dirty="0">
              <a:solidFill>
                <a:schemeClr val="bg1"/>
              </a:solidFill>
              <a:latin typeface="Courier New" panose="02070309020205020404" pitchFamily="49" charset="0"/>
              <a:cs typeface="Courier New" panose="02070309020205020404" pitchFamily="49" charset="0"/>
            </a:endParaRPr>
          </a:p>
          <a:p>
            <a:pPr algn="l"/>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(n):</a:t>
            </a:r>
          </a:p>
          <a:p>
            <a:pPr algn="l"/>
            <a:r>
              <a:rPr lang="en-IE" sz="2800" dirty="0">
                <a:solidFill>
                  <a:schemeClr val="bg1"/>
                </a:solidFill>
                <a:latin typeface="Courier New" panose="02070309020205020404" pitchFamily="49" charset="0"/>
                <a:cs typeface="Courier New" panose="02070309020205020404" pitchFamily="49" charset="0"/>
              </a:rPr>
              <a:t>    if n==0:</a:t>
            </a:r>
          </a:p>
          <a:p>
            <a:pPr algn="l"/>
            <a:r>
              <a:rPr lang="en-IE" sz="2800" dirty="0">
                <a:solidFill>
                  <a:schemeClr val="bg1"/>
                </a:solidFill>
                <a:latin typeface="Courier New" panose="02070309020205020404" pitchFamily="49" charset="0"/>
                <a:cs typeface="Courier New" panose="02070309020205020404" pitchFamily="49" charset="0"/>
              </a:rPr>
              <a:t>    # THEN</a:t>
            </a:r>
          </a:p>
          <a:p>
            <a:pPr algn="l"/>
            <a:r>
              <a:rPr lang="en-IE" sz="2800" dirty="0">
                <a:solidFill>
                  <a:schemeClr val="bg1"/>
                </a:solidFill>
                <a:latin typeface="Courier New" panose="02070309020205020404" pitchFamily="49" charset="0"/>
                <a:cs typeface="Courier New" panose="02070309020205020404" pitchFamily="49" charset="0"/>
              </a:rPr>
              <a:t>        return 1</a:t>
            </a:r>
          </a:p>
          <a:p>
            <a:pPr algn="l"/>
            <a:r>
              <a:rPr lang="en-IE" sz="2800" dirty="0">
                <a:solidFill>
                  <a:schemeClr val="bg1"/>
                </a:solidFill>
                <a:latin typeface="Courier New" panose="02070309020205020404" pitchFamily="49" charset="0"/>
                <a:cs typeface="Courier New" panose="02070309020205020404" pitchFamily="49" charset="0"/>
              </a:rPr>
              <a:t>    else:   </a:t>
            </a:r>
          </a:p>
          <a:p>
            <a:pPr algn="l"/>
            <a:r>
              <a:rPr lang="en-IE" sz="2800" dirty="0">
                <a:solidFill>
                  <a:schemeClr val="bg1"/>
                </a:solidFill>
                <a:latin typeface="Courier New" panose="02070309020205020404" pitchFamily="49" charset="0"/>
                <a:cs typeface="Courier New" panose="02070309020205020404" pitchFamily="49" charset="0"/>
              </a:rPr>
              <a:t>        return n *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(n-1)</a:t>
            </a:r>
          </a:p>
          <a:p>
            <a:pPr algn="l"/>
            <a:r>
              <a:rPr lang="en-IE" sz="2800" dirty="0">
                <a:solidFill>
                  <a:schemeClr val="bg1"/>
                </a:solidFill>
                <a:latin typeface="Courier New" panose="02070309020205020404" pitchFamily="49" charset="0"/>
                <a:cs typeface="Courier New" panose="02070309020205020404" pitchFamily="49" charset="0"/>
              </a:rPr>
              <a:t>    # ENDIF;</a:t>
            </a:r>
          </a:p>
          <a:p>
            <a:pPr algn="l"/>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a:t>
            </a:r>
            <a:endParaRPr lang="en-IE" sz="2800" dirty="0" smtClean="0">
              <a:solidFill>
                <a:schemeClr val="bg1"/>
              </a:solidFill>
              <a:latin typeface="Courier New" panose="02070309020205020404" pitchFamily="49" charset="0"/>
              <a:cs typeface="Courier New" panose="02070309020205020404" pitchFamily="49" charset="0"/>
            </a:endParaRPr>
          </a:p>
        </p:txBody>
      </p:sp>
      <p:sp>
        <p:nvSpPr>
          <p:cNvPr id="13" name="Rectangle 12"/>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4932047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smtClean="0">
                <a:solidFill>
                  <a:schemeClr val="bg1"/>
                </a:solidFill>
              </a:rPr>
              <a:t>Recursion: Factorial</a:t>
            </a:r>
            <a:endParaRPr lang="en-IE" dirty="0">
              <a:solidFill>
                <a:schemeClr val="bg1"/>
              </a:solidFill>
            </a:endParaRPr>
          </a:p>
        </p:txBody>
      </p:sp>
      <p:sp>
        <p:nvSpPr>
          <p:cNvPr id="12" name="Content Placeholder 2"/>
          <p:cNvSpPr txBox="1">
            <a:spLocks/>
          </p:cNvSpPr>
          <p:nvPr/>
        </p:nvSpPr>
        <p:spPr>
          <a:xfrm>
            <a:off x="609521" y="1600201"/>
            <a:ext cx="1009359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sz="2800" dirty="0">
                <a:solidFill>
                  <a:schemeClr val="bg1"/>
                </a:solidFill>
                <a:latin typeface="Courier New" panose="02070309020205020404" pitchFamily="49" charset="0"/>
                <a:cs typeface="Courier New" panose="02070309020205020404" pitchFamily="49" charset="0"/>
              </a:rPr>
              <a:t>######## MAIN PROGRAM #########</a:t>
            </a:r>
          </a:p>
          <a:p>
            <a:pPr algn="l"/>
            <a:endParaRPr lang="en-IE" sz="2800" dirty="0">
              <a:solidFill>
                <a:schemeClr val="bg1"/>
              </a:solidFill>
              <a:latin typeface="Courier New" panose="02070309020205020404" pitchFamily="49" charset="0"/>
              <a:cs typeface="Courier New" panose="02070309020205020404" pitchFamily="49" charset="0"/>
            </a:endParaRPr>
          </a:p>
          <a:p>
            <a:pPr algn="l"/>
            <a:r>
              <a:rPr lang="en-IE" sz="2800" dirty="0" err="1">
                <a:solidFill>
                  <a:schemeClr val="bg1"/>
                </a:solidFill>
                <a:latin typeface="Courier New" panose="02070309020205020404" pitchFamily="49" charset="0"/>
                <a:cs typeface="Courier New" panose="02070309020205020404" pitchFamily="49" charset="0"/>
              </a:rPr>
              <a:t>InputVal</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int</a:t>
            </a:r>
            <a:r>
              <a:rPr lang="en-IE" sz="2800" dirty="0">
                <a:solidFill>
                  <a:schemeClr val="bg1"/>
                </a:solidFill>
                <a:latin typeface="Courier New" panose="02070309020205020404" pitchFamily="49" charset="0"/>
                <a:cs typeface="Courier New" panose="02070309020205020404" pitchFamily="49" charset="0"/>
              </a:rPr>
              <a:t>(input("Enter number: "))</a:t>
            </a:r>
          </a:p>
          <a:p>
            <a:pPr algn="l"/>
            <a:r>
              <a:rPr lang="en-IE" sz="2800" dirty="0">
                <a:solidFill>
                  <a:schemeClr val="bg1"/>
                </a:solidFill>
                <a:latin typeface="Courier New" panose="02070309020205020404" pitchFamily="49" charset="0"/>
                <a:cs typeface="Courier New" panose="02070309020205020404" pitchFamily="49" charset="0"/>
              </a:rPr>
              <a:t>print (</a:t>
            </a:r>
            <a:r>
              <a:rPr lang="en-IE" sz="2800" dirty="0" err="1">
                <a:solidFill>
                  <a:schemeClr val="bg1"/>
                </a:solidFill>
                <a:latin typeface="Courier New" panose="02070309020205020404" pitchFamily="49" charset="0"/>
                <a:cs typeface="Courier New" panose="02070309020205020404" pitchFamily="49" charset="0"/>
              </a:rPr>
              <a:t>RecursiveFact</a:t>
            </a:r>
            <a:r>
              <a:rPr lang="en-IE" sz="2800" dirty="0">
                <a:solidFill>
                  <a:schemeClr val="bg1"/>
                </a:solidFill>
                <a:latin typeface="Courier New" panose="02070309020205020404" pitchFamily="49" charset="0"/>
                <a:cs typeface="Courier New" panose="02070309020205020404" pitchFamily="49" charset="0"/>
              </a:rPr>
              <a:t>(</a:t>
            </a:r>
            <a:r>
              <a:rPr lang="en-IE" sz="2800" dirty="0" err="1">
                <a:solidFill>
                  <a:schemeClr val="bg1"/>
                </a:solidFill>
                <a:latin typeface="Courier New" panose="02070309020205020404" pitchFamily="49" charset="0"/>
                <a:cs typeface="Courier New" panose="02070309020205020404" pitchFamily="49" charset="0"/>
              </a:rPr>
              <a:t>InputVal</a:t>
            </a:r>
            <a:r>
              <a:rPr lang="en-IE" sz="2800" dirty="0">
                <a:solidFill>
                  <a:schemeClr val="bg1"/>
                </a:solidFill>
                <a:latin typeface="Courier New" panose="02070309020205020404" pitchFamily="49" charset="0"/>
                <a:cs typeface="Courier New" panose="02070309020205020404" pitchFamily="49" charset="0"/>
              </a:rPr>
              <a:t>))</a:t>
            </a:r>
          </a:p>
          <a:p>
            <a:pPr algn="l"/>
            <a:endParaRPr lang="en-IE" sz="2800" dirty="0">
              <a:solidFill>
                <a:schemeClr val="bg1"/>
              </a:solidFill>
              <a:latin typeface="Courier New" panose="02070309020205020404" pitchFamily="49" charset="0"/>
              <a:cs typeface="Courier New" panose="02070309020205020404" pitchFamily="49" charset="0"/>
            </a:endParaRPr>
          </a:p>
          <a:p>
            <a:pPr algn="l"/>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RecursiveFactorial</a:t>
            </a:r>
            <a:r>
              <a:rPr lang="en-IE" sz="2800" dirty="0">
                <a:solidFill>
                  <a:schemeClr val="bg1"/>
                </a:solidFill>
                <a:latin typeface="Courier New" panose="02070309020205020404" pitchFamily="49" charset="0"/>
                <a:cs typeface="Courier New" panose="02070309020205020404" pitchFamily="49" charset="0"/>
              </a:rPr>
              <a:t>.</a:t>
            </a:r>
            <a:endParaRPr lang="en-IE" sz="2800" dirty="0" smtClean="0">
              <a:solidFill>
                <a:schemeClr val="bg1"/>
              </a:solidFill>
              <a:latin typeface="Courier New" panose="02070309020205020404" pitchFamily="49" charset="0"/>
              <a:cs typeface="Courier New" panose="02070309020205020404" pitchFamily="49" charset="0"/>
            </a:endParaRPr>
          </a:p>
        </p:txBody>
      </p:sp>
      <p:sp>
        <p:nvSpPr>
          <p:cNvPr id="13" name="Rectangle 12"/>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390799834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dirty="0" smtClean="0">
                <a:solidFill>
                  <a:schemeClr val="bg1"/>
                </a:solidFill>
              </a:rPr>
              <a:t>Recursion: Fibonacci</a:t>
            </a:r>
            <a:endParaRPr lang="en-IE" dirty="0">
              <a:solidFill>
                <a:schemeClr val="bg1"/>
              </a:solidFill>
            </a:endParaRPr>
          </a:p>
        </p:txBody>
      </p:sp>
      <p:sp>
        <p:nvSpPr>
          <p:cNvPr id="5" name="Content Placeholder 2"/>
          <p:cNvSpPr txBox="1">
            <a:spLocks/>
          </p:cNvSpPr>
          <p:nvPr/>
        </p:nvSpPr>
        <p:spPr>
          <a:xfrm>
            <a:off x="609521" y="1600201"/>
            <a:ext cx="1009359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a:solidFill>
                  <a:schemeClr val="bg1"/>
                </a:solidFill>
                <a:latin typeface="Courier New" panose="02070309020205020404" pitchFamily="49" charset="0"/>
                <a:cs typeface="Courier New" panose="02070309020205020404" pitchFamily="49" charset="0"/>
              </a:rPr>
              <a:t>RecursiveFibonacci</a:t>
            </a:r>
            <a:r>
              <a:rPr lang="en-IE" sz="2400" dirty="0">
                <a:solidFill>
                  <a:schemeClr val="bg1"/>
                </a:solidFill>
                <a:latin typeface="Courier New" panose="02070309020205020404" pitchFamily="49" charset="0"/>
                <a:cs typeface="Courier New" panose="02070309020205020404" pitchFamily="49" charset="0"/>
              </a:rPr>
              <a:t> </a:t>
            </a:r>
          </a:p>
          <a:p>
            <a:pPr algn="l"/>
            <a:endParaRPr lang="en-IE" sz="2400" dirty="0">
              <a:solidFill>
                <a:schemeClr val="bg1"/>
              </a:solidFill>
              <a:latin typeface="Courier New" panose="02070309020205020404" pitchFamily="49" charset="0"/>
              <a:cs typeface="Courier New" panose="02070309020205020404" pitchFamily="49" charset="0"/>
            </a:endParaRPr>
          </a:p>
          <a:p>
            <a:pPr algn="l"/>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RecursiveFib</a:t>
            </a:r>
            <a:r>
              <a:rPr lang="en-IE" sz="2400" dirty="0">
                <a:solidFill>
                  <a:schemeClr val="bg1"/>
                </a:solidFill>
                <a:latin typeface="Courier New" panose="02070309020205020404" pitchFamily="49" charset="0"/>
                <a:cs typeface="Courier New" panose="02070309020205020404" pitchFamily="49" charset="0"/>
              </a:rPr>
              <a:t>(n):</a:t>
            </a:r>
          </a:p>
          <a:p>
            <a:pPr algn="l"/>
            <a:r>
              <a:rPr lang="en-IE" sz="2400" dirty="0">
                <a:solidFill>
                  <a:schemeClr val="bg1"/>
                </a:solidFill>
                <a:latin typeface="Courier New" panose="02070309020205020404" pitchFamily="49" charset="0"/>
                <a:cs typeface="Courier New" panose="02070309020205020404" pitchFamily="49" charset="0"/>
              </a:rPr>
              <a:t>    if n==1 or n==2:</a:t>
            </a:r>
          </a:p>
          <a:p>
            <a:pPr algn="l"/>
            <a:r>
              <a:rPr lang="en-IE" sz="2400" dirty="0">
                <a:solidFill>
                  <a:schemeClr val="bg1"/>
                </a:solidFill>
                <a:latin typeface="Courier New" panose="02070309020205020404" pitchFamily="49" charset="0"/>
                <a:cs typeface="Courier New" panose="02070309020205020404" pitchFamily="49" charset="0"/>
              </a:rPr>
              <a:t>    # THEN</a:t>
            </a:r>
          </a:p>
          <a:p>
            <a:pPr algn="l"/>
            <a:r>
              <a:rPr lang="en-IE" sz="2400" dirty="0">
                <a:solidFill>
                  <a:schemeClr val="bg1"/>
                </a:solidFill>
                <a:latin typeface="Courier New" panose="02070309020205020404" pitchFamily="49" charset="0"/>
                <a:cs typeface="Courier New" panose="02070309020205020404" pitchFamily="49" charset="0"/>
              </a:rPr>
              <a:t>        return 1</a:t>
            </a:r>
          </a:p>
          <a:p>
            <a:pPr algn="l"/>
            <a:r>
              <a:rPr lang="en-IE" sz="2400" dirty="0">
                <a:solidFill>
                  <a:schemeClr val="bg1"/>
                </a:solidFill>
                <a:latin typeface="Courier New" panose="02070309020205020404" pitchFamily="49" charset="0"/>
                <a:cs typeface="Courier New" panose="02070309020205020404" pitchFamily="49" charset="0"/>
              </a:rPr>
              <a:t>    else:</a:t>
            </a:r>
          </a:p>
          <a:p>
            <a:pPr algn="l"/>
            <a:r>
              <a:rPr lang="en-IE" sz="2400" dirty="0" smtClean="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RecursiveFib</a:t>
            </a:r>
            <a:r>
              <a:rPr lang="en-IE" sz="2400" dirty="0">
                <a:solidFill>
                  <a:schemeClr val="bg1"/>
                </a:solidFill>
                <a:latin typeface="Courier New" panose="02070309020205020404" pitchFamily="49" charset="0"/>
                <a:cs typeface="Courier New" panose="02070309020205020404" pitchFamily="49" charset="0"/>
              </a:rPr>
              <a:t>(n-1)+ </a:t>
            </a:r>
            <a:r>
              <a:rPr lang="en-IE" sz="2400" dirty="0" err="1">
                <a:solidFill>
                  <a:schemeClr val="bg1"/>
                </a:solidFill>
                <a:latin typeface="Courier New" panose="02070309020205020404" pitchFamily="49" charset="0"/>
                <a:cs typeface="Courier New" panose="02070309020205020404" pitchFamily="49" charset="0"/>
              </a:rPr>
              <a:t>RecursiveFib</a:t>
            </a:r>
            <a:r>
              <a:rPr lang="en-IE" sz="2400" dirty="0">
                <a:solidFill>
                  <a:schemeClr val="bg1"/>
                </a:solidFill>
                <a:latin typeface="Courier New" panose="02070309020205020404" pitchFamily="49" charset="0"/>
                <a:cs typeface="Courier New" panose="02070309020205020404" pitchFamily="49" charset="0"/>
              </a:rPr>
              <a:t>(n-2)</a:t>
            </a:r>
          </a:p>
          <a:p>
            <a:pPr algn="l"/>
            <a:r>
              <a:rPr lang="en-IE" sz="2400" dirty="0">
                <a:solidFill>
                  <a:schemeClr val="bg1"/>
                </a:solidFill>
                <a:latin typeface="Courier New" panose="02070309020205020404" pitchFamily="49" charset="0"/>
                <a:cs typeface="Courier New" panose="02070309020205020404" pitchFamily="49" charset="0"/>
              </a:rPr>
              <a:t>    # ENDIF;</a:t>
            </a:r>
          </a:p>
          <a:p>
            <a:pPr algn="l"/>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RecursiveFibonacci</a:t>
            </a:r>
            <a:r>
              <a:rPr lang="en-IE" sz="2400" dirty="0">
                <a:solidFill>
                  <a:schemeClr val="bg1"/>
                </a:solidFill>
                <a:latin typeface="Courier New" panose="02070309020205020404" pitchFamily="49" charset="0"/>
                <a:cs typeface="Courier New" panose="02070309020205020404" pitchFamily="49" charset="0"/>
              </a:rPr>
              <a:t>.</a:t>
            </a:r>
            <a:endParaRPr lang="en-IE" sz="2400" dirty="0" smtClean="0">
              <a:solidFill>
                <a:schemeClr val="bg1"/>
              </a:solidFill>
              <a:latin typeface="Courier New" panose="02070309020205020404" pitchFamily="49" charset="0"/>
              <a:cs typeface="Courier New" panose="02070309020205020404" pitchFamily="49" charset="0"/>
            </a:endParaRPr>
          </a:p>
        </p:txBody>
      </p:sp>
      <p:sp>
        <p:nvSpPr>
          <p:cNvPr id="6" name="Rectangle 5"/>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7" name="Rounded Rectangle 6"/>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831092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521" y="274638"/>
            <a:ext cx="10971372"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altLang="en-US" dirty="0" smtClean="0">
                <a:solidFill>
                  <a:schemeClr val="bg1"/>
                </a:solidFill>
              </a:rPr>
              <a:t>Recursion: Fibonacci</a:t>
            </a:r>
            <a:endParaRPr lang="en-IE" dirty="0">
              <a:solidFill>
                <a:schemeClr val="bg1"/>
              </a:solidFill>
            </a:endParaRPr>
          </a:p>
        </p:txBody>
      </p:sp>
      <p:sp>
        <p:nvSpPr>
          <p:cNvPr id="5" name="Content Placeholder 2"/>
          <p:cNvSpPr txBox="1">
            <a:spLocks/>
          </p:cNvSpPr>
          <p:nvPr/>
        </p:nvSpPr>
        <p:spPr>
          <a:xfrm>
            <a:off x="609521" y="1600201"/>
            <a:ext cx="10093598" cy="4525963"/>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IE" dirty="0">
                <a:solidFill>
                  <a:schemeClr val="bg1"/>
                </a:solidFill>
                <a:latin typeface="Courier New" panose="02070309020205020404" pitchFamily="49" charset="0"/>
                <a:cs typeface="Courier New" panose="02070309020205020404" pitchFamily="49" charset="0"/>
              </a:rPr>
              <a:t>######## MAIN PROGRAM #########</a:t>
            </a:r>
          </a:p>
          <a:p>
            <a:pPr algn="l"/>
            <a:endParaRPr lang="en-IE" dirty="0">
              <a:solidFill>
                <a:schemeClr val="bg1"/>
              </a:solidFill>
              <a:latin typeface="Courier New" panose="02070309020205020404" pitchFamily="49" charset="0"/>
              <a:cs typeface="Courier New" panose="02070309020205020404" pitchFamily="49" charset="0"/>
            </a:endParaRPr>
          </a:p>
          <a:p>
            <a:pPr algn="l"/>
            <a:r>
              <a:rPr lang="en-IE" dirty="0" err="1">
                <a:solidFill>
                  <a:schemeClr val="bg1"/>
                </a:solidFill>
                <a:latin typeface="Courier New" panose="02070309020205020404" pitchFamily="49" charset="0"/>
                <a:cs typeface="Courier New" panose="02070309020205020404" pitchFamily="49" charset="0"/>
              </a:rPr>
              <a:t>InputVal</a:t>
            </a:r>
            <a:r>
              <a:rPr lang="en-IE" dirty="0">
                <a:solidFill>
                  <a:schemeClr val="bg1"/>
                </a:solidFill>
                <a:latin typeface="Courier New" panose="02070309020205020404" pitchFamily="49" charset="0"/>
                <a:cs typeface="Courier New" panose="02070309020205020404" pitchFamily="49" charset="0"/>
              </a:rPr>
              <a:t> = </a:t>
            </a:r>
            <a:r>
              <a:rPr lang="en-IE" dirty="0" err="1">
                <a:solidFill>
                  <a:schemeClr val="bg1"/>
                </a:solidFill>
                <a:latin typeface="Courier New" panose="02070309020205020404" pitchFamily="49" charset="0"/>
                <a:cs typeface="Courier New" panose="02070309020205020404" pitchFamily="49" charset="0"/>
              </a:rPr>
              <a:t>int</a:t>
            </a:r>
            <a:r>
              <a:rPr lang="en-IE" dirty="0">
                <a:solidFill>
                  <a:schemeClr val="bg1"/>
                </a:solidFill>
                <a:latin typeface="Courier New" panose="02070309020205020404" pitchFamily="49" charset="0"/>
                <a:cs typeface="Courier New" panose="02070309020205020404" pitchFamily="49" charset="0"/>
              </a:rPr>
              <a:t>(input("Enter </a:t>
            </a:r>
            <a:r>
              <a:rPr lang="en-IE" dirty="0" smtClean="0">
                <a:solidFill>
                  <a:schemeClr val="bg1"/>
                </a:solidFill>
                <a:latin typeface="Courier New" panose="02070309020205020404" pitchFamily="49" charset="0"/>
                <a:cs typeface="Courier New" panose="02070309020205020404" pitchFamily="49" charset="0"/>
              </a:rPr>
              <a:t>number</a:t>
            </a:r>
            <a:r>
              <a:rPr lang="en-IE" dirty="0">
                <a:solidFill>
                  <a:schemeClr val="bg1"/>
                </a:solidFill>
                <a:latin typeface="Courier New" panose="02070309020205020404" pitchFamily="49" charset="0"/>
                <a:cs typeface="Courier New" panose="02070309020205020404" pitchFamily="49" charset="0"/>
              </a:rPr>
              <a:t>: "))</a:t>
            </a:r>
          </a:p>
          <a:p>
            <a:pPr algn="l"/>
            <a:r>
              <a:rPr lang="en-IE" dirty="0" smtClean="0">
                <a:solidFill>
                  <a:schemeClr val="bg1"/>
                </a:solidFill>
                <a:latin typeface="Courier New" panose="02070309020205020404" pitchFamily="49" charset="0"/>
                <a:cs typeface="Courier New" panose="02070309020205020404" pitchFamily="49" charset="0"/>
              </a:rPr>
              <a:t>print </a:t>
            </a:r>
            <a:r>
              <a:rPr lang="en-IE" dirty="0">
                <a:solidFill>
                  <a:schemeClr val="bg1"/>
                </a:solidFill>
                <a:latin typeface="Courier New" panose="02070309020205020404" pitchFamily="49" charset="0"/>
                <a:cs typeface="Courier New" panose="02070309020205020404" pitchFamily="49" charset="0"/>
              </a:rPr>
              <a:t>(</a:t>
            </a:r>
            <a:r>
              <a:rPr lang="en-IE" dirty="0" err="1" smtClean="0">
                <a:solidFill>
                  <a:schemeClr val="bg1"/>
                </a:solidFill>
                <a:latin typeface="Courier New" panose="02070309020205020404" pitchFamily="49" charset="0"/>
                <a:cs typeface="Courier New" panose="02070309020205020404" pitchFamily="49" charset="0"/>
              </a:rPr>
              <a:t>RecursiveFib</a:t>
            </a:r>
            <a:r>
              <a:rPr lang="en-IE" dirty="0" smtClean="0">
                <a:solidFill>
                  <a:schemeClr val="bg1"/>
                </a:solidFill>
                <a:latin typeface="Courier New" panose="02070309020205020404" pitchFamily="49" charset="0"/>
                <a:cs typeface="Courier New" panose="02070309020205020404" pitchFamily="49" charset="0"/>
              </a:rPr>
              <a:t>(</a:t>
            </a:r>
            <a:r>
              <a:rPr lang="en-IE" dirty="0" err="1" smtClean="0">
                <a:solidFill>
                  <a:schemeClr val="bg1"/>
                </a:solidFill>
                <a:latin typeface="Courier New" panose="02070309020205020404" pitchFamily="49" charset="0"/>
                <a:cs typeface="Courier New" panose="02070309020205020404" pitchFamily="49" charset="0"/>
              </a:rPr>
              <a:t>InputVal</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a:p>
            <a:pPr algn="l"/>
            <a:endParaRPr lang="en-IE" dirty="0">
              <a:solidFill>
                <a:schemeClr val="bg1"/>
              </a:solidFill>
              <a:latin typeface="Courier New" panose="02070309020205020404" pitchFamily="49" charset="0"/>
              <a:cs typeface="Courier New" panose="02070309020205020404" pitchFamily="49" charset="0"/>
            </a:endParaRPr>
          </a:p>
          <a:p>
            <a:pPr algn="l"/>
            <a:r>
              <a:rPr lang="en-IE" dirty="0">
                <a:solidFill>
                  <a:schemeClr val="bg1"/>
                </a:solidFill>
                <a:latin typeface="Courier New" panose="02070309020205020404" pitchFamily="49" charset="0"/>
                <a:cs typeface="Courier New" panose="02070309020205020404" pitchFamily="49" charset="0"/>
              </a:rPr>
              <a:t># END </a:t>
            </a:r>
            <a:r>
              <a:rPr lang="en-IE" dirty="0" err="1">
                <a:solidFill>
                  <a:schemeClr val="bg1"/>
                </a:solidFill>
                <a:latin typeface="Courier New" panose="02070309020205020404" pitchFamily="49" charset="0"/>
                <a:cs typeface="Courier New" panose="02070309020205020404" pitchFamily="49" charset="0"/>
              </a:rPr>
              <a:t>RecursiveFibonacci</a:t>
            </a:r>
            <a:r>
              <a:rPr lang="en-IE" dirty="0">
                <a:solidFill>
                  <a:schemeClr val="bg1"/>
                </a:solidFill>
                <a:latin typeface="Courier New" panose="02070309020205020404" pitchFamily="49" charset="0"/>
                <a:cs typeface="Courier New" panose="02070309020205020404" pitchFamily="49" charset="0"/>
              </a:rPr>
              <a:t>.</a:t>
            </a:r>
            <a:endParaRPr lang="en-IE" dirty="0" smtClean="0">
              <a:solidFill>
                <a:schemeClr val="bg1"/>
              </a:solidFill>
              <a:latin typeface="Courier New" panose="02070309020205020404" pitchFamily="49" charset="0"/>
              <a:cs typeface="Courier New" panose="02070309020205020404" pitchFamily="49" charset="0"/>
            </a:endParaRPr>
          </a:p>
        </p:txBody>
      </p:sp>
      <p:sp>
        <p:nvSpPr>
          <p:cNvPr id="6" name="Rectangle 5"/>
          <p:cNvSpPr/>
          <p:nvPr/>
        </p:nvSpPr>
        <p:spPr>
          <a:xfrm>
            <a:off x="0" y="0"/>
            <a:ext cx="12190413" cy="6858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solidFill>
                <a:schemeClr val="bg1"/>
              </a:solidFill>
            </a:endParaRPr>
          </a:p>
        </p:txBody>
      </p:sp>
      <p:sp>
        <p:nvSpPr>
          <p:cNvPr id="7" name="Rounded Rectangle 6"/>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29212049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Decimal to Binary Conversion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(n):</a:t>
            </a:r>
          </a:p>
          <a:p>
            <a:pPr marL="0" indent="0">
              <a:buNone/>
            </a:pPr>
            <a:r>
              <a:rPr lang="en-IE" sz="2400" dirty="0">
                <a:solidFill>
                  <a:schemeClr val="bg1"/>
                </a:solidFill>
                <a:latin typeface="Courier New" panose="02070309020205020404" pitchFamily="49" charset="0"/>
                <a:cs typeface="Courier New" panose="02070309020205020404" pitchFamily="49" charset="0"/>
              </a:rPr>
              <a:t>    if n &lt; 0:</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'Must be a positive integer'</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elif</a:t>
            </a: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(n//2)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(n%2)</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a:t>
            </a: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520085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Decimal to Binary Conversion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InputVal</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(input("Enter DECIMAL number: "))</a:t>
            </a:r>
          </a:p>
          <a:p>
            <a:pPr marL="0" indent="0">
              <a:buNone/>
            </a:pPr>
            <a:r>
              <a:rPr lang="en-IE" sz="2400" dirty="0">
                <a:solidFill>
                  <a:schemeClr val="bg1"/>
                </a:solidFill>
                <a:latin typeface="Courier New" panose="02070309020205020404" pitchFamily="49" charset="0"/>
                <a:cs typeface="Courier New" panose="02070309020205020404" pitchFamily="49" charset="0"/>
              </a:rPr>
              <a:t>print("The number", </a:t>
            </a:r>
            <a:r>
              <a:rPr lang="en-IE" sz="2400" dirty="0" err="1">
                <a:solidFill>
                  <a:schemeClr val="bg1"/>
                </a:solidFill>
                <a:latin typeface="Courier New" panose="02070309020205020404" pitchFamily="49" charset="0"/>
                <a:cs typeface="Courier New" panose="02070309020205020404" pitchFamily="49" charset="0"/>
              </a:rPr>
              <a:t>InputVal</a:t>
            </a:r>
            <a:r>
              <a:rPr lang="en-IE" sz="2400" dirty="0">
                <a:solidFill>
                  <a:schemeClr val="bg1"/>
                </a:solidFill>
                <a:latin typeface="Courier New" panose="02070309020205020404" pitchFamily="49" charset="0"/>
                <a:cs typeface="Courier New" panose="02070309020205020404" pitchFamily="49" charset="0"/>
              </a:rPr>
              <a:t>, "is",</a:t>
            </a:r>
            <a:r>
              <a:rPr lang="en-IE" sz="2400" dirty="0" err="1">
                <a:solidFill>
                  <a:schemeClr val="bg1"/>
                </a:solidFill>
                <a:latin typeface="Courier New" panose="02070309020205020404" pitchFamily="49" charset="0"/>
                <a:cs typeface="Courier New" panose="02070309020205020404" pitchFamily="49" charset="0"/>
              </a:rPr>
              <a:t>DecToBin</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InputVal</a:t>
            </a:r>
            <a:r>
              <a:rPr lang="en-IE" sz="2400" dirty="0">
                <a:solidFill>
                  <a:schemeClr val="bg1"/>
                </a:solidFill>
                <a:latin typeface="Courier New" panose="02070309020205020404" pitchFamily="49" charset="0"/>
                <a:cs typeface="Courier New" panose="02070309020205020404" pitchFamily="49" charset="0"/>
              </a:rPr>
              <a:t>), "in BINARY")</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DecimalToBinaryConversion</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265769736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a:bodyPr>
          <a:lstStyle/>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def</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1 +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print("Recursive Count:",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HeadNode</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875083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Structured Programming</a:t>
            </a:r>
            <a:endParaRPr lang="en-IE" dirty="0"/>
          </a:p>
        </p:txBody>
      </p:sp>
      <p:sp>
        <p:nvSpPr>
          <p:cNvPr id="3" name="Content Placeholder 2"/>
          <p:cNvSpPr>
            <a:spLocks noGrp="1"/>
          </p:cNvSpPr>
          <p:nvPr>
            <p:ph idx="1"/>
          </p:nvPr>
        </p:nvSpPr>
        <p:spPr/>
        <p:txBody>
          <a:bodyPr>
            <a:normAutofit fontScale="70000" lnSpcReduction="20000"/>
          </a:bodyPr>
          <a:lstStyle/>
          <a:p>
            <a:pPr marL="800100" lvl="2" indent="0">
              <a:buNone/>
            </a:pPr>
            <a:r>
              <a:rPr lang="en-IE" sz="3200" dirty="0">
                <a:solidFill>
                  <a:schemeClr val="bg1"/>
                </a:solidFill>
                <a:latin typeface="Courier New" panose="02070309020205020404" pitchFamily="49" charset="0"/>
                <a:cs typeface="Courier New" panose="02070309020205020404" pitchFamily="49" charset="0"/>
              </a:rPr>
              <a:t># PROGRAM Global and </a:t>
            </a:r>
            <a:r>
              <a:rPr lang="en-IE" sz="3200" dirty="0" smtClean="0">
                <a:solidFill>
                  <a:schemeClr val="bg1"/>
                </a:solidFill>
                <a:latin typeface="Courier New" panose="02070309020205020404" pitchFamily="49" charset="0"/>
                <a:cs typeface="Courier New" panose="02070309020205020404" pitchFamily="49" charset="0"/>
              </a:rPr>
              <a:t>Local Variables</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"This is a global variable"</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def</a:t>
            </a: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 = </a:t>
            </a:r>
            <a:r>
              <a:rPr lang="en-IE" sz="3200" dirty="0" smtClean="0">
                <a:solidFill>
                  <a:schemeClr val="bg1"/>
                </a:solidFill>
                <a:latin typeface="Courier New" panose="02070309020205020404" pitchFamily="49" charset="0"/>
                <a:cs typeface="Courier New" panose="02070309020205020404" pitchFamily="49" charset="0"/>
              </a:rPr>
              <a:t>“Local </a:t>
            </a:r>
            <a:r>
              <a:rPr lang="en-IE" sz="3200" dirty="0">
                <a:solidFill>
                  <a:schemeClr val="bg1"/>
                </a:solidFill>
                <a:latin typeface="Courier New" panose="02070309020205020404" pitchFamily="49" charset="0"/>
                <a:cs typeface="Courier New" panose="02070309020205020404" pitchFamily="49" charset="0"/>
              </a:rPr>
              <a:t>copy of the global variable"</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global </a:t>
            </a:r>
            <a:r>
              <a:rPr lang="en-IE" sz="3200" dirty="0" err="1">
                <a:solidFill>
                  <a:schemeClr val="bg1"/>
                </a:solidFill>
                <a:latin typeface="Courier New" panose="02070309020205020404" pitchFamily="49" charset="0"/>
                <a:cs typeface="Courier New" panose="02070309020205020404" pitchFamily="49" charset="0"/>
              </a:rPr>
              <a:t>global_var</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 END </a:t>
            </a:r>
            <a:r>
              <a:rPr lang="en-IE" sz="3200" dirty="0" err="1">
                <a:solidFill>
                  <a:schemeClr val="bg1"/>
                </a:solidFill>
                <a:latin typeface="Courier New" panose="02070309020205020404" pitchFamily="49" charset="0"/>
                <a:cs typeface="Courier New" panose="02070309020205020404" pitchFamily="49" charset="0"/>
              </a:rPr>
              <a:t>MyMethod</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err="1">
                <a:solidFill>
                  <a:schemeClr val="bg1"/>
                </a:solidFill>
                <a:latin typeface="Courier New" panose="02070309020205020404" pitchFamily="49" charset="0"/>
                <a:cs typeface="Courier New" panose="02070309020205020404" pitchFamily="49" charset="0"/>
              </a:rPr>
              <a:t>MyMethod</a:t>
            </a:r>
            <a:r>
              <a:rPr lang="en-IE" sz="32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3200" dirty="0">
                <a:solidFill>
                  <a:schemeClr val="bg1"/>
                </a:solidFill>
                <a:latin typeface="Courier New" panose="02070309020205020404" pitchFamily="49" charset="0"/>
                <a:cs typeface="Courier New" panose="02070309020205020404" pitchFamily="49" charset="0"/>
              </a:rPr>
              <a:t>print(</a:t>
            </a:r>
            <a:r>
              <a:rPr lang="en-IE" sz="3200" dirty="0" err="1">
                <a:solidFill>
                  <a:schemeClr val="bg1"/>
                </a:solidFill>
                <a:latin typeface="Courier New" panose="02070309020205020404" pitchFamily="49" charset="0"/>
                <a:cs typeface="Courier New" panose="02070309020205020404" pitchFamily="49" charset="0"/>
              </a:rPr>
              <a:t>global_var</a:t>
            </a:r>
            <a:r>
              <a:rPr lang="en-IE" sz="3200" dirty="0" smtClean="0">
                <a:solidFill>
                  <a:schemeClr val="bg1"/>
                </a:solidFill>
                <a:latin typeface="Courier New" panose="02070309020205020404" pitchFamily="49" charset="0"/>
                <a:cs typeface="Courier New" panose="02070309020205020404" pitchFamily="49" charset="0"/>
              </a:rPr>
              <a:t>)</a:t>
            </a:r>
            <a:endParaRPr lang="en-IE" sz="32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 END</a:t>
            </a:r>
            <a:r>
              <a:rPr lang="en-IE" sz="32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5663158" y="5301208"/>
            <a:ext cx="6336704" cy="14401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This is a local copy of the global variable</a:t>
            </a:r>
          </a:p>
          <a:p>
            <a:pPr algn="ctr"/>
            <a:r>
              <a:rPr lang="en-IE" sz="2800" dirty="0"/>
              <a:t>This is a local copy of the global variable</a:t>
            </a:r>
          </a:p>
          <a:p>
            <a:pPr algn="ctr"/>
            <a:r>
              <a:rPr lang="en-IE" sz="2800" dirty="0"/>
              <a:t>This is a local copy of the global variable</a:t>
            </a:r>
          </a:p>
        </p:txBody>
      </p:sp>
    </p:spTree>
    <p:extLst>
      <p:ext uri="{BB962C8B-B14F-4D97-AF65-F5344CB8AC3E}">
        <p14:creationId xmlns:p14="http://schemas.microsoft.com/office/powerpoint/2010/main" val="3536358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lnSpcReduction="1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a:p>
            <a:pPr marL="0" indent="0">
              <a:buNone/>
            </a:pPr>
            <a:r>
              <a:rPr lang="en-IE" sz="24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RecursiveCount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p:txBody>
      </p:sp>
    </p:spTree>
    <p:extLst>
      <p:ext uri="{BB962C8B-B14F-4D97-AF65-F5344CB8AC3E}">
        <p14:creationId xmlns:p14="http://schemas.microsoft.com/office/powerpoint/2010/main" val="14324913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600201"/>
            <a:ext cx="10382229" cy="4525963"/>
          </a:xfrm>
        </p:spPr>
        <p:txBody>
          <a:bodyPr>
            <a:normAutofit fontScale="925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(Current, N):</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elif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N):</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print(N, "was found")</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 </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FindANode</a:t>
            </a:r>
            <a:r>
              <a:rPr lang="en-IE" sz="2400" dirty="0">
                <a:solidFill>
                  <a:schemeClr val="bg1"/>
                </a:solidFill>
                <a:latin typeface="Courier New" panose="02070309020205020404" pitchFamily="49" charset="0"/>
                <a:cs typeface="Courier New" panose="02070309020205020404" pitchFamily="49" charset="0"/>
              </a:rPr>
              <a:t>(Current, 37)</a:t>
            </a:r>
          </a:p>
        </p:txBody>
      </p:sp>
    </p:spTree>
    <p:extLst>
      <p:ext uri="{BB962C8B-B14F-4D97-AF65-F5344CB8AC3E}">
        <p14:creationId xmlns:p14="http://schemas.microsoft.com/office/powerpoint/2010/main" val="21384119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609521" y="1340768"/>
            <a:ext cx="10382229" cy="5184576"/>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(Current,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elif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ListNode</a:t>
            </a:r>
            <a:r>
              <a:rPr lang="en-IE" sz="2400" dirty="0">
                <a:solidFill>
                  <a:schemeClr val="bg1"/>
                </a:solidFill>
                <a:latin typeface="Courier New" panose="02070309020205020404" pitchFamily="49" charset="0"/>
                <a:cs typeface="Courier New" panose="02070309020205020404" pitchFamily="49" charset="0"/>
              </a:rPr>
              <a:t>(N,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nodeX.pointer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nodeX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Pos</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 </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InsertANode</a:t>
            </a:r>
            <a:r>
              <a:rPr lang="en-IE" sz="2400" dirty="0">
                <a:solidFill>
                  <a:schemeClr val="bg1"/>
                </a:solidFill>
                <a:latin typeface="Courier New" panose="02070309020205020404" pitchFamily="49" charset="0"/>
                <a:cs typeface="Courier New" panose="02070309020205020404" pitchFamily="49" charset="0"/>
              </a:rPr>
              <a:t>(Current, 37, 12345)       </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p:txBody>
      </p:sp>
    </p:spTree>
    <p:extLst>
      <p:ext uri="{BB962C8B-B14F-4D97-AF65-F5344CB8AC3E}">
        <p14:creationId xmlns:p14="http://schemas.microsoft.com/office/powerpoint/2010/main" val="117749024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altLang="en-US" dirty="0">
                <a:solidFill>
                  <a:schemeClr val="bg1"/>
                </a:solidFill>
              </a:rPr>
              <a:t>Linked Lists: Recursion</a:t>
            </a:r>
            <a:endParaRPr lang="en-IE" dirty="0">
              <a:solidFill>
                <a:schemeClr val="bg1"/>
              </a:solidFill>
            </a:endParaRPr>
          </a:p>
        </p:txBody>
      </p:sp>
      <p:sp>
        <p:nvSpPr>
          <p:cNvPr id="2" name="Content Placeholder 1"/>
          <p:cNvSpPr>
            <a:spLocks noGrp="1"/>
          </p:cNvSpPr>
          <p:nvPr>
            <p:ph idx="1"/>
          </p:nvPr>
        </p:nvSpPr>
        <p:spPr>
          <a:xfrm>
            <a:off x="478582" y="1340768"/>
            <a:ext cx="11102309" cy="5184576"/>
          </a:xfrm>
        </p:spPr>
        <p:txBody>
          <a:bodyPr>
            <a:normAutofit fontScale="925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(Current, N):</a:t>
            </a:r>
          </a:p>
          <a:p>
            <a:pPr marL="0" indent="0">
              <a:buNone/>
            </a:pPr>
            <a:r>
              <a:rPr lang="en-IE" sz="2400" dirty="0">
                <a:solidFill>
                  <a:schemeClr val="bg1"/>
                </a:solidFill>
                <a:latin typeface="Courier New" panose="02070309020205020404" pitchFamily="49" charset="0"/>
                <a:cs typeface="Courier New" panose="02070309020205020404" pitchFamily="49" charset="0"/>
              </a:rPr>
              <a:t>    if (Current !=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THEN</a:t>
            </a: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N</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       # THEN</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Current = </a:t>
            </a:r>
            <a:r>
              <a:rPr lang="en-IE" sz="2400" dirty="0" err="1">
                <a:solidFill>
                  <a:schemeClr val="bg1"/>
                </a:solidFill>
                <a:latin typeface="Courier New" panose="02070309020205020404" pitchFamily="49" charset="0"/>
                <a:cs typeface="Courier New" panose="02070309020205020404" pitchFamily="49" charset="0"/>
              </a:rPr>
              <a:t>Current.pointer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Current.pointer</a:t>
            </a:r>
            <a:r>
              <a:rPr lang="en-IE" sz="2400" dirty="0">
                <a:solidFill>
                  <a:schemeClr val="bg1"/>
                </a:solidFill>
                <a:latin typeface="Courier New" panose="02070309020205020404" pitchFamily="49" charset="0"/>
                <a:cs typeface="Courier New" panose="02070309020205020404" pitchFamily="49" charset="0"/>
              </a:rPr>
              <a:t>, N)</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a:t>
            </a:r>
            <a:r>
              <a:rPr lang="en-IE" sz="2400" dirty="0" smtClean="0">
                <a:solidFill>
                  <a:schemeClr val="bg1"/>
                </a:solidFill>
                <a:latin typeface="Courier New" panose="02070309020205020404" pitchFamily="49" charset="0"/>
                <a:cs typeface="Courier New" panose="02070309020205020404" pitchFamily="49" charset="0"/>
              </a:rPr>
              <a:t>Current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DeleteANode</a:t>
            </a:r>
            <a:r>
              <a:rPr lang="en-IE" sz="2400" dirty="0">
                <a:solidFill>
                  <a:schemeClr val="bg1"/>
                </a:solidFill>
                <a:latin typeface="Courier New" panose="02070309020205020404" pitchFamily="49" charset="0"/>
                <a:cs typeface="Courier New" panose="02070309020205020404" pitchFamily="49" charset="0"/>
              </a:rPr>
              <a:t>(Current, 12345)</a:t>
            </a:r>
          </a:p>
          <a:p>
            <a:pPr marL="0" indent="0">
              <a:buNone/>
            </a:pPr>
            <a:r>
              <a:rPr lang="en-IE" sz="2400" dirty="0" err="1">
                <a:solidFill>
                  <a:schemeClr val="bg1"/>
                </a:solidFill>
                <a:latin typeface="Courier New" panose="02070309020205020404" pitchFamily="49" charset="0"/>
                <a:cs typeface="Courier New" panose="02070309020205020404" pitchFamily="49" charset="0"/>
              </a:rPr>
              <a:t>RecursivePrint</a:t>
            </a:r>
            <a:r>
              <a:rPr lang="en-IE" sz="2400" dirty="0">
                <a:solidFill>
                  <a:schemeClr val="bg1"/>
                </a:solidFill>
                <a:latin typeface="Courier New" panose="02070309020205020404" pitchFamily="49" charset="0"/>
                <a:cs typeface="Courier New" panose="02070309020205020404" pitchFamily="49" charset="0"/>
              </a:rPr>
              <a:t>(Current)</a:t>
            </a:r>
          </a:p>
        </p:txBody>
      </p:sp>
    </p:spTree>
    <p:extLst>
      <p:ext uri="{BB962C8B-B14F-4D97-AF65-F5344CB8AC3E}">
        <p14:creationId xmlns:p14="http://schemas.microsoft.com/office/powerpoint/2010/main" val="42113928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Stacks and Queues </a:t>
            </a:r>
            <a:br>
              <a:rPr lang="en-IE" sz="6000" dirty="0">
                <a:solidFill>
                  <a:schemeClr val="bg1"/>
                </a:solidFill>
              </a:rPr>
            </a:br>
            <a:r>
              <a:rPr lang="en-IE" sz="6000" dirty="0">
                <a:solidFill>
                  <a:schemeClr val="bg1"/>
                </a:solidFill>
              </a:rPr>
              <a:t>(as </a:t>
            </a:r>
            <a:r>
              <a:rPr lang="en-IE" sz="6000" dirty="0" smtClean="0">
                <a:solidFill>
                  <a:schemeClr val="bg1"/>
                </a:solidFill>
              </a:rPr>
              <a:t>a Linked List)</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114547884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Stacks</a:t>
            </a:r>
            <a:endParaRPr lang="en-IE" sz="6600" dirty="0">
              <a:solidFill>
                <a:schemeClr val="bg1"/>
              </a:solidFill>
            </a:endParaRPr>
          </a:p>
        </p:txBody>
      </p:sp>
    </p:spTree>
    <p:extLst>
      <p:ext uri="{BB962C8B-B14F-4D97-AF65-F5344CB8AC3E}">
        <p14:creationId xmlns:p14="http://schemas.microsoft.com/office/powerpoint/2010/main" val="177714061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a:t>
            </a:r>
            <a:r>
              <a:rPr lang="en-IE" dirty="0" err="1" smtClean="0">
                <a:solidFill>
                  <a:schemeClr val="bg1"/>
                </a:solidFill>
              </a:rPr>
              <a:t>IsEmpty</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p:txBody>
          <a:bodyPr>
            <a:normAutofit/>
          </a:bodyPr>
          <a:lstStyle/>
          <a:p>
            <a:pPr marL="0" indent="0">
              <a:buNone/>
            </a:pPr>
            <a:r>
              <a:rPr lang="en-IE" dirty="0" err="1">
                <a:solidFill>
                  <a:schemeClr val="bg1"/>
                </a:solidFill>
                <a:latin typeface="Courier New" panose="02070309020205020404" pitchFamily="49" charset="0"/>
                <a:cs typeface="Courier New" panose="02070309020205020404" pitchFamily="49" charset="0"/>
              </a:rPr>
              <a:t>def</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StackIsEmpty</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global </a:t>
            </a:r>
            <a:r>
              <a:rPr lang="en-IE" dirty="0" err="1">
                <a:solidFill>
                  <a:schemeClr val="bg1"/>
                </a:solidFill>
                <a:latin typeface="Courier New" panose="02070309020205020404" pitchFamily="49" charset="0"/>
                <a:cs typeface="Courier New" panose="02070309020205020404" pitchFamily="49" charset="0"/>
              </a:rPr>
              <a:t>StackTop</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return </a:t>
            </a:r>
            <a:r>
              <a:rPr lang="en-IE" dirty="0" err="1">
                <a:solidFill>
                  <a:schemeClr val="bg1"/>
                </a:solidFill>
                <a:latin typeface="Courier New" panose="02070309020205020404" pitchFamily="49" charset="0"/>
                <a:cs typeface="Courier New" panose="02070309020205020404" pitchFamily="49" charset="0"/>
              </a:rPr>
              <a:t>StackTop</a:t>
            </a:r>
            <a:r>
              <a:rPr lang="en-IE" dirty="0">
                <a:solidFill>
                  <a:schemeClr val="bg1"/>
                </a:solidFill>
                <a:latin typeface="Courier New" panose="02070309020205020404" pitchFamily="49" charset="0"/>
                <a:cs typeface="Courier New" panose="02070309020205020404" pitchFamily="49" charset="0"/>
              </a:rPr>
              <a:t> == None</a:t>
            </a:r>
          </a:p>
          <a:p>
            <a:pPr marL="0" indent="0">
              <a:buNone/>
            </a:pPr>
            <a:r>
              <a:rPr lang="en-IE" dirty="0">
                <a:solidFill>
                  <a:schemeClr val="bg1"/>
                </a:solidFill>
                <a:latin typeface="Courier New" panose="02070309020205020404" pitchFamily="49" charset="0"/>
                <a:cs typeface="Courier New" panose="02070309020205020404" pitchFamily="49" charset="0"/>
              </a:rPr>
              <a:t># END </a:t>
            </a:r>
            <a:r>
              <a:rPr lang="en-IE" dirty="0" err="1">
                <a:solidFill>
                  <a:schemeClr val="bg1"/>
                </a:solidFill>
                <a:latin typeface="Courier New" panose="02070309020205020404" pitchFamily="49" charset="0"/>
                <a:cs typeface="Courier New" panose="02070309020205020404" pitchFamily="49" charset="0"/>
              </a:rPr>
              <a:t>StackIsEmpty</a:t>
            </a:r>
            <a:r>
              <a:rPr lang="en-IE"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8647419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a:t>
            </a:r>
            <a:r>
              <a:rPr lang="en-IE" dirty="0" err="1" smtClean="0">
                <a:solidFill>
                  <a:schemeClr val="bg1"/>
                </a:solidFill>
              </a:rPr>
              <a:t>PrintStack</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p:txBody>
          <a:bodyPr>
            <a:normAutofit fontScale="77500" lnSpcReduction="20000"/>
          </a:bodyPr>
          <a:lstStyle/>
          <a:p>
            <a:pPr marL="0" indent="0">
              <a:buNone/>
            </a:pPr>
            <a:r>
              <a:rPr lang="en-IE" sz="4000" dirty="0" err="1">
                <a:solidFill>
                  <a:schemeClr val="bg1"/>
                </a:solidFill>
                <a:latin typeface="Courier New" panose="02070309020205020404" pitchFamily="49" charset="0"/>
                <a:cs typeface="Courier New" panose="02070309020205020404" pitchFamily="49" charset="0"/>
              </a:rPr>
              <a:t>def</a:t>
            </a: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PrintStack</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global </a:t>
            </a:r>
            <a:r>
              <a:rPr lang="en-IE" sz="4000" dirty="0" err="1">
                <a:solidFill>
                  <a:schemeClr val="bg1"/>
                </a:solidFill>
                <a:latin typeface="Courier New" panose="02070309020205020404" pitchFamily="49" charset="0"/>
                <a:cs typeface="Courier New" panose="02070309020205020404" pitchFamily="49" charset="0"/>
              </a:rPr>
              <a:t>StackTop</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SPrint</a:t>
            </a:r>
            <a:r>
              <a:rPr lang="en-IE" sz="4000" dirty="0">
                <a:solidFill>
                  <a:schemeClr val="bg1"/>
                </a:solidFill>
                <a:latin typeface="Courier New" panose="02070309020205020404" pitchFamily="49" charset="0"/>
                <a:cs typeface="Courier New" panose="02070309020205020404" pitchFamily="49" charset="0"/>
              </a:rPr>
              <a:t> = </a:t>
            </a:r>
            <a:r>
              <a:rPr lang="en-IE" sz="4000" dirty="0" err="1">
                <a:solidFill>
                  <a:schemeClr val="bg1"/>
                </a:solidFill>
                <a:latin typeface="Courier New" panose="02070309020205020404" pitchFamily="49" charset="0"/>
                <a:cs typeface="Courier New" panose="02070309020205020404" pitchFamily="49" charset="0"/>
              </a:rPr>
              <a:t>StackTop</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while(</a:t>
            </a:r>
            <a:r>
              <a:rPr lang="en-IE" sz="4000" dirty="0" err="1" smtClean="0">
                <a:solidFill>
                  <a:schemeClr val="bg1"/>
                </a:solidFill>
                <a:latin typeface="Courier New" panose="02070309020205020404" pitchFamily="49" charset="0"/>
                <a:cs typeface="Courier New" panose="02070309020205020404" pitchFamily="49" charset="0"/>
              </a:rPr>
              <a:t>SPrint</a:t>
            </a:r>
            <a:r>
              <a:rPr lang="en-IE" sz="4000" dirty="0" smtClean="0">
                <a:solidFill>
                  <a:schemeClr val="bg1"/>
                </a:solidFill>
                <a:latin typeface="Courier New" panose="02070309020205020404" pitchFamily="49" charset="0"/>
                <a:cs typeface="Courier New" panose="02070309020205020404" pitchFamily="49" charset="0"/>
              </a:rPr>
              <a:t> </a:t>
            </a:r>
            <a:r>
              <a:rPr lang="en-IE" sz="4000" dirty="0">
                <a:solidFill>
                  <a:schemeClr val="bg1"/>
                </a:solidFill>
                <a:latin typeface="Courier New" panose="02070309020205020404" pitchFamily="49" charset="0"/>
                <a:cs typeface="Courier New" panose="02070309020205020404" pitchFamily="49" charset="0"/>
              </a:rPr>
              <a:t>!= None):</a:t>
            </a:r>
          </a:p>
          <a:p>
            <a:pPr marL="0" indent="0">
              <a:buNone/>
            </a:pPr>
            <a:r>
              <a:rPr lang="en-IE" sz="4000" dirty="0">
                <a:solidFill>
                  <a:schemeClr val="bg1"/>
                </a:solidFill>
                <a:latin typeface="Courier New" panose="02070309020205020404" pitchFamily="49" charset="0"/>
                <a:cs typeface="Courier New" panose="02070309020205020404" pitchFamily="49" charset="0"/>
              </a:rPr>
              <a:t>    # DO</a:t>
            </a:r>
          </a:p>
          <a:p>
            <a:pPr marL="0" indent="0">
              <a:buNone/>
            </a:pPr>
            <a:r>
              <a:rPr lang="en-IE" sz="4000" dirty="0">
                <a:solidFill>
                  <a:schemeClr val="bg1"/>
                </a:solidFill>
                <a:latin typeface="Courier New" panose="02070309020205020404" pitchFamily="49" charset="0"/>
                <a:cs typeface="Courier New" panose="02070309020205020404" pitchFamily="49" charset="0"/>
              </a:rPr>
              <a:t>        print(</a:t>
            </a:r>
            <a:r>
              <a:rPr lang="en-IE" sz="4000" dirty="0" err="1">
                <a:solidFill>
                  <a:schemeClr val="bg1"/>
                </a:solidFill>
                <a:latin typeface="Courier New" panose="02070309020205020404" pitchFamily="49" charset="0"/>
                <a:cs typeface="Courier New" panose="02070309020205020404" pitchFamily="49" charset="0"/>
              </a:rPr>
              <a:t>SPrint.value</a:t>
            </a:r>
            <a:r>
              <a:rPr lang="en-IE" sz="4000" dirty="0">
                <a:solidFill>
                  <a:schemeClr val="bg1"/>
                </a:solidFill>
                <a:latin typeface="Courier New" panose="02070309020205020404" pitchFamily="49" charset="0"/>
                <a:cs typeface="Courier New" panose="02070309020205020404" pitchFamily="49" charset="0"/>
              </a:rPr>
              <a:t>)</a:t>
            </a:r>
          </a:p>
          <a:p>
            <a:pPr marL="0" indent="0">
              <a:buNone/>
            </a:pPr>
            <a:r>
              <a:rPr lang="en-IE" sz="4000" dirty="0">
                <a:solidFill>
                  <a:schemeClr val="bg1"/>
                </a:solidFill>
                <a:latin typeface="Courier New" panose="02070309020205020404" pitchFamily="49" charset="0"/>
                <a:cs typeface="Courier New" panose="02070309020205020404" pitchFamily="49" charset="0"/>
              </a:rPr>
              <a:t>        </a:t>
            </a:r>
            <a:r>
              <a:rPr lang="en-IE" sz="4000" dirty="0" err="1">
                <a:solidFill>
                  <a:schemeClr val="bg1"/>
                </a:solidFill>
                <a:latin typeface="Courier New" panose="02070309020205020404" pitchFamily="49" charset="0"/>
                <a:cs typeface="Courier New" panose="02070309020205020404" pitchFamily="49" charset="0"/>
              </a:rPr>
              <a:t>SPrint</a:t>
            </a:r>
            <a:r>
              <a:rPr lang="en-IE" sz="4000" dirty="0">
                <a:solidFill>
                  <a:schemeClr val="bg1"/>
                </a:solidFill>
                <a:latin typeface="Courier New" panose="02070309020205020404" pitchFamily="49" charset="0"/>
                <a:cs typeface="Courier New" panose="02070309020205020404" pitchFamily="49" charset="0"/>
              </a:rPr>
              <a:t> = </a:t>
            </a:r>
            <a:r>
              <a:rPr lang="en-IE" sz="4000" dirty="0" err="1">
                <a:solidFill>
                  <a:schemeClr val="bg1"/>
                </a:solidFill>
                <a:latin typeface="Courier New" panose="02070309020205020404" pitchFamily="49" charset="0"/>
                <a:cs typeface="Courier New" panose="02070309020205020404" pitchFamily="49" charset="0"/>
              </a:rPr>
              <a:t>SPrint.pointer</a:t>
            </a:r>
            <a:endParaRPr lang="en-IE" sz="4000" dirty="0">
              <a:solidFill>
                <a:schemeClr val="bg1"/>
              </a:solidFill>
              <a:latin typeface="Courier New" panose="02070309020205020404" pitchFamily="49" charset="0"/>
              <a:cs typeface="Courier New" panose="02070309020205020404" pitchFamily="49" charset="0"/>
            </a:endParaRPr>
          </a:p>
          <a:p>
            <a:pPr marL="0" indent="0">
              <a:buNone/>
            </a:pPr>
            <a:r>
              <a:rPr lang="en-IE" sz="40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4000" dirty="0" smtClean="0">
                <a:solidFill>
                  <a:schemeClr val="bg1"/>
                </a:solidFill>
                <a:latin typeface="Courier New" panose="02070309020205020404" pitchFamily="49" charset="0"/>
                <a:cs typeface="Courier New" panose="02070309020205020404" pitchFamily="49" charset="0"/>
              </a:rPr>
              <a:t># </a:t>
            </a:r>
            <a:r>
              <a:rPr lang="en-IE" sz="4000" dirty="0">
                <a:solidFill>
                  <a:schemeClr val="bg1"/>
                </a:solidFill>
                <a:latin typeface="Courier New" panose="02070309020205020404" pitchFamily="49" charset="0"/>
                <a:cs typeface="Courier New" panose="02070309020205020404" pitchFamily="49" charset="0"/>
              </a:rPr>
              <a:t>END </a:t>
            </a:r>
            <a:r>
              <a:rPr lang="en-IE" sz="4000" dirty="0" err="1">
                <a:solidFill>
                  <a:schemeClr val="bg1"/>
                </a:solidFill>
                <a:latin typeface="Courier New" panose="02070309020205020404" pitchFamily="49" charset="0"/>
                <a:cs typeface="Courier New" panose="02070309020205020404" pitchFamily="49" charset="0"/>
              </a:rPr>
              <a:t>QueueIsEmpty</a:t>
            </a:r>
            <a:r>
              <a:rPr lang="en-IE" sz="40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8262469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(Push)</a:t>
            </a:r>
            <a:endParaRPr lang="en-IE" dirty="0">
              <a:solidFill>
                <a:schemeClr val="bg1"/>
              </a:solidFill>
            </a:endParaRPr>
          </a:p>
        </p:txBody>
      </p:sp>
      <p:sp>
        <p:nvSpPr>
          <p:cNvPr id="5" name="Content Placeholder 4"/>
          <p:cNvSpPr>
            <a:spLocks noGrp="1"/>
          </p:cNvSpPr>
          <p:nvPr>
            <p:ph idx="1"/>
          </p:nvPr>
        </p:nvSpPr>
        <p:spPr>
          <a:xfrm>
            <a:off x="622598" y="1412776"/>
            <a:ext cx="10971372" cy="4925143"/>
          </a:xfrm>
        </p:spPr>
        <p:txBody>
          <a:bodyPr>
            <a:normAutofit fontScale="62500" lnSpcReduction="20000"/>
          </a:bodyPr>
          <a:lstStyle/>
          <a:p>
            <a:pPr marL="0" indent="0">
              <a:buNone/>
            </a:pPr>
            <a:r>
              <a:rPr lang="en-IE" sz="4500" dirty="0" err="1">
                <a:solidFill>
                  <a:schemeClr val="bg1"/>
                </a:solidFill>
                <a:latin typeface="Courier New" panose="02070309020205020404" pitchFamily="49" charset="0"/>
                <a:cs typeface="Courier New" panose="02070309020205020404" pitchFamily="49" charset="0"/>
              </a:rPr>
              <a:t>def</a:t>
            </a: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StackPush</a:t>
            </a:r>
            <a:r>
              <a:rPr lang="en-IE" sz="4500" dirty="0">
                <a:solidFill>
                  <a:schemeClr val="bg1"/>
                </a:solidFill>
                <a:latin typeface="Courier New" panose="02070309020205020404" pitchFamily="49" charset="0"/>
                <a:cs typeface="Courier New" panose="02070309020205020404" pitchFamily="49" charset="0"/>
              </a:rPr>
              <a:t>(N):</a:t>
            </a:r>
          </a:p>
          <a:p>
            <a:pPr marL="0" indent="0">
              <a:buNone/>
            </a:pPr>
            <a:r>
              <a:rPr lang="en-IE" sz="4500" dirty="0">
                <a:solidFill>
                  <a:schemeClr val="bg1"/>
                </a:solidFill>
                <a:latin typeface="Courier New" panose="02070309020205020404" pitchFamily="49" charset="0"/>
                <a:cs typeface="Courier New" panose="02070309020205020404" pitchFamily="49" charset="0"/>
              </a:rPr>
              <a:t>    global </a:t>
            </a:r>
            <a:r>
              <a:rPr lang="en-IE" sz="4500" dirty="0" err="1">
                <a:solidFill>
                  <a:schemeClr val="bg1"/>
                </a:solidFill>
                <a:latin typeface="Courier New" panose="02070309020205020404" pitchFamily="49" charset="0"/>
                <a:cs typeface="Courier New" panose="02070309020205020404" pitchFamily="49" charset="0"/>
              </a:rPr>
              <a:t>StackTop</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nodeX</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ListNode</a:t>
            </a:r>
            <a:r>
              <a:rPr lang="en-IE" sz="4500" dirty="0">
                <a:solidFill>
                  <a:schemeClr val="bg1"/>
                </a:solidFill>
                <a:latin typeface="Courier New" panose="02070309020205020404" pitchFamily="49" charset="0"/>
                <a:cs typeface="Courier New" panose="02070309020205020404" pitchFamily="49" charset="0"/>
              </a:rPr>
              <a:t>(N, None)</a:t>
            </a:r>
          </a:p>
          <a:p>
            <a:pPr marL="0" indent="0">
              <a:buNone/>
            </a:pPr>
            <a:r>
              <a:rPr lang="en-IE" sz="4500" dirty="0">
                <a:solidFill>
                  <a:schemeClr val="bg1"/>
                </a:solidFill>
                <a:latin typeface="Courier New" panose="02070309020205020404" pitchFamily="49" charset="0"/>
                <a:cs typeface="Courier New" panose="02070309020205020404" pitchFamily="49" charset="0"/>
              </a:rPr>
              <a:t>    if </a:t>
            </a:r>
            <a:r>
              <a:rPr lang="en-IE" sz="4500" dirty="0" err="1">
                <a:solidFill>
                  <a:schemeClr val="bg1"/>
                </a:solidFill>
                <a:latin typeface="Courier New" panose="02070309020205020404" pitchFamily="49" charset="0"/>
                <a:cs typeface="Courier New" panose="02070309020205020404" pitchFamily="49" charset="0"/>
              </a:rPr>
              <a:t>StackIsEmpty</a:t>
            </a:r>
            <a:r>
              <a:rPr lang="en-IE" sz="4500" dirty="0">
                <a:solidFill>
                  <a:schemeClr val="bg1"/>
                </a:solidFill>
                <a:latin typeface="Courier New" panose="02070309020205020404" pitchFamily="49" charset="0"/>
                <a:cs typeface="Courier New" panose="02070309020205020404" pitchFamily="49" charset="0"/>
              </a:rPr>
              <a:t>():</a:t>
            </a:r>
          </a:p>
          <a:p>
            <a:pPr marL="0" indent="0">
              <a:buNone/>
            </a:pPr>
            <a:r>
              <a:rPr lang="en-IE" sz="4500" dirty="0">
                <a:solidFill>
                  <a:schemeClr val="bg1"/>
                </a:solidFill>
                <a:latin typeface="Courier New" panose="02070309020205020404" pitchFamily="49" charset="0"/>
                <a:cs typeface="Courier New" panose="02070309020205020404" pitchFamily="49" charset="0"/>
              </a:rPr>
              <a:t>    # THEN</a:t>
            </a: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StackTop</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nodeX</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else:</a:t>
            </a: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nodeX.pointer</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StackTop</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a:t>
            </a:r>
            <a:r>
              <a:rPr lang="en-IE" sz="4500" dirty="0" err="1">
                <a:solidFill>
                  <a:schemeClr val="bg1"/>
                </a:solidFill>
                <a:latin typeface="Courier New" panose="02070309020205020404" pitchFamily="49" charset="0"/>
                <a:cs typeface="Courier New" panose="02070309020205020404" pitchFamily="49" charset="0"/>
              </a:rPr>
              <a:t>StackTop</a:t>
            </a:r>
            <a:r>
              <a:rPr lang="en-IE" sz="4500" dirty="0">
                <a:solidFill>
                  <a:schemeClr val="bg1"/>
                </a:solidFill>
                <a:latin typeface="Courier New" panose="02070309020205020404" pitchFamily="49" charset="0"/>
                <a:cs typeface="Courier New" panose="02070309020205020404" pitchFamily="49" charset="0"/>
              </a:rPr>
              <a:t> = </a:t>
            </a:r>
            <a:r>
              <a:rPr lang="en-IE" sz="4500" dirty="0" err="1">
                <a:solidFill>
                  <a:schemeClr val="bg1"/>
                </a:solidFill>
                <a:latin typeface="Courier New" panose="02070309020205020404" pitchFamily="49" charset="0"/>
                <a:cs typeface="Courier New" panose="02070309020205020404" pitchFamily="49" charset="0"/>
              </a:rPr>
              <a:t>nodeX</a:t>
            </a:r>
            <a:endParaRPr lang="en-IE" sz="4500" dirty="0">
              <a:solidFill>
                <a:schemeClr val="bg1"/>
              </a:solidFill>
              <a:latin typeface="Courier New" panose="02070309020205020404" pitchFamily="49" charset="0"/>
              <a:cs typeface="Courier New" panose="02070309020205020404" pitchFamily="49" charset="0"/>
            </a:endParaRPr>
          </a:p>
          <a:p>
            <a:pPr marL="0" indent="0">
              <a:buNone/>
            </a:pPr>
            <a:r>
              <a:rPr lang="en-IE" sz="4500" dirty="0">
                <a:solidFill>
                  <a:schemeClr val="bg1"/>
                </a:solidFill>
                <a:latin typeface="Courier New" panose="02070309020205020404" pitchFamily="49" charset="0"/>
                <a:cs typeface="Courier New" panose="02070309020205020404" pitchFamily="49" charset="0"/>
              </a:rPr>
              <a:t>    # ENDIF;</a:t>
            </a:r>
          </a:p>
          <a:p>
            <a:pPr marL="0" indent="0">
              <a:buNone/>
            </a:pPr>
            <a:r>
              <a:rPr lang="en-IE" sz="4500" dirty="0">
                <a:solidFill>
                  <a:schemeClr val="bg1"/>
                </a:solidFill>
                <a:latin typeface="Courier New" panose="02070309020205020404" pitchFamily="49" charset="0"/>
                <a:cs typeface="Courier New" panose="02070309020205020404" pitchFamily="49" charset="0"/>
              </a:rPr>
              <a:t># END </a:t>
            </a:r>
            <a:r>
              <a:rPr lang="en-IE" sz="4500" dirty="0" err="1">
                <a:solidFill>
                  <a:schemeClr val="bg1"/>
                </a:solidFill>
                <a:latin typeface="Courier New" panose="02070309020205020404" pitchFamily="49" charset="0"/>
                <a:cs typeface="Courier New" panose="02070309020205020404" pitchFamily="49" charset="0"/>
              </a:rPr>
              <a:t>StackPush</a:t>
            </a:r>
            <a:r>
              <a:rPr lang="en-IE" sz="45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3834631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(Pop)</a:t>
            </a:r>
            <a:endParaRPr lang="en-IE" dirty="0">
              <a:solidFill>
                <a:schemeClr val="bg1"/>
              </a:solidFill>
            </a:endParaRPr>
          </a:p>
        </p:txBody>
      </p:sp>
      <p:sp>
        <p:nvSpPr>
          <p:cNvPr id="5" name="Content Placeholder 4"/>
          <p:cNvSpPr>
            <a:spLocks noGrp="1"/>
          </p:cNvSpPr>
          <p:nvPr>
            <p:ph idx="1"/>
          </p:nvPr>
        </p:nvSpPr>
        <p:spPr>
          <a:xfrm>
            <a:off x="609521" y="1052736"/>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StackPop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StackIsEmpty</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a:t>
            </a:r>
            <a:r>
              <a:rPr lang="en-IE" sz="2400" dirty="0" err="1">
                <a:solidFill>
                  <a:schemeClr val="bg1"/>
                </a:solidFill>
                <a:latin typeface="Courier New" panose="02070309020205020404" pitchFamily="49" charset="0"/>
                <a:cs typeface="Courier New" panose="02070309020205020404" pitchFamily="49" charset="0"/>
              </a:rPr>
              <a:t>StackTop.value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StackTop.pointer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StackPop</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58148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IE" sz="6600" dirty="0" smtClean="0">
                <a:solidFill>
                  <a:schemeClr val="bg1"/>
                </a:solidFill>
              </a:rPr>
              <a:t>Python: Stacks and Queues </a:t>
            </a:r>
            <a:br>
              <a:rPr lang="en-IE" sz="6600" dirty="0" smtClean="0">
                <a:solidFill>
                  <a:schemeClr val="bg1"/>
                </a:solidFill>
              </a:rPr>
            </a:br>
            <a:r>
              <a:rPr lang="en-IE" sz="6600" dirty="0">
                <a:solidFill>
                  <a:schemeClr val="bg1"/>
                </a:solidFill>
              </a:rPr>
              <a:t>(</a:t>
            </a:r>
            <a:r>
              <a:rPr lang="en-IE" sz="6600" dirty="0" smtClean="0">
                <a:solidFill>
                  <a:schemeClr val="bg1"/>
                </a:solidFill>
              </a:rPr>
              <a:t>as an Array)</a:t>
            </a:r>
            <a:endParaRPr lang="en-IE" sz="66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5327618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(Top)</a:t>
            </a:r>
            <a:endParaRPr lang="en-IE" dirty="0">
              <a:solidFill>
                <a:schemeClr val="bg1"/>
              </a:solidFill>
            </a:endParaRPr>
          </a:p>
        </p:txBody>
      </p:sp>
      <p:sp>
        <p:nvSpPr>
          <p:cNvPr id="5" name="Content Placeholder 4"/>
          <p:cNvSpPr>
            <a:spLocks noGrp="1"/>
          </p:cNvSpPr>
          <p:nvPr>
            <p:ph idx="1"/>
          </p:nvPr>
        </p:nvSpPr>
        <p:spPr>
          <a:xfrm>
            <a:off x="609521" y="1052736"/>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ShowStackTop</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a:t>
            </a:r>
            <a:r>
              <a:rPr lang="en-IE" sz="2400" dirty="0" err="1">
                <a:solidFill>
                  <a:schemeClr val="bg1"/>
                </a:solidFill>
                <a:latin typeface="Courier New" panose="02070309020205020404" pitchFamily="49" charset="0"/>
                <a:cs typeface="Courier New" panose="02070309020205020404" pitchFamily="49" charset="0"/>
              </a:rPr>
              <a:t>StackIsEmpty</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print("Stack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a:t>
            </a:r>
            <a:r>
              <a:rPr lang="en-IE" sz="2400" dirty="0" err="1">
                <a:solidFill>
                  <a:schemeClr val="bg1"/>
                </a:solidFill>
                <a:latin typeface="Courier New" panose="02070309020205020404" pitchFamily="49" charset="0"/>
                <a:cs typeface="Courier New" panose="02070309020205020404" pitchFamily="49" charset="0"/>
              </a:rPr>
              <a:t>StackTop.value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print("Top value:", </a:t>
            </a:r>
            <a:r>
              <a:rPr lang="en-IE" sz="2400" dirty="0" err="1">
                <a:solidFill>
                  <a:schemeClr val="bg1"/>
                </a:solidFill>
                <a:latin typeface="Courier New" panose="02070309020205020404" pitchFamily="49" charset="0"/>
                <a:cs typeface="Courier New" panose="02070309020205020404" pitchFamily="49" charset="0"/>
              </a:rPr>
              <a:t>StackTop.value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ShowStackTop</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6762114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Queues</a:t>
            </a:r>
            <a:endParaRPr lang="en-IE" sz="6600" dirty="0">
              <a:solidFill>
                <a:schemeClr val="bg1"/>
              </a:solidFill>
            </a:endParaRPr>
          </a:p>
        </p:txBody>
      </p:sp>
    </p:spTree>
    <p:extLst>
      <p:ext uri="{BB962C8B-B14F-4D97-AF65-F5344CB8AC3E}">
        <p14:creationId xmlns:p14="http://schemas.microsoft.com/office/powerpoint/2010/main" val="32123228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Queues (</a:t>
            </a:r>
            <a:r>
              <a:rPr lang="en-IE" dirty="0" err="1" smtClean="0">
                <a:solidFill>
                  <a:schemeClr val="bg1"/>
                </a:solidFill>
              </a:rPr>
              <a:t>IsEmpty</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a:xfrm>
            <a:off x="609521" y="1340768"/>
            <a:ext cx="10971372" cy="4525963"/>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QueueIsEmpty</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QueueTail</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return </a:t>
            </a:r>
            <a:r>
              <a:rPr lang="en-IE" sz="2800" dirty="0" err="1">
                <a:solidFill>
                  <a:schemeClr val="bg1"/>
                </a:solidFill>
                <a:latin typeface="Courier New" panose="02070309020205020404" pitchFamily="49" charset="0"/>
                <a:cs typeface="Courier New" panose="02070309020205020404" pitchFamily="49" charset="0"/>
              </a:rPr>
              <a:t>QueueHead</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QueueTail</a:t>
            </a:r>
            <a:r>
              <a:rPr lang="en-IE" sz="2800" dirty="0">
                <a:solidFill>
                  <a:schemeClr val="bg1"/>
                </a:solidFill>
                <a:latin typeface="Courier New" panose="02070309020205020404" pitchFamily="49" charset="0"/>
                <a:cs typeface="Courier New" panose="02070309020205020404" pitchFamily="49" charset="0"/>
              </a:rPr>
              <a:t> == None</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QueueIsEmpty</a:t>
            </a:r>
            <a:r>
              <a:rPr lang="en-IE" sz="28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95231888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Queues (</a:t>
            </a:r>
            <a:r>
              <a:rPr lang="en-IE" dirty="0" err="1" smtClean="0">
                <a:solidFill>
                  <a:schemeClr val="bg1"/>
                </a:solidFill>
              </a:rPr>
              <a:t>PrintQueue</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PrintQueue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QueueHead</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QueueTail</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QPrint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QueueHead</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while(</a:t>
            </a:r>
            <a:r>
              <a:rPr lang="en-IE" sz="2400" dirty="0" err="1" smtClean="0">
                <a:solidFill>
                  <a:schemeClr val="bg1"/>
                </a:solidFill>
                <a:latin typeface="Courier New" panose="02070309020205020404" pitchFamily="49" charset="0"/>
                <a:cs typeface="Courier New" panose="02070309020205020404" pitchFamily="49" charset="0"/>
              </a:rPr>
              <a:t>QPrint</a:t>
            </a: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 None):</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QPrint.value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QPrint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QPrint.pointer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a:t>
            </a:r>
            <a:r>
              <a:rPr lang="en-IE" sz="2400" dirty="0">
                <a:solidFill>
                  <a:schemeClr val="bg1"/>
                </a:solidFill>
                <a:latin typeface="Courier New" panose="02070309020205020404" pitchFamily="49" charset="0"/>
                <a:cs typeface="Courier New" panose="02070309020205020404" pitchFamily="49" charset="0"/>
              </a:rPr>
              <a:t>END </a:t>
            </a:r>
            <a:r>
              <a:rPr lang="en-IE" sz="2400" dirty="0" err="1">
                <a:solidFill>
                  <a:schemeClr val="bg1"/>
                </a:solidFill>
                <a:latin typeface="Courier New" panose="02070309020205020404" pitchFamily="49" charset="0"/>
                <a:cs typeface="Courier New" panose="02070309020205020404" pitchFamily="49" charset="0"/>
              </a:rPr>
              <a:t>QueueIsEmpty</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22358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Queues (</a:t>
            </a:r>
            <a:r>
              <a:rPr lang="en-IE" dirty="0" err="1" smtClean="0">
                <a:solidFill>
                  <a:schemeClr val="bg1"/>
                </a:solidFill>
              </a:rPr>
              <a:t>AddToQ</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a:xfrm>
            <a:off x="478582" y="1639341"/>
            <a:ext cx="10971372" cy="4525963"/>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AddToQ</a:t>
            </a:r>
            <a:r>
              <a:rPr lang="en-IE" sz="2800" dirty="0">
                <a:solidFill>
                  <a:schemeClr val="bg1"/>
                </a:solidFill>
                <a:latin typeface="Courier New" panose="02070309020205020404" pitchFamily="49" charset="0"/>
                <a:cs typeface="Courier New" panose="02070309020205020404" pitchFamily="49" charset="0"/>
              </a:rPr>
              <a:t>(N):</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QueueTail</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ListNode</a:t>
            </a:r>
            <a:r>
              <a:rPr lang="en-IE" sz="2800" dirty="0">
                <a:solidFill>
                  <a:schemeClr val="bg1"/>
                </a:solidFill>
                <a:latin typeface="Courier New" panose="02070309020205020404" pitchFamily="49" charset="0"/>
                <a:cs typeface="Courier New" panose="02070309020205020404" pitchFamily="49" charset="0"/>
              </a:rPr>
              <a:t>(N, None)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27836663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Queues (</a:t>
            </a:r>
            <a:r>
              <a:rPr lang="en-IE" dirty="0" err="1" smtClean="0">
                <a:solidFill>
                  <a:schemeClr val="bg1"/>
                </a:solidFill>
              </a:rPr>
              <a:t>AddToQ</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a:xfrm>
            <a:off x="478582" y="1412776"/>
            <a:ext cx="10971372" cy="4525963"/>
          </a:xfrm>
        </p:spPr>
        <p:txBody>
          <a:bodyPr>
            <a:noAutofit/>
          </a:bodyPr>
          <a:lstStyle/>
          <a:p>
            <a:pPr marL="0" indent="0">
              <a:buNone/>
            </a:pPr>
            <a:r>
              <a:rPr lang="en-IE" sz="2800" dirty="0" smtClean="0">
                <a:solidFill>
                  <a:schemeClr val="bg1"/>
                </a:solidFill>
                <a:latin typeface="Courier New" panose="02070309020205020404" pitchFamily="49" charset="0"/>
                <a:cs typeface="Courier New" panose="02070309020205020404" pitchFamily="49" charset="0"/>
              </a:rPr>
              <a:t>if </a:t>
            </a:r>
            <a:r>
              <a:rPr lang="en-IE" sz="2800" dirty="0" err="1">
                <a:solidFill>
                  <a:schemeClr val="bg1"/>
                </a:solidFill>
                <a:latin typeface="Courier New" panose="02070309020205020404" pitchFamily="49" charset="0"/>
                <a:cs typeface="Courier New" panose="02070309020205020404" pitchFamily="49" charset="0"/>
              </a:rPr>
              <a:t>QueueIsEmpty</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 THEN</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QueueHead</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QueueTail</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else:</a:t>
            </a: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QueueTail.pointer</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QueueTail</a:t>
            </a:r>
            <a:r>
              <a:rPr lang="en-IE" sz="2800" dirty="0">
                <a:solidFill>
                  <a:schemeClr val="bg1"/>
                </a:solidFill>
                <a:latin typeface="Courier New" panose="02070309020205020404" pitchFamily="49" charset="0"/>
                <a:cs typeface="Courier New" panose="02070309020205020404" pitchFamily="49" charset="0"/>
              </a:rPr>
              <a:t> = </a:t>
            </a:r>
            <a:r>
              <a:rPr lang="en-IE" sz="2800" dirty="0" err="1">
                <a:solidFill>
                  <a:schemeClr val="bg1"/>
                </a:solidFill>
                <a:latin typeface="Courier New" panose="02070309020205020404" pitchFamily="49" charset="0"/>
                <a:cs typeface="Courier New" panose="02070309020205020404" pitchFamily="49" charset="0"/>
              </a:rPr>
              <a:t>nodeX</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 ENDIF;</a:t>
            </a:r>
          </a:p>
          <a:p>
            <a:pPr marL="0" indent="0">
              <a:buNone/>
            </a:pPr>
            <a:r>
              <a:rPr lang="en-IE" sz="2800" dirty="0">
                <a:solidFill>
                  <a:schemeClr val="bg1"/>
                </a:solidFill>
                <a:latin typeface="Courier New" panose="02070309020205020404" pitchFamily="49" charset="0"/>
                <a:cs typeface="Courier New" panose="02070309020205020404" pitchFamily="49" charset="0"/>
              </a:rPr>
              <a:t># END </a:t>
            </a:r>
            <a:r>
              <a:rPr lang="en-IE" sz="2800" dirty="0" err="1">
                <a:solidFill>
                  <a:schemeClr val="bg1"/>
                </a:solidFill>
                <a:latin typeface="Courier New" panose="02070309020205020404" pitchFamily="49" charset="0"/>
                <a:cs typeface="Courier New" panose="02070309020205020404" pitchFamily="49" charset="0"/>
              </a:rPr>
              <a:t>AddToQ</a:t>
            </a:r>
            <a:r>
              <a:rPr lang="en-IE" sz="28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283570765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Queues (</a:t>
            </a:r>
            <a:r>
              <a:rPr lang="en-IE" dirty="0" err="1" smtClean="0">
                <a:solidFill>
                  <a:schemeClr val="bg1"/>
                </a:solidFill>
              </a:rPr>
              <a:t>DeleteFromQ</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a:xfrm>
            <a:off x="596442" y="1556792"/>
            <a:ext cx="10971372" cy="4525963"/>
          </a:xfrm>
        </p:spPr>
        <p:txBody>
          <a:bodyPr>
            <a:noAutofit/>
          </a:bodyPr>
          <a:lstStyle/>
          <a:p>
            <a:pPr marL="0" indent="0">
              <a:buNone/>
            </a:pPr>
            <a:r>
              <a:rPr lang="en-IE" sz="2800" dirty="0" err="1">
                <a:solidFill>
                  <a:schemeClr val="bg1"/>
                </a:solidFill>
                <a:latin typeface="Courier New" panose="02070309020205020404" pitchFamily="49" charset="0"/>
                <a:cs typeface="Courier New" panose="02070309020205020404" pitchFamily="49" charset="0"/>
              </a:rPr>
              <a:t>def</a:t>
            </a: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DeleteFromQ</a:t>
            </a:r>
            <a:r>
              <a:rPr lang="en-IE" sz="2800" dirty="0">
                <a:solidFill>
                  <a:schemeClr val="bg1"/>
                </a:solidFill>
                <a:latin typeface="Courier New" panose="02070309020205020404" pitchFamily="49" charset="0"/>
                <a:cs typeface="Courier New" panose="02070309020205020404" pitchFamily="49" charset="0"/>
              </a:rPr>
              <a:t>():</a:t>
            </a: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global </a:t>
            </a:r>
            <a:r>
              <a:rPr lang="en-IE" sz="2800" dirty="0" err="1">
                <a:solidFill>
                  <a:schemeClr val="bg1"/>
                </a:solidFill>
                <a:latin typeface="Courier New" panose="02070309020205020404" pitchFamily="49" charset="0"/>
                <a:cs typeface="Courier New" panose="02070309020205020404" pitchFamily="49" charset="0"/>
              </a:rPr>
              <a:t>QueueTail</a:t>
            </a:r>
            <a:endParaRPr lang="en-IE" sz="2800" dirty="0">
              <a:solidFill>
                <a:schemeClr val="bg1"/>
              </a:solidFill>
              <a:latin typeface="Courier New" panose="02070309020205020404" pitchFamily="49" charset="0"/>
              <a:cs typeface="Courier New" panose="02070309020205020404" pitchFamily="49" charset="0"/>
            </a:endParaRPr>
          </a:p>
          <a:p>
            <a:pPr marL="0" indent="0">
              <a:buNone/>
            </a:pPr>
            <a:r>
              <a:rPr lang="en-IE" sz="2800" dirty="0">
                <a:solidFill>
                  <a:schemeClr val="bg1"/>
                </a:solidFill>
                <a:latin typeface="Courier New" panose="02070309020205020404" pitchFamily="49" charset="0"/>
                <a:cs typeface="Courier New" panose="02070309020205020404" pitchFamily="49" charset="0"/>
              </a:rPr>
              <a:t>    </a:t>
            </a:r>
            <a:r>
              <a:rPr lang="en-IE" sz="2800" dirty="0" err="1">
                <a:solidFill>
                  <a:schemeClr val="bg1"/>
                </a:solidFill>
                <a:latin typeface="Courier New" panose="02070309020205020404" pitchFamily="49" charset="0"/>
                <a:cs typeface="Courier New" panose="02070309020205020404" pitchFamily="49" charset="0"/>
              </a:rPr>
              <a:t>NewNode</a:t>
            </a:r>
            <a:r>
              <a:rPr lang="en-IE" sz="2800" dirty="0">
                <a:solidFill>
                  <a:schemeClr val="bg1"/>
                </a:solidFill>
                <a:latin typeface="Courier New" panose="02070309020205020404" pitchFamily="49" charset="0"/>
                <a:cs typeface="Courier New" panose="02070309020205020404" pitchFamily="49" charset="0"/>
              </a:rPr>
              <a:t> = </a:t>
            </a:r>
            <a:r>
              <a:rPr lang="en-IE" sz="2800" dirty="0" err="1" smtClean="0">
                <a:solidFill>
                  <a:schemeClr val="bg1"/>
                </a:solidFill>
                <a:latin typeface="Courier New" panose="02070309020205020404" pitchFamily="49" charset="0"/>
                <a:cs typeface="Courier New" panose="02070309020205020404" pitchFamily="49" charset="0"/>
              </a:rPr>
              <a:t>QueueHead</a:t>
            </a:r>
            <a:endParaRPr lang="en-IE" sz="28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40161204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Queues (</a:t>
            </a:r>
            <a:r>
              <a:rPr lang="en-IE" dirty="0" err="1" smtClean="0">
                <a:solidFill>
                  <a:schemeClr val="bg1"/>
                </a:solidFill>
              </a:rPr>
              <a:t>DeleteFromQ</a:t>
            </a:r>
            <a:r>
              <a:rPr lang="en-IE" dirty="0" smtClean="0">
                <a:solidFill>
                  <a:schemeClr val="bg1"/>
                </a:solidFill>
              </a:rPr>
              <a:t>)</a:t>
            </a:r>
            <a:endParaRPr lang="en-IE" dirty="0">
              <a:solidFill>
                <a:schemeClr val="bg1"/>
              </a:solidFill>
            </a:endParaRPr>
          </a:p>
        </p:txBody>
      </p:sp>
      <p:sp>
        <p:nvSpPr>
          <p:cNvPr id="5" name="Content Placeholder 4"/>
          <p:cNvSpPr>
            <a:spLocks noGrp="1"/>
          </p:cNvSpPr>
          <p:nvPr>
            <p:ph idx="1"/>
          </p:nvPr>
        </p:nvSpPr>
        <p:spPr>
          <a:xfrm>
            <a:off x="334566" y="1484784"/>
            <a:ext cx="10971372" cy="4525963"/>
          </a:xfrm>
        </p:spPr>
        <p:txBody>
          <a:bodyPr>
            <a:noAutofit/>
          </a:bodyPr>
          <a:lstStyle/>
          <a:p>
            <a:pPr marL="0" indent="0">
              <a:buNone/>
            </a:pPr>
            <a:r>
              <a:rPr lang="en-IE" sz="2400" dirty="0" smtClean="0">
                <a:solidFill>
                  <a:schemeClr val="bg1"/>
                </a:solidFill>
                <a:latin typeface="Courier New" panose="02070309020205020404" pitchFamily="49" charset="0"/>
                <a:cs typeface="Courier New" panose="02070309020205020404" pitchFamily="49" charset="0"/>
              </a:rPr>
              <a:t>if </a:t>
            </a:r>
            <a:r>
              <a:rPr lang="en-IE" sz="2400" dirty="0" err="1">
                <a:solidFill>
                  <a:schemeClr val="bg1"/>
                </a:solidFill>
                <a:latin typeface="Courier New" panose="02070309020205020404" pitchFamily="49" charset="0"/>
                <a:cs typeface="Courier New" panose="02070309020205020404" pitchFamily="49" charset="0"/>
              </a:rPr>
              <a:t>QueueIsEmpty</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print("Queue is empty")</a:t>
            </a:r>
          </a:p>
          <a:p>
            <a:pPr marL="0" indent="0">
              <a:buNone/>
            </a:pPr>
            <a:r>
              <a:rPr lang="en-IE" sz="2400" dirty="0">
                <a:solidFill>
                  <a:schemeClr val="bg1"/>
                </a:solidFill>
                <a:latin typeface="Courier New" panose="02070309020205020404" pitchFamily="49" charset="0"/>
                <a:cs typeface="Courier New" panose="02070309020205020404" pitchFamily="49" charset="0"/>
              </a:rPr>
              <a:t>        N = 0</a:t>
            </a:r>
          </a:p>
          <a:p>
            <a:pPr marL="0" indent="0">
              <a:buNone/>
            </a:pPr>
            <a:r>
              <a:rPr lang="en-IE" sz="2400" dirty="0">
                <a:solidFill>
                  <a:schemeClr val="bg1"/>
                </a:solidFill>
                <a:latin typeface="Courier New" panose="02070309020205020404" pitchFamily="49" charset="0"/>
                <a:cs typeface="Courier New" panose="02070309020205020404" pitchFamily="49" charset="0"/>
              </a:rPr>
              <a:t>    else:</a:t>
            </a:r>
          </a:p>
          <a:p>
            <a:pPr marL="0" indent="0">
              <a:buNone/>
            </a:pPr>
            <a:r>
              <a:rPr lang="en-IE" sz="2400" dirty="0">
                <a:solidFill>
                  <a:schemeClr val="bg1"/>
                </a:solidFill>
                <a:latin typeface="Courier New" panose="02070309020205020404" pitchFamily="49" charset="0"/>
                <a:cs typeface="Courier New" panose="02070309020205020404" pitchFamily="49" charset="0"/>
              </a:rPr>
              <a:t>        N = </a:t>
            </a:r>
            <a:r>
              <a:rPr lang="en-IE" sz="2400" dirty="0" err="1">
                <a:solidFill>
                  <a:schemeClr val="bg1"/>
                </a:solidFill>
                <a:latin typeface="Courier New" panose="02070309020205020404" pitchFamily="49" charset="0"/>
                <a:cs typeface="Courier New" panose="02070309020205020404" pitchFamily="49" charset="0"/>
              </a:rPr>
              <a:t>QueueHead.value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QueueHead</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NewNode.pointer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p>
          <a:p>
            <a:pPr marL="0" indent="0">
              <a:buNone/>
            </a:pPr>
            <a:r>
              <a:rPr lang="en-IE" sz="2400" dirty="0">
                <a:solidFill>
                  <a:schemeClr val="bg1"/>
                </a:solidFill>
                <a:latin typeface="Courier New" panose="02070309020205020404" pitchFamily="49" charset="0"/>
                <a:cs typeface="Courier New" panose="02070309020205020404" pitchFamily="49" charset="0"/>
              </a:rPr>
              <a:t>    return N</a:t>
            </a: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DeleteFromQ</a:t>
            </a:r>
            <a:r>
              <a:rPr lang="en-IE" sz="2400" dirty="0">
                <a:solidFill>
                  <a:schemeClr val="bg1"/>
                </a:solidFill>
                <a:latin typeface="Courier New" panose="02070309020205020404" pitchFamily="49" charset="0"/>
                <a:cs typeface="Courier New" panose="02070309020205020404" pitchFamily="49" charset="0"/>
              </a:rPr>
              <a:t>.</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22034368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t>
            </a:r>
            <a:r>
              <a:rPr lang="en-IE" sz="6000" dirty="0" smtClean="0">
                <a:solidFill>
                  <a:schemeClr val="bg1"/>
                </a:solidFill>
              </a:rPr>
              <a:t>Advanced Sorting Algorithms</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20626585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Insertion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 23, 42, 33, 18, 54, 34, 16]</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3782411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Stacks</a:t>
            </a:r>
            <a:endParaRPr lang="en-IE" sz="6600" dirty="0">
              <a:solidFill>
                <a:schemeClr val="bg1"/>
              </a:solidFill>
            </a:endParaRPr>
          </a:p>
        </p:txBody>
      </p:sp>
    </p:spTree>
    <p:extLst>
      <p:ext uri="{BB962C8B-B14F-4D97-AF65-F5344CB8AC3E}">
        <p14:creationId xmlns:p14="http://schemas.microsoft.com/office/powerpoint/2010/main" val="42491814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Insertion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for Index in range(1,len(Age)):</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Age[Index]</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a:t>
            </a:r>
            <a:r>
              <a:rPr lang="en-IE" sz="2400" dirty="0" smtClean="0">
                <a:solidFill>
                  <a:schemeClr val="bg1"/>
                </a:solidFill>
                <a:latin typeface="Courier New" panose="02070309020205020404" pitchFamily="49" charset="0"/>
                <a:cs typeface="Courier New" panose="02070309020205020404" pitchFamily="49" charset="0"/>
              </a:rPr>
              <a:t>Index</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Position &gt; 0 and Age[Position - 1] &gt;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DO</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Age[Position - 1]</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Position - 1</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a:t>
            </a:r>
            <a:r>
              <a:rPr lang="en-IE" sz="2400" dirty="0" err="1">
                <a:solidFill>
                  <a:schemeClr val="bg1"/>
                </a:solidFill>
                <a:latin typeface="Courier New" panose="02070309020205020404" pitchFamily="49" charset="0"/>
                <a:cs typeface="Courier New" panose="02070309020205020404" pitchFamily="49" charset="0"/>
              </a:rPr>
              <a:t>CurrentValue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print(Age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InsertionSort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208526259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MAIN PROGRAM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Age = [44,23,42,33,16,54,34,18]</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13377660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478582" y="1600201"/>
            <a:ext cx="10742269" cy="4525963"/>
          </a:xfrm>
        </p:spPr>
        <p:txBody>
          <a:bodyPr>
            <a:normAutofit fontScale="92500" lnSpcReduction="1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2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&gt; 0:</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for </a:t>
            </a:r>
            <a:r>
              <a:rPr lang="en-IE" sz="2400" dirty="0" err="1">
                <a:solidFill>
                  <a:schemeClr val="bg1"/>
                </a:solidFill>
                <a:latin typeface="Courier New" panose="02070309020205020404" pitchFamily="49" charset="0"/>
                <a:cs typeface="Courier New" panose="02070309020205020404" pitchFamily="49" charset="0"/>
              </a:rPr>
              <a:t>StartPosition</a:t>
            </a:r>
            <a:r>
              <a:rPr lang="en-IE" sz="2400" dirty="0">
                <a:solidFill>
                  <a:schemeClr val="bg1"/>
                </a:solidFill>
                <a:latin typeface="Courier New" panose="02070309020205020404" pitchFamily="49" charset="0"/>
                <a:cs typeface="Courier New" panose="02070309020205020404" pitchFamily="49" charset="0"/>
              </a:rPr>
              <a:t> in range(</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Age,StartPosition,SubListCount</a:t>
            </a: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print("After </a:t>
            </a:r>
            <a:r>
              <a:rPr lang="en-IE" sz="2400" dirty="0" smtClean="0">
                <a:solidFill>
                  <a:schemeClr val="bg1"/>
                </a:solidFill>
                <a:latin typeface="Courier New" panose="02070309020205020404" pitchFamily="49" charset="0"/>
                <a:cs typeface="Courier New" panose="02070309020205020404" pitchFamily="49" charset="0"/>
              </a:rPr>
              <a:t>count",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"The list is", Age)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SubListCount</a:t>
            </a:r>
            <a:r>
              <a:rPr lang="en-IE" sz="2400" dirty="0">
                <a:solidFill>
                  <a:schemeClr val="bg1"/>
                </a:solidFill>
                <a:latin typeface="Courier New" panose="02070309020205020404" pitchFamily="49" charset="0"/>
                <a:cs typeface="Courier New" panose="02070309020205020404" pitchFamily="49" charset="0"/>
              </a:rPr>
              <a:t> // 2</a:t>
            </a:r>
          </a:p>
          <a:p>
            <a:pPr marL="0" indent="0">
              <a:buNone/>
            </a:pPr>
            <a:r>
              <a:rPr lang="en-IE" sz="2400" dirty="0">
                <a:solidFill>
                  <a:schemeClr val="bg1"/>
                </a:solidFill>
                <a:latin typeface="Courier New" panose="02070309020205020404" pitchFamily="49" charset="0"/>
                <a:cs typeface="Courier New" panose="02070309020205020404" pitchFamily="49" charset="0"/>
              </a:rPr>
              <a:t>    # </a:t>
            </a:r>
            <a:r>
              <a:rPr lang="en-IE" sz="2400" dirty="0" smtClean="0">
                <a:solidFill>
                  <a:schemeClr val="bg1"/>
                </a:solidFill>
                <a:latin typeface="Courier New" panose="02070309020205020404" pitchFamily="49" charset="0"/>
                <a:cs typeface="Courier New" panose="02070309020205020404" pitchFamily="49" charset="0"/>
              </a:rPr>
              <a:t>ENDWHILE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ShellSort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603936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Shell Sort</a:t>
            </a:r>
            <a:endParaRPr lang="en-IE" dirty="0">
              <a:solidFill>
                <a:schemeClr val="bg1"/>
              </a:solidFill>
            </a:endParaRPr>
          </a:p>
        </p:txBody>
      </p:sp>
      <p:sp>
        <p:nvSpPr>
          <p:cNvPr id="2" name="Content Placeholder 1"/>
          <p:cNvSpPr>
            <a:spLocks noGrp="1"/>
          </p:cNvSpPr>
          <p:nvPr>
            <p:ph idx="1"/>
          </p:nvPr>
        </p:nvSpPr>
        <p:spPr>
          <a:xfrm>
            <a:off x="478582" y="1600201"/>
            <a:ext cx="10742269" cy="4525963"/>
          </a:xfrm>
        </p:spPr>
        <p:txBody>
          <a:bodyPr>
            <a:normAutofit fontScale="85000" lnSpcReduction="20000"/>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(Age, Start, Gap</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for </a:t>
            </a:r>
            <a:r>
              <a:rPr lang="en-IE" sz="2400" dirty="0" err="1">
                <a:solidFill>
                  <a:schemeClr val="bg1"/>
                </a:solidFill>
                <a:latin typeface="Courier New" panose="02070309020205020404" pitchFamily="49" charset="0"/>
                <a:cs typeface="Courier New" panose="02070309020205020404" pitchFamily="49" charset="0"/>
              </a:rPr>
              <a:t>i</a:t>
            </a:r>
            <a:r>
              <a:rPr lang="en-IE" sz="2400" dirty="0">
                <a:solidFill>
                  <a:schemeClr val="bg1"/>
                </a:solidFill>
                <a:latin typeface="Courier New" panose="02070309020205020404" pitchFamily="49" charset="0"/>
                <a:cs typeface="Courier New" panose="02070309020205020404" pitchFamily="49" charset="0"/>
              </a:rPr>
              <a:t> in range(Start + Gap,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 Gap):</a:t>
            </a:r>
          </a:p>
          <a:p>
            <a:pPr marL="0" indent="0">
              <a:buNone/>
            </a:pPr>
            <a:r>
              <a:rPr lang="en-IE" sz="2400" dirty="0">
                <a:solidFill>
                  <a:schemeClr val="bg1"/>
                </a:solidFill>
                <a:latin typeface="Courier New" panose="02070309020205020404" pitchFamily="49" charset="0"/>
                <a:cs typeface="Courier New" panose="02070309020205020404" pitchFamily="49" charset="0"/>
              </a:rPr>
              <a:t>    # DO</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 = Age[</a:t>
            </a:r>
            <a:r>
              <a:rPr lang="en-IE" sz="2400" dirty="0" err="1">
                <a:solidFill>
                  <a:schemeClr val="bg1"/>
                </a:solidFill>
                <a:latin typeface="Courier New" panose="02070309020205020404" pitchFamily="49" charset="0"/>
                <a:cs typeface="Courier New" panose="02070309020205020404" pitchFamily="49" charset="0"/>
              </a:rPr>
              <a:t>i</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a:t>
            </a:r>
            <a:r>
              <a:rPr lang="en-IE" sz="2400" dirty="0" err="1" smtClean="0">
                <a:solidFill>
                  <a:schemeClr val="bg1"/>
                </a:solidFill>
                <a:latin typeface="Courier New" panose="02070309020205020404" pitchFamily="49" charset="0"/>
                <a:cs typeface="Courier New" panose="02070309020205020404" pitchFamily="49" charset="0"/>
              </a:rPr>
              <a:t>i</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while Position &gt;= Gap and Age[Position - Gap] &gt; </a:t>
            </a:r>
            <a:r>
              <a:rPr lang="en-IE" sz="2400" dirty="0" err="1">
                <a:solidFill>
                  <a:schemeClr val="bg1"/>
                </a:solidFill>
                <a:latin typeface="Courier New" panose="02070309020205020404" pitchFamily="49" charset="0"/>
                <a:cs typeface="Courier New" panose="02070309020205020404" pitchFamily="49" charset="0"/>
              </a:rPr>
              <a:t>CurrentValue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DO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Age[Position - Gap]</a:t>
            </a:r>
          </a:p>
          <a:p>
            <a:pPr marL="0" indent="0">
              <a:buNone/>
            </a:pPr>
            <a:r>
              <a:rPr lang="en-IE" sz="2400" dirty="0">
                <a:solidFill>
                  <a:schemeClr val="bg1"/>
                </a:solidFill>
                <a:latin typeface="Courier New" panose="02070309020205020404" pitchFamily="49" charset="0"/>
                <a:cs typeface="Courier New" panose="02070309020205020404" pitchFamily="49" charset="0"/>
              </a:rPr>
              <a:t>            Position = Position - Gap</a:t>
            </a:r>
          </a:p>
          <a:p>
            <a:pPr marL="0" indent="0">
              <a:buNone/>
            </a:pPr>
            <a:r>
              <a:rPr lang="en-IE" sz="2400" dirty="0">
                <a:solidFill>
                  <a:schemeClr val="bg1"/>
                </a:solidFill>
                <a:latin typeface="Courier New" panose="02070309020205020404" pitchFamily="49" charset="0"/>
                <a:cs typeface="Courier New" panose="02070309020205020404" pitchFamily="49" charset="0"/>
              </a:rPr>
              <a:t>        # ENDWHILE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Age[Position] = </a:t>
            </a:r>
            <a:r>
              <a:rPr lang="en-IE" sz="2400" dirty="0" err="1">
                <a:solidFill>
                  <a:schemeClr val="bg1"/>
                </a:solidFill>
                <a:latin typeface="Courier New" panose="02070309020205020404" pitchFamily="49" charset="0"/>
                <a:cs typeface="Courier New" panose="02070309020205020404" pitchFamily="49" charset="0"/>
              </a:rPr>
              <a:t>CurrentValue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print(Age</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GapInsertionSort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526206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pPr marL="0" indent="0">
              <a:buNone/>
            </a:pPr>
            <a:r>
              <a:rPr lang="en-IE" dirty="0" smtClean="0">
                <a:solidFill>
                  <a:schemeClr val="bg1"/>
                </a:solidFill>
                <a:latin typeface="Courier New" panose="02070309020205020404" pitchFamily="49" charset="0"/>
                <a:cs typeface="Courier New" panose="02070309020205020404" pitchFamily="49" charset="0"/>
              </a:rPr>
              <a:t>###### MAIN   PROGRAM ######</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Age = [44,23,42,33,16,54,34,18]</a:t>
            </a:r>
          </a:p>
          <a:p>
            <a:pPr marL="0" indent="0">
              <a:buNone/>
            </a:pP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(Age)</a:t>
            </a:r>
          </a:p>
          <a:p>
            <a:pPr marL="0" indent="0">
              <a:buNone/>
            </a:pPr>
            <a:r>
              <a:rPr lang="en-IE" dirty="0">
                <a:solidFill>
                  <a:schemeClr val="bg1"/>
                </a:solidFill>
                <a:latin typeface="Courier New" panose="02070309020205020404" pitchFamily="49" charset="0"/>
                <a:cs typeface="Courier New" panose="02070309020205020404" pitchFamily="49" charset="0"/>
              </a:rPr>
              <a:t>print(Age</a:t>
            </a:r>
            <a:r>
              <a:rPr lang="en-IE"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END.</a:t>
            </a:r>
            <a:endParaRPr lang="en-IE"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4116154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70000" lnSpcReduction="20000"/>
          </a:bodyPr>
          <a:lstStyle/>
          <a:p>
            <a:pPr marL="0" indent="0">
              <a:buNone/>
            </a:pPr>
            <a:r>
              <a:rPr lang="en-IE" dirty="0" err="1">
                <a:solidFill>
                  <a:schemeClr val="bg1"/>
                </a:solidFill>
                <a:latin typeface="Courier New" panose="02070309020205020404" pitchFamily="49" charset="0"/>
                <a:cs typeface="Courier New" panose="02070309020205020404" pitchFamily="49" charset="0"/>
              </a:rPr>
              <a:t>def</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(Age</a:t>
            </a:r>
            <a:r>
              <a:rPr lang="en-IE" dirty="0" smtClean="0">
                <a:solidFill>
                  <a:schemeClr val="bg1"/>
                </a:solidFill>
                <a:latin typeface="Courier New" panose="02070309020205020404" pitchFamily="49" charset="0"/>
                <a:cs typeface="Courier New" panose="02070309020205020404" pitchFamily="49" charset="0"/>
              </a:rPr>
              <a:t>): </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if </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 &gt; 1</a:t>
            </a:r>
            <a:r>
              <a:rPr lang="en-IE" dirty="0" smtClean="0">
                <a:solidFill>
                  <a:schemeClr val="bg1"/>
                </a:solidFill>
                <a:latin typeface="Courier New" panose="02070309020205020404" pitchFamily="49" charset="0"/>
                <a:cs typeface="Courier New" panose="02070309020205020404" pitchFamily="49" charset="0"/>
              </a:rPr>
              <a:t>:        </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 THEN</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 = </a:t>
            </a:r>
            <a:r>
              <a:rPr lang="en-IE" dirty="0" err="1">
                <a:solidFill>
                  <a:schemeClr val="bg1"/>
                </a:solidFill>
                <a:latin typeface="Courier New" panose="02070309020205020404" pitchFamily="49" charset="0"/>
                <a:cs typeface="Courier New" panose="02070309020205020404" pitchFamily="49" charset="0"/>
              </a:rPr>
              <a:t>len</a:t>
            </a:r>
            <a:r>
              <a:rPr lang="en-IE" dirty="0">
                <a:solidFill>
                  <a:schemeClr val="bg1"/>
                </a:solidFill>
                <a:latin typeface="Courier New" panose="02070309020205020404" pitchFamily="49" charset="0"/>
                <a:cs typeface="Courier New" panose="02070309020205020404" pitchFamily="49" charset="0"/>
              </a:rPr>
              <a:t>(Age)//2</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LeftHalf</a:t>
            </a:r>
            <a:r>
              <a:rPr lang="en-IE" dirty="0">
                <a:solidFill>
                  <a:schemeClr val="bg1"/>
                </a:solidFill>
                <a:latin typeface="Courier New" panose="02070309020205020404" pitchFamily="49" charset="0"/>
                <a:cs typeface="Courier New" panose="02070309020205020404" pitchFamily="49" charset="0"/>
              </a:rPr>
              <a:t> = Age[:</a:t>
            </a:r>
            <a:r>
              <a:rPr lang="en-IE" dirty="0" err="1">
                <a:solidFill>
                  <a:schemeClr val="bg1"/>
                </a:solidFill>
                <a:latin typeface="Courier New" panose="02070309020205020404" pitchFamily="49" charset="0"/>
                <a:cs typeface="Courier New" panose="02070309020205020404" pitchFamily="49" charset="0"/>
              </a:rPr>
              <a:t>MidPoint</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RightHalf</a:t>
            </a:r>
            <a:r>
              <a:rPr lang="en-IE" dirty="0">
                <a:solidFill>
                  <a:schemeClr val="bg1"/>
                </a:solidFill>
                <a:latin typeface="Courier New" panose="02070309020205020404" pitchFamily="49" charset="0"/>
                <a:cs typeface="Courier New" panose="02070309020205020404" pitchFamily="49" charset="0"/>
              </a:rPr>
              <a:t> = Age[</a:t>
            </a:r>
            <a:r>
              <a:rPr lang="en-IE" dirty="0" err="1">
                <a:solidFill>
                  <a:schemeClr val="bg1"/>
                </a:solidFill>
                <a:latin typeface="Courier New" panose="02070309020205020404" pitchFamily="49" charset="0"/>
                <a:cs typeface="Courier New" panose="02070309020205020404" pitchFamily="49" charset="0"/>
              </a:rPr>
              <a:t>MidPoint</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a:t>
            </a:r>
            <a:endParaRPr lang="en-IE" dirty="0" smtClean="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a:t>
            </a:r>
            <a:r>
              <a:rPr lang="en-IE" dirty="0" err="1" smtClean="0">
                <a:solidFill>
                  <a:schemeClr val="bg1"/>
                </a:solidFill>
                <a:latin typeface="Courier New" panose="02070309020205020404" pitchFamily="49" charset="0"/>
                <a:cs typeface="Courier New" panose="02070309020205020404" pitchFamily="49" charset="0"/>
              </a:rPr>
              <a:t>MergeSort</a:t>
            </a:r>
            <a:r>
              <a:rPr lang="en-IE" dirty="0" smtClean="0">
                <a:solidFill>
                  <a:schemeClr val="bg1"/>
                </a:solidFill>
                <a:latin typeface="Courier New" panose="02070309020205020404" pitchFamily="49" charset="0"/>
                <a:cs typeface="Courier New" panose="02070309020205020404" pitchFamily="49" charset="0"/>
              </a:rPr>
              <a:t>(</a:t>
            </a:r>
            <a:r>
              <a:rPr lang="en-IE" dirty="0" err="1" smtClean="0">
                <a:solidFill>
                  <a:schemeClr val="bg1"/>
                </a:solidFill>
                <a:latin typeface="Courier New" panose="02070309020205020404" pitchFamily="49" charset="0"/>
                <a:cs typeface="Courier New" panose="02070309020205020404" pitchFamily="49" charset="0"/>
              </a:rPr>
              <a:t>LeftHalf</a:t>
            </a:r>
            <a:r>
              <a:rPr lang="en-IE" dirty="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MergeSort</a:t>
            </a:r>
            <a:r>
              <a:rPr lang="en-IE" dirty="0">
                <a:solidFill>
                  <a:schemeClr val="bg1"/>
                </a:solidFill>
                <a:latin typeface="Courier New" panose="02070309020205020404" pitchFamily="49" charset="0"/>
                <a:cs typeface="Courier New" panose="02070309020205020404" pitchFamily="49" charset="0"/>
              </a:rPr>
              <a:t>(</a:t>
            </a:r>
            <a:r>
              <a:rPr lang="en-IE" dirty="0" err="1">
                <a:solidFill>
                  <a:schemeClr val="bg1"/>
                </a:solidFill>
                <a:latin typeface="Courier New" panose="02070309020205020404" pitchFamily="49" charset="0"/>
                <a:cs typeface="Courier New" panose="02070309020205020404" pitchFamily="49" charset="0"/>
              </a:rPr>
              <a:t>RightHalf</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a:t>
            </a:r>
            <a:endParaRPr lang="en-IE" dirty="0" smtClean="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       </a:t>
            </a:r>
            <a:r>
              <a:rPr lang="en-IE" dirty="0" err="1" smtClean="0">
                <a:solidFill>
                  <a:schemeClr val="bg1"/>
                </a:solidFill>
                <a:latin typeface="Courier New" panose="02070309020205020404" pitchFamily="49" charset="0"/>
                <a:cs typeface="Courier New" panose="02070309020205020404" pitchFamily="49" charset="0"/>
              </a:rPr>
              <a:t>LeftHalfCounter</a:t>
            </a:r>
            <a:r>
              <a:rPr lang="en-IE" dirty="0" smtClean="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 0</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RightHalfCounter</a:t>
            </a:r>
            <a:r>
              <a:rPr lang="en-IE" dirty="0">
                <a:solidFill>
                  <a:schemeClr val="bg1"/>
                </a:solidFill>
                <a:latin typeface="Courier New" panose="02070309020205020404" pitchFamily="49" charset="0"/>
                <a:cs typeface="Courier New" panose="02070309020205020404" pitchFamily="49" charset="0"/>
              </a:rPr>
              <a:t> = 0</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FinishedArrayCounter</a:t>
            </a:r>
            <a:r>
              <a:rPr lang="en-IE" dirty="0">
                <a:solidFill>
                  <a:schemeClr val="bg1"/>
                </a:solidFill>
                <a:latin typeface="Courier New" panose="02070309020205020404" pitchFamily="49" charset="0"/>
                <a:cs typeface="Courier New" panose="02070309020205020404" pitchFamily="49" charset="0"/>
              </a:rPr>
              <a:t> = 0</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88866173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while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 and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DO</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if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THEN</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else:</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r>
              <a:rPr lang="en-IE" sz="1800" dirty="0" smtClean="0">
                <a:solidFill>
                  <a:schemeClr val="bg1"/>
                </a:solidFill>
                <a:latin typeface="Courier New" panose="02070309020205020404" pitchFamily="49" charset="0"/>
                <a:cs typeface="Courier New" panose="02070309020205020404" pitchFamily="49" charset="0"/>
              </a:rPr>
              <a:t>;            </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1            </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a:t>
            </a:r>
            <a:r>
              <a:rPr lang="en-IE" sz="1800" dirty="0">
                <a:solidFill>
                  <a:schemeClr val="bg1"/>
                </a:solidFill>
                <a:latin typeface="Courier New" panose="02070309020205020404" pitchFamily="49" charset="0"/>
                <a:cs typeface="Courier New" panose="02070309020205020404" pitchFamily="49" charset="0"/>
              </a:rPr>
              <a:t>ENDWHILE;</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
        <p:nvSpPr>
          <p:cNvPr id="5" name="Rounded Rectangle 4"/>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4236494904"/>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Merge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len</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Age[</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a:t>
            </a:r>
            <a:r>
              <a:rPr lang="en-IE" sz="1800" dirty="0">
                <a:solidFill>
                  <a:schemeClr val="bg1"/>
                </a:solidFill>
                <a:latin typeface="Courier New" panose="02070309020205020404" pitchFamily="49" charset="0"/>
                <a:cs typeface="Courier New" panose="02070309020205020404" pitchFamily="49" charset="0"/>
              </a:rPr>
              <a:t>[</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RightHalfCounter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FinishedArrayCounter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r>
              <a:rPr lang="en-IE" sz="1800" dirty="0" smtClean="0">
                <a:solidFill>
                  <a:schemeClr val="bg1"/>
                </a:solidFill>
                <a:latin typeface="Courier New" panose="02070309020205020404" pitchFamily="49" charset="0"/>
                <a:cs typeface="Courier New" panose="02070309020205020404" pitchFamily="49" charset="0"/>
              </a:rPr>
              <a:t>;</a:t>
            </a: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a:solidFill>
                  <a:schemeClr val="bg1"/>
                </a:solidFill>
                <a:latin typeface="Courier New" panose="02070309020205020404" pitchFamily="49" charset="0"/>
                <a:cs typeface="Courier New" panose="02070309020205020404" pitchFamily="49" charset="0"/>
              </a:rPr>
              <a:t>    # ENDIF;</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378641638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M A I N   P R O G R A M ############</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p>
          <a:p>
            <a:pPr marL="0" indent="0">
              <a:buNone/>
            </a:pPr>
            <a:r>
              <a:rPr lang="en-IE" sz="2400" dirty="0">
                <a:solidFill>
                  <a:schemeClr val="bg1"/>
                </a:solidFill>
                <a:latin typeface="Courier New" panose="02070309020205020404" pitchFamily="49" charset="0"/>
                <a:cs typeface="Courier New" panose="02070309020205020404" pitchFamily="49" charset="0"/>
              </a:rPr>
              <a:t>Age = [54,26,93,17,77,31,44,55,20]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(Age)</a:t>
            </a:r>
          </a:p>
          <a:p>
            <a:pPr marL="0" indent="0">
              <a:buNone/>
            </a:pPr>
            <a:r>
              <a:rPr lang="en-IE" sz="2400" dirty="0">
                <a:solidFill>
                  <a:schemeClr val="bg1"/>
                </a:solidFill>
                <a:latin typeface="Courier New" panose="02070309020205020404" pitchFamily="49" charset="0"/>
                <a:cs typeface="Courier New" panose="02070309020205020404" pitchFamily="49" charset="0"/>
              </a:rPr>
              <a:t>print(Age)</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224619543"/>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(Age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0, </a:t>
            </a:r>
            <a:r>
              <a:rPr lang="en-IE" sz="2400" dirty="0" err="1">
                <a:solidFill>
                  <a:schemeClr val="bg1"/>
                </a:solidFill>
                <a:latin typeface="Courier New" panose="02070309020205020404" pitchFamily="49" charset="0"/>
                <a:cs typeface="Courier New" panose="02070309020205020404" pitchFamily="49" charset="0"/>
              </a:rPr>
              <a:t>len</a:t>
            </a:r>
            <a:r>
              <a:rPr lang="en-IE" sz="2400" dirty="0">
                <a:solidFill>
                  <a:schemeClr val="bg1"/>
                </a:solidFill>
                <a:latin typeface="Courier New" panose="02070309020205020404" pitchFamily="49" charset="0"/>
                <a:cs typeface="Courier New" panose="02070309020205020404" pitchFamily="49" charset="0"/>
              </a:rPr>
              <a:t>(Age) - 1</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QuickSort</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3265734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(Declaring)</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dirty="0">
                <a:solidFill>
                  <a:schemeClr val="bg1"/>
                </a:solidFill>
                <a:latin typeface="Courier New" panose="02070309020205020404" pitchFamily="49" charset="0"/>
                <a:cs typeface="Courier New" panose="02070309020205020404" pitchFamily="49" charset="0"/>
              </a:rPr>
              <a:t># PROGRAM </a:t>
            </a:r>
            <a:r>
              <a:rPr lang="en-IE" dirty="0" err="1">
                <a:solidFill>
                  <a:schemeClr val="bg1"/>
                </a:solidFill>
                <a:latin typeface="Courier New" panose="02070309020205020404" pitchFamily="49" charset="0"/>
                <a:cs typeface="Courier New" panose="02070309020205020404" pitchFamily="49" charset="0"/>
              </a:rPr>
              <a:t>StackAsArray</a:t>
            </a:r>
            <a:r>
              <a:rPr lang="en-IE" dirty="0">
                <a:solidFill>
                  <a:schemeClr val="bg1"/>
                </a:solidFill>
                <a:latin typeface="Courier New" panose="02070309020205020404" pitchFamily="49" charset="0"/>
                <a:cs typeface="Courier New" panose="02070309020205020404" pitchFamily="49" charset="0"/>
              </a:rPr>
              <a:t>:</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a:solidFill>
                  <a:schemeClr val="bg1"/>
                </a:solidFill>
                <a:latin typeface="Courier New" panose="02070309020205020404" pitchFamily="49" charset="0"/>
                <a:cs typeface="Courier New" panose="02070309020205020404" pitchFamily="49" charset="0"/>
              </a:rPr>
              <a:t>Stack = [</a:t>
            </a:r>
            <a:r>
              <a:rPr lang="en-IE" dirty="0" smtClean="0">
                <a:solidFill>
                  <a:schemeClr val="bg1"/>
                </a:solidFill>
                <a:latin typeface="Courier New" panose="02070309020205020404" pitchFamily="49" charset="0"/>
                <a:cs typeface="Courier New" panose="02070309020205020404" pitchFamily="49" charset="0"/>
              </a:rPr>
              <a:t>31,41,59,26,0,0,0]</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err="1">
                <a:solidFill>
                  <a:schemeClr val="bg1"/>
                </a:solidFill>
                <a:latin typeface="Courier New" panose="02070309020205020404" pitchFamily="49" charset="0"/>
                <a:cs typeface="Courier New" panose="02070309020205020404" pitchFamily="49" charset="0"/>
              </a:rPr>
              <a:t>MaxSize</a:t>
            </a:r>
            <a:r>
              <a:rPr lang="en-IE" dirty="0">
                <a:solidFill>
                  <a:schemeClr val="bg1"/>
                </a:solidFill>
                <a:latin typeface="Courier New" panose="02070309020205020404" pitchFamily="49" charset="0"/>
                <a:cs typeface="Courier New" panose="02070309020205020404" pitchFamily="49" charset="0"/>
              </a:rPr>
              <a:t> = 7</a:t>
            </a:r>
          </a:p>
          <a:p>
            <a:pPr marL="0" indent="0">
              <a:buNone/>
            </a:pPr>
            <a:r>
              <a:rPr lang="en-IE" dirty="0" err="1">
                <a:solidFill>
                  <a:schemeClr val="bg1"/>
                </a:solidFill>
                <a:latin typeface="Courier New" panose="02070309020205020404" pitchFamily="49" charset="0"/>
                <a:cs typeface="Courier New" panose="02070309020205020404" pitchFamily="49" charset="0"/>
              </a:rPr>
              <a:t>StackTop</a:t>
            </a:r>
            <a:r>
              <a:rPr lang="en-IE" dirty="0">
                <a:solidFill>
                  <a:schemeClr val="bg1"/>
                </a:solidFill>
                <a:latin typeface="Courier New" panose="02070309020205020404" pitchFamily="49" charset="0"/>
                <a:cs typeface="Courier New" panose="02070309020205020404" pitchFamily="49" charset="0"/>
              </a:rPr>
              <a:t> =  </a:t>
            </a:r>
            <a:r>
              <a:rPr lang="en-IE" dirty="0" smtClean="0">
                <a:solidFill>
                  <a:schemeClr val="bg1"/>
                </a:solidFill>
                <a:latin typeface="Courier New" panose="02070309020205020404" pitchFamily="49" charset="0"/>
                <a:cs typeface="Courier New" panose="02070309020205020404" pitchFamily="49" charset="0"/>
              </a:rPr>
              <a:t>3</a:t>
            </a:r>
          </a:p>
          <a:p>
            <a:pPr marL="0" indent="0">
              <a:buNone/>
            </a:pP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#END </a:t>
            </a:r>
            <a:r>
              <a:rPr lang="en-IE" dirty="0" err="1" smtClean="0">
                <a:solidFill>
                  <a:schemeClr val="bg1"/>
                </a:solidFill>
                <a:latin typeface="Courier New" panose="02070309020205020404" pitchFamily="49" charset="0"/>
                <a:cs typeface="Courier New" panose="02070309020205020404" pitchFamily="49" charset="0"/>
              </a:rPr>
              <a:t>StackAsArray</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2489010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First, Last</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if First &lt;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Partition(Age, First, Last</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First,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MainQuickSort</a:t>
            </a:r>
            <a:r>
              <a:rPr lang="en-IE" sz="2400" dirty="0">
                <a:solidFill>
                  <a:schemeClr val="bg1"/>
                </a:solidFill>
                <a:latin typeface="Courier New" panose="02070309020205020404" pitchFamily="49" charset="0"/>
                <a:cs typeface="Courier New" panose="02070309020205020404" pitchFamily="49" charset="0"/>
              </a:rPr>
              <a:t>(Age, </a:t>
            </a:r>
            <a:r>
              <a:rPr lang="en-IE" sz="2400" dirty="0" err="1">
                <a:solidFill>
                  <a:schemeClr val="bg1"/>
                </a:solidFill>
                <a:latin typeface="Courier New" panose="02070309020205020404" pitchFamily="49" charset="0"/>
                <a:cs typeface="Courier New" panose="02070309020205020404" pitchFamily="49" charset="0"/>
              </a:rPr>
              <a:t>splitpoint</a:t>
            </a:r>
            <a:r>
              <a:rPr lang="en-IE" sz="2400" dirty="0">
                <a:solidFill>
                  <a:schemeClr val="bg1"/>
                </a:solidFill>
                <a:latin typeface="Courier New" panose="02070309020205020404" pitchFamily="49" charset="0"/>
                <a:cs typeface="Courier New" panose="02070309020205020404" pitchFamily="49" charset="0"/>
              </a:rPr>
              <a:t> + 1, Last</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 ENDIF</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 </a:t>
            </a:r>
            <a:r>
              <a:rPr lang="en-IE" sz="2400" dirty="0" err="1">
                <a:solidFill>
                  <a:schemeClr val="bg1"/>
                </a:solidFill>
                <a:latin typeface="Courier New" panose="02070309020205020404" pitchFamily="49" charset="0"/>
                <a:cs typeface="Courier New" panose="02070309020205020404" pitchFamily="49" charset="0"/>
              </a:rPr>
              <a:t>QuickSortHelper</a:t>
            </a:r>
            <a:r>
              <a:rPr lang="en-IE" sz="2400" dirty="0">
                <a:solidFill>
                  <a:schemeClr val="bg1"/>
                </a:solidFill>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65196069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Partition(Age, First, Last):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pivotvalue</a:t>
            </a:r>
            <a:r>
              <a:rPr lang="en-IE" sz="2400" dirty="0">
                <a:solidFill>
                  <a:schemeClr val="bg1"/>
                </a:solidFill>
                <a:latin typeface="Courier New" panose="02070309020205020404" pitchFamily="49" charset="0"/>
                <a:cs typeface="Courier New" panose="02070309020205020404" pitchFamily="49" charset="0"/>
              </a:rPr>
              <a:t> = Age[First]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Finished = False</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LeftPointer</a:t>
            </a:r>
            <a:r>
              <a:rPr lang="en-IE" sz="2400" dirty="0">
                <a:solidFill>
                  <a:schemeClr val="bg1"/>
                </a:solidFill>
                <a:latin typeface="Courier New" panose="02070309020205020404" pitchFamily="49" charset="0"/>
                <a:cs typeface="Courier New" panose="02070309020205020404" pitchFamily="49" charset="0"/>
              </a:rPr>
              <a:t> = First + 1</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RightPointer</a:t>
            </a:r>
            <a:r>
              <a:rPr lang="en-IE" sz="2400" dirty="0">
                <a:solidFill>
                  <a:schemeClr val="bg1"/>
                </a:solidFill>
                <a:latin typeface="Courier New" panose="02070309020205020404" pitchFamily="49" charset="0"/>
                <a:cs typeface="Courier New" panose="02070309020205020404" pitchFamily="49" charset="0"/>
              </a:rPr>
              <a:t> = Last</a:t>
            </a:r>
          </a:p>
        </p:txBody>
      </p:sp>
      <p:sp>
        <p:nvSpPr>
          <p:cNvPr id="4" name="Rounded Rectangle 3"/>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987692764"/>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1800" dirty="0" smtClean="0">
                <a:solidFill>
                  <a:schemeClr val="bg1"/>
                </a:solidFill>
                <a:latin typeface="Courier New" panose="02070309020205020404" pitchFamily="49" charset="0"/>
                <a:cs typeface="Courier New" panose="02070309020205020404" pitchFamily="49" charset="0"/>
              </a:rPr>
              <a:t>while </a:t>
            </a:r>
            <a:r>
              <a:rPr lang="en-IE" sz="1800" dirty="0">
                <a:solidFill>
                  <a:schemeClr val="bg1"/>
                </a:solidFill>
                <a:latin typeface="Courier New" panose="02070309020205020404" pitchFamily="49" charset="0"/>
                <a:cs typeface="Courier New" panose="02070309020205020404" pitchFamily="49" charset="0"/>
              </a:rPr>
              <a:t>not Finished:</a:t>
            </a:r>
          </a:p>
          <a:p>
            <a:pPr marL="0" indent="0">
              <a:buNone/>
            </a:pPr>
            <a:r>
              <a:rPr lang="en-IE" sz="1800" dirty="0">
                <a:solidFill>
                  <a:schemeClr val="bg1"/>
                </a:solidFill>
                <a:latin typeface="Courier New" panose="02070309020205020404" pitchFamily="49" charset="0"/>
                <a:cs typeface="Courier New" panose="02070309020205020404" pitchFamily="49" charset="0"/>
              </a:rPr>
              <a:t>    # </a:t>
            </a:r>
            <a:r>
              <a:rPr lang="en-IE" sz="1800" dirty="0" smtClean="0">
                <a:solidFill>
                  <a:schemeClr val="bg1"/>
                </a:solidFill>
                <a:latin typeface="Courier New" panose="02070309020205020404" pitchFamily="49" charset="0"/>
                <a:cs typeface="Courier New" panose="02070309020205020404" pitchFamily="49" charset="0"/>
              </a:rPr>
              <a:t>DO</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while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and Age[</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&lt;= </a:t>
            </a:r>
            <a:r>
              <a:rPr lang="en-IE" sz="1800" dirty="0" err="1">
                <a:solidFill>
                  <a:schemeClr val="bg1"/>
                </a:solidFill>
                <a:latin typeface="Courier New" panose="02070309020205020404" pitchFamily="49" charset="0"/>
                <a:cs typeface="Courier New" panose="02070309020205020404" pitchFamily="49" charset="0"/>
              </a:rPr>
              <a:t>pivotvalue</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a:p>
            <a:pPr marL="0" indent="0">
              <a:buNone/>
            </a:pPr>
            <a:endParaRPr lang="en-IE" sz="1800" dirty="0">
              <a:solidFill>
                <a:schemeClr val="bg1"/>
              </a:solidFill>
              <a:latin typeface="Courier New" panose="02070309020205020404" pitchFamily="49" charset="0"/>
              <a:cs typeface="Courier New" panose="02070309020205020404" pitchFamily="49" charset="0"/>
            </a:endParaRPr>
          </a:p>
          <a:p>
            <a:pPr marL="0" indent="0">
              <a:buNone/>
            </a:pPr>
            <a:r>
              <a:rPr lang="en-IE" sz="1800" dirty="0" smtClean="0">
                <a:solidFill>
                  <a:schemeClr val="bg1"/>
                </a:solidFill>
                <a:latin typeface="Courier New" panose="02070309020205020404" pitchFamily="49" charset="0"/>
                <a:cs typeface="Courier New" panose="02070309020205020404" pitchFamily="49" charset="0"/>
              </a:rPr>
              <a:t>   while </a:t>
            </a:r>
            <a:r>
              <a:rPr lang="en-IE" sz="1800" dirty="0">
                <a:solidFill>
                  <a:schemeClr val="bg1"/>
                </a:solidFill>
                <a:latin typeface="Courier New" panose="02070309020205020404" pitchFamily="49" charset="0"/>
                <a:cs typeface="Courier New" panose="02070309020205020404" pitchFamily="49" charset="0"/>
              </a:rPr>
              <a:t>Age[</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&gt;= </a:t>
            </a:r>
            <a:r>
              <a:rPr lang="en-IE" sz="1800" dirty="0" err="1">
                <a:solidFill>
                  <a:schemeClr val="bg1"/>
                </a:solidFill>
                <a:latin typeface="Courier New" panose="02070309020205020404" pitchFamily="49" charset="0"/>
                <a:cs typeface="Courier New" panose="02070309020205020404" pitchFamily="49" charset="0"/>
              </a:rPr>
              <a:t>pivotvalue</a:t>
            </a:r>
            <a:r>
              <a:rPr lang="en-IE" sz="1800" dirty="0">
                <a:solidFill>
                  <a:schemeClr val="bg1"/>
                </a:solidFill>
                <a:latin typeface="Courier New" panose="02070309020205020404" pitchFamily="49" charset="0"/>
                <a:cs typeface="Courier New" panose="02070309020205020404" pitchFamily="49" charset="0"/>
              </a:rPr>
              <a:t> and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&gt;= </a:t>
            </a:r>
            <a:r>
              <a:rPr lang="en-IE" sz="1800" dirty="0" err="1">
                <a:solidFill>
                  <a:schemeClr val="bg1"/>
                </a:solidFill>
                <a:latin typeface="Courier New" panose="02070309020205020404" pitchFamily="49" charset="0"/>
                <a:cs typeface="Courier New" panose="02070309020205020404" pitchFamily="49" charset="0"/>
              </a:rPr>
              <a:t>LeftPointer</a:t>
            </a:r>
            <a:r>
              <a:rPr lang="en-IE" sz="1800" dirty="0">
                <a:solidFill>
                  <a:schemeClr val="bg1"/>
                </a:solidFill>
                <a:latin typeface="Courier New" panose="02070309020205020404" pitchFamily="49" charset="0"/>
                <a:cs typeface="Courier New" panose="02070309020205020404" pitchFamily="49" charset="0"/>
              </a:rPr>
              <a:t>:</a:t>
            </a:r>
          </a:p>
          <a:p>
            <a:pPr marL="0" indent="0">
              <a:buNone/>
            </a:pPr>
            <a:r>
              <a:rPr lang="en-IE" sz="1800" dirty="0">
                <a:solidFill>
                  <a:schemeClr val="bg1"/>
                </a:solidFill>
                <a:latin typeface="Courier New" panose="02070309020205020404" pitchFamily="49" charset="0"/>
                <a:cs typeface="Courier New" panose="02070309020205020404" pitchFamily="49" charset="0"/>
              </a:rPr>
              <a:t>        # DO</a:t>
            </a:r>
          </a:p>
          <a:p>
            <a:pPr marL="0" indent="0">
              <a:buNone/>
            </a:pPr>
            <a:r>
              <a:rPr lang="en-IE" sz="1800" dirty="0">
                <a:solidFill>
                  <a:schemeClr val="bg1"/>
                </a:solidFill>
                <a:latin typeface="Courier New" panose="02070309020205020404" pitchFamily="49" charset="0"/>
                <a:cs typeface="Courier New" panose="02070309020205020404" pitchFamily="49" charset="0"/>
              </a:rPr>
              <a:t>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 </a:t>
            </a:r>
            <a:r>
              <a:rPr lang="en-IE" sz="1800" dirty="0" err="1">
                <a:solidFill>
                  <a:schemeClr val="bg1"/>
                </a:solidFill>
                <a:latin typeface="Courier New" panose="02070309020205020404" pitchFamily="49" charset="0"/>
                <a:cs typeface="Courier New" panose="02070309020205020404" pitchFamily="49" charset="0"/>
              </a:rPr>
              <a:t>RightPointer</a:t>
            </a:r>
            <a:r>
              <a:rPr lang="en-IE" sz="1800" dirty="0">
                <a:solidFill>
                  <a:schemeClr val="bg1"/>
                </a:solidFill>
                <a:latin typeface="Courier New" panose="02070309020205020404" pitchFamily="49" charset="0"/>
                <a:cs typeface="Courier New" panose="02070309020205020404" pitchFamily="49" charset="0"/>
              </a:rPr>
              <a:t> - 1</a:t>
            </a:r>
          </a:p>
          <a:p>
            <a:pPr marL="0" indent="0">
              <a:buNone/>
            </a:pPr>
            <a:r>
              <a:rPr lang="en-IE" sz="1800" dirty="0">
                <a:solidFill>
                  <a:schemeClr val="bg1"/>
                </a:solidFill>
                <a:latin typeface="Courier New" panose="02070309020205020404" pitchFamily="49" charset="0"/>
                <a:cs typeface="Courier New" panose="02070309020205020404" pitchFamily="49" charset="0"/>
              </a:rPr>
              <a:t>        # ENDWHILE;</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06676186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if </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&lt; </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 THEN</a:t>
            </a:r>
          </a:p>
          <a:p>
            <a:pPr marL="0" indent="0">
              <a:buNone/>
            </a:pPr>
            <a:r>
              <a:rPr lang="en-IE" sz="2000" dirty="0">
                <a:solidFill>
                  <a:schemeClr val="bg1"/>
                </a:solidFill>
                <a:latin typeface="Courier New" panose="02070309020205020404" pitchFamily="49" charset="0"/>
                <a:cs typeface="Courier New" panose="02070309020205020404" pitchFamily="49" charset="0"/>
              </a:rPr>
              <a:t>           Finished = True</a:t>
            </a:r>
          </a:p>
          <a:p>
            <a:pPr marL="0" indent="0">
              <a:buNone/>
            </a:pPr>
            <a:r>
              <a:rPr lang="en-IE" sz="2000" dirty="0">
                <a:solidFill>
                  <a:schemeClr val="bg1"/>
                </a:solidFill>
                <a:latin typeface="Courier New" panose="02070309020205020404" pitchFamily="49" charset="0"/>
                <a:cs typeface="Courier New" panose="02070309020205020404" pitchFamily="49" charset="0"/>
              </a:rPr>
              <a:t>       else:</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temp </a:t>
            </a: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LeftPointer</a:t>
            </a:r>
            <a:r>
              <a:rPr lang="en-IE" sz="2000" dirty="0">
                <a:solidFill>
                  <a:schemeClr val="bg1"/>
                </a:solidFill>
                <a:latin typeface="Courier New" panose="02070309020205020404" pitchFamily="49" charset="0"/>
                <a:cs typeface="Courier New" panose="02070309020205020404" pitchFamily="49" charset="0"/>
              </a:rPr>
              <a:t>] =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 temp</a:t>
            </a:r>
          </a:p>
          <a:p>
            <a:pPr marL="0" indent="0">
              <a:buNone/>
            </a:pPr>
            <a:r>
              <a:rPr lang="en-IE" sz="2000" dirty="0" smtClean="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ENDIF;</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
        <p:nvSpPr>
          <p:cNvPr id="5" name="Rounded Rectangle 4"/>
          <p:cNvSpPr/>
          <p:nvPr/>
        </p:nvSpPr>
        <p:spPr>
          <a:xfrm>
            <a:off x="9983638" y="6093296"/>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171824743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Quick Sort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 </a:t>
            </a:r>
            <a:r>
              <a:rPr lang="en-IE" sz="2000" dirty="0">
                <a:solidFill>
                  <a:schemeClr val="bg1"/>
                </a:solidFill>
                <a:latin typeface="Courier New" panose="02070309020205020404" pitchFamily="49" charset="0"/>
                <a:cs typeface="Courier New" panose="02070309020205020404" pitchFamily="49" charset="0"/>
              </a:rPr>
              <a:t>ENDWHILE;</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 Swap First with </a:t>
            </a:r>
            <a:r>
              <a:rPr lang="en-IE" sz="2000" dirty="0" err="1">
                <a:solidFill>
                  <a:schemeClr val="bg1"/>
                </a:solidFill>
                <a:latin typeface="Courier New" panose="02070309020205020404" pitchFamily="49" charset="0"/>
                <a:cs typeface="Courier New" panose="02070309020205020404" pitchFamily="49" charset="0"/>
              </a:rPr>
              <a:t>RightPointer</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 In other words, put the PIVOT value in its correct place</a:t>
            </a:r>
          </a:p>
          <a:p>
            <a:pPr marL="0" indent="0">
              <a:buNone/>
            </a:pPr>
            <a:r>
              <a:rPr lang="en-IE" sz="2000" dirty="0">
                <a:solidFill>
                  <a:schemeClr val="bg1"/>
                </a:solidFill>
                <a:latin typeface="Courier New" panose="02070309020205020404" pitchFamily="49" charset="0"/>
                <a:cs typeface="Courier New" panose="02070309020205020404" pitchFamily="49" charset="0"/>
              </a:rPr>
              <a:t>   temp = Age[First]</a:t>
            </a:r>
          </a:p>
          <a:p>
            <a:pPr marL="0" indent="0">
              <a:buNone/>
            </a:pPr>
            <a:r>
              <a:rPr lang="en-IE" sz="2000" dirty="0">
                <a:solidFill>
                  <a:schemeClr val="bg1"/>
                </a:solidFill>
                <a:latin typeface="Courier New" panose="02070309020205020404" pitchFamily="49" charset="0"/>
                <a:cs typeface="Courier New" panose="02070309020205020404" pitchFamily="49" charset="0"/>
              </a:rPr>
              <a:t>   Age[First] =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a:t>
            </a:r>
          </a:p>
          <a:p>
            <a:pPr marL="0" indent="0">
              <a:buNone/>
            </a:pPr>
            <a:r>
              <a:rPr lang="en-IE" sz="2000" dirty="0">
                <a:solidFill>
                  <a:schemeClr val="bg1"/>
                </a:solidFill>
                <a:latin typeface="Courier New" panose="02070309020205020404" pitchFamily="49" charset="0"/>
                <a:cs typeface="Courier New" panose="02070309020205020404" pitchFamily="49" charset="0"/>
              </a:rPr>
              <a:t>   Age[</a:t>
            </a:r>
            <a:r>
              <a:rPr lang="en-IE" sz="2000" dirty="0" err="1">
                <a:solidFill>
                  <a:schemeClr val="bg1"/>
                </a:solidFill>
                <a:latin typeface="Courier New" panose="02070309020205020404" pitchFamily="49" charset="0"/>
                <a:cs typeface="Courier New" panose="02070309020205020404" pitchFamily="49" charset="0"/>
              </a:rPr>
              <a:t>RightPointer</a:t>
            </a:r>
            <a:r>
              <a:rPr lang="en-IE" sz="2000" dirty="0">
                <a:solidFill>
                  <a:schemeClr val="bg1"/>
                </a:solidFill>
                <a:latin typeface="Courier New" panose="02070309020205020404" pitchFamily="49" charset="0"/>
                <a:cs typeface="Courier New" panose="02070309020205020404" pitchFamily="49" charset="0"/>
              </a:rPr>
              <a:t>] = temp</a:t>
            </a: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return </a:t>
            </a:r>
            <a:r>
              <a:rPr lang="en-IE" sz="2000" dirty="0" err="1">
                <a:solidFill>
                  <a:schemeClr val="bg1"/>
                </a:solidFill>
                <a:latin typeface="Courier New" panose="02070309020205020404" pitchFamily="49" charset="0"/>
                <a:cs typeface="Courier New" panose="02070309020205020404" pitchFamily="49" charset="0"/>
              </a:rPr>
              <a:t>RightPointer</a:t>
            </a:r>
            <a:endParaRPr lang="en-IE" sz="2000" dirty="0">
              <a:solidFill>
                <a:schemeClr val="bg1"/>
              </a:solidFill>
              <a:latin typeface="Courier New" panose="02070309020205020404" pitchFamily="49" charset="0"/>
              <a:cs typeface="Courier New" panose="02070309020205020404" pitchFamily="49" charset="0"/>
            </a:endParaRPr>
          </a:p>
          <a:p>
            <a:pPr marL="0" indent="0">
              <a:buNone/>
            </a:pPr>
            <a:endParaRPr lang="en-IE" sz="2000" dirty="0">
              <a:solidFill>
                <a:schemeClr val="bg1"/>
              </a:solidFill>
              <a:latin typeface="Courier New" panose="02070309020205020404" pitchFamily="49" charset="0"/>
              <a:cs typeface="Courier New" panose="02070309020205020404" pitchFamily="49" charset="0"/>
            </a:endParaRPr>
          </a:p>
          <a:p>
            <a:pPr marL="0" indent="0">
              <a:buNone/>
            </a:pPr>
            <a:r>
              <a:rPr lang="en-IE" sz="2000" dirty="0">
                <a:solidFill>
                  <a:schemeClr val="bg1"/>
                </a:solidFill>
                <a:latin typeface="Courier New" panose="02070309020205020404" pitchFamily="49" charset="0"/>
                <a:cs typeface="Courier New" panose="02070309020205020404" pitchFamily="49" charset="0"/>
              </a:rPr>
              <a:t># END partition.</a:t>
            </a:r>
          </a:p>
        </p:txBody>
      </p:sp>
      <p:sp>
        <p:nvSpPr>
          <p:cNvPr id="4" name="Rounded Rectangle 3"/>
          <p:cNvSpPr/>
          <p:nvPr/>
        </p:nvSpPr>
        <p:spPr>
          <a:xfrm>
            <a:off x="118542" y="116632"/>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61765065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t>
            </a:r>
            <a:r>
              <a:rPr lang="en-IE" sz="6000" dirty="0" smtClean="0">
                <a:solidFill>
                  <a:schemeClr val="bg1"/>
                </a:solidFill>
              </a:rPr>
              <a:t>File Management</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162948540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FileReader1</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whole file.</a:t>
            </a:r>
            <a:endParaRPr lang="en-IE" sz="2400" dirty="0"/>
          </a:p>
        </p:txBody>
      </p:sp>
    </p:spTree>
    <p:extLst>
      <p:ext uri="{BB962C8B-B14F-4D97-AF65-F5344CB8AC3E}">
        <p14:creationId xmlns:p14="http://schemas.microsoft.com/office/powerpoint/2010/main" val="30048103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FileReader2</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20 characters from the file.</a:t>
            </a:r>
            <a:endParaRPr lang="en-IE" sz="2400" dirty="0"/>
          </a:p>
        </p:txBody>
      </p:sp>
    </p:spTree>
    <p:extLst>
      <p:ext uri="{BB962C8B-B14F-4D97-AF65-F5344CB8AC3E}">
        <p14:creationId xmlns:p14="http://schemas.microsoft.com/office/powerpoint/2010/main" val="216798674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FileReader3</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(20</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20 characters from the file, and then it prints out the next 20 characters.</a:t>
            </a:r>
            <a:endParaRPr lang="en-IE" sz="2400" dirty="0"/>
          </a:p>
        </p:txBody>
      </p:sp>
    </p:spTree>
    <p:extLst>
      <p:ext uri="{BB962C8B-B14F-4D97-AF65-F5344CB8AC3E}">
        <p14:creationId xmlns:p14="http://schemas.microsoft.com/office/powerpoint/2010/main" val="387194513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FileReader4</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a:t>
            </a:r>
          </a:p>
          <a:p>
            <a:pPr marL="0" indent="0">
              <a:buNone/>
            </a:pPr>
            <a:r>
              <a:rPr lang="en-IE" sz="2400" dirty="0">
                <a:solidFill>
                  <a:schemeClr val="bg1"/>
                </a:solidFill>
                <a:latin typeface="Courier New" panose="02070309020205020404" pitchFamily="49" charset="0"/>
                <a:cs typeface="Courier New" panose="02070309020205020404" pitchFamily="49" charset="0"/>
              </a:rPr>
              <a:t>Extension =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Extension</a:t>
            </a:r>
          </a:p>
          <a:p>
            <a:pPr marL="0" indent="0">
              <a:buNone/>
            </a:pP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(input("How many characters:  "))</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NumberOfChars</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445224"/>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asks the user for a filename and a number of characters, and it opens  the specified file for </a:t>
            </a:r>
            <a:r>
              <a:rPr lang="en-IE" sz="2400" dirty="0" err="1" smtClean="0"/>
              <a:t>READing</a:t>
            </a:r>
            <a:r>
              <a:rPr lang="en-IE" sz="2400" dirty="0" smtClean="0"/>
              <a:t>, and prints out the specified number of characters from the file.</a:t>
            </a:r>
            <a:endParaRPr lang="en-IE" sz="2400" dirty="0"/>
          </a:p>
        </p:txBody>
      </p:sp>
    </p:spTree>
    <p:extLst>
      <p:ext uri="{BB962C8B-B14F-4D97-AF65-F5344CB8AC3E}">
        <p14:creationId xmlns:p14="http://schemas.microsoft.com/office/powerpoint/2010/main" val="4264386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Stacks (</a:t>
            </a:r>
            <a:r>
              <a:rPr lang="en-IE" dirty="0" err="1" smtClean="0">
                <a:solidFill>
                  <a:schemeClr val="bg1"/>
                </a:solidFill>
              </a:rPr>
              <a:t>IsFull</a:t>
            </a:r>
            <a:r>
              <a:rPr lang="en-IE" dirty="0" smtClean="0">
                <a:solidFill>
                  <a:schemeClr val="bg1"/>
                </a:solidFill>
              </a:rPr>
              <a:t>)</a:t>
            </a:r>
            <a:endParaRPr lang="en-IE" dirty="0">
              <a:solidFill>
                <a:schemeClr val="bg1"/>
              </a:solidFill>
            </a:endParaRPr>
          </a:p>
        </p:txBody>
      </p:sp>
      <p:sp>
        <p:nvSpPr>
          <p:cNvPr id="4" name="Content Placeholder 3"/>
          <p:cNvSpPr>
            <a:spLocks noGrp="1"/>
          </p:cNvSpPr>
          <p:nvPr>
            <p:ph idx="1"/>
          </p:nvPr>
        </p:nvSpPr>
        <p:spPr>
          <a:xfrm>
            <a:off x="609521" y="1340768"/>
            <a:ext cx="10971372" cy="4525963"/>
          </a:xfrm>
        </p:spPr>
        <p:txBody>
          <a:bodyPr>
            <a:noAutofit/>
          </a:bodyPr>
          <a:lstStyle/>
          <a:p>
            <a:pPr marL="0" indent="0">
              <a:buNone/>
            </a:pPr>
            <a:r>
              <a:rPr lang="en-IE" sz="2400" dirty="0" err="1">
                <a:solidFill>
                  <a:schemeClr val="bg1"/>
                </a:solidFill>
                <a:latin typeface="Courier New" panose="02070309020205020404" pitchFamily="49" charset="0"/>
                <a:cs typeface="Courier New" panose="02070309020205020404" pitchFamily="49" charset="0"/>
              </a:rPr>
              <a:t>def</a:t>
            </a:r>
            <a:r>
              <a:rPr lang="en-IE" sz="2400" dirty="0">
                <a:solidFill>
                  <a:schemeClr val="bg1"/>
                </a:solidFill>
                <a:latin typeface="Courier New" panose="02070309020205020404" pitchFamily="49" charset="0"/>
                <a:cs typeface="Courier New" panose="02070309020205020404" pitchFamily="49" charset="0"/>
              </a:rPr>
              <a:t> IsFull2</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global </a:t>
            </a:r>
            <a:r>
              <a:rPr lang="en-IE" sz="2400" dirty="0" err="1">
                <a:solidFill>
                  <a:schemeClr val="bg1"/>
                </a:solidFill>
                <a:latin typeface="Courier New" panose="02070309020205020404" pitchFamily="49" charset="0"/>
                <a:cs typeface="Courier New" panose="02070309020205020404" pitchFamily="49" charset="0"/>
              </a:rPr>
              <a:t>StackTop</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return(</a:t>
            </a:r>
            <a:r>
              <a:rPr lang="en-IE" sz="2400" dirty="0" err="1">
                <a:solidFill>
                  <a:schemeClr val="bg1"/>
                </a:solidFill>
                <a:latin typeface="Courier New" panose="02070309020205020404" pitchFamily="49" charset="0"/>
                <a:cs typeface="Courier New" panose="02070309020205020404" pitchFamily="49" charset="0"/>
              </a:rPr>
              <a:t>StackTop</a:t>
            </a:r>
            <a:r>
              <a:rPr lang="en-IE" sz="2400" dirty="0">
                <a:solidFill>
                  <a:schemeClr val="bg1"/>
                </a:solidFill>
                <a:latin typeface="Courier New" panose="02070309020205020404" pitchFamily="49" charset="0"/>
                <a:cs typeface="Courier New" panose="02070309020205020404" pitchFamily="49" charset="0"/>
              </a:rPr>
              <a:t> + 1 == </a:t>
            </a:r>
            <a:r>
              <a:rPr lang="en-IE" sz="2400" dirty="0" err="1">
                <a:solidFill>
                  <a:schemeClr val="bg1"/>
                </a:solidFill>
                <a:latin typeface="Courier New" panose="02070309020205020404" pitchFamily="49" charset="0"/>
                <a:cs typeface="Courier New" panose="02070309020205020404" pitchFamily="49" charset="0"/>
              </a:rPr>
              <a:t>MaxSize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#END IsFull2.</a:t>
            </a:r>
          </a:p>
        </p:txBody>
      </p:sp>
      <p:sp>
        <p:nvSpPr>
          <p:cNvPr id="5" name="Rectangle 4"/>
          <p:cNvSpPr/>
          <p:nvPr/>
        </p:nvSpPr>
        <p:spPr>
          <a:xfrm>
            <a:off x="8408737" y="3523864"/>
            <a:ext cx="252028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a:off x="840873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876877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912881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948885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9"/>
          <p:cNvSpPr/>
          <p:nvPr/>
        </p:nvSpPr>
        <p:spPr>
          <a:xfrm>
            <a:off x="9848897" y="3523864"/>
            <a:ext cx="360040" cy="648072"/>
          </a:xfrm>
          <a:prstGeom prst="rect">
            <a:avLst/>
          </a:prstGeom>
          <a:solidFill>
            <a:schemeClr val="tx1">
              <a:lumMod val="75000"/>
              <a:lumOff val="2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10"/>
          <p:cNvSpPr/>
          <p:nvPr/>
        </p:nvSpPr>
        <p:spPr>
          <a:xfrm>
            <a:off x="1020893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ectangle 11"/>
          <p:cNvSpPr/>
          <p:nvPr/>
        </p:nvSpPr>
        <p:spPr>
          <a:xfrm>
            <a:off x="10568977" y="3523864"/>
            <a:ext cx="360040" cy="6480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3" name="Rectangle 12"/>
          <p:cNvSpPr/>
          <p:nvPr/>
        </p:nvSpPr>
        <p:spPr>
          <a:xfrm>
            <a:off x="9384895" y="2198103"/>
            <a:ext cx="1318823"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StackTop</a:t>
            </a:r>
            <a:endParaRPr lang="en-US" sz="3200" cap="none" spc="0" dirty="0">
              <a:ln w="17780" cmpd="sng">
                <a:solidFill>
                  <a:srgbClr val="FFFFFF"/>
                </a:solidFill>
                <a:prstDash val="solid"/>
                <a:miter lim="800000"/>
              </a:ln>
              <a:solidFill>
                <a:schemeClr val="bg1"/>
              </a:solidFill>
            </a:endParaRPr>
          </a:p>
        </p:txBody>
      </p:sp>
      <p:sp>
        <p:nvSpPr>
          <p:cNvPr id="14" name="Down Arrow 13"/>
          <p:cNvSpPr/>
          <p:nvPr/>
        </p:nvSpPr>
        <p:spPr>
          <a:xfrm>
            <a:off x="9839622" y="2731776"/>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5" name="Down Arrow 14"/>
          <p:cNvSpPr/>
          <p:nvPr/>
        </p:nvSpPr>
        <p:spPr>
          <a:xfrm rot="10800000">
            <a:off x="10785001" y="4243944"/>
            <a:ext cx="396044" cy="720080"/>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100">
              <a:solidFill>
                <a:schemeClr val="bg1"/>
              </a:solidFill>
            </a:endParaRPr>
          </a:p>
        </p:txBody>
      </p:sp>
      <p:sp>
        <p:nvSpPr>
          <p:cNvPr id="16" name="Rectangle 15"/>
          <p:cNvSpPr/>
          <p:nvPr/>
        </p:nvSpPr>
        <p:spPr>
          <a:xfrm>
            <a:off x="10343678" y="4983559"/>
            <a:ext cx="1205586" cy="461665"/>
          </a:xfrm>
          <a:prstGeom prst="rect">
            <a:avLst/>
          </a:prstGeom>
          <a:noFill/>
          <a:ln>
            <a:noFill/>
          </a:ln>
        </p:spPr>
        <p:txBody>
          <a:bodyPr wrap="none" lIns="91440" tIns="45720" rIns="91440" bIns="45720">
            <a:spAutoFit/>
          </a:bodyPr>
          <a:lstStyle/>
          <a:p>
            <a:pPr algn="ctr"/>
            <a:r>
              <a:rPr lang="en-US" sz="2400" cap="none" spc="0" dirty="0" err="1" smtClean="0">
                <a:ln w="17780" cmpd="sng">
                  <a:solidFill>
                    <a:srgbClr val="FFFFFF"/>
                  </a:solidFill>
                  <a:prstDash val="solid"/>
                  <a:miter lim="800000"/>
                </a:ln>
                <a:solidFill>
                  <a:schemeClr val="bg1"/>
                </a:solidFill>
              </a:rPr>
              <a:t>MaxSize</a:t>
            </a:r>
            <a:endParaRPr lang="en-US" sz="3200" cap="none" spc="0" dirty="0">
              <a:ln w="17780" cmpd="sng">
                <a:solidFill>
                  <a:srgbClr val="FFFFFF"/>
                </a:solidFill>
                <a:prstDash val="solid"/>
                <a:miter lim="800000"/>
              </a:ln>
              <a:solidFill>
                <a:schemeClr val="bg1"/>
              </a:solidFill>
            </a:endParaRPr>
          </a:p>
        </p:txBody>
      </p:sp>
      <p:sp>
        <p:nvSpPr>
          <p:cNvPr id="17" name="Rounded Rectangle 16"/>
          <p:cNvSpPr/>
          <p:nvPr/>
        </p:nvSpPr>
        <p:spPr>
          <a:xfrm>
            <a:off x="7751390" y="1700808"/>
            <a:ext cx="4248472" cy="4320480"/>
          </a:xfrm>
          <a:prstGeom prst="round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63168037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FileReader5</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file_pointer.readline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line only of the file.</a:t>
            </a:r>
            <a:endParaRPr lang="en-IE" sz="2400" dirty="0"/>
          </a:p>
        </p:txBody>
      </p:sp>
    </p:spTree>
    <p:extLst>
      <p:ext uri="{BB962C8B-B14F-4D97-AF65-F5344CB8AC3E}">
        <p14:creationId xmlns:p14="http://schemas.microsoft.com/office/powerpoint/2010/main" val="227415538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FileReader6</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print(</a:t>
            </a:r>
            <a:r>
              <a:rPr lang="en-IE" sz="2400" dirty="0" err="1" smtClean="0">
                <a:solidFill>
                  <a:schemeClr val="bg1"/>
                </a:solidFill>
                <a:latin typeface="Courier New" panose="02070309020205020404" pitchFamily="49" charset="0"/>
                <a:cs typeface="Courier New" panose="02070309020205020404" pitchFamily="49" charset="0"/>
              </a:rPr>
              <a:t>file_pointer.readline</a:t>
            </a:r>
            <a:r>
              <a:rPr lang="en-IE" sz="2400" dirty="0" smtClean="0">
                <a:solidFill>
                  <a:schemeClr val="bg1"/>
                </a:solidFill>
                <a:latin typeface="Courier New" panose="02070309020205020404" pitchFamily="49" charset="0"/>
                <a:cs typeface="Courier New" panose="02070309020205020404" pitchFamily="49" charset="0"/>
              </a:rPr>
              <a:t>(100</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and prints out the first 100 characters from the first line only of the file (if there is less than 100 characters, it keeps on printing until it reaches the end of the line).</a:t>
            </a:r>
            <a:endParaRPr lang="en-IE" sz="2400" dirty="0"/>
          </a:p>
        </p:txBody>
      </p:sp>
    </p:spTree>
    <p:extLst>
      <p:ext uri="{BB962C8B-B14F-4D97-AF65-F5344CB8AC3E}">
        <p14:creationId xmlns:p14="http://schemas.microsoft.com/office/powerpoint/2010/main" val="506062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FileReader7</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open("C:\Python34\MyData.txt", "r")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line in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print(line)</a:t>
            </a: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MyData.txt</a:t>
            </a:r>
            <a:r>
              <a:rPr lang="en-IE" sz="2400" dirty="0" smtClean="0"/>
              <a:t> for </a:t>
            </a:r>
            <a:r>
              <a:rPr lang="en-IE" sz="2400" dirty="0" err="1" smtClean="0"/>
              <a:t>READing</a:t>
            </a:r>
            <a:r>
              <a:rPr lang="en-IE" sz="2400" dirty="0" smtClean="0"/>
              <a:t>, prints out the whole file line by line.</a:t>
            </a:r>
            <a:endParaRPr lang="en-IE" sz="2400" dirty="0"/>
          </a:p>
        </p:txBody>
      </p:sp>
    </p:spTree>
    <p:extLst>
      <p:ext uri="{BB962C8B-B14F-4D97-AF65-F5344CB8AC3E}">
        <p14:creationId xmlns:p14="http://schemas.microsoft.com/office/powerpoint/2010/main" val="183238084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program opens a file called </a:t>
            </a:r>
            <a:r>
              <a:rPr lang="en-IE" sz="2400" dirty="0" smtClean="0">
                <a:latin typeface="Courier New" panose="02070309020205020404" pitchFamily="49" charset="0"/>
                <a:cs typeface="Courier New" panose="02070309020205020404" pitchFamily="49" charset="0"/>
              </a:rPr>
              <a:t>MyData2.txt</a:t>
            </a:r>
            <a:r>
              <a:rPr lang="en-IE" sz="2400" dirty="0" smtClean="0"/>
              <a:t> for </a:t>
            </a:r>
            <a:r>
              <a:rPr lang="en-IE" sz="2400" dirty="0" err="1" smtClean="0"/>
              <a:t>WRITing</a:t>
            </a:r>
            <a:r>
              <a:rPr lang="en-IE" sz="2400" dirty="0" smtClean="0"/>
              <a:t>, and creates a new file if there isn’t one there, or overwrites the text in the file if it exists.</a:t>
            </a:r>
            <a:endParaRPr lang="en-IE" sz="2400" dirty="0"/>
          </a:p>
        </p:txBody>
      </p:sp>
    </p:spTree>
    <p:extLst>
      <p:ext uri="{BB962C8B-B14F-4D97-AF65-F5344CB8AC3E}">
        <p14:creationId xmlns:p14="http://schemas.microsoft.com/office/powerpoint/2010/main" val="177409329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FileWriter2</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new message\n"))</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("This is a second message\n"))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a:t>
            </a:r>
            <a:r>
              <a:rPr lang="en-IE" sz="2400" dirty="0" smtClean="0"/>
              <a:t>exists with the two lines specified in the program.</a:t>
            </a:r>
            <a:endParaRPr lang="en-IE" sz="2400" dirty="0"/>
          </a:p>
        </p:txBody>
      </p:sp>
    </p:spTree>
    <p:extLst>
      <p:ext uri="{BB962C8B-B14F-4D97-AF65-F5344CB8AC3E}">
        <p14:creationId xmlns:p14="http://schemas.microsoft.com/office/powerpoint/2010/main" val="408204950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FileWriter3</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"w")</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This program opens a file called </a:t>
            </a:r>
            <a:r>
              <a:rPr lang="en-IE" sz="2400" dirty="0">
                <a:latin typeface="Courier New" panose="02070309020205020404" pitchFamily="49" charset="0"/>
                <a:cs typeface="Courier New" panose="02070309020205020404" pitchFamily="49" charset="0"/>
              </a:rPr>
              <a:t>MyData2.txt</a:t>
            </a:r>
            <a:r>
              <a:rPr lang="en-IE" sz="2400" dirty="0"/>
              <a:t> for </a:t>
            </a:r>
            <a:r>
              <a:rPr lang="en-IE" sz="2400" dirty="0" err="1"/>
              <a:t>WRITing</a:t>
            </a:r>
            <a:r>
              <a:rPr lang="en-IE" sz="2400" dirty="0"/>
              <a:t>, and creates a new file if there isn’t one there, or overwrites the text in the file if it </a:t>
            </a:r>
            <a:r>
              <a:rPr lang="en-IE" sz="2400" dirty="0" smtClean="0"/>
              <a:t>exists with the three lines specified in the program.</a:t>
            </a:r>
            <a:endParaRPr lang="en-IE" sz="2400" dirty="0"/>
          </a:p>
        </p:txBody>
      </p:sp>
    </p:spTree>
    <p:extLst>
      <p:ext uri="{BB962C8B-B14F-4D97-AF65-F5344CB8AC3E}">
        <p14:creationId xmlns:p14="http://schemas.microsoft.com/office/powerpoint/2010/main" val="18116829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FileWriter4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Message = ["line 1\n", "line 2\n", "line 3\n"]</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a:t>
            </a:r>
            <a:r>
              <a:rPr lang="en-IE" sz="2400" dirty="0" smtClean="0">
                <a:solidFill>
                  <a:schemeClr val="bg1"/>
                </a:solidFill>
                <a:latin typeface="Courier New" panose="02070309020205020404" pitchFamily="49" charset="0"/>
                <a:cs typeface="Courier New" panose="02070309020205020404" pitchFamily="49" charset="0"/>
              </a:rPr>
              <a:t>“a")</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file_pointer.writelines</a:t>
            </a:r>
            <a:r>
              <a:rPr lang="en-IE" sz="2400" dirty="0">
                <a:solidFill>
                  <a:schemeClr val="bg1"/>
                </a:solidFill>
                <a:latin typeface="Courier New" panose="02070309020205020404" pitchFamily="49" charset="0"/>
                <a:cs typeface="Courier New" panose="02070309020205020404" pitchFamily="49" charset="0"/>
              </a:rPr>
              <a:t>(Message))</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Does the same as the previous program, except instead of overwriting the existing text in the file, it appends the new three lines into the file.</a:t>
            </a:r>
            <a:endParaRPr lang="en-IE" sz="2400" dirty="0"/>
          </a:p>
        </p:txBody>
      </p:sp>
      <p:sp>
        <p:nvSpPr>
          <p:cNvPr id="5" name="Rectangle 4"/>
          <p:cNvSpPr/>
          <p:nvPr/>
        </p:nvSpPr>
        <p:spPr>
          <a:xfrm>
            <a:off x="10199662" y="620688"/>
            <a:ext cx="1584176" cy="122413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Current File</a:t>
            </a:r>
            <a:endParaRPr lang="en-IE" dirty="0">
              <a:solidFill>
                <a:schemeClr val="tx1"/>
              </a:solidFill>
            </a:endParaRPr>
          </a:p>
        </p:txBody>
      </p:sp>
      <p:sp>
        <p:nvSpPr>
          <p:cNvPr id="6" name="Rectangle 5"/>
          <p:cNvSpPr/>
          <p:nvPr/>
        </p:nvSpPr>
        <p:spPr>
          <a:xfrm>
            <a:off x="10199662" y="1844824"/>
            <a:ext cx="1584176" cy="612068"/>
          </a:xfrm>
          <a:prstGeom prst="rect">
            <a:avLst/>
          </a:prstGeom>
          <a:solidFill>
            <a:schemeClr val="accent3">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Message</a:t>
            </a:r>
            <a:endParaRPr lang="en-IE" dirty="0">
              <a:solidFill>
                <a:schemeClr val="tx1"/>
              </a:solidFill>
            </a:endParaRPr>
          </a:p>
        </p:txBody>
      </p:sp>
      <p:sp>
        <p:nvSpPr>
          <p:cNvPr id="7" name="Rectangle 6"/>
          <p:cNvSpPr/>
          <p:nvPr/>
        </p:nvSpPr>
        <p:spPr>
          <a:xfrm>
            <a:off x="9294001" y="3356992"/>
            <a:ext cx="504056" cy="72008"/>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980135259"/>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FileWriter5</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open("C:\Python34\MyData2.txt", "r+")</a:t>
            </a:r>
          </a:p>
          <a:p>
            <a:pPr marL="0" indent="0">
              <a:buNone/>
            </a:pPr>
            <a:r>
              <a:rPr lang="en-IE" sz="2400" dirty="0" err="1">
                <a:solidFill>
                  <a:schemeClr val="bg1"/>
                </a:solidFill>
                <a:latin typeface="Courier New" panose="02070309020205020404" pitchFamily="49" charset="0"/>
                <a:cs typeface="Courier New" panose="02070309020205020404" pitchFamily="49" charset="0"/>
              </a:rPr>
              <a:t>Current_file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New_file</a:t>
            </a:r>
            <a:r>
              <a:rPr lang="en-IE" sz="2400" dirty="0">
                <a:solidFill>
                  <a:schemeClr val="bg1"/>
                </a:solidFill>
                <a:latin typeface="Courier New" panose="02070309020205020404" pitchFamily="49" charset="0"/>
                <a:cs typeface="Courier New" panose="02070309020205020404" pitchFamily="49" charset="0"/>
              </a:rPr>
              <a:t> = "Start of file\n" + </a:t>
            </a:r>
            <a:r>
              <a:rPr lang="en-IE" sz="2400" dirty="0" err="1">
                <a:solidFill>
                  <a:schemeClr val="bg1"/>
                </a:solidFill>
                <a:latin typeface="Courier New" panose="02070309020205020404" pitchFamily="49" charset="0"/>
                <a:cs typeface="Courier New" panose="02070309020205020404" pitchFamily="49" charset="0"/>
              </a:rPr>
              <a:t>Current_file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file_pointer.seek</a:t>
            </a:r>
            <a:r>
              <a:rPr lang="en-IE" sz="2400" dirty="0">
                <a:solidFill>
                  <a:schemeClr val="bg1"/>
                </a:solidFill>
                <a:latin typeface="Courier New" panose="02070309020205020404" pitchFamily="49" charset="0"/>
                <a:cs typeface="Courier New" panose="02070309020205020404" pitchFamily="49" charset="0"/>
              </a:rPr>
              <a:t>(0) # This resets the pointer to the start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file_pointer.write</a:t>
            </a:r>
            <a:r>
              <a:rPr lang="en-IE" sz="2400" dirty="0">
                <a:solidFill>
                  <a:schemeClr val="bg1"/>
                </a:solidFill>
                <a:latin typeface="Courier New" panose="02070309020205020404" pitchFamily="49" charset="0"/>
                <a:cs typeface="Courier New" panose="02070309020205020404" pitchFamily="49" charset="0"/>
              </a:rPr>
              <a:t>(</a:t>
            </a:r>
            <a:r>
              <a:rPr lang="en-IE" sz="2400" dirty="0" err="1">
                <a:solidFill>
                  <a:schemeClr val="bg1"/>
                </a:solidFill>
                <a:latin typeface="Courier New" panose="02070309020205020404" pitchFamily="49" charset="0"/>
                <a:cs typeface="Courier New" panose="02070309020205020404" pitchFamily="49" charset="0"/>
              </a:rPr>
              <a:t>New_file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adds the line “Start of file” to the start of the file.</a:t>
            </a:r>
            <a:endParaRPr lang="en-IE" sz="2400" dirty="0"/>
          </a:p>
        </p:txBody>
      </p:sp>
      <p:sp>
        <p:nvSpPr>
          <p:cNvPr id="7" name="Rectangle 6"/>
          <p:cNvSpPr/>
          <p:nvPr/>
        </p:nvSpPr>
        <p:spPr>
          <a:xfrm>
            <a:off x="10199662" y="1196752"/>
            <a:ext cx="1584176" cy="1224136"/>
          </a:xfrm>
          <a:prstGeom prst="rect">
            <a:avLst/>
          </a:prstGeom>
          <a:solidFill>
            <a:schemeClr val="bg1"/>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Current File</a:t>
            </a:r>
            <a:endParaRPr lang="en-IE" dirty="0">
              <a:solidFill>
                <a:schemeClr val="tx1"/>
              </a:solidFill>
            </a:endParaRPr>
          </a:p>
        </p:txBody>
      </p:sp>
      <p:sp>
        <p:nvSpPr>
          <p:cNvPr id="8" name="Rectangle 7"/>
          <p:cNvSpPr/>
          <p:nvPr/>
        </p:nvSpPr>
        <p:spPr>
          <a:xfrm>
            <a:off x="10199662" y="584684"/>
            <a:ext cx="1584176" cy="612068"/>
          </a:xfrm>
          <a:prstGeom prst="rect">
            <a:avLst/>
          </a:prstGeom>
          <a:solidFill>
            <a:schemeClr val="accent3">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Message</a:t>
            </a:r>
            <a:endParaRPr lang="en-IE" dirty="0">
              <a:solidFill>
                <a:schemeClr val="tx1"/>
              </a:solidFill>
            </a:endParaRPr>
          </a:p>
        </p:txBody>
      </p:sp>
    </p:spTree>
    <p:extLst>
      <p:ext uri="{BB962C8B-B14F-4D97-AF65-F5344CB8AC3E}">
        <p14:creationId xmlns:p14="http://schemas.microsoft.com/office/powerpoint/2010/main" val="1143986305"/>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File Management</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err="1" smtClean="0">
                <a:solidFill>
                  <a:schemeClr val="bg1"/>
                </a:solidFill>
                <a:latin typeface="Courier New" panose="02070309020205020404" pitchFamily="49" charset="0"/>
                <a:cs typeface="Courier New" panose="02070309020205020404" pitchFamily="49" charset="0"/>
              </a:rPr>
              <a:t>FileBinReader</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open("C:\Python34\Python.gif", "</a:t>
            </a:r>
            <a:r>
              <a:rPr lang="en-IE" sz="2400" dirty="0" err="1">
                <a:solidFill>
                  <a:schemeClr val="bg1"/>
                </a:solidFill>
                <a:latin typeface="Courier New" panose="02070309020205020404" pitchFamily="49" charset="0"/>
                <a:cs typeface="Courier New" panose="02070309020205020404" pitchFamily="49" charset="0"/>
              </a:rPr>
              <a:t>br</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first4 = tuple(</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(4</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smtClean="0">
                <a:solidFill>
                  <a:schemeClr val="bg1"/>
                </a:solidFill>
                <a:latin typeface="Courier New" panose="02070309020205020404" pitchFamily="49" charset="0"/>
                <a:cs typeface="Courier New" panose="02070309020205020404" pitchFamily="49" charset="0"/>
              </a:rPr>
              <a:t>if </a:t>
            </a:r>
            <a:r>
              <a:rPr lang="en-IE" sz="2400" dirty="0">
                <a:solidFill>
                  <a:schemeClr val="bg1"/>
                </a:solidFill>
                <a:latin typeface="Courier New" panose="02070309020205020404" pitchFamily="49" charset="0"/>
                <a:cs typeface="Courier New" panose="02070309020205020404" pitchFamily="49" charset="0"/>
              </a:rPr>
              <a:t>first4 == (0x47, 0x49, 0x46, 0x38):</a:t>
            </a:r>
          </a:p>
          <a:p>
            <a:pPr marL="0" indent="0">
              <a:buNone/>
            </a:pPr>
            <a:r>
              <a:rPr lang="en-IE" sz="2400" dirty="0">
                <a:solidFill>
                  <a:schemeClr val="bg1"/>
                </a:solidFill>
                <a:latin typeface="Courier New" panose="02070309020205020404" pitchFamily="49" charset="0"/>
                <a:cs typeface="Courier New" panose="02070309020205020404" pitchFamily="49" charset="0"/>
              </a:rPr>
              <a:t>    # THEN</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print("This is not a GIF file")</a:t>
            </a:r>
          </a:p>
          <a:p>
            <a:pPr marL="0" indent="0">
              <a:buNone/>
            </a:pPr>
            <a:r>
              <a:rPr lang="en-IE" sz="2400" dirty="0">
                <a:solidFill>
                  <a:schemeClr val="bg1"/>
                </a:solidFill>
                <a:latin typeface="Courier New" panose="02070309020205020404" pitchFamily="49" charset="0"/>
                <a:cs typeface="Courier New" panose="02070309020205020404" pitchFamily="49" charset="0"/>
              </a:rPr>
              <a:t># ENDIF</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r>
              <a:rPr lang="en-IE" sz="2400" dirty="0" err="1" smtClean="0">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5301208"/>
            <a:ext cx="10801200" cy="122413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This checks if the file specified is a GIF file or not. If it is a GIF it will start with </a:t>
            </a:r>
            <a:r>
              <a:rPr lang="en-IE" sz="2400" dirty="0"/>
              <a:t>HEX values 0x47, 0x49, 0x46, </a:t>
            </a:r>
            <a:r>
              <a:rPr lang="en-IE" sz="2400" dirty="0" smtClean="0"/>
              <a:t>0x38. </a:t>
            </a:r>
            <a:endParaRPr lang="en-IE" sz="2400" dirty="0"/>
          </a:p>
        </p:txBody>
      </p:sp>
    </p:spTree>
    <p:extLst>
      <p:ext uri="{BB962C8B-B14F-4D97-AF65-F5344CB8AC3E}">
        <p14:creationId xmlns:p14="http://schemas.microsoft.com/office/powerpoint/2010/main" val="69910028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t>
            </a:r>
            <a:r>
              <a:rPr lang="en-IE" sz="6000" dirty="0" smtClean="0">
                <a:solidFill>
                  <a:schemeClr val="bg1"/>
                </a:solidFill>
              </a:rPr>
              <a:t>Exception Handling</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extLst>
      <p:ext uri="{BB962C8B-B14F-4D97-AF65-F5344CB8AC3E}">
        <p14:creationId xmlns:p14="http://schemas.microsoft.com/office/powerpoint/2010/main" val="3865348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1405</TotalTime>
  <Words>5232</Words>
  <Application>Microsoft Office PowerPoint</Application>
  <PresentationFormat>Custom</PresentationFormat>
  <Paragraphs>1288</Paragraphs>
  <Slides>125</Slides>
  <Notes>0</Notes>
  <HiddenSlides>0</HiddenSlides>
  <MMClips>0</MMClips>
  <ScaleCrop>false</ScaleCrop>
  <HeadingPairs>
    <vt:vector size="4" baseType="variant">
      <vt:variant>
        <vt:lpstr>Theme</vt:lpstr>
      </vt:variant>
      <vt:variant>
        <vt:i4>1</vt:i4>
      </vt:variant>
      <vt:variant>
        <vt:lpstr>Slide Titles</vt:lpstr>
      </vt:variant>
      <vt:variant>
        <vt:i4>125</vt:i4>
      </vt:variant>
    </vt:vector>
  </HeadingPairs>
  <TitlesOfParts>
    <vt:vector size="126" baseType="lpstr">
      <vt:lpstr>Office Theme</vt:lpstr>
      <vt:lpstr>Python: Revision</vt:lpstr>
      <vt:lpstr>Python: Structured Programming</vt:lpstr>
      <vt:lpstr>Structured Programming</vt:lpstr>
      <vt:lpstr>Structured Programming</vt:lpstr>
      <vt:lpstr>Structured Programming</vt:lpstr>
      <vt:lpstr>Python: Stacks and Queues  (as an Array)</vt:lpstr>
      <vt:lpstr>Stacks</vt:lpstr>
      <vt:lpstr>Stacks (Declaring)</vt:lpstr>
      <vt:lpstr>Stacks (IsFull)</vt:lpstr>
      <vt:lpstr>Stacks (IsEmpty)</vt:lpstr>
      <vt:lpstr>Stacks (Push)</vt:lpstr>
      <vt:lpstr>Stacks (Pop)</vt:lpstr>
      <vt:lpstr>Stacks (Top)</vt:lpstr>
      <vt:lpstr>Queues</vt:lpstr>
      <vt:lpstr>Queues (Declaring)</vt:lpstr>
      <vt:lpstr>Queues (IsFull)</vt:lpstr>
      <vt:lpstr>Queues (IsEmpty)</vt:lpstr>
      <vt:lpstr>Queues (AddToQ)</vt:lpstr>
      <vt:lpstr>Queues (DeleteFromQ)</vt:lpstr>
      <vt:lpstr>Queues (ClearQ)</vt:lpstr>
      <vt:lpstr>Circular Queues</vt:lpstr>
      <vt:lpstr>Circular Queues (Declaring)</vt:lpstr>
      <vt:lpstr>Circular Queues (IsFull)</vt:lpstr>
      <vt:lpstr>Circular Queues (IsEmpty)</vt:lpstr>
      <vt:lpstr>Circular Queues (AddToQ)</vt:lpstr>
      <vt:lpstr>Circular Queues (DeleteFromQ)</vt:lpstr>
      <vt:lpstr>Circular Queues (ClearQ)</vt:lpstr>
      <vt:lpstr>Python: Linked Lists and Recursion</vt:lpstr>
      <vt:lpstr>Linked Lists</vt:lpstr>
      <vt:lpstr>Linked Lists: Declaration</vt:lpstr>
      <vt:lpstr>Linked Lists: Declaration</vt:lpstr>
      <vt:lpstr>Linked Lists: Printing</vt:lpstr>
      <vt:lpstr>Linked Lists: Create Empty List </vt:lpstr>
      <vt:lpstr>Linked Lists: Delete a List </vt:lpstr>
      <vt:lpstr>Linked Lists: Is the List Empty?</vt:lpstr>
      <vt:lpstr>Linked Lists: Find A Node</vt:lpstr>
      <vt:lpstr>Linked Lists: Find A Node</vt:lpstr>
      <vt:lpstr>Linked Lists: Insert A Node</vt:lpstr>
      <vt:lpstr>Linked Lists: Insert A Node</vt:lpstr>
      <vt:lpstr>Linked Lists: Delete A Node</vt:lpstr>
      <vt:lpstr>Linked Lists: Delete A Node</vt:lpstr>
      <vt:lpstr>Recursion</vt:lpstr>
      <vt:lpstr>PowerPoint Presentation</vt:lpstr>
      <vt:lpstr>PowerPoint Presentation</vt:lpstr>
      <vt:lpstr>PowerPoint Presentation</vt:lpstr>
      <vt:lpstr>PowerPoint Presentation</vt:lpstr>
      <vt:lpstr>Decimal to Binary Conversion</vt:lpstr>
      <vt:lpstr>Decimal to Binary Conversion</vt:lpstr>
      <vt:lpstr>Linked Lists: Recursion</vt:lpstr>
      <vt:lpstr>Linked Lists: Recursion</vt:lpstr>
      <vt:lpstr>Linked Lists: Recursion</vt:lpstr>
      <vt:lpstr>Linked Lists: Recursion</vt:lpstr>
      <vt:lpstr>Linked Lists: Recursion</vt:lpstr>
      <vt:lpstr>Python: Stacks and Queues  (as a Linked List)</vt:lpstr>
      <vt:lpstr>Stacks</vt:lpstr>
      <vt:lpstr>Stacks (IsEmpty)</vt:lpstr>
      <vt:lpstr>Stacks (PrintStack)</vt:lpstr>
      <vt:lpstr>Stacks (Push)</vt:lpstr>
      <vt:lpstr>Stacks (Pop)</vt:lpstr>
      <vt:lpstr>Stacks (Top)</vt:lpstr>
      <vt:lpstr>Queues</vt:lpstr>
      <vt:lpstr>Queues (IsEmpty)</vt:lpstr>
      <vt:lpstr>Queues (PrintQueue)</vt:lpstr>
      <vt:lpstr>Queues (AddToQ)</vt:lpstr>
      <vt:lpstr>Queues (AddToQ)</vt:lpstr>
      <vt:lpstr>Queues (DeleteFromQ)</vt:lpstr>
      <vt:lpstr>Queues (DeleteFromQ)</vt:lpstr>
      <vt:lpstr>Python: Advanced Sorting Algorithms</vt:lpstr>
      <vt:lpstr>Insertion Sort</vt:lpstr>
      <vt:lpstr>Insertion Sort</vt:lpstr>
      <vt:lpstr>Shell Sort</vt:lpstr>
      <vt:lpstr>Shell Sort</vt:lpstr>
      <vt:lpstr>Shell Sort</vt:lpstr>
      <vt:lpstr>Merge Sort</vt:lpstr>
      <vt:lpstr>Merge Sort</vt:lpstr>
      <vt:lpstr>Merge Sort</vt:lpstr>
      <vt:lpstr>Merge Sort</vt:lpstr>
      <vt:lpstr>Quick Sort</vt:lpstr>
      <vt:lpstr>Quick Sort</vt:lpstr>
      <vt:lpstr>Quick Sort</vt:lpstr>
      <vt:lpstr>Quick Sort</vt:lpstr>
      <vt:lpstr>Quick Sort</vt:lpstr>
      <vt:lpstr>Quick Sort</vt:lpstr>
      <vt:lpstr>Quick Sort</vt:lpstr>
      <vt:lpstr>Python: 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File Management</vt:lpstr>
      <vt:lpstr>Python: 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Python: Programming the Google Search</vt:lpstr>
      <vt:lpstr>Handling Strings</vt:lpstr>
      <vt:lpstr>String Preprocessing</vt:lpstr>
      <vt:lpstr>String Preprocessing</vt:lpstr>
      <vt:lpstr>String Preprocessing</vt:lpstr>
      <vt:lpstr>String Preprocessing</vt:lpstr>
      <vt:lpstr>Handling Strings in Files</vt:lpstr>
      <vt:lpstr>The Dictionary Type</vt:lpstr>
      <vt:lpstr>The Dictionary Type</vt:lpstr>
      <vt:lpstr>Python: Programming the Google Search (Crawling)</vt:lpstr>
      <vt:lpstr>Introduction to HTML</vt:lpstr>
      <vt:lpstr>HTML Webpage</vt:lpstr>
      <vt:lpstr>HTML Webpage</vt:lpstr>
      <vt:lpstr>HTML Webpage</vt:lpstr>
      <vt:lpstr>Opening a URL</vt:lpstr>
      <vt:lpstr>Creating a New URL</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DIT</cp:lastModifiedBy>
  <cp:revision>148</cp:revision>
  <dcterms:created xsi:type="dcterms:W3CDTF">2011-10-08T11:06:39Z</dcterms:created>
  <dcterms:modified xsi:type="dcterms:W3CDTF">2016-04-27T21:03:29Z</dcterms:modified>
</cp:coreProperties>
</file>