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7"/>
  </p:notesMasterIdLst>
  <p:sldIdLst>
    <p:sldId id="258" r:id="rId2"/>
    <p:sldId id="702" r:id="rId3"/>
    <p:sldId id="687" r:id="rId4"/>
    <p:sldId id="688" r:id="rId5"/>
    <p:sldId id="689" r:id="rId6"/>
    <p:sldId id="703" r:id="rId7"/>
    <p:sldId id="704" r:id="rId8"/>
    <p:sldId id="710" r:id="rId9"/>
    <p:sldId id="713" r:id="rId10"/>
    <p:sldId id="715" r:id="rId11"/>
    <p:sldId id="716" r:id="rId12"/>
    <p:sldId id="717" r:id="rId13"/>
    <p:sldId id="718" r:id="rId14"/>
    <p:sldId id="719" r:id="rId15"/>
    <p:sldId id="725" r:id="rId16"/>
    <p:sldId id="728" r:id="rId17"/>
    <p:sldId id="730" r:id="rId18"/>
    <p:sldId id="731" r:id="rId19"/>
    <p:sldId id="732" r:id="rId20"/>
    <p:sldId id="733" r:id="rId21"/>
    <p:sldId id="734" r:id="rId22"/>
    <p:sldId id="739" r:id="rId23"/>
    <p:sldId id="742" r:id="rId24"/>
    <p:sldId id="744" r:id="rId25"/>
    <p:sldId id="745" r:id="rId26"/>
    <p:sldId id="746" r:id="rId27"/>
    <p:sldId id="747" r:id="rId28"/>
    <p:sldId id="748" r:id="rId29"/>
    <p:sldId id="749" r:id="rId30"/>
    <p:sldId id="751" r:id="rId31"/>
    <p:sldId id="752" r:id="rId32"/>
    <p:sldId id="757" r:id="rId33"/>
    <p:sldId id="760" r:id="rId34"/>
    <p:sldId id="761" r:id="rId35"/>
    <p:sldId id="762" r:id="rId36"/>
    <p:sldId id="763" r:id="rId37"/>
    <p:sldId id="764" r:id="rId38"/>
    <p:sldId id="765" r:id="rId39"/>
    <p:sldId id="766" r:id="rId40"/>
    <p:sldId id="767" r:id="rId41"/>
    <p:sldId id="768" r:id="rId42"/>
    <p:sldId id="769" r:id="rId43"/>
    <p:sldId id="771" r:id="rId44"/>
    <p:sldId id="772" r:id="rId45"/>
    <p:sldId id="774" r:id="rId46"/>
    <p:sldId id="775" r:id="rId47"/>
    <p:sldId id="777" r:id="rId48"/>
    <p:sldId id="778" r:id="rId49"/>
    <p:sldId id="780" r:id="rId50"/>
    <p:sldId id="782" r:id="rId51"/>
    <p:sldId id="784" r:id="rId52"/>
    <p:sldId id="786" r:id="rId53"/>
    <p:sldId id="788" r:id="rId54"/>
    <p:sldId id="789" r:id="rId55"/>
    <p:sldId id="790" r:id="rId56"/>
    <p:sldId id="796" r:id="rId57"/>
    <p:sldId id="797" r:id="rId58"/>
    <p:sldId id="798" r:id="rId59"/>
    <p:sldId id="799" r:id="rId60"/>
    <p:sldId id="800" r:id="rId61"/>
    <p:sldId id="801" r:id="rId62"/>
    <p:sldId id="806" r:id="rId63"/>
    <p:sldId id="807" r:id="rId64"/>
    <p:sldId id="808" r:id="rId65"/>
    <p:sldId id="809" r:id="rId66"/>
    <p:sldId id="810" r:id="rId67"/>
    <p:sldId id="811" r:id="rId68"/>
    <p:sldId id="812" r:id="rId69"/>
    <p:sldId id="815" r:id="rId70"/>
    <p:sldId id="816" r:id="rId71"/>
    <p:sldId id="819" r:id="rId72"/>
    <p:sldId id="820" r:id="rId73"/>
    <p:sldId id="821" r:id="rId74"/>
    <p:sldId id="824" r:id="rId75"/>
    <p:sldId id="825" r:id="rId76"/>
    <p:sldId id="826" r:id="rId77"/>
    <p:sldId id="827" r:id="rId78"/>
    <p:sldId id="830" r:id="rId79"/>
    <p:sldId id="831" r:id="rId80"/>
    <p:sldId id="832" r:id="rId81"/>
    <p:sldId id="833" r:id="rId82"/>
    <p:sldId id="834" r:id="rId83"/>
    <p:sldId id="835" r:id="rId84"/>
    <p:sldId id="836" r:id="rId85"/>
    <p:sldId id="837" r:id="rId86"/>
    <p:sldId id="847" r:id="rId87"/>
    <p:sldId id="849" r:id="rId88"/>
    <p:sldId id="851" r:id="rId89"/>
    <p:sldId id="853" r:id="rId90"/>
    <p:sldId id="857" r:id="rId91"/>
    <p:sldId id="859" r:id="rId92"/>
    <p:sldId id="861" r:id="rId93"/>
    <p:sldId id="865" r:id="rId94"/>
    <p:sldId id="867" r:id="rId95"/>
    <p:sldId id="869" r:id="rId96"/>
    <p:sldId id="871" r:id="rId97"/>
    <p:sldId id="873" r:id="rId98"/>
    <p:sldId id="877" r:id="rId99"/>
    <p:sldId id="878" r:id="rId100"/>
    <p:sldId id="883" r:id="rId101"/>
    <p:sldId id="889" r:id="rId102"/>
    <p:sldId id="891" r:id="rId103"/>
    <p:sldId id="892" r:id="rId104"/>
    <p:sldId id="893" r:id="rId105"/>
    <p:sldId id="894" r:id="rId106"/>
    <p:sldId id="897" r:id="rId107"/>
    <p:sldId id="900" r:id="rId108"/>
    <p:sldId id="903" r:id="rId109"/>
    <p:sldId id="904" r:id="rId110"/>
    <p:sldId id="915" r:id="rId111"/>
    <p:sldId id="935" r:id="rId112"/>
    <p:sldId id="936" r:id="rId113"/>
    <p:sldId id="937" r:id="rId114"/>
    <p:sldId id="938" r:id="rId115"/>
    <p:sldId id="946" r:id="rId116"/>
    <p:sldId id="949" r:id="rId117"/>
    <p:sldId id="958" r:id="rId118"/>
    <p:sldId id="959" r:id="rId119"/>
    <p:sldId id="965" r:id="rId120"/>
    <p:sldId id="991" r:id="rId121"/>
    <p:sldId id="992" r:id="rId122"/>
    <p:sldId id="994" r:id="rId123"/>
    <p:sldId id="1004" r:id="rId124"/>
    <p:sldId id="1014" r:id="rId125"/>
    <p:sldId id="557" r:id="rId126"/>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27/04/2016</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27/04/2016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27/04/2016</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Python: Revision</a:t>
            </a:r>
            <a:endParaRPr lang="en-IE" sz="66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a:t>
            </a:r>
            <a:r>
              <a:rPr lang="en-IE" dirty="0" err="1" smtClean="0">
                <a:solidFill>
                  <a:schemeClr val="bg1"/>
                </a:solidFill>
              </a:rPr>
              <a:t>IsEmpty</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IsEmpty2</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-1)</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IsEmpty2.</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24394605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ExceptionHanding1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open("C:\Python34\FakeFile.txt", "r")</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except</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411572119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526675820"/>
              </p:ext>
            </p:extLst>
          </p:nvPr>
        </p:nvGraphicFramePr>
        <p:xfrm>
          <a:off x="406574" y="1304793"/>
          <a:ext cx="11377264" cy="4622616"/>
        </p:xfrm>
        <a:graphic>
          <a:graphicData uri="http://schemas.openxmlformats.org/drawingml/2006/table">
            <a:tbl>
              <a:tblPr firstRow="1" bandRow="1">
                <a:tableStyleId>{5C22544A-7EE6-4342-B048-85BDC9FD1C3A}</a:tableStyleId>
              </a:tblPr>
              <a:tblGrid>
                <a:gridCol w="3456384"/>
                <a:gridCol w="7920880"/>
              </a:tblGrid>
              <a:tr h="513057">
                <a:tc>
                  <a:txBody>
                    <a:bodyPr/>
                    <a:lstStyle/>
                    <a:p>
                      <a:r>
                        <a:rPr lang="en-IE" sz="2800" dirty="0" smtClean="0"/>
                        <a:t>Exception Type</a:t>
                      </a:r>
                      <a:endParaRPr lang="en-IE" sz="2800" dirty="0"/>
                    </a:p>
                  </a:txBody>
                  <a:tcPr/>
                </a:tc>
                <a:tc>
                  <a:txBody>
                    <a:bodyPr/>
                    <a:lstStyle/>
                    <a:p>
                      <a:r>
                        <a:rPr lang="en-IE" sz="2800" dirty="0" smtClean="0"/>
                        <a:t>Description</a:t>
                      </a:r>
                      <a:endParaRPr lang="en-IE" sz="28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IOError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trying</a:t>
                      </a:r>
                      <a:r>
                        <a:rPr lang="en-IE" sz="2400" baseline="0" dirty="0" smtClean="0"/>
                        <a:t> to read or write a non-existent file</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IndexError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an</a:t>
                      </a:r>
                      <a:r>
                        <a:rPr lang="en-IE" sz="2400" baseline="0" dirty="0" smtClean="0"/>
                        <a:t> array element that doesn’t exist is named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KeyError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 dictionary key is not found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NameError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the name of</a:t>
                      </a:r>
                      <a:r>
                        <a:rPr lang="en-IE" sz="2400" baseline="0" dirty="0" smtClean="0"/>
                        <a:t> variable or function is not found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SyntaxError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a:t>
                      </a:r>
                      <a:r>
                        <a:rPr lang="en-IE" sz="2400" baseline="0" dirty="0" smtClean="0"/>
                        <a:t> syntax error in the code is detected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TypeError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an inappropriate type is detected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ValueError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a problem with the value passed in is detected</a:t>
                      </a:r>
                      <a:endParaRPr lang="en-IE" sz="2400" dirty="0"/>
                    </a:p>
                  </a:txBody>
                  <a:tcPr/>
                </a:tc>
              </a:tr>
              <a:tr h="513057">
                <a:tc>
                  <a:txBody>
                    <a:bodyPr/>
                    <a:lstStyle/>
                    <a:p>
                      <a:r>
                        <a:rPr lang="en-IE" sz="2400" b="1" dirty="0" err="1" smtClean="0">
                          <a:latin typeface="Courier New" panose="02070309020205020404" pitchFamily="49" charset="0"/>
                          <a:cs typeface="Courier New" panose="02070309020205020404" pitchFamily="49" charset="0"/>
                        </a:rPr>
                        <a:t>ZeroDivisionError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smtClean="0"/>
                        <a:t>Raised when denominator of</a:t>
                      </a:r>
                      <a:r>
                        <a:rPr lang="en-IE" sz="2400" baseline="0" dirty="0" smtClean="0"/>
                        <a:t> a division is zero</a:t>
                      </a:r>
                      <a:endParaRPr lang="en-IE" sz="2400" dirty="0"/>
                    </a:p>
                  </a:txBody>
                  <a:tcPr/>
                </a:tc>
              </a:tr>
            </a:tbl>
          </a:graphicData>
        </a:graphic>
      </p:graphicFrame>
    </p:spTree>
    <p:extLst>
      <p:ext uri="{BB962C8B-B14F-4D97-AF65-F5344CB8AC3E}">
        <p14:creationId xmlns:p14="http://schemas.microsoft.com/office/powerpoint/2010/main" val="385063135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ExceptionHandling3</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694606" y="5661248"/>
            <a:ext cx="10801200"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Checking for a </a:t>
            </a:r>
            <a:r>
              <a:rPr lang="en-IE" sz="2400" dirty="0" err="1" smtClean="0"/>
              <a:t>ValueError</a:t>
            </a:r>
            <a:r>
              <a:rPr lang="en-IE" sz="2400" dirty="0" smtClean="0"/>
              <a:t>.</a:t>
            </a:r>
            <a:endParaRPr lang="en-IE" sz="2400" dirty="0"/>
          </a:p>
        </p:txBody>
      </p:sp>
    </p:spTree>
    <p:extLst>
      <p:ext uri="{BB962C8B-B14F-4D97-AF65-F5344CB8AC3E}">
        <p14:creationId xmlns:p14="http://schemas.microsoft.com/office/powerpoint/2010/main" val="122905544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dirty="0" smtClean="0">
                <a:solidFill>
                  <a:schemeClr val="bg1"/>
                </a:solidFill>
              </a:rPr>
              <a:t>We can handle multiple exceptions together by listing them in a single </a:t>
            </a:r>
            <a:r>
              <a:rPr lang="en-IE" dirty="0" smtClean="0">
                <a:solidFill>
                  <a:schemeClr val="bg1"/>
                </a:solidFill>
                <a:latin typeface="Courier New" panose="02070309020205020404" pitchFamily="49" charset="0"/>
                <a:cs typeface="Courier New" panose="02070309020205020404" pitchFamily="49" charset="0"/>
              </a:rPr>
              <a:t>except</a:t>
            </a:r>
            <a:r>
              <a:rPr lang="en-IE" dirty="0" smtClean="0">
                <a:solidFill>
                  <a:schemeClr val="bg1"/>
                </a:solidFill>
              </a:rPr>
              <a:t> clause.</a:t>
            </a:r>
          </a:p>
          <a:p>
            <a:endParaRPr lang="en-IE" dirty="0" smtClean="0">
              <a:solidFill>
                <a:schemeClr val="bg1"/>
              </a:solidFill>
            </a:endParaRPr>
          </a:p>
          <a:p>
            <a:r>
              <a:rPr lang="en-IE" dirty="0" smtClean="0">
                <a:solidFill>
                  <a:schemeClr val="bg1"/>
                </a:solidFill>
              </a:rPr>
              <a:t>For example:</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     except(</a:t>
            </a:r>
            <a:r>
              <a:rPr lang="en-IE" dirty="0" err="1" smtClean="0">
                <a:solidFill>
                  <a:schemeClr val="bg1"/>
                </a:solidFill>
                <a:latin typeface="Courier New" panose="02070309020205020404" pitchFamily="49" charset="0"/>
                <a:cs typeface="Courier New" panose="02070309020205020404" pitchFamily="49" charset="0"/>
              </a:rPr>
              <a:t>TypeError</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ValueError</a:t>
            </a:r>
            <a:r>
              <a:rPr lang="en-IE" dirty="0">
                <a:solidFill>
                  <a:schemeClr val="bg1"/>
                </a:solidFill>
                <a:latin typeface="Courier New" panose="02070309020205020404" pitchFamily="49" charset="0"/>
                <a:cs typeface="Courier New" panose="02070309020205020404" pitchFamily="49" charset="0"/>
              </a:rPr>
              <a:t>):</a:t>
            </a:r>
            <a:endParaRPr lang="en-IE" dirty="0">
              <a:solidFill>
                <a:schemeClr val="bg1"/>
              </a:solidFill>
            </a:endParaRPr>
          </a:p>
        </p:txBody>
      </p:sp>
    </p:spTree>
    <p:extLst>
      <p:ext uri="{BB962C8B-B14F-4D97-AF65-F5344CB8AC3E}">
        <p14:creationId xmlns:p14="http://schemas.microsoft.com/office/powerpoint/2010/main" val="59746478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ExceptionHandling4</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print(float(</a:t>
            </a:r>
            <a:r>
              <a:rPr lang="en-IE" sz="2400" dirty="0" err="1" smtClean="0">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except(</a:t>
            </a:r>
            <a:r>
              <a:rPr lang="en-IE" sz="2400" dirty="0" err="1" smtClean="0">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90110035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ExceptionHandling4</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print(float(</a:t>
            </a:r>
            <a:r>
              <a:rPr lang="en-IE" sz="2400" dirty="0" err="1" smtClean="0">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3430910" y="5085184"/>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Checking for a </a:t>
            </a:r>
            <a:r>
              <a:rPr lang="en-IE" sz="2400" dirty="0" err="1" smtClean="0"/>
              <a:t>TypeError</a:t>
            </a:r>
            <a:r>
              <a:rPr lang="en-IE" sz="2400" dirty="0" smtClean="0"/>
              <a:t> and </a:t>
            </a:r>
            <a:r>
              <a:rPr lang="en-IE" sz="2400" dirty="0" err="1" smtClean="0"/>
              <a:t>ValueError</a:t>
            </a:r>
            <a:r>
              <a:rPr lang="en-IE" sz="2400" dirty="0" smtClean="0"/>
              <a:t>.</a:t>
            </a:r>
            <a:endParaRPr lang="en-IE" sz="2400" dirty="0"/>
          </a:p>
        </p:txBody>
      </p:sp>
      <p:sp>
        <p:nvSpPr>
          <p:cNvPr id="6" name="Rounded Rectangle 5"/>
          <p:cNvSpPr/>
          <p:nvPr/>
        </p:nvSpPr>
        <p:spPr>
          <a:xfrm>
            <a:off x="3430910" y="5877272"/>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err="1" smtClean="0"/>
              <a:t>TypeError</a:t>
            </a:r>
            <a:r>
              <a:rPr lang="en-IE" sz="2400" dirty="0" smtClean="0"/>
              <a:t>: float(None)</a:t>
            </a:r>
            <a:endParaRPr lang="en-IE" sz="2400" dirty="0"/>
          </a:p>
          <a:p>
            <a:pPr algn="ctr"/>
            <a:r>
              <a:rPr lang="en-IE" sz="2400" dirty="0" err="1" smtClean="0"/>
              <a:t>ValueError</a:t>
            </a:r>
            <a:r>
              <a:rPr lang="en-IE" sz="2400" dirty="0" smtClean="0"/>
              <a:t>: float(“Hi!”)</a:t>
            </a:r>
            <a:endParaRPr lang="en-IE" sz="2400" dirty="0"/>
          </a:p>
        </p:txBody>
      </p:sp>
    </p:spTree>
    <p:extLst>
      <p:ext uri="{BB962C8B-B14F-4D97-AF65-F5344CB8AC3E}">
        <p14:creationId xmlns:p14="http://schemas.microsoft.com/office/powerpoint/2010/main" val="187427134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fontScale="925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ExceptionHandling5</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print(float(</a:t>
            </a:r>
            <a:r>
              <a:rPr lang="en-IE" sz="2400" dirty="0" err="1" smtClean="0">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smtClean="0">
                <a:solidFill>
                  <a:schemeClr val="bg1"/>
                </a:solidFill>
                <a:latin typeface="Courier New" panose="02070309020205020404" pitchFamily="49" charset="0"/>
                <a:cs typeface="Courier New" panose="02070309020205020404" pitchFamily="49" charset="0"/>
              </a:rPr>
              <a:t>("Type </a:t>
            </a:r>
            <a:r>
              <a:rPr lang="en-IE" sz="2400" dirty="0">
                <a:solidFill>
                  <a:schemeClr val="bg1"/>
                </a:solidFill>
                <a:latin typeface="Courier New" panose="02070309020205020404" pitchFamily="49" charset="0"/>
                <a:cs typeface="Courier New" panose="02070309020205020404" pitchFamily="49" charset="0"/>
              </a:rPr>
              <a:t>Error: Dude, you typed in a NULL </a:t>
            </a:r>
            <a:r>
              <a:rPr lang="en-IE" sz="2400" dirty="0" smtClean="0">
                <a:solidFill>
                  <a:schemeClr val="bg1"/>
                </a:solidFill>
                <a:latin typeface="Courier New" panose="02070309020205020404" pitchFamily="49" charset="0"/>
                <a:cs typeface="Courier New" panose="02070309020205020404" pitchFamily="49" charset="0"/>
              </a:rPr>
              <a: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print("Value Error: Dude, you typed in </a:t>
            </a:r>
            <a:r>
              <a:rPr lang="en-IE" sz="2400" dirty="0" smtClean="0">
                <a:solidFill>
                  <a:schemeClr val="bg1"/>
                </a:solidFill>
                <a:latin typeface="Courier New" panose="02070309020205020404" pitchFamily="49" charset="0"/>
                <a:cs typeface="Courier New" panose="02070309020205020404" pitchFamily="49" charset="0"/>
              </a:rPr>
              <a:t>characters")</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3430910" y="5085184"/>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Checking for a </a:t>
            </a:r>
            <a:r>
              <a:rPr lang="en-IE" sz="2400" dirty="0" err="1" smtClean="0"/>
              <a:t>TypeError</a:t>
            </a:r>
            <a:r>
              <a:rPr lang="en-IE" sz="2400" dirty="0" smtClean="0"/>
              <a:t> and </a:t>
            </a:r>
            <a:r>
              <a:rPr lang="en-IE" sz="2400" dirty="0" err="1" smtClean="0"/>
              <a:t>ValueError</a:t>
            </a:r>
            <a:r>
              <a:rPr lang="en-IE" sz="2400" dirty="0" smtClean="0"/>
              <a:t>.</a:t>
            </a:r>
            <a:endParaRPr lang="en-IE" sz="2400" dirty="0"/>
          </a:p>
        </p:txBody>
      </p:sp>
      <p:sp>
        <p:nvSpPr>
          <p:cNvPr id="6" name="Rounded Rectangle 5"/>
          <p:cNvSpPr/>
          <p:nvPr/>
        </p:nvSpPr>
        <p:spPr>
          <a:xfrm>
            <a:off x="3430910" y="5877272"/>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err="1" smtClean="0"/>
              <a:t>TypeError</a:t>
            </a:r>
            <a:r>
              <a:rPr lang="en-IE" sz="2400" dirty="0" smtClean="0"/>
              <a:t>: float(None)</a:t>
            </a:r>
            <a:endParaRPr lang="en-IE" sz="2400" dirty="0"/>
          </a:p>
          <a:p>
            <a:pPr algn="ctr"/>
            <a:r>
              <a:rPr lang="en-IE" sz="2400" dirty="0" err="1" smtClean="0"/>
              <a:t>ValueError</a:t>
            </a:r>
            <a:r>
              <a:rPr lang="en-IE" sz="2400" dirty="0" smtClean="0"/>
              <a:t>: float(“Hi!”)</a:t>
            </a:r>
            <a:endParaRPr lang="en-IE" sz="2400" dirty="0"/>
          </a:p>
        </p:txBody>
      </p:sp>
    </p:spTree>
    <p:extLst>
      <p:ext uri="{BB962C8B-B14F-4D97-AF65-F5344CB8AC3E}">
        <p14:creationId xmlns:p14="http://schemas.microsoft.com/office/powerpoint/2010/main" val="174085349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lnSpcReduction="1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ExceptionHandling6</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print(float(</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 as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print("System Message:",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478582" y="5733256"/>
            <a:ext cx="11161240" cy="86401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System Message: </a:t>
            </a:r>
            <a:r>
              <a:rPr lang="en-IE" sz="2400" i="1" dirty="0"/>
              <a:t>float() argument must be a string or a number, not '</a:t>
            </a:r>
            <a:r>
              <a:rPr lang="en-IE" sz="2400" i="1" dirty="0" err="1"/>
              <a:t>NoneType</a:t>
            </a:r>
            <a:r>
              <a:rPr lang="en-IE" sz="2400" i="1" dirty="0"/>
              <a:t>'</a:t>
            </a:r>
          </a:p>
          <a:p>
            <a:pPr algn="ctr"/>
            <a:r>
              <a:rPr lang="en-IE" sz="2400" dirty="0"/>
              <a:t>System Message: </a:t>
            </a:r>
            <a:r>
              <a:rPr lang="en-IE" sz="2400" i="1" dirty="0"/>
              <a:t>could not convert string to float: 'Hi!'</a:t>
            </a:r>
          </a:p>
        </p:txBody>
      </p:sp>
    </p:spTree>
    <p:extLst>
      <p:ext uri="{BB962C8B-B14F-4D97-AF65-F5344CB8AC3E}">
        <p14:creationId xmlns:p14="http://schemas.microsoft.com/office/powerpoint/2010/main" val="180946671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Exception Handling</a:t>
            </a:r>
            <a:endParaRPr lang="en-IE" dirty="0">
              <a:solidFill>
                <a:schemeClr val="bg1"/>
              </a:solidFill>
            </a:endParaRPr>
          </a:p>
        </p:txBody>
      </p:sp>
      <p:sp>
        <p:nvSpPr>
          <p:cNvPr id="2" name="Content Placeholder 1"/>
          <p:cNvSpPr>
            <a:spLocks noGrp="1"/>
          </p:cNvSpPr>
          <p:nvPr>
            <p:ph idx="1"/>
          </p:nvPr>
        </p:nvSpPr>
        <p:spPr>
          <a:xfrm>
            <a:off x="609521" y="1268760"/>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ExceptionHandling7</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478582" y="5733256"/>
            <a:ext cx="11161240" cy="86401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An ELSE statement after the EXCEPT block allows the program to let the user know that the TRY statement </a:t>
            </a:r>
            <a:r>
              <a:rPr lang="en-IE" sz="2400" dirty="0" err="1" smtClean="0"/>
              <a:t>suceeded</a:t>
            </a:r>
            <a:r>
              <a:rPr lang="en-IE" sz="2400" dirty="0" smtClean="0"/>
              <a:t>.</a:t>
            </a:r>
            <a:endParaRPr lang="en-IE" sz="2400" i="1" dirty="0"/>
          </a:p>
        </p:txBody>
      </p:sp>
    </p:spTree>
    <p:extLst>
      <p:ext uri="{BB962C8B-B14F-4D97-AF65-F5344CB8AC3E}">
        <p14:creationId xmlns:p14="http://schemas.microsoft.com/office/powerpoint/2010/main" val="239739283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smtClean="0">
                <a:solidFill>
                  <a:schemeClr val="bg1"/>
                </a:solidFill>
              </a:rPr>
              <a:t>Python: Programming the Google Search</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
        <p:nvSpPr>
          <p:cNvPr id="5" name="Subtitle 2"/>
          <p:cNvSpPr txBox="1">
            <a:spLocks/>
          </p:cNvSpPr>
          <p:nvPr/>
        </p:nvSpPr>
        <p:spPr>
          <a:xfrm>
            <a:off x="550590" y="5793060"/>
            <a:ext cx="10873208" cy="8763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IE" dirty="0" smtClean="0">
                <a:solidFill>
                  <a:schemeClr val="bg1"/>
                </a:solidFill>
              </a:rPr>
              <a:t>Ref: Donaldson</a:t>
            </a:r>
            <a:r>
              <a:rPr lang="en-IE" dirty="0">
                <a:solidFill>
                  <a:schemeClr val="bg1"/>
                </a:solidFill>
              </a:rPr>
              <a:t>, 2013, Python: Visual </a:t>
            </a:r>
            <a:r>
              <a:rPr lang="en-IE" dirty="0" err="1">
                <a:solidFill>
                  <a:schemeClr val="bg1"/>
                </a:solidFill>
              </a:rPr>
              <a:t>QuickStart</a:t>
            </a:r>
            <a:r>
              <a:rPr lang="en-IE" dirty="0">
                <a:solidFill>
                  <a:schemeClr val="bg1"/>
                </a:solidFill>
              </a:rPr>
              <a:t> </a:t>
            </a:r>
            <a:r>
              <a:rPr lang="en-IE" dirty="0" smtClean="0">
                <a:solidFill>
                  <a:schemeClr val="bg1"/>
                </a:solidFill>
              </a:rPr>
              <a:t>Guide, Chap.11</a:t>
            </a:r>
            <a:endParaRPr lang="en-IE" dirty="0">
              <a:solidFill>
                <a:schemeClr val="bg1"/>
              </a:solidFill>
            </a:endParaRPr>
          </a:p>
        </p:txBody>
      </p:sp>
    </p:spTree>
    <p:extLst>
      <p:ext uri="{BB962C8B-B14F-4D97-AF65-F5344CB8AC3E}">
        <p14:creationId xmlns:p14="http://schemas.microsoft.com/office/powerpoint/2010/main" val="557053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(Push)</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Push(N):</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stack is full")</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Stack[</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ENDIF</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15384269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Handling Strings</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4000" dirty="0" smtClean="0">
                <a:solidFill>
                  <a:schemeClr val="bg1"/>
                </a:solidFill>
                <a:latin typeface="Courier New" panose="02070309020205020404" pitchFamily="49" charset="0"/>
                <a:cs typeface="Courier New" panose="02070309020205020404" pitchFamily="49" charset="0"/>
              </a:rPr>
              <a:t>s </a:t>
            </a:r>
            <a:r>
              <a:rPr lang="en-IE" sz="4000" dirty="0">
                <a:solidFill>
                  <a:schemeClr val="bg1"/>
                </a:solidFill>
                <a:latin typeface="Courier New" panose="02070309020205020404" pitchFamily="49" charset="0"/>
                <a:cs typeface="Courier New" panose="02070309020205020404" pitchFamily="49" charset="0"/>
              </a:rPr>
              <a:t>= </a:t>
            </a:r>
            <a:r>
              <a:rPr lang="en-IE" sz="4000" dirty="0" smtClean="0">
                <a:solidFill>
                  <a:schemeClr val="bg1"/>
                </a:solidFill>
                <a:latin typeface="Courier New" panose="02070309020205020404" pitchFamily="49" charset="0"/>
                <a:cs typeface="Courier New" panose="02070309020205020404" pitchFamily="49" charset="0"/>
              </a:rPr>
              <a:t>“A </a:t>
            </a:r>
            <a:r>
              <a:rPr lang="en-IE" sz="4000" dirty="0">
                <a:solidFill>
                  <a:schemeClr val="bg1"/>
                </a:solidFill>
                <a:latin typeface="Courier New" panose="02070309020205020404" pitchFamily="49" charset="0"/>
                <a:cs typeface="Courier New" panose="02070309020205020404" pitchFamily="49" charset="0"/>
              </a:rPr>
              <a:t>long time ago in a galaxy far, far away </a:t>
            </a:r>
            <a:r>
              <a:rPr lang="en-IE" sz="4000" dirty="0" smtClean="0">
                <a:solidFill>
                  <a:schemeClr val="bg1"/>
                </a:solidFill>
                <a:latin typeface="Courier New" panose="02070309020205020404" pitchFamily="49" charset="0"/>
                <a:cs typeface="Courier New" panose="02070309020205020404" pitchFamily="49" charset="0"/>
              </a:rPr>
              <a: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endParaRPr lang="en-IE" sz="40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4000" dirty="0" err="1" smtClean="0">
                <a:solidFill>
                  <a:schemeClr val="bg1"/>
                </a:solidFill>
                <a:latin typeface="Courier New" panose="02070309020205020404" pitchFamily="49" charset="0"/>
                <a:cs typeface="Courier New" panose="02070309020205020404" pitchFamily="49" charset="0"/>
              </a:rPr>
              <a:t>s.split</a:t>
            </a:r>
            <a:r>
              <a:rPr lang="en-IE" sz="40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40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4000" dirty="0" smtClean="0">
                <a:solidFill>
                  <a:schemeClr val="bg1"/>
                </a:solidFill>
                <a:latin typeface="Courier New" panose="02070309020205020404" pitchFamily="49" charset="0"/>
                <a:cs typeface="Courier New" panose="02070309020205020404" pitchFamily="49" charset="0"/>
              </a:rPr>
              <a:t>&gt;&gt;&gt; [‘A', </a:t>
            </a:r>
            <a:r>
              <a:rPr lang="en-IE" sz="4000" dirty="0">
                <a:solidFill>
                  <a:schemeClr val="bg1"/>
                </a:solidFill>
                <a:latin typeface="Courier New" panose="02070309020205020404" pitchFamily="49" charset="0"/>
                <a:cs typeface="Courier New" panose="02070309020205020404" pitchFamily="49" charset="0"/>
              </a:rPr>
              <a:t>'long', 'time', 'ago', 'in', 'a', 'galaxy', 'far,', 'far', 'away', '...']</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1907687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String </a:t>
            </a:r>
            <a:r>
              <a:rPr lang="en-IE" dirty="0" err="1" smtClean="0">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77500" lnSpcReduction="20000"/>
          </a:bodyPr>
          <a:lstStyle/>
          <a:p>
            <a:pPr marL="0" indent="0">
              <a:buNone/>
            </a:pPr>
            <a:r>
              <a:rPr lang="en-IE" sz="4000" dirty="0">
                <a:solidFill>
                  <a:schemeClr val="bg1"/>
                </a:solidFill>
                <a:latin typeface="Courier New" panose="02070309020205020404" pitchFamily="49" charset="0"/>
                <a:cs typeface="Courier New" panose="02070309020205020404" pitchFamily="49" charset="0"/>
              </a:rPr>
              <a:t># PROGRAM String </a:t>
            </a:r>
            <a:r>
              <a:rPr lang="en-IE" sz="4000" dirty="0" err="1">
                <a:solidFill>
                  <a:schemeClr val="bg1"/>
                </a:solidFill>
                <a:latin typeface="Courier New" panose="02070309020205020404" pitchFamily="49" charset="0"/>
                <a:cs typeface="Courier New" panose="02070309020205020404" pitchFamily="49" charset="0"/>
              </a:rPr>
              <a:t>Preprocessing</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keep = {'a', 'b', 'c', 'd', 'e', </a:t>
            </a:r>
            <a:endParaRPr lang="en-IE" sz="40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'f</a:t>
            </a:r>
            <a:r>
              <a:rPr lang="en-IE" sz="4000" dirty="0">
                <a:solidFill>
                  <a:schemeClr val="bg1"/>
                </a:solidFill>
                <a:latin typeface="Courier New" panose="02070309020205020404" pitchFamily="49" charset="0"/>
                <a:cs typeface="Courier New" panose="02070309020205020404" pitchFamily="49" charset="0"/>
              </a:rPr>
              <a:t>', 'g', 'h', '</a:t>
            </a:r>
            <a:r>
              <a:rPr lang="en-IE" sz="4000" dirty="0" err="1">
                <a:solidFill>
                  <a:schemeClr val="bg1"/>
                </a:solidFill>
                <a:latin typeface="Courier New" panose="02070309020205020404" pitchFamily="49" charset="0"/>
                <a:cs typeface="Courier New" panose="02070309020205020404" pitchFamily="49" charset="0"/>
              </a:rPr>
              <a:t>i</a:t>
            </a:r>
            <a:r>
              <a:rPr lang="en-IE" sz="4000" dirty="0">
                <a:solidFill>
                  <a:schemeClr val="bg1"/>
                </a:solidFill>
                <a:latin typeface="Courier New" panose="02070309020205020404" pitchFamily="49" charset="0"/>
                <a:cs typeface="Courier New" panose="02070309020205020404" pitchFamily="49" charset="0"/>
              </a:rPr>
              <a:t>', 'j', 'k', 'l</a:t>
            </a:r>
            <a:r>
              <a:rPr lang="en-IE" sz="40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a:t>
            </a:r>
            <a:r>
              <a:rPr lang="en-IE" sz="4000" dirty="0">
                <a:solidFill>
                  <a:schemeClr val="bg1"/>
                </a:solidFill>
                <a:latin typeface="Courier New" panose="02070309020205020404" pitchFamily="49" charset="0"/>
                <a:cs typeface="Courier New" panose="02070309020205020404" pitchFamily="49" charset="0"/>
              </a:rPr>
              <a:t> </a:t>
            </a:r>
            <a:r>
              <a:rPr lang="en-IE" sz="4000" dirty="0" smtClean="0">
                <a:solidFill>
                  <a:schemeClr val="bg1"/>
                </a:solidFill>
                <a:latin typeface="Courier New" panose="02070309020205020404" pitchFamily="49" charset="0"/>
                <a:cs typeface="Courier New" panose="02070309020205020404" pitchFamily="49" charset="0"/>
              </a:rPr>
              <a:t>      'm', 'n</a:t>
            </a:r>
            <a:r>
              <a:rPr lang="en-IE" sz="4000" dirty="0">
                <a:solidFill>
                  <a:schemeClr val="bg1"/>
                </a:solidFill>
                <a:latin typeface="Courier New" panose="02070309020205020404" pitchFamily="49" charset="0"/>
                <a:cs typeface="Courier New" panose="02070309020205020404" pitchFamily="49" charset="0"/>
              </a:rPr>
              <a:t>', 'o', 'p', 'q', 'r', 's</a:t>
            </a:r>
            <a:r>
              <a:rPr lang="en-IE" sz="40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't</a:t>
            </a:r>
            <a:r>
              <a:rPr lang="en-IE" sz="4000" dirty="0">
                <a:solidFill>
                  <a:schemeClr val="bg1"/>
                </a:solidFill>
                <a:latin typeface="Courier New" panose="02070309020205020404" pitchFamily="49" charset="0"/>
                <a:cs typeface="Courier New" panose="02070309020205020404" pitchFamily="49" charset="0"/>
              </a:rPr>
              <a:t>', 'u', 'v', 'w', 'x', 'y', 'z</a:t>
            </a:r>
            <a:r>
              <a:rPr lang="en-IE" sz="4000" dirty="0" smtClean="0">
                <a:solidFill>
                  <a:schemeClr val="bg1"/>
                </a:solidFill>
                <a:latin typeface="Courier New" panose="02070309020205020404" pitchFamily="49" charset="0"/>
                <a:cs typeface="Courier New" panose="02070309020205020404" pitchFamily="49" charset="0"/>
              </a:rPr>
              <a: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 ', '-', </a:t>
            </a:r>
            <a:r>
              <a:rPr lang="en-IE" sz="40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40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4000" dirty="0" smtClean="0">
                <a:solidFill>
                  <a:schemeClr val="bg1"/>
                </a:solidFill>
                <a:latin typeface="Courier New" panose="02070309020205020404" pitchFamily="49" charset="0"/>
                <a:cs typeface="Courier New" panose="02070309020205020404" pitchFamily="49" charset="0"/>
              </a:rPr>
              <a:t>###################################</a:t>
            </a:r>
            <a:endParaRPr lang="en-IE" sz="40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53026685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String </a:t>
            </a:r>
            <a:r>
              <a:rPr lang="en-IE" dirty="0" err="1" smtClean="0">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55000" lnSpcReduction="20000"/>
          </a:bodyPr>
          <a:lstStyle/>
          <a:p>
            <a:pPr marL="0" indent="0">
              <a:buNone/>
            </a:pPr>
            <a:r>
              <a:rPr lang="en-IE" sz="4000" dirty="0" err="1" smtClean="0">
                <a:solidFill>
                  <a:schemeClr val="bg1"/>
                </a:solidFill>
                <a:latin typeface="Courier New" panose="02070309020205020404" pitchFamily="49" charset="0"/>
                <a:cs typeface="Courier New" panose="02070309020205020404" pitchFamily="49" charset="0"/>
              </a:rPr>
              <a:t>def</a:t>
            </a:r>
            <a:r>
              <a:rPr lang="en-IE" sz="4000" dirty="0" smtClean="0">
                <a:solidFill>
                  <a:schemeClr val="bg1"/>
                </a:solidFill>
                <a:latin typeface="Courier New" panose="02070309020205020404" pitchFamily="49" charset="0"/>
                <a:cs typeface="Courier New" panose="02070309020205020404" pitchFamily="49" charset="0"/>
              </a:rPr>
              <a:t> </a:t>
            </a:r>
            <a:r>
              <a:rPr lang="en-IE" sz="4000" dirty="0">
                <a:solidFill>
                  <a:schemeClr val="bg1"/>
                </a:solidFill>
                <a:latin typeface="Courier New" panose="02070309020205020404" pitchFamily="49" charset="0"/>
                <a:cs typeface="Courier New" panose="02070309020205020404" pitchFamily="49" charset="0"/>
              </a:rPr>
              <a:t>Normalise(s):</a:t>
            </a:r>
          </a:p>
          <a:p>
            <a:pPr marL="0" indent="0">
              <a:buNone/>
            </a:pPr>
            <a:r>
              <a:rPr lang="en-IE" sz="4000" dirty="0">
                <a:solidFill>
                  <a:schemeClr val="bg1"/>
                </a:solidFill>
                <a:latin typeface="Courier New" panose="02070309020205020404" pitchFamily="49" charset="0"/>
                <a:cs typeface="Courier New" panose="02070309020205020404" pitchFamily="49" charset="0"/>
              </a:rPr>
              <a:t>    result = ''</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for </a:t>
            </a:r>
            <a:r>
              <a:rPr lang="en-IE" sz="4000" dirty="0">
                <a:solidFill>
                  <a:schemeClr val="bg1"/>
                </a:solidFill>
                <a:latin typeface="Courier New" panose="02070309020205020404" pitchFamily="49" charset="0"/>
                <a:cs typeface="Courier New" panose="02070309020205020404" pitchFamily="49" charset="0"/>
              </a:rPr>
              <a:t>x in </a:t>
            </a:r>
            <a:r>
              <a:rPr lang="en-IE" sz="4000" dirty="0" err="1">
                <a:solidFill>
                  <a:schemeClr val="bg1"/>
                </a:solidFill>
                <a:latin typeface="Courier New" panose="02070309020205020404" pitchFamily="49" charset="0"/>
                <a:cs typeface="Courier New" panose="02070309020205020404" pitchFamily="49" charset="0"/>
              </a:rPr>
              <a:t>s.lower</a:t>
            </a:r>
            <a:r>
              <a:rPr lang="en-IE" sz="4000" dirty="0" smtClean="0">
                <a:solidFill>
                  <a:schemeClr val="bg1"/>
                </a:solidFill>
                <a:latin typeface="Courier New" panose="02070309020205020404" pitchFamily="49" charset="0"/>
                <a:cs typeface="Courier New" panose="02070309020205020404" pitchFamily="49" charset="0"/>
              </a:rPr>
              <a:t>(): </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 DO</a:t>
            </a:r>
          </a:p>
          <a:p>
            <a:pPr marL="0" indent="0">
              <a:buNone/>
            </a:pPr>
            <a:r>
              <a:rPr lang="en-IE" sz="4000" dirty="0">
                <a:solidFill>
                  <a:schemeClr val="bg1"/>
                </a:solidFill>
                <a:latin typeface="Courier New" panose="02070309020205020404" pitchFamily="49" charset="0"/>
                <a:cs typeface="Courier New" panose="02070309020205020404" pitchFamily="49" charset="0"/>
              </a:rPr>
              <a:t>        if x in keep:</a:t>
            </a:r>
          </a:p>
          <a:p>
            <a:pPr marL="0" indent="0">
              <a:buNone/>
            </a:pPr>
            <a:r>
              <a:rPr lang="en-IE" sz="4000" dirty="0">
                <a:solidFill>
                  <a:schemeClr val="bg1"/>
                </a:solidFill>
                <a:latin typeface="Courier New" panose="02070309020205020404" pitchFamily="49" charset="0"/>
                <a:cs typeface="Courier New" panose="02070309020205020404" pitchFamily="49" charset="0"/>
              </a:rPr>
              <a:t>        # THEN</a:t>
            </a:r>
          </a:p>
          <a:p>
            <a:pPr marL="0" indent="0">
              <a:buNone/>
            </a:pPr>
            <a:r>
              <a:rPr lang="en-IE" sz="4000" dirty="0">
                <a:solidFill>
                  <a:schemeClr val="bg1"/>
                </a:solidFill>
                <a:latin typeface="Courier New" panose="02070309020205020404" pitchFamily="49" charset="0"/>
                <a:cs typeface="Courier New" panose="02070309020205020404" pitchFamily="49" charset="0"/>
              </a:rPr>
              <a:t>            result </a:t>
            </a:r>
            <a:r>
              <a:rPr lang="en-IE" sz="4000" dirty="0" smtClean="0">
                <a:solidFill>
                  <a:schemeClr val="bg1"/>
                </a:solidFill>
                <a:latin typeface="Courier New" panose="02070309020205020404" pitchFamily="49" charset="0"/>
                <a:cs typeface="Courier New" panose="02070309020205020404" pitchFamily="49" charset="0"/>
              </a:rPr>
              <a:t>= result + x # Add current char to result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 ELSE</a:t>
            </a:r>
          </a:p>
          <a:p>
            <a:pPr marL="0" indent="0">
              <a:buNone/>
            </a:pPr>
            <a:r>
              <a:rPr lang="en-IE" sz="4000" dirty="0">
                <a:solidFill>
                  <a:schemeClr val="bg1"/>
                </a:solidFill>
                <a:latin typeface="Courier New" panose="02070309020205020404" pitchFamily="49" charset="0"/>
                <a:cs typeface="Courier New" panose="02070309020205020404" pitchFamily="49" charset="0"/>
              </a:rPr>
              <a:t>            # </a:t>
            </a:r>
            <a:r>
              <a:rPr lang="en-IE" sz="4000" dirty="0" smtClean="0">
                <a:solidFill>
                  <a:schemeClr val="bg1"/>
                </a:solidFill>
                <a:latin typeface="Courier New" panose="02070309020205020404" pitchFamily="49" charset="0"/>
                <a:cs typeface="Courier New" panose="02070309020205020404" pitchFamily="49" charset="0"/>
              </a:rPr>
              <a:t>Do not add current char </a:t>
            </a:r>
            <a:r>
              <a:rPr lang="en-IE" sz="4000" dirty="0">
                <a:solidFill>
                  <a:schemeClr val="bg1"/>
                </a:solidFill>
                <a:latin typeface="Courier New" panose="02070309020205020404" pitchFamily="49" charset="0"/>
                <a:cs typeface="Courier New" panose="02070309020205020404" pitchFamily="49" charset="0"/>
              </a:rPr>
              <a:t>to result</a:t>
            </a:r>
          </a:p>
          <a:p>
            <a:pPr marL="0" indent="0">
              <a:buNone/>
            </a:pPr>
            <a:r>
              <a:rPr lang="en-IE" sz="4000" dirty="0">
                <a:solidFill>
                  <a:schemeClr val="bg1"/>
                </a:solidFill>
                <a:latin typeface="Courier New" panose="02070309020205020404" pitchFamily="49" charset="0"/>
                <a:cs typeface="Courier New" panose="02070309020205020404" pitchFamily="49" charset="0"/>
              </a:rPr>
              <a:t>        # ENDIF;</a:t>
            </a:r>
          </a:p>
          <a:p>
            <a:pPr marL="0" indent="0">
              <a:buNone/>
            </a:pPr>
            <a:r>
              <a:rPr lang="en-IE" sz="4000" dirty="0">
                <a:solidFill>
                  <a:schemeClr val="bg1"/>
                </a:solidFill>
                <a:latin typeface="Courier New" panose="02070309020205020404" pitchFamily="49" charset="0"/>
                <a:cs typeface="Courier New" panose="02070309020205020404" pitchFamily="49" charset="0"/>
              </a:rPr>
              <a:t>    # ENDFOR</a:t>
            </a:r>
            <a:r>
              <a:rPr lang="en-IE" sz="4000" dirty="0" smtClean="0">
                <a:solidFill>
                  <a:schemeClr val="bg1"/>
                </a:solidFill>
                <a:latin typeface="Courier New" panose="02070309020205020404" pitchFamily="49" charset="0"/>
                <a:cs typeface="Courier New" panose="02070309020205020404" pitchFamily="49" charset="0"/>
              </a:rPr>
              <a: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return result</a:t>
            </a:r>
          </a:p>
          <a:p>
            <a:pPr marL="0" indent="0">
              <a:buNone/>
            </a:pPr>
            <a:r>
              <a:rPr lang="en-IE" sz="4000" dirty="0">
                <a:solidFill>
                  <a:schemeClr val="bg1"/>
                </a:solidFill>
                <a:latin typeface="Courier New" panose="02070309020205020404" pitchFamily="49" charset="0"/>
                <a:cs typeface="Courier New" panose="02070309020205020404" pitchFamily="49" charset="0"/>
              </a:rPr>
              <a:t># END Normalise.</a:t>
            </a:r>
            <a:endParaRPr lang="en-IE" sz="4000" dirty="0" smtClean="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26315791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String </a:t>
            </a:r>
            <a:r>
              <a:rPr lang="en-IE" dirty="0" err="1" smtClean="0">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PRORGAM </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Quote = "A long time ago in a galaxy far, far away ..."</a:t>
            </a:r>
          </a:p>
          <a:p>
            <a:pPr marL="0" indent="0">
              <a:buNone/>
            </a:pP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a:solidFill>
                  <a:schemeClr val="bg1"/>
                </a:solidFill>
                <a:latin typeface="Courier New" panose="02070309020205020404" pitchFamily="49" charset="0"/>
                <a:cs typeface="Courier New" panose="02070309020205020404" pitchFamily="49" charset="0"/>
              </a:rPr>
              <a:t> = Normalise(Quote)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smtClean="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67062641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String </a:t>
            </a:r>
            <a:r>
              <a:rPr lang="en-IE" dirty="0" err="1" smtClean="0">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PRORGAM </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Quote = "A long time ago in a galaxy far, far away ..."</a:t>
            </a:r>
          </a:p>
          <a:p>
            <a:pPr marL="0" indent="0">
              <a:buNone/>
            </a:pP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a:solidFill>
                  <a:schemeClr val="bg1"/>
                </a:solidFill>
                <a:latin typeface="Courier New" panose="02070309020205020404" pitchFamily="49" charset="0"/>
                <a:cs typeface="Courier New" panose="02070309020205020404" pitchFamily="49" charset="0"/>
              </a:rPr>
              <a:t> = Normalise(Quote)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smtClean="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
        <p:nvSpPr>
          <p:cNvPr id="6" name="Rectangle 5"/>
          <p:cNvSpPr/>
          <p:nvPr/>
        </p:nvSpPr>
        <p:spPr>
          <a:xfrm>
            <a:off x="622598" y="4797152"/>
            <a:ext cx="1123324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i="1" dirty="0"/>
              <a:t>A long time ago in a galaxy far, far away ...</a:t>
            </a:r>
          </a:p>
          <a:p>
            <a:pPr algn="ctr"/>
            <a:r>
              <a:rPr lang="en-IE" sz="4000" i="1" dirty="0"/>
              <a:t>a long time ago in a galaxy far </a:t>
            </a:r>
            <a:r>
              <a:rPr lang="en-IE" sz="4000" i="1" dirty="0" err="1"/>
              <a:t>far</a:t>
            </a:r>
            <a:r>
              <a:rPr lang="en-IE" sz="4000" i="1" dirty="0"/>
              <a:t> away </a:t>
            </a:r>
          </a:p>
        </p:txBody>
      </p:sp>
    </p:spTree>
    <p:extLst>
      <p:ext uri="{BB962C8B-B14F-4D97-AF65-F5344CB8AC3E}">
        <p14:creationId xmlns:p14="http://schemas.microsoft.com/office/powerpoint/2010/main" val="24346987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Handling Strings in Files</a:t>
            </a:r>
          </a:p>
        </p:txBody>
      </p:sp>
      <p:sp>
        <p:nvSpPr>
          <p:cNvPr id="2" name="Content Placeholder 1"/>
          <p:cNvSpPr>
            <a:spLocks noGrp="1"/>
          </p:cNvSpPr>
          <p:nvPr>
            <p:ph idx="1"/>
          </p:nvPr>
        </p:nvSpPr>
        <p:spPr>
          <a:xfrm>
            <a:off x="609521" y="1600201"/>
            <a:ext cx="10742269" cy="4525963"/>
          </a:xfrm>
        </p:spPr>
        <p:txBody>
          <a:bodyPr>
            <a:normAutofit fontScale="85000" lnSpcReduction="20000"/>
          </a:bodyPr>
          <a:lstStyle/>
          <a:p>
            <a:pPr marL="0" indent="0">
              <a:buNone/>
            </a:pPr>
            <a:r>
              <a:rPr lang="en-IE" sz="3300" dirty="0" smtClean="0">
                <a:solidFill>
                  <a:schemeClr val="bg1"/>
                </a:solidFill>
                <a:latin typeface="Courier New" panose="02070309020205020404" pitchFamily="49" charset="0"/>
                <a:cs typeface="Courier New" panose="02070309020205020404" pitchFamily="49" charset="0"/>
              </a:rPr>
              <a:t>script = open</a:t>
            </a:r>
            <a:r>
              <a:rPr lang="en-IE" sz="3300" dirty="0">
                <a:solidFill>
                  <a:schemeClr val="bg1"/>
                </a:solidFill>
                <a:latin typeface="Courier New" panose="02070309020205020404" pitchFamily="49" charset="0"/>
                <a:cs typeface="Courier New" panose="02070309020205020404" pitchFamily="49" charset="0"/>
              </a:rPr>
              <a:t>(</a:t>
            </a:r>
            <a:r>
              <a:rPr lang="en-IE" sz="3300" dirty="0" smtClean="0">
                <a:solidFill>
                  <a:schemeClr val="bg1"/>
                </a:solidFill>
                <a:latin typeface="Courier New" panose="02070309020205020404" pitchFamily="49" charset="0"/>
                <a:cs typeface="Courier New" panose="02070309020205020404" pitchFamily="49" charset="0"/>
              </a:rPr>
              <a:t>'</a:t>
            </a:r>
            <a:r>
              <a:rPr lang="en-IE" sz="3300" dirty="0" err="1" smtClean="0">
                <a:solidFill>
                  <a:schemeClr val="bg1"/>
                </a:solidFill>
                <a:latin typeface="Courier New" panose="02070309020205020404" pitchFamily="49" charset="0"/>
                <a:cs typeface="Courier New" panose="02070309020205020404" pitchFamily="49" charset="0"/>
              </a:rPr>
              <a:t>StarWarsscript.txt</a:t>
            </a:r>
            <a:r>
              <a:rPr lang="en-IE" sz="3300" dirty="0" err="1">
                <a:solidFill>
                  <a:schemeClr val="bg1"/>
                </a:solidFill>
                <a:latin typeface="Courier New" panose="02070309020205020404" pitchFamily="49" charset="0"/>
                <a:cs typeface="Courier New" panose="02070309020205020404" pitchFamily="49" charset="0"/>
              </a:rPr>
              <a:t>','r</a:t>
            </a:r>
            <a:r>
              <a:rPr lang="en-IE" sz="3300" dirty="0">
                <a:solidFill>
                  <a:schemeClr val="bg1"/>
                </a:solidFill>
                <a:latin typeface="Courier New" panose="02070309020205020404" pitchFamily="49" charset="0"/>
                <a:cs typeface="Courier New" panose="02070309020205020404" pitchFamily="49" charset="0"/>
              </a:rPr>
              <a:t>').read</a:t>
            </a:r>
            <a:r>
              <a:rPr lang="en-IE" sz="33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3300" dirty="0">
              <a:solidFill>
                <a:schemeClr val="bg1"/>
              </a:solidFill>
              <a:latin typeface="Courier New" panose="02070309020205020404" pitchFamily="49" charset="0"/>
              <a:cs typeface="Courier New" panose="02070309020205020404" pitchFamily="49" charset="0"/>
            </a:endParaRPr>
          </a:p>
          <a:p>
            <a:pPr marL="0" indent="0">
              <a:buNone/>
            </a:pPr>
            <a:r>
              <a:rPr lang="en-IE" sz="3300" dirty="0" err="1" smtClean="0">
                <a:solidFill>
                  <a:schemeClr val="bg1"/>
                </a:solidFill>
                <a:latin typeface="Courier New" panose="02070309020205020404" pitchFamily="49" charset="0"/>
                <a:cs typeface="Courier New" panose="02070309020205020404" pitchFamily="49" charset="0"/>
              </a:rPr>
              <a:t>len</a:t>
            </a:r>
            <a:r>
              <a:rPr lang="en-IE" sz="3300" dirty="0" smtClean="0">
                <a:solidFill>
                  <a:schemeClr val="bg1"/>
                </a:solidFill>
                <a:latin typeface="Courier New" panose="02070309020205020404" pitchFamily="49" charset="0"/>
                <a:cs typeface="Courier New" panose="02070309020205020404" pitchFamily="49" charset="0"/>
              </a:rPr>
              <a:t>(script)</a:t>
            </a:r>
          </a:p>
          <a:p>
            <a:pPr marL="0" indent="0">
              <a:buNone/>
            </a:pPr>
            <a:r>
              <a:rPr lang="en-IE" sz="3300" dirty="0" smtClean="0">
                <a:solidFill>
                  <a:schemeClr val="bg1"/>
                </a:solidFill>
                <a:latin typeface="Courier New" panose="02070309020205020404" pitchFamily="49" charset="0"/>
                <a:cs typeface="Courier New" panose="02070309020205020404" pitchFamily="49" charset="0"/>
              </a:rPr>
              <a:t>&gt;&gt;&gt; 326,359</a:t>
            </a:r>
          </a:p>
          <a:p>
            <a:pPr marL="0" indent="0">
              <a:buNone/>
            </a:pPr>
            <a:endParaRPr lang="en-IE" sz="33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3300" dirty="0" err="1">
                <a:solidFill>
                  <a:schemeClr val="bg1"/>
                </a:solidFill>
                <a:latin typeface="Courier New" panose="02070309020205020404" pitchFamily="49" charset="0"/>
                <a:cs typeface="Courier New" panose="02070309020205020404" pitchFamily="49" charset="0"/>
              </a:rPr>
              <a:t>script.count</a:t>
            </a:r>
            <a:r>
              <a:rPr lang="en-IE" sz="3300" dirty="0">
                <a:solidFill>
                  <a:schemeClr val="bg1"/>
                </a:solidFill>
                <a:latin typeface="Courier New" panose="02070309020205020404" pitchFamily="49" charset="0"/>
                <a:cs typeface="Courier New" panose="02070309020205020404" pitchFamily="49" charset="0"/>
              </a:rPr>
              <a:t>("\n")</a:t>
            </a:r>
          </a:p>
          <a:p>
            <a:pPr marL="0" indent="0">
              <a:buNone/>
            </a:pPr>
            <a:r>
              <a:rPr lang="en-IE" sz="3300" dirty="0" smtClean="0">
                <a:solidFill>
                  <a:schemeClr val="bg1"/>
                </a:solidFill>
                <a:latin typeface="Courier New" panose="02070309020205020404" pitchFamily="49" charset="0"/>
                <a:cs typeface="Courier New" panose="02070309020205020404" pitchFamily="49" charset="0"/>
              </a:rPr>
              <a:t>&gt;&gt;&gt; 8,150</a:t>
            </a:r>
          </a:p>
          <a:p>
            <a:pPr marL="0" indent="0">
              <a:buNone/>
            </a:pPr>
            <a:endParaRPr lang="en-IE" sz="3300" dirty="0">
              <a:solidFill>
                <a:schemeClr val="bg1"/>
              </a:solidFill>
              <a:latin typeface="Courier New" panose="02070309020205020404" pitchFamily="49" charset="0"/>
              <a:cs typeface="Courier New" panose="02070309020205020404" pitchFamily="49" charset="0"/>
            </a:endParaRPr>
          </a:p>
          <a:p>
            <a:pPr marL="0" indent="0">
              <a:buNone/>
            </a:pPr>
            <a:r>
              <a:rPr lang="en-IE" sz="3300" dirty="0" err="1">
                <a:solidFill>
                  <a:schemeClr val="bg1"/>
                </a:solidFill>
                <a:latin typeface="Courier New" panose="02070309020205020404" pitchFamily="49" charset="0"/>
                <a:cs typeface="Courier New" panose="02070309020205020404" pitchFamily="49" charset="0"/>
              </a:rPr>
              <a:t>len</a:t>
            </a:r>
            <a:r>
              <a:rPr lang="en-IE" sz="3300" dirty="0">
                <a:solidFill>
                  <a:schemeClr val="bg1"/>
                </a:solidFill>
                <a:latin typeface="Courier New" panose="02070309020205020404" pitchFamily="49" charset="0"/>
                <a:cs typeface="Courier New" panose="02070309020205020404" pitchFamily="49" charset="0"/>
              </a:rPr>
              <a:t>(</a:t>
            </a:r>
            <a:r>
              <a:rPr lang="en-IE" sz="3300" dirty="0" err="1">
                <a:solidFill>
                  <a:schemeClr val="bg1"/>
                </a:solidFill>
                <a:latin typeface="Courier New" panose="02070309020205020404" pitchFamily="49" charset="0"/>
                <a:cs typeface="Courier New" panose="02070309020205020404" pitchFamily="49" charset="0"/>
              </a:rPr>
              <a:t>script.split</a:t>
            </a:r>
            <a:r>
              <a:rPr lang="en-IE" sz="3300" dirty="0">
                <a:solidFill>
                  <a:schemeClr val="bg1"/>
                </a:solidFill>
                <a:latin typeface="Courier New" panose="02070309020205020404" pitchFamily="49" charset="0"/>
                <a:cs typeface="Courier New" panose="02070309020205020404" pitchFamily="49" charset="0"/>
              </a:rPr>
              <a:t>())</a:t>
            </a:r>
          </a:p>
          <a:p>
            <a:pPr marL="0" indent="0">
              <a:buNone/>
            </a:pPr>
            <a:r>
              <a:rPr lang="en-IE" sz="3300" dirty="0" smtClean="0">
                <a:solidFill>
                  <a:schemeClr val="bg1"/>
                </a:solidFill>
                <a:latin typeface="Courier New" panose="02070309020205020404" pitchFamily="49" charset="0"/>
                <a:cs typeface="Courier New" panose="02070309020205020404" pitchFamily="49" charset="0"/>
              </a:rPr>
              <a:t>&gt;&gt;&gt; 33,101</a:t>
            </a:r>
            <a:endParaRPr lang="en-IE" sz="3300" dirty="0">
              <a:solidFill>
                <a:schemeClr val="bg1"/>
              </a:solidFill>
              <a:latin typeface="Courier New" panose="02070309020205020404" pitchFamily="49" charset="0"/>
              <a:cs typeface="Courier New" panose="02070309020205020404" pitchFamily="49" charset="0"/>
            </a:endParaRP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p:txBody>
      </p:sp>
      <p:sp>
        <p:nvSpPr>
          <p:cNvPr id="8" name="Rounded Rectangle 7"/>
          <p:cNvSpPr/>
          <p:nvPr/>
        </p:nvSpPr>
        <p:spPr>
          <a:xfrm>
            <a:off x="3286894" y="5445224"/>
            <a:ext cx="201622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Words</a:t>
            </a:r>
            <a:endParaRPr lang="en-IE" sz="2400" dirty="0"/>
          </a:p>
        </p:txBody>
      </p:sp>
      <p:sp>
        <p:nvSpPr>
          <p:cNvPr id="9" name="Rounded Rectangle 8"/>
          <p:cNvSpPr/>
          <p:nvPr/>
        </p:nvSpPr>
        <p:spPr>
          <a:xfrm>
            <a:off x="3286894" y="2852936"/>
            <a:ext cx="201622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Characters</a:t>
            </a:r>
            <a:endParaRPr lang="en-IE" sz="2400" dirty="0"/>
          </a:p>
        </p:txBody>
      </p:sp>
      <p:sp>
        <p:nvSpPr>
          <p:cNvPr id="10" name="Rounded Rectangle 9"/>
          <p:cNvSpPr/>
          <p:nvPr/>
        </p:nvSpPr>
        <p:spPr>
          <a:xfrm>
            <a:off x="3286894" y="4149080"/>
            <a:ext cx="201622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Lines</a:t>
            </a:r>
            <a:endParaRPr lang="en-IE" sz="2400" dirty="0"/>
          </a:p>
        </p:txBody>
      </p:sp>
    </p:spTree>
    <p:extLst>
      <p:ext uri="{BB962C8B-B14F-4D97-AF65-F5344CB8AC3E}">
        <p14:creationId xmlns:p14="http://schemas.microsoft.com/office/powerpoint/2010/main" val="118254902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The Dictionary Type</a:t>
            </a:r>
            <a:endParaRPr lang="en-IE" dirty="0">
              <a:solidFill>
                <a:schemeClr val="bg1"/>
              </a:solidFill>
            </a:endParaRPr>
          </a:p>
        </p:txBody>
      </p:sp>
      <p:sp>
        <p:nvSpPr>
          <p:cNvPr id="4" name="Rectangle 3"/>
          <p:cNvSpPr/>
          <p:nvPr/>
        </p:nvSpPr>
        <p:spPr>
          <a:xfrm>
            <a:off x="371894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31</a:t>
            </a:r>
            <a:endParaRPr lang="en-IE" sz="1400" dirty="0">
              <a:solidFill>
                <a:schemeClr val="bg1"/>
              </a:solidFill>
            </a:endParaRPr>
          </a:p>
        </p:txBody>
      </p:sp>
      <p:sp>
        <p:nvSpPr>
          <p:cNvPr id="5" name="Rectangle 4"/>
          <p:cNvSpPr/>
          <p:nvPr/>
        </p:nvSpPr>
        <p:spPr>
          <a:xfrm>
            <a:off x="443902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41</a:t>
            </a:r>
            <a:endParaRPr lang="en-IE" dirty="0">
              <a:solidFill>
                <a:schemeClr val="bg1"/>
              </a:solidFill>
            </a:endParaRPr>
          </a:p>
        </p:txBody>
      </p:sp>
      <p:sp>
        <p:nvSpPr>
          <p:cNvPr id="6" name="Rectangle 5"/>
          <p:cNvSpPr/>
          <p:nvPr/>
        </p:nvSpPr>
        <p:spPr>
          <a:xfrm>
            <a:off x="515910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59</a:t>
            </a:r>
            <a:endParaRPr lang="en-IE" dirty="0">
              <a:solidFill>
                <a:schemeClr val="bg1"/>
              </a:solidFill>
            </a:endParaRPr>
          </a:p>
        </p:txBody>
      </p:sp>
      <p:sp>
        <p:nvSpPr>
          <p:cNvPr id="7" name="Rectangle 6"/>
          <p:cNvSpPr/>
          <p:nvPr/>
        </p:nvSpPr>
        <p:spPr>
          <a:xfrm>
            <a:off x="587918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26</a:t>
            </a:r>
            <a:endParaRPr lang="en-IE" dirty="0">
              <a:solidFill>
                <a:schemeClr val="bg1"/>
              </a:solidFill>
            </a:endParaRPr>
          </a:p>
        </p:txBody>
      </p:sp>
      <p:sp>
        <p:nvSpPr>
          <p:cNvPr id="8" name="Rectangle 7"/>
          <p:cNvSpPr/>
          <p:nvPr/>
        </p:nvSpPr>
        <p:spPr>
          <a:xfrm>
            <a:off x="659926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53</a:t>
            </a:r>
            <a:endParaRPr lang="en-IE" dirty="0">
              <a:solidFill>
                <a:schemeClr val="bg1"/>
              </a:solidFill>
            </a:endParaRPr>
          </a:p>
        </p:txBody>
      </p:sp>
      <p:sp>
        <p:nvSpPr>
          <p:cNvPr id="9" name="Rectangle 8"/>
          <p:cNvSpPr/>
          <p:nvPr/>
        </p:nvSpPr>
        <p:spPr>
          <a:xfrm>
            <a:off x="731934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59</a:t>
            </a:r>
            <a:endParaRPr lang="en-IE" dirty="0">
              <a:solidFill>
                <a:schemeClr val="bg1"/>
              </a:solidFill>
            </a:endParaRPr>
          </a:p>
        </p:txBody>
      </p:sp>
      <p:sp>
        <p:nvSpPr>
          <p:cNvPr id="10" name="Rectangle 9"/>
          <p:cNvSpPr/>
          <p:nvPr/>
        </p:nvSpPr>
        <p:spPr>
          <a:xfrm>
            <a:off x="803942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66</a:t>
            </a:r>
            <a:endParaRPr lang="en-IE" dirty="0">
              <a:solidFill>
                <a:schemeClr val="bg1"/>
              </a:solidFill>
            </a:endParaRPr>
          </a:p>
        </p:txBody>
      </p:sp>
      <p:sp>
        <p:nvSpPr>
          <p:cNvPr id="11" name="Rectangle 10"/>
          <p:cNvSpPr/>
          <p:nvPr/>
        </p:nvSpPr>
        <p:spPr>
          <a:xfrm>
            <a:off x="371894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0</a:t>
            </a:r>
            <a:endParaRPr lang="en-IE" sz="1400" dirty="0">
              <a:solidFill>
                <a:schemeClr val="bg1"/>
              </a:solidFill>
            </a:endParaRPr>
          </a:p>
        </p:txBody>
      </p:sp>
      <p:sp>
        <p:nvSpPr>
          <p:cNvPr id="12" name="Rectangle 11"/>
          <p:cNvSpPr/>
          <p:nvPr/>
        </p:nvSpPr>
        <p:spPr>
          <a:xfrm>
            <a:off x="443902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1</a:t>
            </a:r>
            <a:endParaRPr lang="en-IE" sz="1400" dirty="0">
              <a:solidFill>
                <a:schemeClr val="bg1"/>
              </a:solidFill>
            </a:endParaRPr>
          </a:p>
        </p:txBody>
      </p:sp>
      <p:sp>
        <p:nvSpPr>
          <p:cNvPr id="13" name="Rectangle 12"/>
          <p:cNvSpPr/>
          <p:nvPr/>
        </p:nvSpPr>
        <p:spPr>
          <a:xfrm>
            <a:off x="515910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2</a:t>
            </a:r>
            <a:endParaRPr lang="en-IE" sz="1400" dirty="0">
              <a:solidFill>
                <a:schemeClr val="bg1"/>
              </a:solidFill>
            </a:endParaRPr>
          </a:p>
        </p:txBody>
      </p:sp>
      <p:sp>
        <p:nvSpPr>
          <p:cNvPr id="14" name="Rectangle 13"/>
          <p:cNvSpPr/>
          <p:nvPr/>
        </p:nvSpPr>
        <p:spPr>
          <a:xfrm>
            <a:off x="587918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3</a:t>
            </a:r>
            <a:endParaRPr lang="en-IE" sz="1400" dirty="0">
              <a:solidFill>
                <a:schemeClr val="bg1"/>
              </a:solidFill>
            </a:endParaRPr>
          </a:p>
        </p:txBody>
      </p:sp>
      <p:sp>
        <p:nvSpPr>
          <p:cNvPr id="15" name="Rectangle 14"/>
          <p:cNvSpPr/>
          <p:nvPr/>
        </p:nvSpPr>
        <p:spPr>
          <a:xfrm>
            <a:off x="659926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4</a:t>
            </a:r>
            <a:endParaRPr lang="en-IE" sz="1400" dirty="0">
              <a:solidFill>
                <a:schemeClr val="bg1"/>
              </a:solidFill>
            </a:endParaRPr>
          </a:p>
        </p:txBody>
      </p:sp>
      <p:sp>
        <p:nvSpPr>
          <p:cNvPr id="16" name="Rectangle 15"/>
          <p:cNvSpPr/>
          <p:nvPr/>
        </p:nvSpPr>
        <p:spPr>
          <a:xfrm>
            <a:off x="731934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5</a:t>
            </a:r>
            <a:endParaRPr lang="en-IE" sz="1400" dirty="0">
              <a:solidFill>
                <a:schemeClr val="bg1"/>
              </a:solidFill>
            </a:endParaRPr>
          </a:p>
        </p:txBody>
      </p:sp>
      <p:sp>
        <p:nvSpPr>
          <p:cNvPr id="17" name="Rectangle 16"/>
          <p:cNvSpPr/>
          <p:nvPr/>
        </p:nvSpPr>
        <p:spPr>
          <a:xfrm>
            <a:off x="803942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bg1"/>
                </a:solidFill>
              </a:rPr>
              <a:t>6</a:t>
            </a:r>
            <a:endParaRPr lang="en-IE" sz="1400" dirty="0">
              <a:solidFill>
                <a:schemeClr val="bg1"/>
              </a:solidFill>
            </a:endParaRPr>
          </a:p>
        </p:txBody>
      </p:sp>
      <p:sp>
        <p:nvSpPr>
          <p:cNvPr id="18" name="Rectangle 17"/>
          <p:cNvSpPr/>
          <p:nvPr/>
        </p:nvSpPr>
        <p:spPr>
          <a:xfrm>
            <a:off x="2052008" y="2515543"/>
            <a:ext cx="1450910" cy="769441"/>
          </a:xfrm>
          <a:prstGeom prst="rect">
            <a:avLst/>
          </a:prstGeom>
          <a:noFill/>
          <a:ln>
            <a:noFill/>
          </a:ln>
        </p:spPr>
        <p:txBody>
          <a:bodyPr wrap="none" lIns="91440" tIns="45720" rIns="91440" bIns="45720">
            <a:spAutoFit/>
          </a:bodyPr>
          <a:lstStyle/>
          <a:p>
            <a:pPr algn="ctr"/>
            <a:r>
              <a:rPr lang="en-US" sz="4400" b="1" cap="none" spc="0" dirty="0" smtClean="0">
                <a:ln w="17780" cmpd="sng">
                  <a:solidFill>
                    <a:srgbClr val="FFFFFF"/>
                  </a:solidFill>
                  <a:prstDash val="solid"/>
                  <a:miter lim="800000"/>
                </a:ln>
                <a:solidFill>
                  <a:schemeClr val="bg1"/>
                </a:solidFill>
              </a:rPr>
              <a:t>Array</a:t>
            </a:r>
            <a:endParaRPr lang="en-US" sz="5400" b="1" cap="none" spc="0" dirty="0">
              <a:ln w="17780" cmpd="sng">
                <a:solidFill>
                  <a:srgbClr val="FFFFFF"/>
                </a:solidFill>
                <a:prstDash val="solid"/>
                <a:miter lim="800000"/>
              </a:ln>
              <a:solidFill>
                <a:schemeClr val="bg1"/>
              </a:solidFill>
            </a:endParaRPr>
          </a:p>
        </p:txBody>
      </p:sp>
      <p:sp>
        <p:nvSpPr>
          <p:cNvPr id="22" name="Rectangle 21"/>
          <p:cNvSpPr/>
          <p:nvPr/>
        </p:nvSpPr>
        <p:spPr>
          <a:xfrm>
            <a:off x="371894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31</a:t>
            </a:r>
            <a:endParaRPr lang="en-IE" sz="1400" dirty="0">
              <a:solidFill>
                <a:schemeClr val="bg1"/>
              </a:solidFill>
            </a:endParaRPr>
          </a:p>
        </p:txBody>
      </p:sp>
      <p:sp>
        <p:nvSpPr>
          <p:cNvPr id="23" name="Rectangle 22"/>
          <p:cNvSpPr/>
          <p:nvPr/>
        </p:nvSpPr>
        <p:spPr>
          <a:xfrm>
            <a:off x="443902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41</a:t>
            </a:r>
            <a:endParaRPr lang="en-IE" dirty="0">
              <a:solidFill>
                <a:schemeClr val="bg1"/>
              </a:solidFill>
            </a:endParaRPr>
          </a:p>
        </p:txBody>
      </p:sp>
      <p:sp>
        <p:nvSpPr>
          <p:cNvPr id="24" name="Rectangle 23"/>
          <p:cNvSpPr/>
          <p:nvPr/>
        </p:nvSpPr>
        <p:spPr>
          <a:xfrm>
            <a:off x="515910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59</a:t>
            </a:r>
            <a:endParaRPr lang="en-IE" dirty="0">
              <a:solidFill>
                <a:schemeClr val="bg1"/>
              </a:solidFill>
            </a:endParaRPr>
          </a:p>
        </p:txBody>
      </p:sp>
      <p:sp>
        <p:nvSpPr>
          <p:cNvPr id="25" name="Rectangle 24"/>
          <p:cNvSpPr/>
          <p:nvPr/>
        </p:nvSpPr>
        <p:spPr>
          <a:xfrm>
            <a:off x="587918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26</a:t>
            </a:r>
            <a:endParaRPr lang="en-IE" dirty="0">
              <a:solidFill>
                <a:schemeClr val="bg1"/>
              </a:solidFill>
            </a:endParaRPr>
          </a:p>
        </p:txBody>
      </p:sp>
      <p:sp>
        <p:nvSpPr>
          <p:cNvPr id="26" name="Rectangle 25"/>
          <p:cNvSpPr/>
          <p:nvPr/>
        </p:nvSpPr>
        <p:spPr>
          <a:xfrm>
            <a:off x="659926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53</a:t>
            </a:r>
            <a:endParaRPr lang="en-IE" dirty="0">
              <a:solidFill>
                <a:schemeClr val="bg1"/>
              </a:solidFill>
            </a:endParaRPr>
          </a:p>
        </p:txBody>
      </p:sp>
      <p:sp>
        <p:nvSpPr>
          <p:cNvPr id="27" name="Rectangle 26"/>
          <p:cNvSpPr/>
          <p:nvPr/>
        </p:nvSpPr>
        <p:spPr>
          <a:xfrm>
            <a:off x="731934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59</a:t>
            </a:r>
            <a:endParaRPr lang="en-IE" dirty="0">
              <a:solidFill>
                <a:schemeClr val="bg1"/>
              </a:solidFill>
            </a:endParaRPr>
          </a:p>
        </p:txBody>
      </p:sp>
      <p:sp>
        <p:nvSpPr>
          <p:cNvPr id="28" name="Rectangle 27"/>
          <p:cNvSpPr/>
          <p:nvPr/>
        </p:nvSpPr>
        <p:spPr>
          <a:xfrm>
            <a:off x="803942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bg1"/>
              </a:solidFill>
            </a:endParaRPr>
          </a:p>
          <a:p>
            <a:pPr algn="ctr"/>
            <a:r>
              <a:rPr lang="en-IE" sz="3200" dirty="0" smtClean="0">
                <a:solidFill>
                  <a:schemeClr val="bg1"/>
                </a:solidFill>
              </a:rPr>
              <a:t>66</a:t>
            </a:r>
            <a:endParaRPr lang="en-IE" dirty="0">
              <a:solidFill>
                <a:schemeClr val="bg1"/>
              </a:solidFill>
            </a:endParaRPr>
          </a:p>
        </p:txBody>
      </p:sp>
      <p:sp>
        <p:nvSpPr>
          <p:cNvPr id="29" name="Rectangle 28"/>
          <p:cNvSpPr/>
          <p:nvPr/>
        </p:nvSpPr>
        <p:spPr>
          <a:xfrm>
            <a:off x="371894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bg1"/>
                </a:solidFill>
              </a:rPr>
              <a:t>‘a’</a:t>
            </a:r>
            <a:endParaRPr lang="en-IE" sz="1200" dirty="0">
              <a:solidFill>
                <a:schemeClr val="bg1"/>
              </a:solidFill>
            </a:endParaRPr>
          </a:p>
        </p:txBody>
      </p:sp>
      <p:sp>
        <p:nvSpPr>
          <p:cNvPr id="30" name="Rectangle 29"/>
          <p:cNvSpPr/>
          <p:nvPr/>
        </p:nvSpPr>
        <p:spPr>
          <a:xfrm>
            <a:off x="443902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bg1"/>
                </a:solidFill>
              </a:rPr>
              <a:t>‘b’</a:t>
            </a:r>
            <a:endParaRPr lang="en-IE" sz="1200" dirty="0">
              <a:solidFill>
                <a:schemeClr val="bg1"/>
              </a:solidFill>
            </a:endParaRPr>
          </a:p>
        </p:txBody>
      </p:sp>
      <p:sp>
        <p:nvSpPr>
          <p:cNvPr id="31" name="Rectangle 30"/>
          <p:cNvSpPr/>
          <p:nvPr/>
        </p:nvSpPr>
        <p:spPr>
          <a:xfrm>
            <a:off x="515910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bg1"/>
                </a:solidFill>
              </a:rPr>
              <a:t>‘c’</a:t>
            </a:r>
            <a:endParaRPr lang="en-IE" sz="1200" dirty="0">
              <a:solidFill>
                <a:schemeClr val="bg1"/>
              </a:solidFill>
            </a:endParaRPr>
          </a:p>
        </p:txBody>
      </p:sp>
      <p:sp>
        <p:nvSpPr>
          <p:cNvPr id="32" name="Rectangle 31"/>
          <p:cNvSpPr/>
          <p:nvPr/>
        </p:nvSpPr>
        <p:spPr>
          <a:xfrm>
            <a:off x="587918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bg1"/>
                </a:solidFill>
              </a:rPr>
              <a:t>‘d’</a:t>
            </a:r>
            <a:endParaRPr lang="en-IE" sz="1200" dirty="0">
              <a:solidFill>
                <a:schemeClr val="bg1"/>
              </a:solidFill>
            </a:endParaRPr>
          </a:p>
        </p:txBody>
      </p:sp>
      <p:sp>
        <p:nvSpPr>
          <p:cNvPr id="33" name="Rectangle 32"/>
          <p:cNvSpPr/>
          <p:nvPr/>
        </p:nvSpPr>
        <p:spPr>
          <a:xfrm>
            <a:off x="659926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bg1"/>
                </a:solidFill>
              </a:rPr>
              <a:t>‘e’</a:t>
            </a:r>
            <a:endParaRPr lang="en-IE" sz="1200" dirty="0">
              <a:solidFill>
                <a:schemeClr val="bg1"/>
              </a:solidFill>
            </a:endParaRPr>
          </a:p>
        </p:txBody>
      </p:sp>
      <p:sp>
        <p:nvSpPr>
          <p:cNvPr id="34" name="Rectangle 33"/>
          <p:cNvSpPr/>
          <p:nvPr/>
        </p:nvSpPr>
        <p:spPr>
          <a:xfrm>
            <a:off x="731934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bg1"/>
                </a:solidFill>
              </a:rPr>
              <a:t>‘f’</a:t>
            </a:r>
            <a:endParaRPr lang="en-IE" sz="1200" dirty="0">
              <a:solidFill>
                <a:schemeClr val="bg1"/>
              </a:solidFill>
            </a:endParaRPr>
          </a:p>
        </p:txBody>
      </p:sp>
      <p:sp>
        <p:nvSpPr>
          <p:cNvPr id="35" name="Rectangle 34"/>
          <p:cNvSpPr/>
          <p:nvPr/>
        </p:nvSpPr>
        <p:spPr>
          <a:xfrm>
            <a:off x="803942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bg1"/>
                </a:solidFill>
              </a:rPr>
              <a:t>‘g’</a:t>
            </a:r>
            <a:endParaRPr lang="en-IE" sz="1200" dirty="0">
              <a:solidFill>
                <a:schemeClr val="bg1"/>
              </a:solidFill>
            </a:endParaRPr>
          </a:p>
        </p:txBody>
      </p:sp>
      <p:sp>
        <p:nvSpPr>
          <p:cNvPr id="36" name="Rectangle 35"/>
          <p:cNvSpPr/>
          <p:nvPr/>
        </p:nvSpPr>
        <p:spPr>
          <a:xfrm>
            <a:off x="1044042" y="4819799"/>
            <a:ext cx="2602892" cy="769441"/>
          </a:xfrm>
          <a:prstGeom prst="rect">
            <a:avLst/>
          </a:prstGeom>
          <a:noFill/>
          <a:ln>
            <a:noFill/>
          </a:ln>
        </p:spPr>
        <p:txBody>
          <a:bodyPr wrap="none" lIns="91440" tIns="45720" rIns="91440" bIns="45720">
            <a:spAutoFit/>
          </a:bodyPr>
          <a:lstStyle/>
          <a:p>
            <a:pPr algn="ctr"/>
            <a:r>
              <a:rPr lang="en-US" sz="4400" b="1" cap="none" spc="0" dirty="0" smtClean="0">
                <a:ln w="17780" cmpd="sng">
                  <a:solidFill>
                    <a:srgbClr val="FFFFFF"/>
                  </a:solidFill>
                  <a:prstDash val="solid"/>
                  <a:miter lim="800000"/>
                </a:ln>
                <a:solidFill>
                  <a:schemeClr val="bg1"/>
                </a:solidFill>
              </a:rPr>
              <a:t>Dictionary</a:t>
            </a:r>
            <a:endParaRPr lang="en-US" sz="5400" b="1" cap="none" spc="0" dirty="0">
              <a:ln w="17780" cmpd="sng">
                <a:solidFill>
                  <a:srgbClr val="FFFFFF"/>
                </a:solidFill>
                <a:prstDash val="solid"/>
                <a:miter lim="800000"/>
              </a:ln>
              <a:solidFill>
                <a:schemeClr val="bg1"/>
              </a:solidFill>
            </a:endParaRPr>
          </a:p>
        </p:txBody>
      </p:sp>
    </p:spTree>
    <p:extLst>
      <p:ext uri="{BB962C8B-B14F-4D97-AF65-F5344CB8AC3E}">
        <p14:creationId xmlns:p14="http://schemas.microsoft.com/office/powerpoint/2010/main" val="37374253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The Dictionary Type</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55000" lnSpcReduction="20000"/>
          </a:bodyPr>
          <a:lstStyle/>
          <a:p>
            <a:pPr marL="0" indent="0">
              <a:buNone/>
            </a:pPr>
            <a:r>
              <a:rPr lang="en-IE" sz="4000" dirty="0" err="1">
                <a:solidFill>
                  <a:schemeClr val="bg1"/>
                </a:solidFill>
                <a:latin typeface="Courier New" panose="02070309020205020404" pitchFamily="49" charset="0"/>
                <a:cs typeface="Courier New" panose="02070309020205020404" pitchFamily="49" charset="0"/>
              </a:rPr>
              <a:t>def</a:t>
            </a: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FreqDict</a:t>
            </a:r>
            <a:r>
              <a:rPr lang="en-IE" sz="4000" dirty="0">
                <a:solidFill>
                  <a:schemeClr val="bg1"/>
                </a:solidFill>
                <a:latin typeface="Courier New" panose="02070309020205020404" pitchFamily="49" charset="0"/>
                <a:cs typeface="Courier New" panose="02070309020205020404" pitchFamily="49" charset="0"/>
              </a:rPr>
              <a:t>(s):</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NewString</a:t>
            </a:r>
            <a:r>
              <a:rPr lang="en-IE" sz="4000" dirty="0">
                <a:solidFill>
                  <a:schemeClr val="bg1"/>
                </a:solidFill>
                <a:latin typeface="Courier New" panose="02070309020205020404" pitchFamily="49" charset="0"/>
                <a:cs typeface="Courier New" panose="02070309020205020404" pitchFamily="49" charset="0"/>
              </a:rPr>
              <a:t> = Normalise(s)</a:t>
            </a:r>
          </a:p>
          <a:p>
            <a:pPr marL="0" indent="0">
              <a:buNone/>
            </a:pPr>
            <a:r>
              <a:rPr lang="en-IE" sz="4000" dirty="0">
                <a:solidFill>
                  <a:schemeClr val="bg1"/>
                </a:solidFill>
                <a:latin typeface="Courier New" panose="02070309020205020404" pitchFamily="49" charset="0"/>
                <a:cs typeface="Courier New" panose="02070309020205020404" pitchFamily="49" charset="0"/>
              </a:rPr>
              <a:t>    words = </a:t>
            </a:r>
            <a:r>
              <a:rPr lang="en-IE" sz="4000" dirty="0" err="1">
                <a:solidFill>
                  <a:schemeClr val="bg1"/>
                </a:solidFill>
                <a:latin typeface="Courier New" panose="02070309020205020404" pitchFamily="49" charset="0"/>
                <a:cs typeface="Courier New" panose="02070309020205020404" pitchFamily="49" charset="0"/>
              </a:rPr>
              <a:t>NewString.split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 = {}</a:t>
            </a:r>
          </a:p>
          <a:p>
            <a:pPr marL="0" indent="0">
              <a:buNone/>
            </a:pPr>
            <a:r>
              <a:rPr lang="en-IE" sz="4000" dirty="0">
                <a:solidFill>
                  <a:schemeClr val="bg1"/>
                </a:solidFill>
                <a:latin typeface="Courier New" panose="02070309020205020404" pitchFamily="49" charset="0"/>
                <a:cs typeface="Courier New" panose="02070309020205020404" pitchFamily="49" charset="0"/>
              </a:rPr>
              <a:t>    for </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in words:</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if </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in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a:t>
            </a:r>
            <a:r>
              <a:rPr lang="en-IE" sz="4000" dirty="0" err="1" smtClean="0">
                <a:solidFill>
                  <a:schemeClr val="bg1"/>
                </a:solidFill>
                <a:latin typeface="Courier New" panose="02070309020205020404" pitchFamily="49" charset="0"/>
                <a:cs typeface="Courier New" panose="02070309020205020404" pitchFamily="49" charset="0"/>
              </a:rPr>
              <a:t>Dict</a:t>
            </a:r>
            <a:r>
              <a:rPr lang="en-IE" sz="4000" dirty="0" smtClean="0">
                <a:solidFill>
                  <a:schemeClr val="bg1"/>
                </a:solidFill>
                <a:latin typeface="Courier New" panose="02070309020205020404" pitchFamily="49" charset="0"/>
                <a:cs typeface="Courier New" panose="02070309020205020404" pitchFamily="49" charset="0"/>
              </a:rPr>
              <a:t>[</a:t>
            </a:r>
            <a:r>
              <a:rPr lang="en-IE" sz="4000" dirty="0" err="1" smtClean="0">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+ 1</a:t>
            </a:r>
          </a:p>
          <a:p>
            <a:pPr marL="0" indent="0">
              <a:buNone/>
            </a:pPr>
            <a:r>
              <a:rPr lang="en-IE" sz="4000" dirty="0">
                <a:solidFill>
                  <a:schemeClr val="bg1"/>
                </a:solidFill>
                <a:latin typeface="Courier New" panose="02070309020205020404" pitchFamily="49" charset="0"/>
                <a:cs typeface="Courier New" panose="02070309020205020404" pitchFamily="49" charset="0"/>
              </a:rPr>
              <a:t>        else:</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 1</a:t>
            </a:r>
          </a:p>
          <a:p>
            <a:pPr marL="0" indent="0">
              <a:buNone/>
            </a:pPr>
            <a:r>
              <a:rPr lang="en-IE" sz="4000" dirty="0">
                <a:solidFill>
                  <a:schemeClr val="bg1"/>
                </a:solidFill>
                <a:latin typeface="Courier New" panose="02070309020205020404" pitchFamily="49" charset="0"/>
                <a:cs typeface="Courier New" panose="02070309020205020404" pitchFamily="49" charset="0"/>
              </a:rPr>
              <a:t>        # ENDIF;</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 ENDFOR</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return </a:t>
            </a:r>
            <a:r>
              <a:rPr lang="en-IE" sz="4000" dirty="0" err="1" smtClean="0">
                <a:solidFill>
                  <a:schemeClr val="bg1"/>
                </a:solidFill>
                <a:latin typeface="Courier New" panose="02070309020205020404" pitchFamily="49" charset="0"/>
                <a:cs typeface="Courier New" panose="02070309020205020404" pitchFamily="49" charset="0"/>
              </a:rPr>
              <a:t>Dict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END </a:t>
            </a:r>
            <a:r>
              <a:rPr lang="en-IE" sz="4000" dirty="0" err="1">
                <a:solidFill>
                  <a:schemeClr val="bg1"/>
                </a:solidFill>
                <a:latin typeface="Courier New" panose="02070309020205020404" pitchFamily="49" charset="0"/>
                <a:cs typeface="Courier New" panose="02070309020205020404" pitchFamily="49" charset="0"/>
              </a:rPr>
              <a:t>FreqDict</a:t>
            </a:r>
            <a:r>
              <a:rPr lang="en-IE" sz="4000" dirty="0" smtClean="0">
                <a:solidFill>
                  <a:schemeClr val="bg1"/>
                </a:solidFill>
                <a:latin typeface="Courier New" panose="02070309020205020404" pitchFamily="49" charset="0"/>
                <a:cs typeface="Courier New" panose="02070309020205020404" pitchFamily="49" charset="0"/>
              </a:rPr>
              <a:t>.</a:t>
            </a:r>
            <a:endParaRPr lang="en-IE" sz="40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9047534" y="1700808"/>
            <a:ext cx="280831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Create an empty dictionary</a:t>
            </a:r>
            <a:endParaRPr lang="en-IE" dirty="0">
              <a:solidFill>
                <a:schemeClr val="tx1"/>
              </a:solidFill>
            </a:endParaRPr>
          </a:p>
        </p:txBody>
      </p:sp>
      <p:cxnSp>
        <p:nvCxnSpPr>
          <p:cNvPr id="6" name="Elbow Connector 5"/>
          <p:cNvCxnSpPr>
            <a:stCxn id="4" idx="1"/>
          </p:cNvCxnSpPr>
          <p:nvPr/>
        </p:nvCxnSpPr>
        <p:spPr>
          <a:xfrm rot="10800000" flipV="1">
            <a:off x="3142878" y="1988840"/>
            <a:ext cx="5904656" cy="864096"/>
          </a:xfrm>
          <a:prstGeom prst="bentConnector3">
            <a:avLst/>
          </a:prstGeom>
          <a:ln w="57150">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8759502" y="2492896"/>
            <a:ext cx="3070871"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If that word is already found</a:t>
            </a:r>
            <a:endParaRPr lang="en-IE" dirty="0">
              <a:solidFill>
                <a:schemeClr val="tx1"/>
              </a:solidFill>
            </a:endParaRPr>
          </a:p>
        </p:txBody>
      </p:sp>
      <p:cxnSp>
        <p:nvCxnSpPr>
          <p:cNvPr id="8" name="Elbow Connector 7"/>
          <p:cNvCxnSpPr>
            <a:stCxn id="7" idx="1"/>
          </p:cNvCxnSpPr>
          <p:nvPr/>
        </p:nvCxnSpPr>
        <p:spPr>
          <a:xfrm rot="10800000" flipV="1">
            <a:off x="5663158" y="2780928"/>
            <a:ext cx="3096344" cy="648072"/>
          </a:xfrm>
          <a:prstGeom prst="bentConnector3">
            <a:avLst/>
          </a:prstGeom>
          <a:ln w="57150">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3312367" y="5229200"/>
            <a:ext cx="8759503" cy="144016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solidFill>
                  <a:schemeClr val="tx1"/>
                </a:solidFill>
                <a:sym typeface="Wingdings" panose="05000000000000000000" pitchFamily="2" charset="2"/>
              </a:rPr>
              <a:t>A long time ago in a galaxy far, far </a:t>
            </a:r>
            <a:r>
              <a:rPr lang="en-IE" sz="2400" dirty="0" smtClean="0">
                <a:solidFill>
                  <a:schemeClr val="tx1"/>
                </a:solidFill>
                <a:sym typeface="Wingdings" panose="05000000000000000000" pitchFamily="2" charset="2"/>
              </a:rPr>
              <a:t>away ...</a:t>
            </a:r>
          </a:p>
          <a:p>
            <a:pPr algn="ctr"/>
            <a:r>
              <a:rPr lang="en-IE" sz="2400" dirty="0" smtClean="0">
                <a:solidFill>
                  <a:schemeClr val="tx1"/>
                </a:solidFill>
                <a:sym typeface="Wingdings" panose="05000000000000000000" pitchFamily="2" charset="2"/>
              </a:rPr>
              <a:t>{'ago': 1, 'time': 1, 'galaxy': 1, 'away': 1, 'long': 1, 'a': 2, 'far': 2, 'in': 1}</a:t>
            </a:r>
            <a:endParaRPr lang="en-IE" sz="2400" dirty="0">
              <a:solidFill>
                <a:schemeClr val="tx1"/>
              </a:solidFill>
            </a:endParaRPr>
          </a:p>
        </p:txBody>
      </p:sp>
      <p:sp>
        <p:nvSpPr>
          <p:cNvPr id="10" name="Rounded Rectangle 9"/>
          <p:cNvSpPr/>
          <p:nvPr/>
        </p:nvSpPr>
        <p:spPr>
          <a:xfrm>
            <a:off x="9767614" y="908720"/>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err="1" smtClean="0">
                <a:solidFill>
                  <a:schemeClr val="tx1"/>
                </a:solidFill>
                <a:sym typeface="Wingdings" panose="05000000000000000000" pitchFamily="2" charset="2"/>
              </a:rPr>
              <a:t>Preprocessing</a:t>
            </a:r>
            <a:endParaRPr lang="en-IE" dirty="0">
              <a:solidFill>
                <a:schemeClr val="tx1"/>
              </a:solidFill>
            </a:endParaRPr>
          </a:p>
        </p:txBody>
      </p:sp>
      <p:cxnSp>
        <p:nvCxnSpPr>
          <p:cNvPr id="11" name="Elbow Connector 10"/>
          <p:cNvCxnSpPr>
            <a:stCxn id="10" idx="1"/>
          </p:cNvCxnSpPr>
          <p:nvPr/>
        </p:nvCxnSpPr>
        <p:spPr>
          <a:xfrm rot="10800000" flipV="1">
            <a:off x="5375126" y="1196752"/>
            <a:ext cx="4392488" cy="1080120"/>
          </a:xfrm>
          <a:prstGeom prst="bentConnector3">
            <a:avLst>
              <a:gd name="adj1" fmla="val 89111"/>
            </a:avLst>
          </a:prstGeom>
          <a:ln w="57150">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62455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smtClean="0">
                <a:solidFill>
                  <a:schemeClr val="bg1"/>
                </a:solidFill>
              </a:rPr>
              <a:t>Python: Programming the Google Search (Crawling)</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368943535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Introduction to HTML</a:t>
            </a:r>
            <a:endParaRPr lang="en-IE" sz="6600" dirty="0">
              <a:solidFill>
                <a:schemeClr val="bg1"/>
              </a:solidFill>
            </a:endParaRPr>
          </a:p>
        </p:txBody>
      </p:sp>
    </p:spTree>
    <p:extLst>
      <p:ext uri="{BB962C8B-B14F-4D97-AF65-F5344CB8AC3E}">
        <p14:creationId xmlns:p14="http://schemas.microsoft.com/office/powerpoint/2010/main" val="578791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(Pop)</a:t>
            </a:r>
            <a:endParaRPr lang="en-IE" dirty="0">
              <a:solidFill>
                <a:schemeClr val="bg1"/>
              </a:solidFill>
            </a:endParaRPr>
          </a:p>
        </p:txBody>
      </p:sp>
      <p:sp>
        <p:nvSpPr>
          <p:cNvPr id="4" name="Content Placeholder 3"/>
          <p:cNvSpPr>
            <a:spLocks noGrp="1"/>
          </p:cNvSpPr>
          <p:nvPr>
            <p:ph idx="1"/>
          </p:nvPr>
        </p:nvSpPr>
        <p:spPr>
          <a:xfrm>
            <a:off x="609521" y="98072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Pop():</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IsEmpty</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Stack[</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smtClean="0">
                <a:solidFill>
                  <a:schemeClr val="bg1"/>
                </a:solidFill>
                <a:latin typeface="Courier New" panose="02070309020205020404" pitchFamily="49" charset="0"/>
                <a:cs typeface="Courier New" panose="02070309020205020404" pitchFamily="49" charset="0"/>
              </a:rPr>
              <a:t>N</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4080398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IE" smtClean="0">
                <a:solidFill>
                  <a:schemeClr val="bg1"/>
                </a:solidFill>
              </a:rPr>
              <a:t>HTML Webpage</a:t>
            </a:r>
            <a:endParaRPr lang="en-US" smtClean="0">
              <a:solidFill>
                <a:schemeClr val="bg1"/>
              </a:solidFill>
            </a:endParaRPr>
          </a:p>
        </p:txBody>
      </p:sp>
      <p:sp>
        <p:nvSpPr>
          <p:cNvPr id="30723" name="AutoShape 3"/>
          <p:cNvSpPr>
            <a:spLocks noChangeArrowheads="1"/>
          </p:cNvSpPr>
          <p:nvPr/>
        </p:nvSpPr>
        <p:spPr bwMode="auto">
          <a:xfrm>
            <a:off x="1199995" y="1773238"/>
            <a:ext cx="9983016" cy="4464050"/>
          </a:xfrm>
          <a:prstGeom prst="roundRect">
            <a:avLst>
              <a:gd name="adj" fmla="val 16667"/>
            </a:avLst>
          </a:prstGeom>
          <a:solidFill>
            <a:srgbClr val="FFFFCC"/>
          </a:solidFill>
          <a:ln w="9525">
            <a:solidFill>
              <a:schemeClr val="tx1"/>
            </a:solidFill>
            <a:round/>
            <a:headEnd/>
            <a:tailEnd/>
          </a:ln>
        </p:spPr>
        <p:txBody>
          <a:bodyPr wrap="none" anchor="ctr"/>
          <a:lstStyle/>
          <a:p>
            <a:endParaRPr lang="en-IE">
              <a:solidFill>
                <a:schemeClr val="bg1"/>
              </a:solidFill>
            </a:endParaRPr>
          </a:p>
        </p:txBody>
      </p:sp>
      <p:sp>
        <p:nvSpPr>
          <p:cNvPr id="30724" name="WordArt 4"/>
          <p:cNvSpPr>
            <a:spLocks noChangeArrowheads="1" noChangeShapeType="1" noTextEdit="1"/>
          </p:cNvSpPr>
          <p:nvPr/>
        </p:nvSpPr>
        <p:spPr bwMode="auto">
          <a:xfrm>
            <a:off x="1870890" y="5589588"/>
            <a:ext cx="2783055" cy="576262"/>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&lt;/BODY&gt;</a:t>
            </a:r>
          </a:p>
        </p:txBody>
      </p:sp>
      <p:sp>
        <p:nvSpPr>
          <p:cNvPr id="30725" name="WordArt 5"/>
          <p:cNvSpPr>
            <a:spLocks noChangeArrowheads="1" noChangeShapeType="1" noTextEdit="1"/>
          </p:cNvSpPr>
          <p:nvPr/>
        </p:nvSpPr>
        <p:spPr bwMode="auto">
          <a:xfrm>
            <a:off x="1974594" y="1916113"/>
            <a:ext cx="2488876" cy="576262"/>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&lt;BODY&gt;</a:t>
            </a:r>
          </a:p>
        </p:txBody>
      </p:sp>
      <p:sp>
        <p:nvSpPr>
          <p:cNvPr id="30726" name="WordArt 6"/>
          <p:cNvSpPr>
            <a:spLocks noChangeArrowheads="1" noChangeShapeType="1" noTextEdit="1"/>
          </p:cNvSpPr>
          <p:nvPr/>
        </p:nvSpPr>
        <p:spPr bwMode="auto">
          <a:xfrm>
            <a:off x="4573522" y="2636839"/>
            <a:ext cx="3352364"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Header of Page</a:t>
            </a:r>
          </a:p>
        </p:txBody>
      </p:sp>
      <p:sp>
        <p:nvSpPr>
          <p:cNvPr id="30727" name="WordArt 7"/>
          <p:cNvSpPr>
            <a:spLocks noChangeArrowheads="1" noChangeShapeType="1" noTextEdit="1"/>
          </p:cNvSpPr>
          <p:nvPr/>
        </p:nvSpPr>
        <p:spPr bwMode="auto">
          <a:xfrm>
            <a:off x="8023239" y="2636839"/>
            <a:ext cx="2488876"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&lt;/H1&gt;</a:t>
            </a:r>
          </a:p>
        </p:txBody>
      </p:sp>
      <p:sp>
        <p:nvSpPr>
          <p:cNvPr id="30728" name="WordArt 8"/>
          <p:cNvSpPr>
            <a:spLocks noChangeArrowheads="1" noChangeShapeType="1" noTextEdit="1"/>
          </p:cNvSpPr>
          <p:nvPr/>
        </p:nvSpPr>
        <p:spPr bwMode="auto">
          <a:xfrm>
            <a:off x="1980942" y="2636839"/>
            <a:ext cx="2488876"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&lt;H1&gt;</a:t>
            </a:r>
          </a:p>
        </p:txBody>
      </p:sp>
      <p:sp>
        <p:nvSpPr>
          <p:cNvPr id="30729" name="WordArt 9"/>
          <p:cNvSpPr>
            <a:spLocks noChangeArrowheads="1" noChangeShapeType="1" noTextEdit="1"/>
          </p:cNvSpPr>
          <p:nvPr/>
        </p:nvSpPr>
        <p:spPr bwMode="auto">
          <a:xfrm>
            <a:off x="4567172" y="3501008"/>
            <a:ext cx="3352364" cy="574675"/>
          </a:xfrm>
          <a:prstGeom prst="rect">
            <a:avLst/>
          </a:prstGeom>
        </p:spPr>
        <p:txBody>
          <a:bodyPr wrap="none" fromWordArt="1">
            <a:prstTxWarp prst="textPlain">
              <a:avLst>
                <a:gd name="adj" fmla="val 50000"/>
              </a:avLst>
            </a:prstTxWarp>
          </a:bodyPr>
          <a:lstStyle/>
          <a:p>
            <a:pPr algn="ctr"/>
            <a:r>
              <a:rPr lang="en-IE" sz="2400" kern="10" dirty="0">
                <a:ln w="9525">
                  <a:solidFill>
                    <a:srgbClr val="000000"/>
                  </a:solidFill>
                  <a:round/>
                  <a:headEnd/>
                  <a:tailEnd/>
                </a:ln>
                <a:solidFill>
                  <a:schemeClr val="bg1"/>
                </a:solidFill>
                <a:latin typeface="Arial Black"/>
              </a:rPr>
              <a:t>Subtitle here</a:t>
            </a:r>
          </a:p>
        </p:txBody>
      </p:sp>
      <p:sp>
        <p:nvSpPr>
          <p:cNvPr id="30730" name="WordArt 10"/>
          <p:cNvSpPr>
            <a:spLocks noChangeArrowheads="1" noChangeShapeType="1" noTextEdit="1"/>
          </p:cNvSpPr>
          <p:nvPr/>
        </p:nvSpPr>
        <p:spPr bwMode="auto">
          <a:xfrm>
            <a:off x="8016890" y="3501008"/>
            <a:ext cx="2488876"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&lt;/H2&gt;</a:t>
            </a:r>
          </a:p>
        </p:txBody>
      </p:sp>
      <p:sp>
        <p:nvSpPr>
          <p:cNvPr id="30731" name="WordArt 11"/>
          <p:cNvSpPr>
            <a:spLocks noChangeArrowheads="1" noChangeShapeType="1" noTextEdit="1"/>
          </p:cNvSpPr>
          <p:nvPr/>
        </p:nvSpPr>
        <p:spPr bwMode="auto">
          <a:xfrm>
            <a:off x="1974594" y="3502596"/>
            <a:ext cx="2488876" cy="574675"/>
          </a:xfrm>
          <a:prstGeom prst="rect">
            <a:avLst/>
          </a:prstGeom>
        </p:spPr>
        <p:txBody>
          <a:bodyPr wrap="none" fromWordArt="1">
            <a:prstTxWarp prst="textPlain">
              <a:avLst>
                <a:gd name="adj" fmla="val 50000"/>
              </a:avLst>
            </a:prstTxWarp>
          </a:bodyPr>
          <a:lstStyle/>
          <a:p>
            <a:pPr algn="ctr"/>
            <a:r>
              <a:rPr lang="en-IE" sz="2400" kern="10" dirty="0">
                <a:ln w="9525">
                  <a:solidFill>
                    <a:srgbClr val="000000"/>
                  </a:solidFill>
                  <a:round/>
                  <a:headEnd/>
                  <a:tailEnd/>
                </a:ln>
                <a:solidFill>
                  <a:schemeClr val="bg1"/>
                </a:solidFill>
                <a:latin typeface="Arial Black"/>
              </a:rPr>
              <a:t>&lt;H2&gt;</a:t>
            </a:r>
          </a:p>
        </p:txBody>
      </p:sp>
      <p:sp>
        <p:nvSpPr>
          <p:cNvPr id="30733" name="WordArt 13"/>
          <p:cNvSpPr>
            <a:spLocks noChangeArrowheads="1" noChangeShapeType="1" noTextEdit="1"/>
          </p:cNvSpPr>
          <p:nvPr/>
        </p:nvSpPr>
        <p:spPr bwMode="auto">
          <a:xfrm>
            <a:off x="1775551" y="4439243"/>
            <a:ext cx="9000175" cy="645941"/>
          </a:xfrm>
          <a:prstGeom prst="rect">
            <a:avLst/>
          </a:prstGeom>
        </p:spPr>
        <p:txBody>
          <a:bodyPr wrap="none" fromWordArt="1">
            <a:prstTxWarp prst="textPlain">
              <a:avLst>
                <a:gd name="adj" fmla="val 50000"/>
              </a:avLst>
            </a:prstTxWarp>
          </a:bodyPr>
          <a:lstStyle/>
          <a:p>
            <a:pPr algn="ctr"/>
            <a:r>
              <a:rPr lang="en-IE" sz="2400" kern="10" dirty="0">
                <a:ln w="9525">
                  <a:solidFill>
                    <a:srgbClr val="000000"/>
                  </a:solidFill>
                  <a:round/>
                  <a:headEnd/>
                  <a:tailEnd/>
                </a:ln>
                <a:solidFill>
                  <a:schemeClr val="bg1"/>
                </a:solidFill>
                <a:latin typeface="Arial Black"/>
              </a:rPr>
              <a:t>&lt;A HREF=“http://www.google.com"&gt;LINK HERE&lt;/A&gt;</a:t>
            </a:r>
          </a:p>
        </p:txBody>
      </p:sp>
    </p:spTree>
    <p:extLst>
      <p:ext uri="{BB962C8B-B14F-4D97-AF65-F5344CB8AC3E}">
        <p14:creationId xmlns:p14="http://schemas.microsoft.com/office/powerpoint/2010/main" val="36112838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IE" smtClean="0">
                <a:solidFill>
                  <a:schemeClr val="bg1"/>
                </a:solidFill>
              </a:rPr>
              <a:t>HTML Webpage</a:t>
            </a:r>
            <a:endParaRPr lang="en-US" smtClean="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6774" y="1628800"/>
            <a:ext cx="7200900" cy="4296693"/>
          </a:xfrm>
          <a:prstGeom prst="rect">
            <a:avLst/>
          </a:prstGeom>
        </p:spPr>
      </p:pic>
    </p:spTree>
    <p:extLst>
      <p:ext uri="{BB962C8B-B14F-4D97-AF65-F5344CB8AC3E}">
        <p14:creationId xmlns:p14="http://schemas.microsoft.com/office/powerpoint/2010/main" val="385318745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HTML Webpage</a:t>
            </a:r>
          </a:p>
        </p:txBody>
      </p:sp>
      <p:sp>
        <p:nvSpPr>
          <p:cNvPr id="2" name="Content Placeholder 1"/>
          <p:cNvSpPr>
            <a:spLocks noGrp="1"/>
          </p:cNvSpPr>
          <p:nvPr>
            <p:ph idx="1"/>
          </p:nvPr>
        </p:nvSpPr>
        <p:spPr>
          <a:xfrm>
            <a:off x="609521" y="1600201"/>
            <a:ext cx="10742269" cy="4525963"/>
          </a:xfrm>
        </p:spPr>
        <p:txBody>
          <a:bodyPr>
            <a:normAutofit fontScale="92500"/>
          </a:bodyPr>
          <a:lstStyle/>
          <a:p>
            <a:r>
              <a:rPr lang="en-IE" sz="4000" dirty="0">
                <a:solidFill>
                  <a:schemeClr val="bg1"/>
                </a:solidFill>
                <a:cs typeface="Courier New" panose="02070309020205020404" pitchFamily="49" charset="0"/>
              </a:rPr>
              <a:t>A </a:t>
            </a:r>
            <a:r>
              <a:rPr lang="en-IE" sz="4000" dirty="0" smtClean="0">
                <a:solidFill>
                  <a:schemeClr val="bg1"/>
                </a:solidFill>
                <a:cs typeface="Courier New" panose="02070309020205020404" pitchFamily="49" charset="0"/>
              </a:rPr>
              <a:t>note of the &lt;A HREF&gt; tag, it can either a </a:t>
            </a:r>
            <a:r>
              <a:rPr lang="en-IE" sz="4000" dirty="0" err="1" smtClean="0">
                <a:solidFill>
                  <a:schemeClr val="bg1"/>
                </a:solidFill>
                <a:cs typeface="Courier New" panose="02070309020205020404" pitchFamily="49" charset="0"/>
              </a:rPr>
              <a:t>specifc</a:t>
            </a:r>
            <a:r>
              <a:rPr lang="en-IE" sz="4000" dirty="0">
                <a:solidFill>
                  <a:schemeClr val="bg1"/>
                </a:solidFill>
                <a:cs typeface="Courier New" panose="02070309020205020404" pitchFamily="49" charset="0"/>
              </a:rPr>
              <a:t> </a:t>
            </a:r>
            <a:r>
              <a:rPr lang="en-IE" sz="4000" dirty="0" smtClean="0">
                <a:solidFill>
                  <a:schemeClr val="bg1"/>
                </a:solidFill>
                <a:cs typeface="Courier New" panose="02070309020205020404" pitchFamily="49" charset="0"/>
              </a:rPr>
              <a:t>completely new address:</a:t>
            </a:r>
          </a:p>
          <a:p>
            <a:pPr marL="0" indent="0" algn="ctr">
              <a:buNone/>
            </a:pPr>
            <a:r>
              <a:rPr lang="en-IE" sz="3000" dirty="0" smtClean="0">
                <a:solidFill>
                  <a:schemeClr val="bg1"/>
                </a:solidFill>
                <a:latin typeface="Courier New" panose="02070309020205020404" pitchFamily="49" charset="0"/>
                <a:cs typeface="Courier New" panose="02070309020205020404" pitchFamily="49" charset="0"/>
              </a:rPr>
              <a:t>&lt;A HREF=“http</a:t>
            </a:r>
            <a:r>
              <a:rPr lang="en-IE" sz="3000" dirty="0">
                <a:solidFill>
                  <a:schemeClr val="bg1"/>
                </a:solidFill>
                <a:latin typeface="Courier New" panose="02070309020205020404" pitchFamily="49" charset="0"/>
                <a:cs typeface="Courier New" panose="02070309020205020404" pitchFamily="49" charset="0"/>
              </a:rPr>
              <a:t>://</a:t>
            </a:r>
            <a:r>
              <a:rPr lang="en-IE" sz="3000" dirty="0" smtClean="0">
                <a:solidFill>
                  <a:schemeClr val="bg1"/>
                </a:solidFill>
                <a:latin typeface="Courier New" panose="02070309020205020404" pitchFamily="49" charset="0"/>
                <a:cs typeface="Courier New" panose="02070309020205020404" pitchFamily="49" charset="0"/>
              </a:rPr>
              <a:t>www.starwars.com/index.html</a:t>
            </a:r>
            <a:r>
              <a:rPr lang="en-IE" sz="4000" dirty="0" smtClean="0">
                <a:solidFill>
                  <a:schemeClr val="bg1"/>
                </a:solidFill>
                <a:latin typeface="Courier New" panose="02070309020205020404" pitchFamily="49" charset="0"/>
                <a:cs typeface="Courier New" panose="02070309020205020404" pitchFamily="49" charset="0"/>
              </a:rPr>
              <a:t>”&gt;</a:t>
            </a:r>
          </a:p>
          <a:p>
            <a:pPr marL="0" indent="0" algn="ctr">
              <a:buNone/>
            </a:pPr>
            <a:r>
              <a:rPr lang="en-IE" sz="4000" dirty="0" smtClean="0">
                <a:solidFill>
                  <a:schemeClr val="bg1"/>
                </a:solidFill>
                <a:cs typeface="Courier New" panose="02070309020205020404" pitchFamily="49" charset="0"/>
              </a:rPr>
              <a:t> </a:t>
            </a:r>
          </a:p>
          <a:p>
            <a:r>
              <a:rPr lang="en-IE" sz="4000" dirty="0" smtClean="0">
                <a:solidFill>
                  <a:schemeClr val="bg1"/>
                </a:solidFill>
                <a:cs typeface="Courier New" panose="02070309020205020404" pitchFamily="49" charset="0"/>
              </a:rPr>
              <a:t>Or if the page being linked to is in the same directory (folder) as the current webpage, we can say:</a:t>
            </a:r>
          </a:p>
          <a:p>
            <a:pPr marL="0" indent="0" algn="ctr">
              <a:buNone/>
            </a:pPr>
            <a:r>
              <a:rPr lang="en-IE" sz="3000" dirty="0">
                <a:solidFill>
                  <a:schemeClr val="bg1"/>
                </a:solidFill>
                <a:latin typeface="Courier New" panose="02070309020205020404" pitchFamily="49" charset="0"/>
                <a:cs typeface="Courier New" panose="02070309020205020404" pitchFamily="49" charset="0"/>
              </a:rPr>
              <a:t>&lt;A HREF</a:t>
            </a:r>
            <a:r>
              <a:rPr lang="en-IE" sz="3000" dirty="0" smtClean="0">
                <a:solidFill>
                  <a:schemeClr val="bg1"/>
                </a:solidFill>
                <a:latin typeface="Courier New" panose="02070309020205020404" pitchFamily="49" charset="0"/>
                <a:cs typeface="Courier New" panose="02070309020205020404" pitchFamily="49" charset="0"/>
              </a:rPr>
              <a:t>=“NewPage.html</a:t>
            </a:r>
            <a:r>
              <a:rPr lang="en-IE" sz="3000" dirty="0">
                <a:solidFill>
                  <a:schemeClr val="bg1"/>
                </a:solidFill>
                <a:latin typeface="Courier New" panose="02070309020205020404" pitchFamily="49" charset="0"/>
                <a:cs typeface="Courier New" panose="02070309020205020404" pitchFamily="49" charset="0"/>
              </a:rPr>
              <a:t>”&gt; </a:t>
            </a:r>
          </a:p>
          <a:p>
            <a:endParaRPr lang="en-IE" sz="4000" dirty="0">
              <a:solidFill>
                <a:schemeClr val="bg1"/>
              </a:solidFill>
              <a:cs typeface="Courier New" panose="02070309020205020404" pitchFamily="49" charset="0"/>
            </a:endParaRPr>
          </a:p>
        </p:txBody>
      </p:sp>
    </p:spTree>
    <p:extLst>
      <p:ext uri="{BB962C8B-B14F-4D97-AF65-F5344CB8AC3E}">
        <p14:creationId xmlns:p14="http://schemas.microsoft.com/office/powerpoint/2010/main" val="231563360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Opening a URL</a:t>
            </a:r>
          </a:p>
        </p:txBody>
      </p:sp>
      <p:sp>
        <p:nvSpPr>
          <p:cNvPr id="2" name="Content Placeholder 1"/>
          <p:cNvSpPr>
            <a:spLocks noGrp="1"/>
          </p:cNvSpPr>
          <p:nvPr>
            <p:ph idx="1"/>
          </p:nvPr>
        </p:nvSpPr>
        <p:spPr>
          <a:xfrm>
            <a:off x="609521" y="1600201"/>
            <a:ext cx="10742269" cy="4525963"/>
          </a:xfrm>
        </p:spPr>
        <p:txBody>
          <a:bodyPr>
            <a:normAutofit fontScale="55000" lnSpcReduction="20000"/>
          </a:bodyPr>
          <a:lstStyle/>
          <a:p>
            <a:pPr marL="0" indent="0">
              <a:buNone/>
            </a:pPr>
            <a:r>
              <a:rPr lang="en-IE" sz="4000" dirty="0">
                <a:solidFill>
                  <a:schemeClr val="bg1"/>
                </a:solidFill>
                <a:latin typeface="Courier New" panose="02070309020205020404" pitchFamily="49" charset="0"/>
                <a:cs typeface="Courier New" panose="02070309020205020404" pitchFamily="49" charset="0"/>
              </a:rPr>
              <a:t>from </a:t>
            </a:r>
            <a:r>
              <a:rPr lang="en-IE" sz="4000" dirty="0" err="1">
                <a:solidFill>
                  <a:schemeClr val="bg1"/>
                </a:solidFill>
                <a:latin typeface="Courier New" panose="02070309020205020404" pitchFamily="49" charset="0"/>
                <a:cs typeface="Courier New" panose="02070309020205020404" pitchFamily="49" charset="0"/>
              </a:rPr>
              <a:t>urllib.request</a:t>
            </a:r>
            <a:r>
              <a:rPr lang="en-IE" sz="4000" dirty="0">
                <a:solidFill>
                  <a:schemeClr val="bg1"/>
                </a:solidFill>
                <a:latin typeface="Courier New" panose="02070309020205020404" pitchFamily="49" charset="0"/>
                <a:cs typeface="Courier New" panose="02070309020205020404" pitchFamily="49" charset="0"/>
              </a:rPr>
              <a:t> import </a:t>
            </a:r>
            <a:r>
              <a:rPr lang="en-IE" sz="4000" dirty="0" err="1">
                <a:solidFill>
                  <a:schemeClr val="bg1"/>
                </a:solidFill>
                <a:latin typeface="Courier New" panose="02070309020205020404" pitchFamily="49" charset="0"/>
                <a:cs typeface="Courier New" panose="02070309020205020404" pitchFamily="49" charset="0"/>
              </a:rPr>
              <a:t>urlopen</a:t>
            </a:r>
            <a:r>
              <a:rPr lang="en-IE" sz="4000" dirty="0">
                <a:solidFill>
                  <a:schemeClr val="bg1"/>
                </a:solidFill>
                <a:latin typeface="Courier New" panose="02070309020205020404" pitchFamily="49" charset="0"/>
                <a:cs typeface="Courier New" panose="02070309020205020404" pitchFamily="49" charset="0"/>
              </a:rPr>
              <a:t>  </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err="1">
                <a:solidFill>
                  <a:schemeClr val="bg1"/>
                </a:solidFill>
                <a:latin typeface="Courier New" panose="02070309020205020404" pitchFamily="49" charset="0"/>
                <a:cs typeface="Courier New" panose="02070309020205020404" pitchFamily="49" charset="0"/>
              </a:rPr>
              <a:t>def</a:t>
            </a: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URL_Opener</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response </a:t>
            </a: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urlopen</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smtClean="0">
                <a:solidFill>
                  <a:schemeClr val="bg1"/>
                </a:solidFill>
                <a:latin typeface="Courier New" panose="02070309020205020404" pitchFamily="49" charset="0"/>
                <a:cs typeface="Courier New" panose="02070309020205020404" pitchFamily="49" charset="0"/>
              </a:rPr>
              <a:t>)    </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if </a:t>
            </a:r>
            <a:r>
              <a:rPr lang="en-IE" sz="4000" dirty="0" err="1">
                <a:solidFill>
                  <a:schemeClr val="bg1"/>
                </a:solidFill>
                <a:latin typeface="Courier New" panose="02070309020205020404" pitchFamily="49" charset="0"/>
                <a:cs typeface="Courier New" panose="02070309020205020404" pitchFamily="49" charset="0"/>
              </a:rPr>
              <a:t>response.getheader</a:t>
            </a:r>
            <a:r>
              <a:rPr lang="en-IE" sz="4000" dirty="0">
                <a:solidFill>
                  <a:schemeClr val="bg1"/>
                </a:solidFill>
                <a:latin typeface="Courier New" panose="02070309020205020404" pitchFamily="49" charset="0"/>
                <a:cs typeface="Courier New" panose="02070309020205020404" pitchFamily="49" charset="0"/>
              </a:rPr>
              <a:t>('Content-Type')=='text/html':</a:t>
            </a:r>
          </a:p>
          <a:p>
            <a:pPr marL="0" indent="0">
              <a:buNone/>
            </a:pPr>
            <a:r>
              <a:rPr lang="en-IE" sz="4000" dirty="0">
                <a:solidFill>
                  <a:schemeClr val="bg1"/>
                </a:solidFill>
                <a:latin typeface="Courier New" panose="02070309020205020404" pitchFamily="49" charset="0"/>
                <a:cs typeface="Courier New" panose="02070309020205020404" pitchFamily="49" charset="0"/>
              </a:rPr>
              <a:t>    #THEN</a:t>
            </a:r>
          </a:p>
          <a:p>
            <a:pPr marL="0" indent="0">
              <a:buNone/>
            </a:pPr>
            <a:r>
              <a:rPr lang="en-IE" sz="4000" dirty="0">
                <a:solidFill>
                  <a:schemeClr val="bg1"/>
                </a:solidFill>
                <a:latin typeface="Courier New" panose="02070309020205020404" pitchFamily="49" charset="0"/>
                <a:cs typeface="Courier New" panose="02070309020205020404" pitchFamily="49" charset="0"/>
              </a:rPr>
              <a:t>        print("This is a webpage:", </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webpage1 </a:t>
            </a:r>
            <a:r>
              <a:rPr lang="en-IE" sz="4000" dirty="0">
                <a:solidFill>
                  <a:schemeClr val="bg1"/>
                </a:solidFill>
                <a:latin typeface="Courier New" panose="02070309020205020404" pitchFamily="49" charset="0"/>
                <a:cs typeface="Courier New" panose="02070309020205020404" pitchFamily="49" charset="0"/>
              </a:rPr>
              <a:t>= response.info()</a:t>
            </a:r>
          </a:p>
          <a:p>
            <a:pPr marL="0" indent="0">
              <a:buNone/>
            </a:pPr>
            <a:r>
              <a:rPr lang="en-IE" sz="4000" dirty="0">
                <a:solidFill>
                  <a:schemeClr val="bg1"/>
                </a:solidFill>
                <a:latin typeface="Courier New" panose="02070309020205020404" pitchFamily="49" charset="0"/>
                <a:cs typeface="Courier New" panose="02070309020205020404" pitchFamily="49" charset="0"/>
              </a:rPr>
              <a:t>        print(webpage1</a:t>
            </a:r>
            <a:r>
              <a:rPr lang="en-IE" sz="4000" dirty="0" smtClean="0">
                <a:solidFill>
                  <a:schemeClr val="bg1"/>
                </a:solidFill>
                <a:latin typeface="Courier New" panose="02070309020205020404" pitchFamily="49" charset="0"/>
                <a:cs typeface="Courier New" panose="02070309020205020404" pitchFamily="49" charset="0"/>
              </a:rPr>
              <a: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else:</a:t>
            </a:r>
          </a:p>
          <a:p>
            <a:pPr marL="0" indent="0">
              <a:buNone/>
            </a:pPr>
            <a:r>
              <a:rPr lang="en-IE" sz="4000" dirty="0">
                <a:solidFill>
                  <a:schemeClr val="bg1"/>
                </a:solidFill>
                <a:latin typeface="Courier New" panose="02070309020205020404" pitchFamily="49" charset="0"/>
                <a:cs typeface="Courier New" panose="02070309020205020404" pitchFamily="49" charset="0"/>
              </a:rPr>
              <a:t>        print("This is NOT a webpage:", </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smtClean="0">
                <a:solidFill>
                  <a:schemeClr val="bg1"/>
                </a:solidFill>
                <a:latin typeface="Courier New" panose="02070309020205020404" pitchFamily="49" charset="0"/>
                <a:cs typeface="Courier New" panose="02070309020205020404" pitchFamily="49" charset="0"/>
              </a:rPr>
              <a: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 </a:t>
            </a:r>
            <a:r>
              <a:rPr lang="en-IE" sz="4000" dirty="0" smtClean="0">
                <a:solidFill>
                  <a:schemeClr val="bg1"/>
                </a:solidFill>
                <a:latin typeface="Courier New" panose="02070309020205020404" pitchFamily="49" charset="0"/>
                <a:cs typeface="Courier New" panose="02070309020205020404" pitchFamily="49" charset="0"/>
              </a:rPr>
              <a:t>ENDIF</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END Check </a:t>
            </a:r>
            <a:r>
              <a:rPr lang="en-IE" sz="4000" dirty="0" err="1">
                <a:solidFill>
                  <a:schemeClr val="bg1"/>
                </a:solidFill>
                <a:latin typeface="Courier New" panose="02070309020205020404" pitchFamily="49" charset="0"/>
                <a:cs typeface="Courier New" panose="02070309020205020404" pitchFamily="49" charset="0"/>
              </a:rPr>
              <a:t>URL_Opener</a:t>
            </a:r>
            <a:r>
              <a:rPr lang="en-IE" sz="40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20156316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Creating a New URL</a:t>
            </a:r>
          </a:p>
        </p:txBody>
      </p:sp>
      <p:sp>
        <p:nvSpPr>
          <p:cNvPr id="2" name="Content Placeholder 1"/>
          <p:cNvSpPr>
            <a:spLocks noGrp="1"/>
          </p:cNvSpPr>
          <p:nvPr>
            <p:ph idx="1"/>
          </p:nvPr>
        </p:nvSpPr>
        <p:spPr>
          <a:xfrm>
            <a:off x="609521" y="1600201"/>
            <a:ext cx="10742269" cy="4525963"/>
          </a:xfrm>
        </p:spPr>
        <p:txBody>
          <a:bodyPr>
            <a:normAutofit lnSpcReduction="10000"/>
          </a:bodyPr>
          <a:lstStyle/>
          <a:p>
            <a:pPr marL="457200" lvl="1" indent="0">
              <a:buNone/>
            </a:pPr>
            <a:r>
              <a:rPr lang="en-IE" sz="2600" dirty="0">
                <a:solidFill>
                  <a:schemeClr val="bg1"/>
                </a:solidFill>
                <a:latin typeface="Courier New" panose="02070309020205020404" pitchFamily="49" charset="0"/>
                <a:cs typeface="Courier New" panose="02070309020205020404" pitchFamily="49" charset="0"/>
              </a:rPr>
              <a:t>from </a:t>
            </a:r>
            <a:r>
              <a:rPr lang="en-IE" sz="2600" dirty="0" err="1">
                <a:solidFill>
                  <a:schemeClr val="bg1"/>
                </a:solidFill>
                <a:latin typeface="Courier New" panose="02070309020205020404" pitchFamily="49" charset="0"/>
                <a:cs typeface="Courier New" panose="02070309020205020404" pitchFamily="49" charset="0"/>
              </a:rPr>
              <a:t>urllib</a:t>
            </a:r>
            <a:r>
              <a:rPr lang="en-IE" sz="2600" dirty="0">
                <a:solidFill>
                  <a:schemeClr val="bg1"/>
                </a:solidFill>
                <a:latin typeface="Courier New" panose="02070309020205020404" pitchFamily="49" charset="0"/>
                <a:cs typeface="Courier New" panose="02070309020205020404" pitchFamily="49" charset="0"/>
              </a:rPr>
              <a:t> import parse</a:t>
            </a:r>
          </a:p>
          <a:p>
            <a:pPr marL="457200" lvl="1" indent="0">
              <a:buNone/>
            </a:pPr>
            <a:r>
              <a:rPr lang="en-IE" sz="2600" dirty="0" err="1">
                <a:solidFill>
                  <a:schemeClr val="bg1"/>
                </a:solidFill>
                <a:latin typeface="Courier New" panose="02070309020205020404" pitchFamily="49" charset="0"/>
                <a:cs typeface="Courier New" panose="02070309020205020404" pitchFamily="49" charset="0"/>
              </a:rPr>
              <a:t>webpages_found</a:t>
            </a:r>
            <a:r>
              <a:rPr lang="en-IE" sz="2600" dirty="0">
                <a:solidFill>
                  <a:schemeClr val="bg1"/>
                </a:solidFill>
                <a:latin typeface="Courier New" panose="02070309020205020404" pitchFamily="49" charset="0"/>
                <a:cs typeface="Courier New" panose="02070309020205020404" pitchFamily="49" charset="0"/>
              </a:rPr>
              <a:t> = ["ContactUs.html", "MainPage.html", "SignUp.html", "FAQ.html"]</a:t>
            </a:r>
          </a:p>
          <a:p>
            <a:pPr marL="457200" lvl="1" indent="0">
              <a:buNone/>
            </a:pPr>
            <a:endParaRPr lang="en-IE" sz="2600" dirty="0" smtClean="0">
              <a:solidFill>
                <a:schemeClr val="bg1"/>
              </a:solidFill>
              <a:latin typeface="Courier New" panose="02070309020205020404" pitchFamily="49" charset="0"/>
              <a:cs typeface="Courier New" panose="02070309020205020404" pitchFamily="49" charset="0"/>
            </a:endParaRPr>
          </a:p>
          <a:p>
            <a:pPr marL="457200" lvl="1" indent="0">
              <a:buNone/>
            </a:pPr>
            <a:r>
              <a:rPr lang="en-IE" sz="2600" dirty="0" err="1">
                <a:solidFill>
                  <a:schemeClr val="bg1"/>
                </a:solidFill>
                <a:latin typeface="Courier New" panose="02070309020205020404" pitchFamily="49" charset="0"/>
                <a:cs typeface="Courier New" panose="02070309020205020404" pitchFamily="49" charset="0"/>
              </a:rPr>
              <a:t>def</a:t>
            </a:r>
            <a:r>
              <a:rPr lang="en-IE" sz="2600" dirty="0">
                <a:solidFill>
                  <a:schemeClr val="bg1"/>
                </a:solidFill>
                <a:latin typeface="Courier New" panose="02070309020205020404" pitchFamily="49" charset="0"/>
                <a:cs typeface="Courier New" panose="02070309020205020404" pitchFamily="49" charset="0"/>
              </a:rPr>
              <a:t> </a:t>
            </a:r>
            <a:r>
              <a:rPr lang="en-IE" sz="2600" dirty="0" err="1">
                <a:solidFill>
                  <a:schemeClr val="bg1"/>
                </a:solidFill>
                <a:latin typeface="Courier New" panose="02070309020205020404" pitchFamily="49" charset="0"/>
                <a:cs typeface="Courier New" panose="02070309020205020404" pitchFamily="49" charset="0"/>
              </a:rPr>
              <a:t>URL_Joiner</a:t>
            </a:r>
            <a:r>
              <a:rPr lang="en-IE" sz="2600" dirty="0">
                <a:solidFill>
                  <a:schemeClr val="bg1"/>
                </a:solidFill>
                <a:latin typeface="Courier New" panose="02070309020205020404" pitchFamily="49" charset="0"/>
                <a:cs typeface="Courier New" panose="02070309020205020404" pitchFamily="49" charset="0"/>
              </a:rPr>
              <a:t>(</a:t>
            </a:r>
            <a:r>
              <a:rPr lang="en-IE" sz="2600" dirty="0" err="1">
                <a:solidFill>
                  <a:schemeClr val="bg1"/>
                </a:solidFill>
                <a:latin typeface="Courier New" panose="02070309020205020404" pitchFamily="49" charset="0"/>
                <a:cs typeface="Courier New" panose="02070309020205020404" pitchFamily="49" charset="0"/>
              </a:rPr>
              <a:t>URL_input</a:t>
            </a:r>
            <a:r>
              <a:rPr lang="en-IE" sz="2600" dirty="0">
                <a:solidFill>
                  <a:schemeClr val="bg1"/>
                </a:solidFill>
                <a:latin typeface="Courier New" panose="02070309020205020404" pitchFamily="49" charset="0"/>
                <a:cs typeface="Courier New" panose="02070309020205020404" pitchFamily="49" charset="0"/>
              </a:rPr>
              <a:t>):</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for </a:t>
            </a:r>
            <a:r>
              <a:rPr lang="en-IE" sz="2600" dirty="0" err="1" smtClean="0">
                <a:solidFill>
                  <a:schemeClr val="bg1"/>
                </a:solidFill>
                <a:latin typeface="Courier New" panose="02070309020205020404" pitchFamily="49" charset="0"/>
                <a:cs typeface="Courier New" panose="02070309020205020404" pitchFamily="49" charset="0"/>
              </a:rPr>
              <a:t>PageIndex</a:t>
            </a:r>
            <a:r>
              <a:rPr lang="en-IE" sz="2600" dirty="0" smtClean="0">
                <a:solidFill>
                  <a:schemeClr val="bg1"/>
                </a:solidFill>
                <a:latin typeface="Courier New" panose="02070309020205020404" pitchFamily="49" charset="0"/>
                <a:cs typeface="Courier New" panose="02070309020205020404" pitchFamily="49" charset="0"/>
              </a:rPr>
              <a:t> </a:t>
            </a:r>
            <a:r>
              <a:rPr lang="en-IE" sz="2600" dirty="0">
                <a:solidFill>
                  <a:schemeClr val="bg1"/>
                </a:solidFill>
                <a:latin typeface="Courier New" panose="02070309020205020404" pitchFamily="49" charset="0"/>
                <a:cs typeface="Courier New" panose="02070309020205020404" pitchFamily="49" charset="0"/>
              </a:rPr>
              <a:t>in </a:t>
            </a:r>
            <a:r>
              <a:rPr lang="en-IE" sz="2600" dirty="0" err="1">
                <a:solidFill>
                  <a:schemeClr val="bg1"/>
                </a:solidFill>
                <a:latin typeface="Courier New" panose="02070309020205020404" pitchFamily="49" charset="0"/>
                <a:cs typeface="Courier New" panose="02070309020205020404" pitchFamily="49" charset="0"/>
              </a:rPr>
              <a:t>webpages_found</a:t>
            </a:r>
            <a:r>
              <a:rPr lang="en-IE" sz="2600" dirty="0">
                <a:solidFill>
                  <a:schemeClr val="bg1"/>
                </a:solidFill>
                <a:latin typeface="Courier New" panose="02070309020205020404" pitchFamily="49" charset="0"/>
                <a:cs typeface="Courier New" panose="02070309020205020404" pitchFamily="49" charset="0"/>
              </a:rPr>
              <a:t>:</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 DO</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print(</a:t>
            </a:r>
            <a:r>
              <a:rPr lang="en-IE" sz="2600" dirty="0" err="1">
                <a:solidFill>
                  <a:schemeClr val="bg1"/>
                </a:solidFill>
                <a:latin typeface="Courier New" panose="02070309020205020404" pitchFamily="49" charset="0"/>
                <a:cs typeface="Courier New" panose="02070309020205020404" pitchFamily="49" charset="0"/>
              </a:rPr>
              <a:t>parse.urljoin</a:t>
            </a:r>
            <a:r>
              <a:rPr lang="en-IE" sz="2600" dirty="0">
                <a:solidFill>
                  <a:schemeClr val="bg1"/>
                </a:solidFill>
                <a:latin typeface="Courier New" panose="02070309020205020404" pitchFamily="49" charset="0"/>
                <a:cs typeface="Courier New" panose="02070309020205020404" pitchFamily="49" charset="0"/>
              </a:rPr>
              <a:t>(</a:t>
            </a:r>
            <a:r>
              <a:rPr lang="en-IE" sz="2600" dirty="0" err="1">
                <a:solidFill>
                  <a:schemeClr val="bg1"/>
                </a:solidFill>
                <a:latin typeface="Courier New" panose="02070309020205020404" pitchFamily="49" charset="0"/>
                <a:cs typeface="Courier New" panose="02070309020205020404" pitchFamily="49" charset="0"/>
              </a:rPr>
              <a:t>URL_input</a:t>
            </a:r>
            <a:r>
              <a:rPr lang="en-IE" sz="2600" dirty="0">
                <a:solidFill>
                  <a:schemeClr val="bg1"/>
                </a:solidFill>
                <a:latin typeface="Courier New" panose="02070309020205020404" pitchFamily="49" charset="0"/>
                <a:cs typeface="Courier New" panose="02070309020205020404" pitchFamily="49" charset="0"/>
              </a:rPr>
              <a:t>, </a:t>
            </a:r>
            <a:r>
              <a:rPr lang="en-IE" sz="2600" dirty="0" err="1">
                <a:solidFill>
                  <a:schemeClr val="bg1"/>
                </a:solidFill>
                <a:latin typeface="Courier New" panose="02070309020205020404" pitchFamily="49" charset="0"/>
                <a:cs typeface="Courier New" panose="02070309020205020404" pitchFamily="49" charset="0"/>
              </a:rPr>
              <a:t>PageIndex</a:t>
            </a:r>
            <a:r>
              <a:rPr lang="en-IE" sz="2600" dirty="0" smtClean="0">
                <a:solidFill>
                  <a:schemeClr val="bg1"/>
                </a:solidFill>
                <a:latin typeface="Courier New" panose="02070309020205020404" pitchFamily="49" charset="0"/>
                <a:cs typeface="Courier New" panose="02070309020205020404" pitchFamily="49" charset="0"/>
              </a:rPr>
              <a:t>))</a:t>
            </a:r>
            <a:endParaRPr lang="en-IE" sz="2600" dirty="0">
              <a:solidFill>
                <a:schemeClr val="bg1"/>
              </a:solidFill>
              <a:latin typeface="Courier New" panose="02070309020205020404" pitchFamily="49" charset="0"/>
              <a:cs typeface="Courier New" panose="02070309020205020404" pitchFamily="49" charset="0"/>
            </a:endParaRP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 </a:t>
            </a:r>
            <a:r>
              <a:rPr lang="en-IE" sz="2600" dirty="0" smtClean="0">
                <a:solidFill>
                  <a:schemeClr val="bg1"/>
                </a:solidFill>
                <a:latin typeface="Courier New" panose="02070309020205020404" pitchFamily="49" charset="0"/>
                <a:cs typeface="Courier New" panose="02070309020205020404" pitchFamily="49" charset="0"/>
              </a:rPr>
              <a:t>ENDFOR</a:t>
            </a:r>
            <a:endParaRPr lang="en-IE" sz="2600" dirty="0">
              <a:solidFill>
                <a:schemeClr val="bg1"/>
              </a:solidFill>
              <a:latin typeface="Courier New" panose="02070309020205020404" pitchFamily="49" charset="0"/>
              <a:cs typeface="Courier New" panose="02070309020205020404" pitchFamily="49" charset="0"/>
            </a:endParaRP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END Check </a:t>
            </a:r>
            <a:r>
              <a:rPr lang="en-IE" sz="2600" dirty="0" err="1">
                <a:solidFill>
                  <a:schemeClr val="bg1"/>
                </a:solidFill>
                <a:latin typeface="Courier New" panose="02070309020205020404" pitchFamily="49" charset="0"/>
                <a:cs typeface="Courier New" panose="02070309020205020404" pitchFamily="49" charset="0"/>
              </a:rPr>
              <a:t>URL_Joiner</a:t>
            </a:r>
            <a:r>
              <a:rPr lang="en-IE" sz="2600" dirty="0">
                <a:solidFill>
                  <a:schemeClr val="bg1"/>
                </a:solidFill>
                <a:latin typeface="Courier New" panose="02070309020205020404" pitchFamily="49" charset="0"/>
                <a:cs typeface="Courier New" panose="02070309020205020404" pitchFamily="49" charset="0"/>
              </a:rPr>
              <a:t>.</a:t>
            </a:r>
          </a:p>
          <a:p>
            <a:pPr lvl="1"/>
            <a:endParaRPr lang="en-IE" sz="2400" dirty="0" smtClean="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526257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(Top)</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Top():</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IsEmpty</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Stack[</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smtClean="0">
                <a:solidFill>
                  <a:schemeClr val="bg1"/>
                </a:solidFill>
                <a:latin typeface="Courier New" panose="02070309020205020404" pitchFamily="49" charset="0"/>
                <a:cs typeface="Courier New" panose="02070309020205020404" pitchFamily="49" charset="0"/>
              </a:rPr>
              <a:t>N</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908420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Queues</a:t>
            </a:r>
            <a:endParaRPr lang="en-IE" sz="6600" dirty="0">
              <a:solidFill>
                <a:schemeClr val="bg1"/>
              </a:solidFill>
            </a:endParaRPr>
          </a:p>
        </p:txBody>
      </p:sp>
    </p:spTree>
    <p:extLst>
      <p:ext uri="{BB962C8B-B14F-4D97-AF65-F5344CB8AC3E}">
        <p14:creationId xmlns:p14="http://schemas.microsoft.com/office/powerpoint/2010/main" val="119558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smtClean="0">
                <a:solidFill>
                  <a:schemeClr val="bg1"/>
                </a:solidFill>
              </a:rPr>
              <a:t> (Declaring)</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QueueAsArray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Queue = </a:t>
            </a:r>
            <a:r>
              <a:rPr lang="en-IE" dirty="0" smtClean="0">
                <a:solidFill>
                  <a:schemeClr val="bg1"/>
                </a:solidFill>
                <a:latin typeface="Courier New" panose="02070309020205020404" pitchFamily="49" charset="0"/>
                <a:cs typeface="Courier New" panose="02070309020205020404" pitchFamily="49" charset="0"/>
              </a:rPr>
              <a:t>[0,0,59,26,53,59,0]</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err="1">
                <a:solidFill>
                  <a:schemeClr val="bg1"/>
                </a:solidFill>
                <a:latin typeface="Courier New" panose="02070309020205020404" pitchFamily="49" charset="0"/>
                <a:cs typeface="Courier New" panose="02070309020205020404" pitchFamily="49" charset="0"/>
              </a:rPr>
              <a:t>MaxSize</a:t>
            </a:r>
            <a:r>
              <a:rPr lang="en-IE" dirty="0">
                <a:solidFill>
                  <a:schemeClr val="bg1"/>
                </a:solidFill>
                <a:latin typeface="Courier New" panose="02070309020205020404" pitchFamily="49" charset="0"/>
                <a:cs typeface="Courier New" panose="02070309020205020404" pitchFamily="49" charset="0"/>
              </a:rPr>
              <a:t> = 7</a:t>
            </a:r>
          </a:p>
          <a:p>
            <a:pPr marL="0" indent="0">
              <a:buNone/>
            </a:pPr>
            <a:r>
              <a:rPr lang="en-IE" dirty="0" err="1">
                <a:solidFill>
                  <a:schemeClr val="bg1"/>
                </a:solidFill>
                <a:latin typeface="Courier New" panose="02070309020205020404" pitchFamily="49" charset="0"/>
                <a:cs typeface="Courier New" panose="02070309020205020404" pitchFamily="49" charset="0"/>
              </a:rPr>
              <a:t>QueueHead</a:t>
            </a:r>
            <a:r>
              <a:rPr lang="en-IE" dirty="0">
                <a:solidFill>
                  <a:schemeClr val="bg1"/>
                </a:solidFill>
                <a:latin typeface="Courier New" panose="02070309020205020404" pitchFamily="49" charset="0"/>
                <a:cs typeface="Courier New" panose="02070309020205020404" pitchFamily="49" charset="0"/>
              </a:rPr>
              <a:t> =  2</a:t>
            </a:r>
          </a:p>
          <a:p>
            <a:pPr marL="0" indent="0">
              <a:buNone/>
            </a:pPr>
            <a:r>
              <a:rPr lang="en-IE" dirty="0" err="1">
                <a:solidFill>
                  <a:schemeClr val="bg1"/>
                </a:solidFill>
                <a:latin typeface="Courier New" panose="02070309020205020404" pitchFamily="49" charset="0"/>
                <a:cs typeface="Courier New" panose="02070309020205020404" pitchFamily="49" charset="0"/>
              </a:rPr>
              <a:t>QueueTail</a:t>
            </a:r>
            <a:r>
              <a:rPr lang="en-IE" dirty="0">
                <a:solidFill>
                  <a:schemeClr val="bg1"/>
                </a:solidFill>
                <a:latin typeface="Courier New" panose="02070309020205020404" pitchFamily="49" charset="0"/>
                <a:cs typeface="Courier New" panose="02070309020205020404" pitchFamily="49" charset="0"/>
              </a:rPr>
              <a:t> =  </a:t>
            </a:r>
            <a:r>
              <a:rPr lang="en-IE" dirty="0" smtClean="0">
                <a:solidFill>
                  <a:schemeClr val="bg1"/>
                </a:solidFill>
                <a:latin typeface="Courier New" panose="02070309020205020404" pitchFamily="49" charset="0"/>
                <a:cs typeface="Courier New" panose="02070309020205020404" pitchFamily="49" charset="0"/>
              </a:rPr>
              <a:t>5</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#END </a:t>
            </a:r>
            <a:r>
              <a:rPr lang="en-IE" dirty="0" err="1" smtClean="0">
                <a:solidFill>
                  <a:schemeClr val="bg1"/>
                </a:solidFill>
                <a:latin typeface="Courier New" panose="02070309020205020404" pitchFamily="49" charset="0"/>
                <a:cs typeface="Courier New" panose="02070309020205020404" pitchFamily="49" charset="0"/>
              </a:rPr>
              <a:t>QueueAsArray</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05424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smtClean="0">
                <a:solidFill>
                  <a:schemeClr val="bg1"/>
                </a:solidFill>
              </a:rPr>
              <a:t> (</a:t>
            </a:r>
            <a:r>
              <a:rPr lang="en-IE" dirty="0" err="1" smtClean="0">
                <a:solidFill>
                  <a:schemeClr val="bg1"/>
                </a:solidFill>
              </a:rPr>
              <a:t>IsFull</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IsFull2</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+ 1 == </a:t>
            </a:r>
            <a:r>
              <a:rPr lang="en-IE" sz="2400" dirty="0" err="1">
                <a:solidFill>
                  <a:schemeClr val="bg1"/>
                </a:solidFill>
                <a:latin typeface="Courier New" panose="02070309020205020404" pitchFamily="49" charset="0"/>
                <a:cs typeface="Courier New" panose="02070309020205020404" pitchFamily="49" charset="0"/>
              </a:rPr>
              <a:t>MaxSize</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IsFull2.</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4208969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smtClean="0">
                <a:solidFill>
                  <a:schemeClr val="bg1"/>
                </a:solidFill>
              </a:rPr>
              <a:t> (</a:t>
            </a:r>
            <a:r>
              <a:rPr lang="en-IE" dirty="0" err="1" smtClean="0">
                <a:solidFill>
                  <a:schemeClr val="bg1"/>
                </a:solidFill>
              </a:rPr>
              <a:t>IsEmpty</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IsEmpty2</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IsEmpty2.</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3165436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smtClean="0">
                <a:solidFill>
                  <a:schemeClr val="bg1"/>
                </a:solidFill>
              </a:rPr>
              <a:t> (</a:t>
            </a:r>
            <a:r>
              <a:rPr lang="en-IE" dirty="0" err="1" smtClean="0">
                <a:solidFill>
                  <a:schemeClr val="bg1"/>
                </a:solidFill>
              </a:rPr>
              <a:t>AddToQ</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AddToQ</a:t>
            </a:r>
            <a:r>
              <a:rPr lang="en-IE" sz="2400" dirty="0">
                <a:solidFill>
                  <a:schemeClr val="bg1"/>
                </a:solidFill>
                <a:latin typeface="Courier New" panose="02070309020205020404" pitchFamily="49" charset="0"/>
                <a:cs typeface="Courier New" panose="02070309020205020404" pitchFamily="49" charset="0"/>
              </a:rPr>
              <a:t>(N):</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Queue is full")</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Queue[</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ENDIF</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AddToQ</a:t>
            </a:r>
            <a:r>
              <a:rPr lang="en-IE" sz="2400" dirty="0">
                <a:solidFill>
                  <a:schemeClr val="bg1"/>
                </a:solidFill>
                <a:latin typeface="Courier New" panose="02070309020205020404" pitchFamily="49" charset="0"/>
                <a:cs typeface="Courier New" panose="02070309020205020404" pitchFamily="49" charset="0"/>
              </a:rPr>
              <a:t>.</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1550286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smtClean="0">
                <a:solidFill>
                  <a:schemeClr val="bg1"/>
                </a:solidFill>
              </a:rPr>
              <a:t> (</a:t>
            </a:r>
            <a:r>
              <a:rPr lang="en-IE" dirty="0" err="1" smtClean="0">
                <a:solidFill>
                  <a:schemeClr val="bg1"/>
                </a:solidFill>
              </a:rPr>
              <a:t>DeleteFromQ</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478582" y="1124744"/>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DeleteFromQ</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IsEmpty</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Queue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Queue[</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smtClean="0">
                <a:solidFill>
                  <a:schemeClr val="bg1"/>
                </a:solidFill>
                <a:latin typeface="Courier New" panose="02070309020205020404" pitchFamily="49" charset="0"/>
                <a:cs typeface="Courier New" panose="02070309020205020404" pitchFamily="49" charset="0"/>
              </a:rPr>
              <a:t>N</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DeleteFromQ</a:t>
            </a:r>
            <a:r>
              <a:rPr lang="en-IE" sz="2400" dirty="0">
                <a:solidFill>
                  <a:schemeClr val="bg1"/>
                </a:solidFill>
                <a:latin typeface="Courier New" panose="02070309020205020404" pitchFamily="49" charset="0"/>
                <a:cs typeface="Courier New" panose="02070309020205020404" pitchFamily="49" charset="0"/>
              </a:rPr>
              <a:t>.</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2065143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sz="6600" dirty="0" smtClean="0">
                <a:solidFill>
                  <a:schemeClr val="bg1"/>
                </a:solidFill>
              </a:rPr>
              <a:t>Python: Structured Programming</a:t>
            </a:r>
            <a:endParaRPr lang="en-IE" sz="66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751102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smtClean="0">
                <a:solidFill>
                  <a:schemeClr val="bg1"/>
                </a:solidFill>
              </a:rPr>
              <a:t> (</a:t>
            </a:r>
            <a:r>
              <a:rPr lang="en-IE" dirty="0" err="1" smtClean="0">
                <a:solidFill>
                  <a:schemeClr val="bg1"/>
                </a:solidFill>
              </a:rPr>
              <a:t>ClearQ</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a:solidFill>
                  <a:schemeClr val="bg1"/>
                </a:solidFill>
                <a:latin typeface="Courier New" panose="02070309020205020404" pitchFamily="49" charset="0"/>
                <a:cs typeface="Courier New" panose="02070309020205020404" pitchFamily="49" charset="0"/>
              </a:rPr>
              <a:t>.</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smtClean="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37065560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Circular Queues</a:t>
            </a:r>
            <a:endParaRPr lang="en-IE" sz="6600" dirty="0">
              <a:solidFill>
                <a:schemeClr val="bg1"/>
              </a:solidFill>
            </a:endParaRPr>
          </a:p>
        </p:txBody>
      </p:sp>
    </p:spTree>
    <p:extLst>
      <p:ext uri="{BB962C8B-B14F-4D97-AF65-F5344CB8AC3E}">
        <p14:creationId xmlns:p14="http://schemas.microsoft.com/office/powerpoint/2010/main" val="2799836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Circular </a:t>
            </a:r>
            <a:r>
              <a:rPr lang="en-GB" dirty="0" smtClean="0">
                <a:solidFill>
                  <a:schemeClr val="bg1"/>
                </a:solidFill>
              </a:rPr>
              <a:t>Queues</a:t>
            </a:r>
            <a:r>
              <a:rPr lang="en-IE" dirty="0" smtClean="0">
                <a:solidFill>
                  <a:schemeClr val="bg1"/>
                </a:solidFill>
              </a:rPr>
              <a:t> (Declaring)</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C</a:t>
            </a:r>
            <a:r>
              <a:rPr lang="en-IE" dirty="0" err="1" smtClean="0">
                <a:solidFill>
                  <a:schemeClr val="bg1"/>
                </a:solidFill>
                <a:latin typeface="Courier New" panose="02070309020205020404" pitchFamily="49" charset="0"/>
                <a:cs typeface="Courier New" panose="02070309020205020404" pitchFamily="49" charset="0"/>
              </a:rPr>
              <a:t>QueueAsArray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Queue = </a:t>
            </a:r>
            <a:r>
              <a:rPr lang="en-IE" dirty="0" smtClean="0">
                <a:solidFill>
                  <a:schemeClr val="bg1"/>
                </a:solidFill>
                <a:latin typeface="Courier New" panose="02070309020205020404" pitchFamily="49" charset="0"/>
                <a:cs typeface="Courier New" panose="02070309020205020404" pitchFamily="49" charset="0"/>
              </a:rPr>
              <a:t>[0,0,59,26,53,59,0]</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err="1">
                <a:solidFill>
                  <a:schemeClr val="bg1"/>
                </a:solidFill>
                <a:latin typeface="Courier New" panose="02070309020205020404" pitchFamily="49" charset="0"/>
                <a:cs typeface="Courier New" panose="02070309020205020404" pitchFamily="49" charset="0"/>
              </a:rPr>
              <a:t>MaxSize</a:t>
            </a:r>
            <a:r>
              <a:rPr lang="en-IE" dirty="0">
                <a:solidFill>
                  <a:schemeClr val="bg1"/>
                </a:solidFill>
                <a:latin typeface="Courier New" panose="02070309020205020404" pitchFamily="49" charset="0"/>
                <a:cs typeface="Courier New" panose="02070309020205020404" pitchFamily="49" charset="0"/>
              </a:rPr>
              <a:t> = 7</a:t>
            </a:r>
          </a:p>
          <a:p>
            <a:pPr marL="0" indent="0">
              <a:buNone/>
            </a:pPr>
            <a:r>
              <a:rPr lang="en-IE" dirty="0" err="1">
                <a:solidFill>
                  <a:schemeClr val="bg1"/>
                </a:solidFill>
                <a:latin typeface="Courier New" panose="02070309020205020404" pitchFamily="49" charset="0"/>
                <a:cs typeface="Courier New" panose="02070309020205020404" pitchFamily="49" charset="0"/>
              </a:rPr>
              <a:t>QueueHead</a:t>
            </a:r>
            <a:r>
              <a:rPr lang="en-IE" dirty="0">
                <a:solidFill>
                  <a:schemeClr val="bg1"/>
                </a:solidFill>
                <a:latin typeface="Courier New" panose="02070309020205020404" pitchFamily="49" charset="0"/>
                <a:cs typeface="Courier New" panose="02070309020205020404" pitchFamily="49" charset="0"/>
              </a:rPr>
              <a:t> =  2</a:t>
            </a:r>
          </a:p>
          <a:p>
            <a:pPr marL="0" indent="0">
              <a:buNone/>
            </a:pPr>
            <a:r>
              <a:rPr lang="en-IE" dirty="0" err="1">
                <a:solidFill>
                  <a:schemeClr val="bg1"/>
                </a:solidFill>
                <a:latin typeface="Courier New" panose="02070309020205020404" pitchFamily="49" charset="0"/>
                <a:cs typeface="Courier New" panose="02070309020205020404" pitchFamily="49" charset="0"/>
              </a:rPr>
              <a:t>QueueTail</a:t>
            </a:r>
            <a:r>
              <a:rPr lang="en-IE" dirty="0">
                <a:solidFill>
                  <a:schemeClr val="bg1"/>
                </a:solidFill>
                <a:latin typeface="Courier New" panose="02070309020205020404" pitchFamily="49" charset="0"/>
                <a:cs typeface="Courier New" panose="02070309020205020404" pitchFamily="49" charset="0"/>
              </a:rPr>
              <a:t> =  </a:t>
            </a:r>
            <a:r>
              <a:rPr lang="en-IE" dirty="0" smtClean="0">
                <a:solidFill>
                  <a:schemeClr val="bg1"/>
                </a:solidFill>
                <a:latin typeface="Courier New" panose="02070309020205020404" pitchFamily="49" charset="0"/>
                <a:cs typeface="Courier New" panose="02070309020205020404" pitchFamily="49" charset="0"/>
              </a:rPr>
              <a:t>5</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#END </a:t>
            </a:r>
            <a:r>
              <a:rPr lang="en-IE" dirty="0" err="1">
                <a:solidFill>
                  <a:schemeClr val="bg1"/>
                </a:solidFill>
                <a:latin typeface="Courier New" panose="02070309020205020404" pitchFamily="49" charset="0"/>
                <a:cs typeface="Courier New" panose="02070309020205020404" pitchFamily="49" charset="0"/>
              </a:rPr>
              <a:t>C</a:t>
            </a:r>
            <a:r>
              <a:rPr lang="en-IE" dirty="0" err="1" smtClean="0">
                <a:solidFill>
                  <a:schemeClr val="bg1"/>
                </a:solidFill>
                <a:latin typeface="Courier New" panose="02070309020205020404" pitchFamily="49" charset="0"/>
                <a:cs typeface="Courier New" panose="02070309020205020404" pitchFamily="49" charset="0"/>
              </a:rPr>
              <a:t>QueueAsArray</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962851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21" y="341784"/>
            <a:ext cx="10971372" cy="1143000"/>
          </a:xfrm>
        </p:spPr>
        <p:txBody>
          <a:bodyPr/>
          <a:lstStyle/>
          <a:p>
            <a:r>
              <a:rPr lang="en-GB" dirty="0">
                <a:solidFill>
                  <a:schemeClr val="bg1"/>
                </a:solidFill>
              </a:rPr>
              <a:t>Circular </a:t>
            </a:r>
            <a:r>
              <a:rPr lang="en-GB" dirty="0" smtClean="0">
                <a:solidFill>
                  <a:schemeClr val="bg1"/>
                </a:solidFill>
              </a:rPr>
              <a:t>Queues</a:t>
            </a:r>
            <a:r>
              <a:rPr lang="en-IE" dirty="0" smtClean="0">
                <a:solidFill>
                  <a:schemeClr val="bg1"/>
                </a:solidFill>
              </a:rPr>
              <a:t> (</a:t>
            </a:r>
            <a:r>
              <a:rPr lang="en-IE" dirty="0" err="1" smtClean="0">
                <a:solidFill>
                  <a:schemeClr val="bg1"/>
                </a:solidFill>
              </a:rPr>
              <a:t>IsFull</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524434" y="991269"/>
            <a:ext cx="10971372" cy="4525963"/>
          </a:xfrm>
        </p:spPr>
        <p:txBody>
          <a:bodyPr>
            <a:noAutofit/>
          </a:bodyPr>
          <a:lstStyle/>
          <a:p>
            <a:pPr marL="0" indent="0">
              <a:buNone/>
            </a:pPr>
            <a:r>
              <a:rPr lang="en-IE" sz="2200" dirty="0" err="1">
                <a:solidFill>
                  <a:schemeClr val="bg1"/>
                </a:solidFill>
                <a:latin typeface="Courier New" panose="02070309020205020404" pitchFamily="49" charset="0"/>
                <a:cs typeface="Courier New" panose="02070309020205020404" pitchFamily="49" charset="0"/>
              </a:rPr>
              <a:t>def</a:t>
            </a:r>
            <a:r>
              <a:rPr lang="en-IE" sz="2200" dirty="0">
                <a:solidFill>
                  <a:schemeClr val="bg1"/>
                </a:solidFill>
                <a:latin typeface="Courier New" panose="02070309020205020404" pitchFamily="49" charset="0"/>
                <a:cs typeface="Courier New" panose="02070309020205020404" pitchFamily="49" charset="0"/>
              </a:rPr>
              <a:t> IsFull2</a:t>
            </a:r>
            <a:r>
              <a:rPr lang="en-IE" sz="22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QueueTail</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return(</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+ 1) % </a:t>
            </a:r>
            <a:r>
              <a:rPr lang="en-IE" sz="2200" dirty="0" err="1">
                <a:solidFill>
                  <a:schemeClr val="bg1"/>
                </a:solidFill>
                <a:latin typeface="Courier New" panose="02070309020205020404" pitchFamily="49" charset="0"/>
                <a:cs typeface="Courier New" panose="02070309020205020404" pitchFamily="49" charset="0"/>
              </a:rPr>
              <a:t>MaxSize</a:t>
            </a:r>
            <a:r>
              <a:rPr lang="en-IE" sz="22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#END IsFull2.</a:t>
            </a:r>
          </a:p>
        </p:txBody>
      </p:sp>
      <p:sp>
        <p:nvSpPr>
          <p:cNvPr id="22" name="Oval 21"/>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3" name="Oval 22"/>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24" name="Straight Connector 23"/>
          <p:cNvCxnSpPr>
            <a:stCxn id="23"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22"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3" idx="7"/>
            <a:endCxn id="22"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3" idx="5"/>
            <a:endCxn id="22"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3" idx="4"/>
            <a:endCxn id="22"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3" idx="3"/>
            <a:endCxn id="22"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3" idx="2"/>
            <a:endCxn id="22"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697011" y="2801833"/>
            <a:ext cx="367408" cy="523220"/>
          </a:xfrm>
          <a:prstGeom prst="rect">
            <a:avLst/>
          </a:prstGeom>
          <a:noFill/>
        </p:spPr>
        <p:txBody>
          <a:bodyPr wrap="none" rtlCol="0">
            <a:spAutoFit/>
          </a:bodyPr>
          <a:lstStyle/>
          <a:p>
            <a:r>
              <a:rPr lang="en-IE" sz="2800" dirty="0" smtClean="0">
                <a:solidFill>
                  <a:schemeClr val="bg1"/>
                </a:solidFill>
              </a:rPr>
              <a:t>0</a:t>
            </a:r>
            <a:endParaRPr lang="en-IE" dirty="0">
              <a:solidFill>
                <a:schemeClr val="bg1"/>
              </a:solidFill>
            </a:endParaRPr>
          </a:p>
        </p:txBody>
      </p:sp>
      <p:sp>
        <p:nvSpPr>
          <p:cNvPr id="33" name="TextBox 32"/>
          <p:cNvSpPr txBox="1"/>
          <p:nvPr/>
        </p:nvSpPr>
        <p:spPr>
          <a:xfrm>
            <a:off x="11632454" y="3790781"/>
            <a:ext cx="367408" cy="523220"/>
          </a:xfrm>
          <a:prstGeom prst="rect">
            <a:avLst/>
          </a:prstGeom>
          <a:noFill/>
        </p:spPr>
        <p:txBody>
          <a:bodyPr wrap="none" rtlCol="0">
            <a:spAutoFit/>
          </a:bodyPr>
          <a:lstStyle/>
          <a:p>
            <a:r>
              <a:rPr lang="en-IE" sz="2800" dirty="0" smtClean="0">
                <a:solidFill>
                  <a:schemeClr val="bg1"/>
                </a:solidFill>
              </a:rPr>
              <a:t>1</a:t>
            </a:r>
            <a:endParaRPr lang="en-IE" dirty="0">
              <a:solidFill>
                <a:schemeClr val="bg1"/>
              </a:solidFill>
            </a:endParaRPr>
          </a:p>
        </p:txBody>
      </p:sp>
      <p:sp>
        <p:nvSpPr>
          <p:cNvPr id="34" name="TextBox 33"/>
          <p:cNvSpPr txBox="1"/>
          <p:nvPr/>
        </p:nvSpPr>
        <p:spPr>
          <a:xfrm>
            <a:off x="11625086" y="5230941"/>
            <a:ext cx="367408" cy="523220"/>
          </a:xfrm>
          <a:prstGeom prst="rect">
            <a:avLst/>
          </a:prstGeom>
          <a:noFill/>
        </p:spPr>
        <p:txBody>
          <a:bodyPr wrap="none" rtlCol="0">
            <a:spAutoFit/>
          </a:bodyPr>
          <a:lstStyle/>
          <a:p>
            <a:r>
              <a:rPr lang="en-IE" sz="2800" dirty="0" smtClean="0">
                <a:solidFill>
                  <a:schemeClr val="bg1"/>
                </a:solidFill>
              </a:rPr>
              <a:t>2</a:t>
            </a:r>
            <a:endParaRPr lang="en-IE" dirty="0">
              <a:solidFill>
                <a:schemeClr val="bg1"/>
              </a:solidFill>
            </a:endParaRPr>
          </a:p>
        </p:txBody>
      </p:sp>
      <p:sp>
        <p:nvSpPr>
          <p:cNvPr id="35" name="TextBox 34"/>
          <p:cNvSpPr txBox="1"/>
          <p:nvPr/>
        </p:nvSpPr>
        <p:spPr>
          <a:xfrm>
            <a:off x="10624342" y="6239053"/>
            <a:ext cx="367408" cy="523220"/>
          </a:xfrm>
          <a:prstGeom prst="rect">
            <a:avLst/>
          </a:prstGeom>
          <a:noFill/>
        </p:spPr>
        <p:txBody>
          <a:bodyPr wrap="none" rtlCol="0">
            <a:spAutoFit/>
          </a:bodyPr>
          <a:lstStyle/>
          <a:p>
            <a:r>
              <a:rPr lang="en-IE" sz="2800" dirty="0" smtClean="0">
                <a:solidFill>
                  <a:schemeClr val="bg1"/>
                </a:solidFill>
              </a:rPr>
              <a:t>3</a:t>
            </a:r>
            <a:endParaRPr lang="en-IE" dirty="0">
              <a:solidFill>
                <a:schemeClr val="bg1"/>
              </a:solidFill>
            </a:endParaRPr>
          </a:p>
        </p:txBody>
      </p:sp>
      <p:sp>
        <p:nvSpPr>
          <p:cNvPr id="36" name="TextBox 35"/>
          <p:cNvSpPr txBox="1"/>
          <p:nvPr/>
        </p:nvSpPr>
        <p:spPr>
          <a:xfrm>
            <a:off x="9256190" y="6167045"/>
            <a:ext cx="367408" cy="523220"/>
          </a:xfrm>
          <a:prstGeom prst="rect">
            <a:avLst/>
          </a:prstGeom>
          <a:noFill/>
        </p:spPr>
        <p:txBody>
          <a:bodyPr wrap="none" rtlCol="0">
            <a:spAutoFit/>
          </a:bodyPr>
          <a:lstStyle/>
          <a:p>
            <a:r>
              <a:rPr lang="en-IE" sz="2800" dirty="0" smtClean="0">
                <a:solidFill>
                  <a:schemeClr val="bg1"/>
                </a:solidFill>
              </a:rPr>
              <a:t>4</a:t>
            </a:r>
            <a:endParaRPr lang="en-IE" dirty="0">
              <a:solidFill>
                <a:schemeClr val="bg1"/>
              </a:solidFill>
            </a:endParaRPr>
          </a:p>
        </p:txBody>
      </p:sp>
      <p:sp>
        <p:nvSpPr>
          <p:cNvPr id="37" name="TextBox 36"/>
          <p:cNvSpPr txBox="1"/>
          <p:nvPr/>
        </p:nvSpPr>
        <p:spPr>
          <a:xfrm>
            <a:off x="8248078" y="5158933"/>
            <a:ext cx="367408" cy="523220"/>
          </a:xfrm>
          <a:prstGeom prst="rect">
            <a:avLst/>
          </a:prstGeom>
          <a:noFill/>
        </p:spPr>
        <p:txBody>
          <a:bodyPr wrap="none" rtlCol="0">
            <a:spAutoFit/>
          </a:bodyPr>
          <a:lstStyle/>
          <a:p>
            <a:r>
              <a:rPr lang="en-IE" sz="2800" dirty="0" smtClean="0">
                <a:solidFill>
                  <a:schemeClr val="bg1"/>
                </a:solidFill>
              </a:rPr>
              <a:t>5</a:t>
            </a:r>
            <a:endParaRPr lang="en-IE" dirty="0">
              <a:solidFill>
                <a:schemeClr val="bg1"/>
              </a:solidFill>
            </a:endParaRPr>
          </a:p>
        </p:txBody>
      </p:sp>
      <p:sp>
        <p:nvSpPr>
          <p:cNvPr id="38" name="TextBox 37"/>
          <p:cNvSpPr txBox="1"/>
          <p:nvPr/>
        </p:nvSpPr>
        <p:spPr>
          <a:xfrm>
            <a:off x="8240710" y="3665929"/>
            <a:ext cx="367408" cy="523220"/>
          </a:xfrm>
          <a:prstGeom prst="rect">
            <a:avLst/>
          </a:prstGeom>
          <a:noFill/>
        </p:spPr>
        <p:txBody>
          <a:bodyPr wrap="none" rtlCol="0">
            <a:spAutoFit/>
          </a:bodyPr>
          <a:lstStyle/>
          <a:p>
            <a:r>
              <a:rPr lang="en-IE" sz="2800" dirty="0" smtClean="0">
                <a:solidFill>
                  <a:schemeClr val="bg1"/>
                </a:solidFill>
              </a:rPr>
              <a:t>6</a:t>
            </a:r>
            <a:endParaRPr lang="en-IE" dirty="0">
              <a:solidFill>
                <a:schemeClr val="bg1"/>
              </a:solidFill>
            </a:endParaRPr>
          </a:p>
        </p:txBody>
      </p:sp>
      <p:sp>
        <p:nvSpPr>
          <p:cNvPr id="39" name="TextBox 38"/>
          <p:cNvSpPr txBox="1"/>
          <p:nvPr/>
        </p:nvSpPr>
        <p:spPr>
          <a:xfrm>
            <a:off x="9112174" y="2801833"/>
            <a:ext cx="367408" cy="523220"/>
          </a:xfrm>
          <a:prstGeom prst="rect">
            <a:avLst/>
          </a:prstGeom>
          <a:noFill/>
        </p:spPr>
        <p:txBody>
          <a:bodyPr wrap="none" rtlCol="0">
            <a:spAutoFit/>
          </a:bodyPr>
          <a:lstStyle/>
          <a:p>
            <a:r>
              <a:rPr lang="en-IE" sz="2800" dirty="0" smtClean="0">
                <a:solidFill>
                  <a:schemeClr val="bg1"/>
                </a:solidFill>
              </a:rPr>
              <a:t>7</a:t>
            </a:r>
            <a:endParaRPr lang="en-IE" dirty="0">
              <a:solidFill>
                <a:schemeClr val="bg1"/>
              </a:solidFill>
            </a:endParaRPr>
          </a:p>
        </p:txBody>
      </p:sp>
      <p:sp>
        <p:nvSpPr>
          <p:cNvPr id="40" name="TextBox 39"/>
          <p:cNvSpPr txBox="1"/>
          <p:nvPr/>
        </p:nvSpPr>
        <p:spPr>
          <a:xfrm>
            <a:off x="10336310" y="3377897"/>
            <a:ext cx="550151" cy="523220"/>
          </a:xfrm>
          <a:prstGeom prst="rect">
            <a:avLst/>
          </a:prstGeom>
          <a:noFill/>
        </p:spPr>
        <p:txBody>
          <a:bodyPr wrap="none" rtlCol="0">
            <a:spAutoFit/>
          </a:bodyPr>
          <a:lstStyle/>
          <a:p>
            <a:r>
              <a:rPr lang="en-IE" sz="2800" dirty="0" smtClean="0"/>
              <a:t>43</a:t>
            </a:r>
            <a:endParaRPr lang="en-IE" dirty="0"/>
          </a:p>
        </p:txBody>
      </p:sp>
      <p:sp>
        <p:nvSpPr>
          <p:cNvPr id="41" name="TextBox 40"/>
          <p:cNvSpPr txBox="1"/>
          <p:nvPr/>
        </p:nvSpPr>
        <p:spPr>
          <a:xfrm>
            <a:off x="11056390" y="4006805"/>
            <a:ext cx="550151" cy="523220"/>
          </a:xfrm>
          <a:prstGeom prst="rect">
            <a:avLst/>
          </a:prstGeom>
          <a:noFill/>
        </p:spPr>
        <p:txBody>
          <a:bodyPr wrap="none" rtlCol="0">
            <a:spAutoFit/>
          </a:bodyPr>
          <a:lstStyle/>
          <a:p>
            <a:r>
              <a:rPr lang="en-IE" sz="2800" dirty="0" smtClean="0"/>
              <a:t>12</a:t>
            </a:r>
            <a:endParaRPr lang="en-IE" dirty="0"/>
          </a:p>
        </p:txBody>
      </p:sp>
      <p:sp>
        <p:nvSpPr>
          <p:cNvPr id="42" name="TextBox 41"/>
          <p:cNvSpPr txBox="1"/>
          <p:nvPr/>
        </p:nvSpPr>
        <p:spPr>
          <a:xfrm>
            <a:off x="11010295" y="4942909"/>
            <a:ext cx="550151" cy="523220"/>
          </a:xfrm>
          <a:prstGeom prst="rect">
            <a:avLst/>
          </a:prstGeom>
          <a:noFill/>
        </p:spPr>
        <p:txBody>
          <a:bodyPr wrap="none" rtlCol="0">
            <a:spAutoFit/>
          </a:bodyPr>
          <a:lstStyle/>
          <a:p>
            <a:r>
              <a:rPr lang="en-IE" sz="2800" dirty="0" smtClean="0"/>
              <a:t>35</a:t>
            </a:r>
            <a:endParaRPr lang="en-IE" dirty="0"/>
          </a:p>
        </p:txBody>
      </p:sp>
      <p:sp>
        <p:nvSpPr>
          <p:cNvPr id="43" name="TextBox 42"/>
          <p:cNvSpPr txBox="1"/>
          <p:nvPr/>
        </p:nvSpPr>
        <p:spPr>
          <a:xfrm>
            <a:off x="10336310" y="5682153"/>
            <a:ext cx="550151" cy="523220"/>
          </a:xfrm>
          <a:prstGeom prst="rect">
            <a:avLst/>
          </a:prstGeom>
          <a:noFill/>
        </p:spPr>
        <p:txBody>
          <a:bodyPr wrap="none" rtlCol="0">
            <a:spAutoFit/>
          </a:bodyPr>
          <a:lstStyle/>
          <a:p>
            <a:r>
              <a:rPr lang="en-IE" sz="2800" dirty="0" smtClean="0"/>
              <a:t>99</a:t>
            </a:r>
            <a:endParaRPr lang="en-IE" dirty="0"/>
          </a:p>
        </p:txBody>
      </p:sp>
      <p:sp>
        <p:nvSpPr>
          <p:cNvPr id="44" name="TextBox 43"/>
          <p:cNvSpPr txBox="1"/>
          <p:nvPr/>
        </p:nvSpPr>
        <p:spPr>
          <a:xfrm>
            <a:off x="9400206" y="5662989"/>
            <a:ext cx="550151" cy="523220"/>
          </a:xfrm>
          <a:prstGeom prst="rect">
            <a:avLst/>
          </a:prstGeom>
          <a:noFill/>
        </p:spPr>
        <p:txBody>
          <a:bodyPr wrap="none" rtlCol="0">
            <a:spAutoFit/>
          </a:bodyPr>
          <a:lstStyle/>
          <a:p>
            <a:r>
              <a:rPr lang="en-IE" sz="2800" dirty="0" smtClean="0"/>
              <a:t>22</a:t>
            </a:r>
            <a:endParaRPr lang="en-IE" dirty="0"/>
          </a:p>
        </p:txBody>
      </p:sp>
      <p:sp>
        <p:nvSpPr>
          <p:cNvPr id="45" name="Rounded Rectangle 44"/>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1292710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21" y="341784"/>
            <a:ext cx="10971372" cy="1143000"/>
          </a:xfrm>
        </p:spPr>
        <p:txBody>
          <a:bodyPr/>
          <a:lstStyle/>
          <a:p>
            <a:r>
              <a:rPr lang="en-GB" dirty="0">
                <a:solidFill>
                  <a:schemeClr val="bg1"/>
                </a:solidFill>
              </a:rPr>
              <a:t>Circular </a:t>
            </a:r>
            <a:r>
              <a:rPr lang="en-GB" dirty="0" smtClean="0">
                <a:solidFill>
                  <a:schemeClr val="bg1"/>
                </a:solidFill>
              </a:rPr>
              <a:t>Queues</a:t>
            </a:r>
            <a:r>
              <a:rPr lang="en-IE" dirty="0" smtClean="0">
                <a:solidFill>
                  <a:schemeClr val="bg1"/>
                </a:solidFill>
              </a:rPr>
              <a:t> (</a:t>
            </a:r>
            <a:r>
              <a:rPr lang="en-IE" dirty="0" err="1" smtClean="0">
                <a:solidFill>
                  <a:schemeClr val="bg1"/>
                </a:solidFill>
              </a:rPr>
              <a:t>IsEmpty</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524434" y="1423317"/>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IsEmpty2</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IsEmpty2.</a:t>
            </a:r>
          </a:p>
        </p:txBody>
      </p:sp>
      <p:sp>
        <p:nvSpPr>
          <p:cNvPr id="22" name="Oval 21"/>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3" name="Oval 22"/>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24" name="Straight Connector 23"/>
          <p:cNvCxnSpPr>
            <a:stCxn id="23"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22"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3" idx="7"/>
            <a:endCxn id="22"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3" idx="5"/>
            <a:endCxn id="22"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3" idx="4"/>
            <a:endCxn id="22"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3" idx="3"/>
            <a:endCxn id="22"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3" idx="2"/>
            <a:endCxn id="22"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697011" y="2801833"/>
            <a:ext cx="367408" cy="523220"/>
          </a:xfrm>
          <a:prstGeom prst="rect">
            <a:avLst/>
          </a:prstGeom>
          <a:noFill/>
        </p:spPr>
        <p:txBody>
          <a:bodyPr wrap="none" rtlCol="0">
            <a:spAutoFit/>
          </a:bodyPr>
          <a:lstStyle/>
          <a:p>
            <a:r>
              <a:rPr lang="en-IE" sz="2800" dirty="0" smtClean="0">
                <a:solidFill>
                  <a:schemeClr val="bg1"/>
                </a:solidFill>
              </a:rPr>
              <a:t>0</a:t>
            </a:r>
            <a:endParaRPr lang="en-IE" dirty="0">
              <a:solidFill>
                <a:schemeClr val="bg1"/>
              </a:solidFill>
            </a:endParaRPr>
          </a:p>
        </p:txBody>
      </p:sp>
      <p:sp>
        <p:nvSpPr>
          <p:cNvPr id="33" name="TextBox 32"/>
          <p:cNvSpPr txBox="1"/>
          <p:nvPr/>
        </p:nvSpPr>
        <p:spPr>
          <a:xfrm>
            <a:off x="11632454" y="3790781"/>
            <a:ext cx="367408" cy="523220"/>
          </a:xfrm>
          <a:prstGeom prst="rect">
            <a:avLst/>
          </a:prstGeom>
          <a:noFill/>
        </p:spPr>
        <p:txBody>
          <a:bodyPr wrap="none" rtlCol="0">
            <a:spAutoFit/>
          </a:bodyPr>
          <a:lstStyle/>
          <a:p>
            <a:r>
              <a:rPr lang="en-IE" sz="2800" dirty="0" smtClean="0">
                <a:solidFill>
                  <a:schemeClr val="bg1"/>
                </a:solidFill>
              </a:rPr>
              <a:t>1</a:t>
            </a:r>
            <a:endParaRPr lang="en-IE" dirty="0">
              <a:solidFill>
                <a:schemeClr val="bg1"/>
              </a:solidFill>
            </a:endParaRPr>
          </a:p>
        </p:txBody>
      </p:sp>
      <p:sp>
        <p:nvSpPr>
          <p:cNvPr id="34" name="TextBox 33"/>
          <p:cNvSpPr txBox="1"/>
          <p:nvPr/>
        </p:nvSpPr>
        <p:spPr>
          <a:xfrm>
            <a:off x="11625086" y="5230941"/>
            <a:ext cx="367408" cy="523220"/>
          </a:xfrm>
          <a:prstGeom prst="rect">
            <a:avLst/>
          </a:prstGeom>
          <a:noFill/>
        </p:spPr>
        <p:txBody>
          <a:bodyPr wrap="none" rtlCol="0">
            <a:spAutoFit/>
          </a:bodyPr>
          <a:lstStyle/>
          <a:p>
            <a:r>
              <a:rPr lang="en-IE" sz="2800" dirty="0" smtClean="0">
                <a:solidFill>
                  <a:schemeClr val="bg1"/>
                </a:solidFill>
              </a:rPr>
              <a:t>2</a:t>
            </a:r>
            <a:endParaRPr lang="en-IE" dirty="0">
              <a:solidFill>
                <a:schemeClr val="bg1"/>
              </a:solidFill>
            </a:endParaRPr>
          </a:p>
        </p:txBody>
      </p:sp>
      <p:sp>
        <p:nvSpPr>
          <p:cNvPr id="35" name="TextBox 34"/>
          <p:cNvSpPr txBox="1"/>
          <p:nvPr/>
        </p:nvSpPr>
        <p:spPr>
          <a:xfrm>
            <a:off x="10624342" y="6239053"/>
            <a:ext cx="367408" cy="523220"/>
          </a:xfrm>
          <a:prstGeom prst="rect">
            <a:avLst/>
          </a:prstGeom>
          <a:noFill/>
        </p:spPr>
        <p:txBody>
          <a:bodyPr wrap="none" rtlCol="0">
            <a:spAutoFit/>
          </a:bodyPr>
          <a:lstStyle/>
          <a:p>
            <a:r>
              <a:rPr lang="en-IE" sz="2800" dirty="0" smtClean="0">
                <a:solidFill>
                  <a:schemeClr val="bg1"/>
                </a:solidFill>
              </a:rPr>
              <a:t>3</a:t>
            </a:r>
            <a:endParaRPr lang="en-IE" dirty="0">
              <a:solidFill>
                <a:schemeClr val="bg1"/>
              </a:solidFill>
            </a:endParaRPr>
          </a:p>
        </p:txBody>
      </p:sp>
      <p:sp>
        <p:nvSpPr>
          <p:cNvPr id="36" name="TextBox 35"/>
          <p:cNvSpPr txBox="1"/>
          <p:nvPr/>
        </p:nvSpPr>
        <p:spPr>
          <a:xfrm>
            <a:off x="9256190" y="6167045"/>
            <a:ext cx="367408" cy="523220"/>
          </a:xfrm>
          <a:prstGeom prst="rect">
            <a:avLst/>
          </a:prstGeom>
          <a:noFill/>
        </p:spPr>
        <p:txBody>
          <a:bodyPr wrap="none" rtlCol="0">
            <a:spAutoFit/>
          </a:bodyPr>
          <a:lstStyle/>
          <a:p>
            <a:r>
              <a:rPr lang="en-IE" sz="2800" dirty="0" smtClean="0">
                <a:solidFill>
                  <a:schemeClr val="bg1"/>
                </a:solidFill>
              </a:rPr>
              <a:t>4</a:t>
            </a:r>
            <a:endParaRPr lang="en-IE" dirty="0">
              <a:solidFill>
                <a:schemeClr val="bg1"/>
              </a:solidFill>
            </a:endParaRPr>
          </a:p>
        </p:txBody>
      </p:sp>
      <p:sp>
        <p:nvSpPr>
          <p:cNvPr id="37" name="TextBox 36"/>
          <p:cNvSpPr txBox="1"/>
          <p:nvPr/>
        </p:nvSpPr>
        <p:spPr>
          <a:xfrm>
            <a:off x="8248078" y="5158933"/>
            <a:ext cx="367408" cy="523220"/>
          </a:xfrm>
          <a:prstGeom prst="rect">
            <a:avLst/>
          </a:prstGeom>
          <a:noFill/>
        </p:spPr>
        <p:txBody>
          <a:bodyPr wrap="none" rtlCol="0">
            <a:spAutoFit/>
          </a:bodyPr>
          <a:lstStyle/>
          <a:p>
            <a:r>
              <a:rPr lang="en-IE" sz="2800" dirty="0" smtClean="0">
                <a:solidFill>
                  <a:schemeClr val="bg1"/>
                </a:solidFill>
              </a:rPr>
              <a:t>5</a:t>
            </a:r>
            <a:endParaRPr lang="en-IE" dirty="0">
              <a:solidFill>
                <a:schemeClr val="bg1"/>
              </a:solidFill>
            </a:endParaRPr>
          </a:p>
        </p:txBody>
      </p:sp>
      <p:sp>
        <p:nvSpPr>
          <p:cNvPr id="38" name="TextBox 37"/>
          <p:cNvSpPr txBox="1"/>
          <p:nvPr/>
        </p:nvSpPr>
        <p:spPr>
          <a:xfrm>
            <a:off x="8240710" y="3665929"/>
            <a:ext cx="367408" cy="523220"/>
          </a:xfrm>
          <a:prstGeom prst="rect">
            <a:avLst/>
          </a:prstGeom>
          <a:noFill/>
        </p:spPr>
        <p:txBody>
          <a:bodyPr wrap="none" rtlCol="0">
            <a:spAutoFit/>
          </a:bodyPr>
          <a:lstStyle/>
          <a:p>
            <a:r>
              <a:rPr lang="en-IE" sz="2800" dirty="0" smtClean="0">
                <a:solidFill>
                  <a:schemeClr val="bg1"/>
                </a:solidFill>
              </a:rPr>
              <a:t>6</a:t>
            </a:r>
            <a:endParaRPr lang="en-IE" dirty="0">
              <a:solidFill>
                <a:schemeClr val="bg1"/>
              </a:solidFill>
            </a:endParaRPr>
          </a:p>
        </p:txBody>
      </p:sp>
      <p:sp>
        <p:nvSpPr>
          <p:cNvPr id="39" name="TextBox 38"/>
          <p:cNvSpPr txBox="1"/>
          <p:nvPr/>
        </p:nvSpPr>
        <p:spPr>
          <a:xfrm>
            <a:off x="9112174" y="2801833"/>
            <a:ext cx="367408" cy="523220"/>
          </a:xfrm>
          <a:prstGeom prst="rect">
            <a:avLst/>
          </a:prstGeom>
          <a:noFill/>
        </p:spPr>
        <p:txBody>
          <a:bodyPr wrap="none" rtlCol="0">
            <a:spAutoFit/>
          </a:bodyPr>
          <a:lstStyle/>
          <a:p>
            <a:r>
              <a:rPr lang="en-IE" sz="2800" dirty="0" smtClean="0">
                <a:solidFill>
                  <a:schemeClr val="bg1"/>
                </a:solidFill>
              </a:rPr>
              <a:t>7</a:t>
            </a:r>
            <a:endParaRPr lang="en-IE" dirty="0">
              <a:solidFill>
                <a:schemeClr val="bg1"/>
              </a:solidFill>
            </a:endParaRPr>
          </a:p>
        </p:txBody>
      </p:sp>
      <p:sp>
        <p:nvSpPr>
          <p:cNvPr id="40" name="TextBox 39"/>
          <p:cNvSpPr txBox="1"/>
          <p:nvPr/>
        </p:nvSpPr>
        <p:spPr>
          <a:xfrm>
            <a:off x="10336310" y="3377897"/>
            <a:ext cx="550151" cy="523220"/>
          </a:xfrm>
          <a:prstGeom prst="rect">
            <a:avLst/>
          </a:prstGeom>
          <a:noFill/>
        </p:spPr>
        <p:txBody>
          <a:bodyPr wrap="none" rtlCol="0">
            <a:spAutoFit/>
          </a:bodyPr>
          <a:lstStyle/>
          <a:p>
            <a:r>
              <a:rPr lang="en-IE" sz="2800" dirty="0" smtClean="0"/>
              <a:t>43</a:t>
            </a:r>
            <a:endParaRPr lang="en-IE" dirty="0"/>
          </a:p>
        </p:txBody>
      </p:sp>
      <p:sp>
        <p:nvSpPr>
          <p:cNvPr id="41" name="TextBox 40"/>
          <p:cNvSpPr txBox="1"/>
          <p:nvPr/>
        </p:nvSpPr>
        <p:spPr>
          <a:xfrm>
            <a:off x="11056390" y="4006805"/>
            <a:ext cx="550151" cy="523220"/>
          </a:xfrm>
          <a:prstGeom prst="rect">
            <a:avLst/>
          </a:prstGeom>
          <a:noFill/>
        </p:spPr>
        <p:txBody>
          <a:bodyPr wrap="none" rtlCol="0">
            <a:spAutoFit/>
          </a:bodyPr>
          <a:lstStyle/>
          <a:p>
            <a:r>
              <a:rPr lang="en-IE" sz="2800" dirty="0" smtClean="0"/>
              <a:t>12</a:t>
            </a:r>
            <a:endParaRPr lang="en-IE" dirty="0"/>
          </a:p>
        </p:txBody>
      </p:sp>
      <p:sp>
        <p:nvSpPr>
          <p:cNvPr id="42" name="TextBox 41"/>
          <p:cNvSpPr txBox="1"/>
          <p:nvPr/>
        </p:nvSpPr>
        <p:spPr>
          <a:xfrm>
            <a:off x="11010295" y="4942909"/>
            <a:ext cx="550151" cy="523220"/>
          </a:xfrm>
          <a:prstGeom prst="rect">
            <a:avLst/>
          </a:prstGeom>
          <a:noFill/>
        </p:spPr>
        <p:txBody>
          <a:bodyPr wrap="none" rtlCol="0">
            <a:spAutoFit/>
          </a:bodyPr>
          <a:lstStyle/>
          <a:p>
            <a:r>
              <a:rPr lang="en-IE" sz="2800" dirty="0" smtClean="0"/>
              <a:t>35</a:t>
            </a:r>
            <a:endParaRPr lang="en-IE" dirty="0"/>
          </a:p>
        </p:txBody>
      </p:sp>
      <p:sp>
        <p:nvSpPr>
          <p:cNvPr id="43" name="TextBox 42"/>
          <p:cNvSpPr txBox="1"/>
          <p:nvPr/>
        </p:nvSpPr>
        <p:spPr>
          <a:xfrm>
            <a:off x="10336310" y="5682153"/>
            <a:ext cx="550151" cy="523220"/>
          </a:xfrm>
          <a:prstGeom prst="rect">
            <a:avLst/>
          </a:prstGeom>
          <a:noFill/>
        </p:spPr>
        <p:txBody>
          <a:bodyPr wrap="none" rtlCol="0">
            <a:spAutoFit/>
          </a:bodyPr>
          <a:lstStyle/>
          <a:p>
            <a:r>
              <a:rPr lang="en-IE" sz="2800" dirty="0" smtClean="0"/>
              <a:t>99</a:t>
            </a:r>
            <a:endParaRPr lang="en-IE" dirty="0"/>
          </a:p>
        </p:txBody>
      </p:sp>
      <p:sp>
        <p:nvSpPr>
          <p:cNvPr id="44" name="TextBox 43"/>
          <p:cNvSpPr txBox="1"/>
          <p:nvPr/>
        </p:nvSpPr>
        <p:spPr>
          <a:xfrm>
            <a:off x="9400206" y="5662989"/>
            <a:ext cx="550151" cy="523220"/>
          </a:xfrm>
          <a:prstGeom prst="rect">
            <a:avLst/>
          </a:prstGeom>
          <a:noFill/>
        </p:spPr>
        <p:txBody>
          <a:bodyPr wrap="none" rtlCol="0">
            <a:spAutoFit/>
          </a:bodyPr>
          <a:lstStyle/>
          <a:p>
            <a:r>
              <a:rPr lang="en-IE" sz="2800" dirty="0" smtClean="0"/>
              <a:t>22</a:t>
            </a:r>
            <a:endParaRPr lang="en-IE" dirty="0"/>
          </a:p>
        </p:txBody>
      </p:sp>
      <p:sp>
        <p:nvSpPr>
          <p:cNvPr id="45" name="Rounded Rectangle 44"/>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671876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62558" y="1412776"/>
            <a:ext cx="10971372" cy="4525963"/>
          </a:xfrm>
        </p:spPr>
        <p:txBody>
          <a:bodyPr>
            <a:noAutofit/>
          </a:bodyPr>
          <a:lstStyle/>
          <a:p>
            <a:pPr marL="0" indent="0">
              <a:buNone/>
            </a:pPr>
            <a:r>
              <a:rPr lang="en-IE" sz="2200" dirty="0" err="1">
                <a:solidFill>
                  <a:schemeClr val="bg1"/>
                </a:solidFill>
                <a:latin typeface="Courier New" panose="02070309020205020404" pitchFamily="49" charset="0"/>
                <a:cs typeface="Courier New" panose="02070309020205020404" pitchFamily="49" charset="0"/>
              </a:rPr>
              <a:t>def</a:t>
            </a: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AddToQ</a:t>
            </a:r>
            <a:r>
              <a:rPr lang="en-IE" sz="2200" dirty="0">
                <a:solidFill>
                  <a:schemeClr val="bg1"/>
                </a:solidFill>
                <a:latin typeface="Courier New" panose="02070309020205020404" pitchFamily="49" charset="0"/>
                <a:cs typeface="Courier New" panose="02070309020205020404" pitchFamily="49" charset="0"/>
              </a:rPr>
              <a:t>(N):</a:t>
            </a: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QueueTail</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if (</a:t>
            </a:r>
            <a:r>
              <a:rPr lang="en-IE" sz="2200" dirty="0" err="1">
                <a:solidFill>
                  <a:schemeClr val="bg1"/>
                </a:solidFill>
                <a:latin typeface="Courier New" panose="02070309020205020404" pitchFamily="49" charset="0"/>
                <a:cs typeface="Courier New" panose="02070309020205020404" pitchFamily="49" charset="0"/>
              </a:rPr>
              <a:t>IsFull</a:t>
            </a:r>
            <a:r>
              <a:rPr lang="en-IE" sz="2200" dirty="0">
                <a:solidFill>
                  <a:schemeClr val="bg1"/>
                </a:solidFill>
                <a:latin typeface="Courier New" panose="02070309020205020404" pitchFamily="49" charset="0"/>
                <a:cs typeface="Courier New" panose="02070309020205020404" pitchFamily="49" charset="0"/>
              </a:rPr>
              <a:t>() == True):</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smtClean="0">
                <a:solidFill>
                  <a:schemeClr val="bg1"/>
                </a:solidFill>
                <a:latin typeface="Courier New" panose="02070309020205020404" pitchFamily="49" charset="0"/>
                <a:cs typeface="Courier New" panose="02070309020205020404" pitchFamily="49" charset="0"/>
              </a:rPr>
              <a:t># </a:t>
            </a:r>
            <a:r>
              <a:rPr lang="en-IE" sz="2200" dirty="0">
                <a:solidFill>
                  <a:schemeClr val="bg1"/>
                </a:solidFill>
                <a:latin typeface="Courier New" panose="02070309020205020404" pitchFamily="49" charset="0"/>
                <a:cs typeface="Courier New" panose="02070309020205020404" pitchFamily="49" charset="0"/>
              </a:rPr>
              <a:t>THEN</a:t>
            </a:r>
          </a:p>
          <a:p>
            <a:pPr marL="0" indent="0">
              <a:buNone/>
            </a:pPr>
            <a:r>
              <a:rPr lang="en-IE" sz="2200" dirty="0">
                <a:solidFill>
                  <a:schemeClr val="bg1"/>
                </a:solidFill>
                <a:latin typeface="Courier New" panose="02070309020205020404" pitchFamily="49" charset="0"/>
                <a:cs typeface="Courier New" panose="02070309020205020404" pitchFamily="49" charset="0"/>
              </a:rPr>
              <a:t>        print("The Queue is full")</a:t>
            </a:r>
          </a:p>
          <a:p>
            <a:pPr marL="0" indent="0">
              <a:buNone/>
            </a:pPr>
            <a:r>
              <a:rPr lang="en-IE" sz="2200" dirty="0">
                <a:solidFill>
                  <a:schemeClr val="bg1"/>
                </a:solidFill>
                <a:latin typeface="Courier New" panose="02070309020205020404" pitchFamily="49" charset="0"/>
                <a:cs typeface="Courier New" panose="02070309020205020404" pitchFamily="49" charset="0"/>
              </a:rPr>
              <a:t>    else:</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+ 1) %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Queue[</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N</a:t>
            </a:r>
          </a:p>
          <a:p>
            <a:pPr marL="0" indent="0">
              <a:buNone/>
            </a:pPr>
            <a:r>
              <a:rPr lang="en-IE" sz="2200" dirty="0">
                <a:solidFill>
                  <a:schemeClr val="bg1"/>
                </a:solidFill>
                <a:latin typeface="Courier New" panose="02070309020205020404" pitchFamily="49" charset="0"/>
                <a:cs typeface="Courier New" panose="02070309020205020404" pitchFamily="49" charset="0"/>
              </a:rPr>
              <a:t>    # </a:t>
            </a:r>
            <a:r>
              <a:rPr lang="en-IE" sz="2200" dirty="0" smtClean="0">
                <a:solidFill>
                  <a:schemeClr val="bg1"/>
                </a:solidFill>
                <a:latin typeface="Courier New" panose="02070309020205020404" pitchFamily="49" charset="0"/>
                <a:cs typeface="Courier New" panose="02070309020205020404" pitchFamily="49" charset="0"/>
              </a:rPr>
              <a:t>ENDIF</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#END </a:t>
            </a:r>
            <a:r>
              <a:rPr lang="en-IE" sz="2200" dirty="0" err="1">
                <a:solidFill>
                  <a:schemeClr val="bg1"/>
                </a:solidFill>
                <a:latin typeface="Courier New" panose="02070309020205020404" pitchFamily="49" charset="0"/>
                <a:cs typeface="Courier New" panose="02070309020205020404" pitchFamily="49" charset="0"/>
              </a:rPr>
              <a:t>AddToQ</a:t>
            </a:r>
            <a:r>
              <a:rPr lang="en-IE" sz="2200" dirty="0">
                <a:solidFill>
                  <a:schemeClr val="bg1"/>
                </a:solidFill>
                <a:latin typeface="Courier New" panose="02070309020205020404" pitchFamily="49" charset="0"/>
                <a:cs typeface="Courier New" panose="02070309020205020404" pitchFamily="49" charset="0"/>
              </a:rPr>
              <a:t>.</a:t>
            </a:r>
          </a:p>
        </p:txBody>
      </p:sp>
      <p:sp>
        <p:nvSpPr>
          <p:cNvPr id="23" name="Title 2"/>
          <p:cNvSpPr>
            <a:spLocks noGrp="1"/>
          </p:cNvSpPr>
          <p:nvPr>
            <p:ph type="title"/>
          </p:nvPr>
        </p:nvSpPr>
        <p:spPr>
          <a:xfrm>
            <a:off x="609521" y="341784"/>
            <a:ext cx="10971372" cy="1143000"/>
          </a:xfrm>
        </p:spPr>
        <p:txBody>
          <a:bodyPr/>
          <a:lstStyle/>
          <a:p>
            <a:r>
              <a:rPr lang="en-GB" dirty="0">
                <a:solidFill>
                  <a:schemeClr val="bg1"/>
                </a:solidFill>
              </a:rPr>
              <a:t>Circular </a:t>
            </a:r>
            <a:r>
              <a:rPr lang="en-GB" dirty="0" smtClean="0">
                <a:solidFill>
                  <a:schemeClr val="bg1"/>
                </a:solidFill>
              </a:rPr>
              <a:t>Queues</a:t>
            </a:r>
            <a:r>
              <a:rPr lang="en-IE" dirty="0" smtClean="0">
                <a:solidFill>
                  <a:schemeClr val="bg1"/>
                </a:solidFill>
              </a:rPr>
              <a:t> (</a:t>
            </a:r>
            <a:r>
              <a:rPr lang="en-IE" dirty="0" err="1" smtClean="0">
                <a:solidFill>
                  <a:schemeClr val="bg1"/>
                </a:solidFill>
              </a:rPr>
              <a:t>AddToQ</a:t>
            </a:r>
            <a:r>
              <a:rPr lang="en-IE" dirty="0" smtClean="0">
                <a:solidFill>
                  <a:schemeClr val="bg1"/>
                </a:solidFill>
              </a:rPr>
              <a:t>)</a:t>
            </a:r>
            <a:endParaRPr lang="en-IE" dirty="0">
              <a:solidFill>
                <a:schemeClr val="bg1"/>
              </a:solidFill>
            </a:endParaRPr>
          </a:p>
        </p:txBody>
      </p:sp>
      <p:sp>
        <p:nvSpPr>
          <p:cNvPr id="48" name="Oval 47"/>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9" name="Oval 48"/>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50" name="Straight Connector 49"/>
          <p:cNvCxnSpPr>
            <a:stCxn id="49"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48"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49" idx="7"/>
            <a:endCxn id="48"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49" idx="5"/>
            <a:endCxn id="48"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49" idx="4"/>
            <a:endCxn id="48"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49" idx="3"/>
            <a:endCxn id="48"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49" idx="2"/>
            <a:endCxn id="48"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0697011" y="2801833"/>
            <a:ext cx="367408" cy="523220"/>
          </a:xfrm>
          <a:prstGeom prst="rect">
            <a:avLst/>
          </a:prstGeom>
          <a:noFill/>
        </p:spPr>
        <p:txBody>
          <a:bodyPr wrap="none" rtlCol="0">
            <a:spAutoFit/>
          </a:bodyPr>
          <a:lstStyle/>
          <a:p>
            <a:r>
              <a:rPr lang="en-IE" sz="2800" dirty="0" smtClean="0">
                <a:solidFill>
                  <a:schemeClr val="bg1"/>
                </a:solidFill>
              </a:rPr>
              <a:t>0</a:t>
            </a:r>
            <a:endParaRPr lang="en-IE" dirty="0">
              <a:solidFill>
                <a:schemeClr val="bg1"/>
              </a:solidFill>
            </a:endParaRPr>
          </a:p>
        </p:txBody>
      </p:sp>
      <p:sp>
        <p:nvSpPr>
          <p:cNvPr id="59" name="TextBox 58"/>
          <p:cNvSpPr txBox="1"/>
          <p:nvPr/>
        </p:nvSpPr>
        <p:spPr>
          <a:xfrm>
            <a:off x="11632454" y="3790781"/>
            <a:ext cx="367408" cy="523220"/>
          </a:xfrm>
          <a:prstGeom prst="rect">
            <a:avLst/>
          </a:prstGeom>
          <a:noFill/>
        </p:spPr>
        <p:txBody>
          <a:bodyPr wrap="none" rtlCol="0">
            <a:spAutoFit/>
          </a:bodyPr>
          <a:lstStyle/>
          <a:p>
            <a:r>
              <a:rPr lang="en-IE" sz="2800" dirty="0" smtClean="0">
                <a:solidFill>
                  <a:schemeClr val="bg1"/>
                </a:solidFill>
              </a:rPr>
              <a:t>1</a:t>
            </a:r>
            <a:endParaRPr lang="en-IE" dirty="0">
              <a:solidFill>
                <a:schemeClr val="bg1"/>
              </a:solidFill>
            </a:endParaRPr>
          </a:p>
        </p:txBody>
      </p:sp>
      <p:sp>
        <p:nvSpPr>
          <p:cNvPr id="60" name="TextBox 59"/>
          <p:cNvSpPr txBox="1"/>
          <p:nvPr/>
        </p:nvSpPr>
        <p:spPr>
          <a:xfrm>
            <a:off x="11625086" y="5230941"/>
            <a:ext cx="367408" cy="523220"/>
          </a:xfrm>
          <a:prstGeom prst="rect">
            <a:avLst/>
          </a:prstGeom>
          <a:noFill/>
        </p:spPr>
        <p:txBody>
          <a:bodyPr wrap="none" rtlCol="0">
            <a:spAutoFit/>
          </a:bodyPr>
          <a:lstStyle/>
          <a:p>
            <a:r>
              <a:rPr lang="en-IE" sz="2800" dirty="0" smtClean="0">
                <a:solidFill>
                  <a:schemeClr val="bg1"/>
                </a:solidFill>
              </a:rPr>
              <a:t>2</a:t>
            </a:r>
            <a:endParaRPr lang="en-IE" dirty="0">
              <a:solidFill>
                <a:schemeClr val="bg1"/>
              </a:solidFill>
            </a:endParaRPr>
          </a:p>
        </p:txBody>
      </p:sp>
      <p:sp>
        <p:nvSpPr>
          <p:cNvPr id="61" name="TextBox 60"/>
          <p:cNvSpPr txBox="1"/>
          <p:nvPr/>
        </p:nvSpPr>
        <p:spPr>
          <a:xfrm>
            <a:off x="10624342" y="6239053"/>
            <a:ext cx="367408" cy="523220"/>
          </a:xfrm>
          <a:prstGeom prst="rect">
            <a:avLst/>
          </a:prstGeom>
          <a:noFill/>
        </p:spPr>
        <p:txBody>
          <a:bodyPr wrap="none" rtlCol="0">
            <a:spAutoFit/>
          </a:bodyPr>
          <a:lstStyle/>
          <a:p>
            <a:r>
              <a:rPr lang="en-IE" sz="2800" dirty="0" smtClean="0">
                <a:solidFill>
                  <a:schemeClr val="bg1"/>
                </a:solidFill>
              </a:rPr>
              <a:t>3</a:t>
            </a:r>
            <a:endParaRPr lang="en-IE" dirty="0">
              <a:solidFill>
                <a:schemeClr val="bg1"/>
              </a:solidFill>
            </a:endParaRPr>
          </a:p>
        </p:txBody>
      </p:sp>
      <p:sp>
        <p:nvSpPr>
          <p:cNvPr id="62" name="TextBox 61"/>
          <p:cNvSpPr txBox="1"/>
          <p:nvPr/>
        </p:nvSpPr>
        <p:spPr>
          <a:xfrm>
            <a:off x="9256190" y="6167045"/>
            <a:ext cx="367408" cy="523220"/>
          </a:xfrm>
          <a:prstGeom prst="rect">
            <a:avLst/>
          </a:prstGeom>
          <a:noFill/>
        </p:spPr>
        <p:txBody>
          <a:bodyPr wrap="none" rtlCol="0">
            <a:spAutoFit/>
          </a:bodyPr>
          <a:lstStyle/>
          <a:p>
            <a:r>
              <a:rPr lang="en-IE" sz="2800" dirty="0" smtClean="0">
                <a:solidFill>
                  <a:schemeClr val="bg1"/>
                </a:solidFill>
              </a:rPr>
              <a:t>4</a:t>
            </a:r>
            <a:endParaRPr lang="en-IE" dirty="0">
              <a:solidFill>
                <a:schemeClr val="bg1"/>
              </a:solidFill>
            </a:endParaRPr>
          </a:p>
        </p:txBody>
      </p:sp>
      <p:sp>
        <p:nvSpPr>
          <p:cNvPr id="63" name="TextBox 62"/>
          <p:cNvSpPr txBox="1"/>
          <p:nvPr/>
        </p:nvSpPr>
        <p:spPr>
          <a:xfrm>
            <a:off x="8248078" y="5158933"/>
            <a:ext cx="367408" cy="523220"/>
          </a:xfrm>
          <a:prstGeom prst="rect">
            <a:avLst/>
          </a:prstGeom>
          <a:noFill/>
        </p:spPr>
        <p:txBody>
          <a:bodyPr wrap="none" rtlCol="0">
            <a:spAutoFit/>
          </a:bodyPr>
          <a:lstStyle/>
          <a:p>
            <a:r>
              <a:rPr lang="en-IE" sz="2800" dirty="0" smtClean="0">
                <a:solidFill>
                  <a:schemeClr val="bg1"/>
                </a:solidFill>
              </a:rPr>
              <a:t>5</a:t>
            </a:r>
            <a:endParaRPr lang="en-IE" dirty="0">
              <a:solidFill>
                <a:schemeClr val="bg1"/>
              </a:solidFill>
            </a:endParaRPr>
          </a:p>
        </p:txBody>
      </p:sp>
      <p:sp>
        <p:nvSpPr>
          <p:cNvPr id="64" name="TextBox 63"/>
          <p:cNvSpPr txBox="1"/>
          <p:nvPr/>
        </p:nvSpPr>
        <p:spPr>
          <a:xfrm>
            <a:off x="8240710" y="3665929"/>
            <a:ext cx="367408" cy="523220"/>
          </a:xfrm>
          <a:prstGeom prst="rect">
            <a:avLst/>
          </a:prstGeom>
          <a:noFill/>
        </p:spPr>
        <p:txBody>
          <a:bodyPr wrap="none" rtlCol="0">
            <a:spAutoFit/>
          </a:bodyPr>
          <a:lstStyle/>
          <a:p>
            <a:r>
              <a:rPr lang="en-IE" sz="2800" dirty="0" smtClean="0">
                <a:solidFill>
                  <a:schemeClr val="bg1"/>
                </a:solidFill>
              </a:rPr>
              <a:t>6</a:t>
            </a:r>
            <a:endParaRPr lang="en-IE" dirty="0">
              <a:solidFill>
                <a:schemeClr val="bg1"/>
              </a:solidFill>
            </a:endParaRPr>
          </a:p>
        </p:txBody>
      </p:sp>
      <p:sp>
        <p:nvSpPr>
          <p:cNvPr id="65" name="TextBox 64"/>
          <p:cNvSpPr txBox="1"/>
          <p:nvPr/>
        </p:nvSpPr>
        <p:spPr>
          <a:xfrm>
            <a:off x="9112174" y="2801833"/>
            <a:ext cx="367408" cy="523220"/>
          </a:xfrm>
          <a:prstGeom prst="rect">
            <a:avLst/>
          </a:prstGeom>
          <a:noFill/>
        </p:spPr>
        <p:txBody>
          <a:bodyPr wrap="none" rtlCol="0">
            <a:spAutoFit/>
          </a:bodyPr>
          <a:lstStyle/>
          <a:p>
            <a:r>
              <a:rPr lang="en-IE" sz="2800" dirty="0" smtClean="0">
                <a:solidFill>
                  <a:schemeClr val="bg1"/>
                </a:solidFill>
              </a:rPr>
              <a:t>7</a:t>
            </a:r>
            <a:endParaRPr lang="en-IE" dirty="0">
              <a:solidFill>
                <a:schemeClr val="bg1"/>
              </a:solidFill>
            </a:endParaRPr>
          </a:p>
        </p:txBody>
      </p:sp>
      <p:sp>
        <p:nvSpPr>
          <p:cNvPr id="66" name="TextBox 65"/>
          <p:cNvSpPr txBox="1"/>
          <p:nvPr/>
        </p:nvSpPr>
        <p:spPr>
          <a:xfrm>
            <a:off x="10336310" y="3377897"/>
            <a:ext cx="550151" cy="523220"/>
          </a:xfrm>
          <a:prstGeom prst="rect">
            <a:avLst/>
          </a:prstGeom>
          <a:noFill/>
        </p:spPr>
        <p:txBody>
          <a:bodyPr wrap="none" rtlCol="0">
            <a:spAutoFit/>
          </a:bodyPr>
          <a:lstStyle/>
          <a:p>
            <a:r>
              <a:rPr lang="en-IE" sz="2800" dirty="0" smtClean="0"/>
              <a:t>43</a:t>
            </a:r>
            <a:endParaRPr lang="en-IE" dirty="0"/>
          </a:p>
        </p:txBody>
      </p:sp>
      <p:sp>
        <p:nvSpPr>
          <p:cNvPr id="67" name="TextBox 66"/>
          <p:cNvSpPr txBox="1"/>
          <p:nvPr/>
        </p:nvSpPr>
        <p:spPr>
          <a:xfrm>
            <a:off x="11056390" y="4006805"/>
            <a:ext cx="550151" cy="523220"/>
          </a:xfrm>
          <a:prstGeom prst="rect">
            <a:avLst/>
          </a:prstGeom>
          <a:noFill/>
        </p:spPr>
        <p:txBody>
          <a:bodyPr wrap="none" rtlCol="0">
            <a:spAutoFit/>
          </a:bodyPr>
          <a:lstStyle/>
          <a:p>
            <a:r>
              <a:rPr lang="en-IE" sz="2800" dirty="0" smtClean="0"/>
              <a:t>12</a:t>
            </a:r>
            <a:endParaRPr lang="en-IE" dirty="0"/>
          </a:p>
        </p:txBody>
      </p:sp>
      <p:sp>
        <p:nvSpPr>
          <p:cNvPr id="68" name="TextBox 67"/>
          <p:cNvSpPr txBox="1"/>
          <p:nvPr/>
        </p:nvSpPr>
        <p:spPr>
          <a:xfrm>
            <a:off x="11010295" y="4942909"/>
            <a:ext cx="550151" cy="523220"/>
          </a:xfrm>
          <a:prstGeom prst="rect">
            <a:avLst/>
          </a:prstGeom>
          <a:noFill/>
        </p:spPr>
        <p:txBody>
          <a:bodyPr wrap="none" rtlCol="0">
            <a:spAutoFit/>
          </a:bodyPr>
          <a:lstStyle/>
          <a:p>
            <a:r>
              <a:rPr lang="en-IE" sz="2800" dirty="0" smtClean="0"/>
              <a:t>35</a:t>
            </a:r>
            <a:endParaRPr lang="en-IE" dirty="0"/>
          </a:p>
        </p:txBody>
      </p:sp>
      <p:sp>
        <p:nvSpPr>
          <p:cNvPr id="69" name="TextBox 68"/>
          <p:cNvSpPr txBox="1"/>
          <p:nvPr/>
        </p:nvSpPr>
        <p:spPr>
          <a:xfrm>
            <a:off x="10336310" y="5682153"/>
            <a:ext cx="550151" cy="523220"/>
          </a:xfrm>
          <a:prstGeom prst="rect">
            <a:avLst/>
          </a:prstGeom>
          <a:noFill/>
        </p:spPr>
        <p:txBody>
          <a:bodyPr wrap="none" rtlCol="0">
            <a:spAutoFit/>
          </a:bodyPr>
          <a:lstStyle/>
          <a:p>
            <a:r>
              <a:rPr lang="en-IE" sz="2800" dirty="0" smtClean="0"/>
              <a:t>99</a:t>
            </a:r>
            <a:endParaRPr lang="en-IE" dirty="0"/>
          </a:p>
        </p:txBody>
      </p:sp>
      <p:sp>
        <p:nvSpPr>
          <p:cNvPr id="70" name="TextBox 69"/>
          <p:cNvSpPr txBox="1"/>
          <p:nvPr/>
        </p:nvSpPr>
        <p:spPr>
          <a:xfrm>
            <a:off x="9400206" y="5662989"/>
            <a:ext cx="550151" cy="523220"/>
          </a:xfrm>
          <a:prstGeom prst="rect">
            <a:avLst/>
          </a:prstGeom>
          <a:noFill/>
        </p:spPr>
        <p:txBody>
          <a:bodyPr wrap="none" rtlCol="0">
            <a:spAutoFit/>
          </a:bodyPr>
          <a:lstStyle/>
          <a:p>
            <a:r>
              <a:rPr lang="en-IE" sz="2800" dirty="0" smtClean="0"/>
              <a:t>22</a:t>
            </a:r>
            <a:endParaRPr lang="en-IE" dirty="0"/>
          </a:p>
        </p:txBody>
      </p:sp>
      <p:sp>
        <p:nvSpPr>
          <p:cNvPr id="71" name="Rounded Rectangle 70"/>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226587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62558" y="1207293"/>
            <a:ext cx="10971372" cy="4525963"/>
          </a:xfrm>
        </p:spPr>
        <p:txBody>
          <a:bodyPr>
            <a:noAutofit/>
          </a:bodyPr>
          <a:lstStyle/>
          <a:p>
            <a:pPr marL="0" indent="0">
              <a:buNone/>
            </a:pPr>
            <a:r>
              <a:rPr lang="en-IE" sz="2200" dirty="0" err="1">
                <a:solidFill>
                  <a:schemeClr val="bg1"/>
                </a:solidFill>
                <a:latin typeface="Courier New" panose="02070309020205020404" pitchFamily="49" charset="0"/>
                <a:cs typeface="Courier New" panose="02070309020205020404" pitchFamily="49" charset="0"/>
              </a:rPr>
              <a:t>def</a:t>
            </a: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DeleteFromQ</a:t>
            </a:r>
            <a:r>
              <a:rPr lang="en-IE" sz="2200" dirty="0">
                <a:solidFill>
                  <a:schemeClr val="bg1"/>
                </a:solidFill>
                <a:latin typeface="Courier New" panose="02070309020205020404" pitchFamily="49" charset="0"/>
                <a:cs typeface="Courier New" panose="02070309020205020404" pitchFamily="49" charset="0"/>
              </a:rPr>
              <a:t>():</a:t>
            </a: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a:t>
            </a: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N = 0</a:t>
            </a:r>
          </a:p>
          <a:p>
            <a:pPr marL="0" indent="0">
              <a:buNone/>
            </a:pPr>
            <a:r>
              <a:rPr lang="en-IE" sz="2200" dirty="0">
                <a:solidFill>
                  <a:schemeClr val="bg1"/>
                </a:solidFill>
                <a:latin typeface="Courier New" panose="02070309020205020404" pitchFamily="49" charset="0"/>
                <a:cs typeface="Courier New" panose="02070309020205020404" pitchFamily="49" charset="0"/>
              </a:rPr>
              <a:t>    if (</a:t>
            </a:r>
            <a:r>
              <a:rPr lang="en-IE" sz="2200" dirty="0" err="1">
                <a:solidFill>
                  <a:schemeClr val="bg1"/>
                </a:solidFill>
                <a:latin typeface="Courier New" panose="02070309020205020404" pitchFamily="49" charset="0"/>
                <a:cs typeface="Courier New" panose="02070309020205020404" pitchFamily="49" charset="0"/>
              </a:rPr>
              <a:t>IsEmpty</a:t>
            </a:r>
            <a:r>
              <a:rPr lang="en-IE" sz="2200" dirty="0">
                <a:solidFill>
                  <a:schemeClr val="bg1"/>
                </a:solidFill>
                <a:latin typeface="Courier New" panose="02070309020205020404" pitchFamily="49" charset="0"/>
                <a:cs typeface="Courier New" panose="02070309020205020404" pitchFamily="49" charset="0"/>
              </a:rPr>
              <a:t>() == True):</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smtClean="0">
                <a:solidFill>
                  <a:schemeClr val="bg1"/>
                </a:solidFill>
                <a:latin typeface="Courier New" panose="02070309020205020404" pitchFamily="49" charset="0"/>
                <a:cs typeface="Courier New" panose="02070309020205020404" pitchFamily="49" charset="0"/>
              </a:rPr>
              <a:t># </a:t>
            </a:r>
            <a:r>
              <a:rPr lang="en-IE" sz="2200" dirty="0">
                <a:solidFill>
                  <a:schemeClr val="bg1"/>
                </a:solidFill>
                <a:latin typeface="Courier New" panose="02070309020205020404" pitchFamily="49" charset="0"/>
                <a:cs typeface="Courier New" panose="02070309020205020404" pitchFamily="49" charset="0"/>
              </a:rPr>
              <a:t>THEN</a:t>
            </a:r>
          </a:p>
          <a:p>
            <a:pPr marL="0" indent="0">
              <a:buNone/>
            </a:pPr>
            <a:r>
              <a:rPr lang="en-IE" sz="2200" dirty="0">
                <a:solidFill>
                  <a:schemeClr val="bg1"/>
                </a:solidFill>
                <a:latin typeface="Courier New" panose="02070309020205020404" pitchFamily="49" charset="0"/>
                <a:cs typeface="Courier New" panose="02070309020205020404" pitchFamily="49" charset="0"/>
              </a:rPr>
              <a:t>        print("The Queue is Empty")</a:t>
            </a:r>
          </a:p>
          <a:p>
            <a:pPr marL="0" indent="0">
              <a:buNone/>
            </a:pPr>
            <a:r>
              <a:rPr lang="en-IE" sz="2200" dirty="0">
                <a:solidFill>
                  <a:schemeClr val="bg1"/>
                </a:solidFill>
                <a:latin typeface="Courier New" panose="02070309020205020404" pitchFamily="49" charset="0"/>
                <a:cs typeface="Courier New" panose="02070309020205020404" pitchFamily="49" charset="0"/>
              </a:rPr>
              <a:t>    else:</a:t>
            </a:r>
          </a:p>
          <a:p>
            <a:pPr marL="0" indent="0">
              <a:buNone/>
            </a:pPr>
            <a:r>
              <a:rPr lang="en-IE" sz="2200" dirty="0">
                <a:solidFill>
                  <a:schemeClr val="bg1"/>
                </a:solidFill>
                <a:latin typeface="Courier New" panose="02070309020205020404" pitchFamily="49" charset="0"/>
                <a:cs typeface="Courier New" panose="02070309020205020404" pitchFamily="49" charset="0"/>
              </a:rPr>
              <a:t>        N = Queue[</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+ 1) %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 ENDIF</a:t>
            </a:r>
          </a:p>
          <a:p>
            <a:pPr marL="0" indent="0">
              <a:buNone/>
            </a:pPr>
            <a:r>
              <a:rPr lang="en-IE" sz="2200" dirty="0">
                <a:solidFill>
                  <a:schemeClr val="bg1"/>
                </a:solidFill>
                <a:latin typeface="Courier New" panose="02070309020205020404" pitchFamily="49" charset="0"/>
                <a:cs typeface="Courier New" panose="02070309020205020404" pitchFamily="49" charset="0"/>
              </a:rPr>
              <a:t>    return </a:t>
            </a:r>
            <a:r>
              <a:rPr lang="en-IE" sz="2200" dirty="0" smtClean="0">
                <a:solidFill>
                  <a:schemeClr val="bg1"/>
                </a:solidFill>
                <a:latin typeface="Courier New" panose="02070309020205020404" pitchFamily="49" charset="0"/>
                <a:cs typeface="Courier New" panose="02070309020205020404" pitchFamily="49" charset="0"/>
              </a:rPr>
              <a:t>N</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#END </a:t>
            </a:r>
            <a:r>
              <a:rPr lang="en-IE" sz="2200" dirty="0" err="1">
                <a:solidFill>
                  <a:schemeClr val="bg1"/>
                </a:solidFill>
                <a:latin typeface="Courier New" panose="02070309020205020404" pitchFamily="49" charset="0"/>
                <a:cs typeface="Courier New" panose="02070309020205020404" pitchFamily="49" charset="0"/>
              </a:rPr>
              <a:t>DeleteFromQ</a:t>
            </a:r>
            <a:r>
              <a:rPr lang="en-IE" sz="2200" dirty="0">
                <a:solidFill>
                  <a:schemeClr val="bg1"/>
                </a:solidFill>
                <a:latin typeface="Courier New" panose="02070309020205020404" pitchFamily="49" charset="0"/>
                <a:cs typeface="Courier New" panose="02070309020205020404" pitchFamily="49" charset="0"/>
              </a:rPr>
              <a:t>.</a:t>
            </a:r>
          </a:p>
        </p:txBody>
      </p:sp>
      <p:sp>
        <p:nvSpPr>
          <p:cNvPr id="23" name="Title 2"/>
          <p:cNvSpPr>
            <a:spLocks noGrp="1"/>
          </p:cNvSpPr>
          <p:nvPr>
            <p:ph type="title"/>
          </p:nvPr>
        </p:nvSpPr>
        <p:spPr>
          <a:xfrm>
            <a:off x="609521" y="341784"/>
            <a:ext cx="10971372" cy="1143000"/>
          </a:xfrm>
        </p:spPr>
        <p:txBody>
          <a:bodyPr/>
          <a:lstStyle/>
          <a:p>
            <a:r>
              <a:rPr lang="en-GB" dirty="0">
                <a:solidFill>
                  <a:schemeClr val="bg1"/>
                </a:solidFill>
              </a:rPr>
              <a:t>Circular </a:t>
            </a:r>
            <a:r>
              <a:rPr lang="en-GB" dirty="0" smtClean="0">
                <a:solidFill>
                  <a:schemeClr val="bg1"/>
                </a:solidFill>
              </a:rPr>
              <a:t>Queues</a:t>
            </a:r>
            <a:r>
              <a:rPr lang="en-IE" dirty="0" smtClean="0">
                <a:solidFill>
                  <a:schemeClr val="bg1"/>
                </a:solidFill>
              </a:rPr>
              <a:t> (</a:t>
            </a:r>
            <a:r>
              <a:rPr lang="en-IE" dirty="0" err="1" smtClean="0">
                <a:solidFill>
                  <a:schemeClr val="bg1"/>
                </a:solidFill>
              </a:rPr>
              <a:t>DeleteFromQ</a:t>
            </a:r>
            <a:r>
              <a:rPr lang="en-IE" dirty="0" smtClean="0">
                <a:solidFill>
                  <a:schemeClr val="bg1"/>
                </a:solidFill>
              </a:rPr>
              <a:t>)</a:t>
            </a:r>
            <a:endParaRPr lang="en-IE" dirty="0">
              <a:solidFill>
                <a:schemeClr val="bg1"/>
              </a:solidFill>
            </a:endParaRPr>
          </a:p>
        </p:txBody>
      </p:sp>
      <p:sp>
        <p:nvSpPr>
          <p:cNvPr id="47" name="Oval 46"/>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8" name="Oval 47"/>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49" name="Straight Connector 48"/>
          <p:cNvCxnSpPr>
            <a:stCxn id="48"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endCxn id="47"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48" idx="7"/>
            <a:endCxn id="47"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48" idx="5"/>
            <a:endCxn id="47"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48" idx="4"/>
            <a:endCxn id="47"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48" idx="3"/>
            <a:endCxn id="47"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48" idx="2"/>
            <a:endCxn id="47"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0697011" y="2801833"/>
            <a:ext cx="367408" cy="523220"/>
          </a:xfrm>
          <a:prstGeom prst="rect">
            <a:avLst/>
          </a:prstGeom>
          <a:noFill/>
        </p:spPr>
        <p:txBody>
          <a:bodyPr wrap="none" rtlCol="0">
            <a:spAutoFit/>
          </a:bodyPr>
          <a:lstStyle/>
          <a:p>
            <a:r>
              <a:rPr lang="en-IE" sz="2800" dirty="0" smtClean="0">
                <a:solidFill>
                  <a:schemeClr val="bg1"/>
                </a:solidFill>
              </a:rPr>
              <a:t>0</a:t>
            </a:r>
            <a:endParaRPr lang="en-IE" dirty="0">
              <a:solidFill>
                <a:schemeClr val="bg1"/>
              </a:solidFill>
            </a:endParaRPr>
          </a:p>
        </p:txBody>
      </p:sp>
      <p:sp>
        <p:nvSpPr>
          <p:cNvPr id="58" name="TextBox 57"/>
          <p:cNvSpPr txBox="1"/>
          <p:nvPr/>
        </p:nvSpPr>
        <p:spPr>
          <a:xfrm>
            <a:off x="11632454" y="3790781"/>
            <a:ext cx="367408" cy="523220"/>
          </a:xfrm>
          <a:prstGeom prst="rect">
            <a:avLst/>
          </a:prstGeom>
          <a:noFill/>
        </p:spPr>
        <p:txBody>
          <a:bodyPr wrap="none" rtlCol="0">
            <a:spAutoFit/>
          </a:bodyPr>
          <a:lstStyle/>
          <a:p>
            <a:r>
              <a:rPr lang="en-IE" sz="2800" dirty="0" smtClean="0">
                <a:solidFill>
                  <a:schemeClr val="bg1"/>
                </a:solidFill>
              </a:rPr>
              <a:t>1</a:t>
            </a:r>
            <a:endParaRPr lang="en-IE" dirty="0">
              <a:solidFill>
                <a:schemeClr val="bg1"/>
              </a:solidFill>
            </a:endParaRPr>
          </a:p>
        </p:txBody>
      </p:sp>
      <p:sp>
        <p:nvSpPr>
          <p:cNvPr id="59" name="TextBox 58"/>
          <p:cNvSpPr txBox="1"/>
          <p:nvPr/>
        </p:nvSpPr>
        <p:spPr>
          <a:xfrm>
            <a:off x="11625086" y="5230941"/>
            <a:ext cx="367408" cy="523220"/>
          </a:xfrm>
          <a:prstGeom prst="rect">
            <a:avLst/>
          </a:prstGeom>
          <a:noFill/>
        </p:spPr>
        <p:txBody>
          <a:bodyPr wrap="none" rtlCol="0">
            <a:spAutoFit/>
          </a:bodyPr>
          <a:lstStyle/>
          <a:p>
            <a:r>
              <a:rPr lang="en-IE" sz="2800" dirty="0" smtClean="0">
                <a:solidFill>
                  <a:schemeClr val="bg1"/>
                </a:solidFill>
              </a:rPr>
              <a:t>2</a:t>
            </a:r>
            <a:endParaRPr lang="en-IE" dirty="0">
              <a:solidFill>
                <a:schemeClr val="bg1"/>
              </a:solidFill>
            </a:endParaRPr>
          </a:p>
        </p:txBody>
      </p:sp>
      <p:sp>
        <p:nvSpPr>
          <p:cNvPr id="60" name="TextBox 59"/>
          <p:cNvSpPr txBox="1"/>
          <p:nvPr/>
        </p:nvSpPr>
        <p:spPr>
          <a:xfrm>
            <a:off x="10624342" y="6239053"/>
            <a:ext cx="367408" cy="523220"/>
          </a:xfrm>
          <a:prstGeom prst="rect">
            <a:avLst/>
          </a:prstGeom>
          <a:noFill/>
        </p:spPr>
        <p:txBody>
          <a:bodyPr wrap="none" rtlCol="0">
            <a:spAutoFit/>
          </a:bodyPr>
          <a:lstStyle/>
          <a:p>
            <a:r>
              <a:rPr lang="en-IE" sz="2800" dirty="0" smtClean="0">
                <a:solidFill>
                  <a:schemeClr val="bg1"/>
                </a:solidFill>
              </a:rPr>
              <a:t>3</a:t>
            </a:r>
            <a:endParaRPr lang="en-IE" dirty="0">
              <a:solidFill>
                <a:schemeClr val="bg1"/>
              </a:solidFill>
            </a:endParaRPr>
          </a:p>
        </p:txBody>
      </p:sp>
      <p:sp>
        <p:nvSpPr>
          <p:cNvPr id="61" name="TextBox 60"/>
          <p:cNvSpPr txBox="1"/>
          <p:nvPr/>
        </p:nvSpPr>
        <p:spPr>
          <a:xfrm>
            <a:off x="9256190" y="6167045"/>
            <a:ext cx="367408" cy="523220"/>
          </a:xfrm>
          <a:prstGeom prst="rect">
            <a:avLst/>
          </a:prstGeom>
          <a:noFill/>
        </p:spPr>
        <p:txBody>
          <a:bodyPr wrap="none" rtlCol="0">
            <a:spAutoFit/>
          </a:bodyPr>
          <a:lstStyle/>
          <a:p>
            <a:r>
              <a:rPr lang="en-IE" sz="2800" dirty="0" smtClean="0">
                <a:solidFill>
                  <a:schemeClr val="bg1"/>
                </a:solidFill>
              </a:rPr>
              <a:t>4</a:t>
            </a:r>
            <a:endParaRPr lang="en-IE" dirty="0">
              <a:solidFill>
                <a:schemeClr val="bg1"/>
              </a:solidFill>
            </a:endParaRPr>
          </a:p>
        </p:txBody>
      </p:sp>
      <p:sp>
        <p:nvSpPr>
          <p:cNvPr id="62" name="TextBox 61"/>
          <p:cNvSpPr txBox="1"/>
          <p:nvPr/>
        </p:nvSpPr>
        <p:spPr>
          <a:xfrm>
            <a:off x="8248078" y="5158933"/>
            <a:ext cx="367408" cy="523220"/>
          </a:xfrm>
          <a:prstGeom prst="rect">
            <a:avLst/>
          </a:prstGeom>
          <a:noFill/>
        </p:spPr>
        <p:txBody>
          <a:bodyPr wrap="none" rtlCol="0">
            <a:spAutoFit/>
          </a:bodyPr>
          <a:lstStyle/>
          <a:p>
            <a:r>
              <a:rPr lang="en-IE" sz="2800" dirty="0" smtClean="0">
                <a:solidFill>
                  <a:schemeClr val="bg1"/>
                </a:solidFill>
              </a:rPr>
              <a:t>5</a:t>
            </a:r>
            <a:endParaRPr lang="en-IE" dirty="0">
              <a:solidFill>
                <a:schemeClr val="bg1"/>
              </a:solidFill>
            </a:endParaRPr>
          </a:p>
        </p:txBody>
      </p:sp>
      <p:sp>
        <p:nvSpPr>
          <p:cNvPr id="63" name="TextBox 62"/>
          <p:cNvSpPr txBox="1"/>
          <p:nvPr/>
        </p:nvSpPr>
        <p:spPr>
          <a:xfrm>
            <a:off x="8240710" y="3665929"/>
            <a:ext cx="367408" cy="523220"/>
          </a:xfrm>
          <a:prstGeom prst="rect">
            <a:avLst/>
          </a:prstGeom>
          <a:noFill/>
        </p:spPr>
        <p:txBody>
          <a:bodyPr wrap="none" rtlCol="0">
            <a:spAutoFit/>
          </a:bodyPr>
          <a:lstStyle/>
          <a:p>
            <a:r>
              <a:rPr lang="en-IE" sz="2800" dirty="0" smtClean="0">
                <a:solidFill>
                  <a:schemeClr val="bg1"/>
                </a:solidFill>
              </a:rPr>
              <a:t>6</a:t>
            </a:r>
            <a:endParaRPr lang="en-IE" dirty="0">
              <a:solidFill>
                <a:schemeClr val="bg1"/>
              </a:solidFill>
            </a:endParaRPr>
          </a:p>
        </p:txBody>
      </p:sp>
      <p:sp>
        <p:nvSpPr>
          <p:cNvPr id="64" name="TextBox 63"/>
          <p:cNvSpPr txBox="1"/>
          <p:nvPr/>
        </p:nvSpPr>
        <p:spPr>
          <a:xfrm>
            <a:off x="9112174" y="2801833"/>
            <a:ext cx="367408" cy="523220"/>
          </a:xfrm>
          <a:prstGeom prst="rect">
            <a:avLst/>
          </a:prstGeom>
          <a:noFill/>
        </p:spPr>
        <p:txBody>
          <a:bodyPr wrap="none" rtlCol="0">
            <a:spAutoFit/>
          </a:bodyPr>
          <a:lstStyle/>
          <a:p>
            <a:r>
              <a:rPr lang="en-IE" sz="2800" dirty="0" smtClean="0">
                <a:solidFill>
                  <a:schemeClr val="bg1"/>
                </a:solidFill>
              </a:rPr>
              <a:t>7</a:t>
            </a:r>
            <a:endParaRPr lang="en-IE" dirty="0">
              <a:solidFill>
                <a:schemeClr val="bg1"/>
              </a:solidFill>
            </a:endParaRPr>
          </a:p>
        </p:txBody>
      </p:sp>
      <p:sp>
        <p:nvSpPr>
          <p:cNvPr id="65" name="TextBox 64"/>
          <p:cNvSpPr txBox="1"/>
          <p:nvPr/>
        </p:nvSpPr>
        <p:spPr>
          <a:xfrm>
            <a:off x="10336310" y="3377897"/>
            <a:ext cx="550151" cy="523220"/>
          </a:xfrm>
          <a:prstGeom prst="rect">
            <a:avLst/>
          </a:prstGeom>
          <a:noFill/>
        </p:spPr>
        <p:txBody>
          <a:bodyPr wrap="none" rtlCol="0">
            <a:spAutoFit/>
          </a:bodyPr>
          <a:lstStyle/>
          <a:p>
            <a:r>
              <a:rPr lang="en-IE" sz="2800" dirty="0" smtClean="0"/>
              <a:t>43</a:t>
            </a:r>
            <a:endParaRPr lang="en-IE" dirty="0"/>
          </a:p>
        </p:txBody>
      </p:sp>
      <p:sp>
        <p:nvSpPr>
          <p:cNvPr id="66" name="TextBox 65"/>
          <p:cNvSpPr txBox="1"/>
          <p:nvPr/>
        </p:nvSpPr>
        <p:spPr>
          <a:xfrm>
            <a:off x="11056390" y="4006805"/>
            <a:ext cx="550151" cy="523220"/>
          </a:xfrm>
          <a:prstGeom prst="rect">
            <a:avLst/>
          </a:prstGeom>
          <a:noFill/>
        </p:spPr>
        <p:txBody>
          <a:bodyPr wrap="none" rtlCol="0">
            <a:spAutoFit/>
          </a:bodyPr>
          <a:lstStyle/>
          <a:p>
            <a:r>
              <a:rPr lang="en-IE" sz="2800" dirty="0" smtClean="0"/>
              <a:t>12</a:t>
            </a:r>
            <a:endParaRPr lang="en-IE" dirty="0"/>
          </a:p>
        </p:txBody>
      </p:sp>
      <p:sp>
        <p:nvSpPr>
          <p:cNvPr id="67" name="TextBox 66"/>
          <p:cNvSpPr txBox="1"/>
          <p:nvPr/>
        </p:nvSpPr>
        <p:spPr>
          <a:xfrm>
            <a:off x="11010295" y="4942909"/>
            <a:ext cx="550151" cy="523220"/>
          </a:xfrm>
          <a:prstGeom prst="rect">
            <a:avLst/>
          </a:prstGeom>
          <a:noFill/>
        </p:spPr>
        <p:txBody>
          <a:bodyPr wrap="none" rtlCol="0">
            <a:spAutoFit/>
          </a:bodyPr>
          <a:lstStyle/>
          <a:p>
            <a:r>
              <a:rPr lang="en-IE" sz="2800" dirty="0" smtClean="0"/>
              <a:t>35</a:t>
            </a:r>
            <a:endParaRPr lang="en-IE" dirty="0"/>
          </a:p>
        </p:txBody>
      </p:sp>
      <p:sp>
        <p:nvSpPr>
          <p:cNvPr id="68" name="TextBox 67"/>
          <p:cNvSpPr txBox="1"/>
          <p:nvPr/>
        </p:nvSpPr>
        <p:spPr>
          <a:xfrm>
            <a:off x="10336310" y="5682153"/>
            <a:ext cx="550151" cy="523220"/>
          </a:xfrm>
          <a:prstGeom prst="rect">
            <a:avLst/>
          </a:prstGeom>
          <a:noFill/>
        </p:spPr>
        <p:txBody>
          <a:bodyPr wrap="none" rtlCol="0">
            <a:spAutoFit/>
          </a:bodyPr>
          <a:lstStyle/>
          <a:p>
            <a:r>
              <a:rPr lang="en-IE" sz="2800" dirty="0" smtClean="0"/>
              <a:t>99</a:t>
            </a:r>
            <a:endParaRPr lang="en-IE" dirty="0"/>
          </a:p>
        </p:txBody>
      </p:sp>
      <p:sp>
        <p:nvSpPr>
          <p:cNvPr id="69" name="TextBox 68"/>
          <p:cNvSpPr txBox="1"/>
          <p:nvPr/>
        </p:nvSpPr>
        <p:spPr>
          <a:xfrm>
            <a:off x="9400206" y="5662989"/>
            <a:ext cx="550151" cy="523220"/>
          </a:xfrm>
          <a:prstGeom prst="rect">
            <a:avLst/>
          </a:prstGeom>
          <a:noFill/>
        </p:spPr>
        <p:txBody>
          <a:bodyPr wrap="none" rtlCol="0">
            <a:spAutoFit/>
          </a:bodyPr>
          <a:lstStyle/>
          <a:p>
            <a:r>
              <a:rPr lang="en-IE" sz="2800" dirty="0" smtClean="0"/>
              <a:t>22</a:t>
            </a:r>
            <a:endParaRPr lang="en-IE" dirty="0"/>
          </a:p>
        </p:txBody>
      </p:sp>
      <p:sp>
        <p:nvSpPr>
          <p:cNvPr id="70" name="Rounded Rectangle 69"/>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7295530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Circular Queues</a:t>
            </a:r>
            <a:r>
              <a:rPr lang="en-IE" dirty="0" smtClean="0">
                <a:solidFill>
                  <a:schemeClr val="bg1"/>
                </a:solidFill>
              </a:rPr>
              <a:t> (</a:t>
            </a:r>
            <a:r>
              <a:rPr lang="en-IE" dirty="0" err="1" smtClean="0">
                <a:solidFill>
                  <a:schemeClr val="bg1"/>
                </a:solidFill>
              </a:rPr>
              <a:t>ClearQ</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a:t>
            </a:r>
            <a:r>
              <a:rPr lang="en-IE" sz="2400">
                <a:solidFill>
                  <a:schemeClr val="bg1"/>
                </a:solidFill>
                <a:latin typeface="Courier New" panose="02070309020205020404" pitchFamily="49" charset="0"/>
                <a:cs typeface="Courier New" panose="02070309020205020404" pitchFamily="49" charset="0"/>
              </a:rPr>
              <a:t>= </a:t>
            </a:r>
            <a:r>
              <a:rPr lang="en-IE" sz="2400" smtClean="0">
                <a:solidFill>
                  <a:schemeClr val="bg1"/>
                </a:solidFill>
                <a:latin typeface="Courier New" panose="02070309020205020404" pitchFamily="49" charset="0"/>
                <a:cs typeface="Courier New" panose="02070309020205020404" pitchFamily="49" charset="0"/>
              </a:rPr>
              <a:t>-1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a:solidFill>
                  <a:schemeClr val="bg1"/>
                </a:solidFill>
                <a:latin typeface="Courier New" panose="02070309020205020404" pitchFamily="49" charset="0"/>
                <a:cs typeface="Courier New" panose="02070309020205020404" pitchFamily="49" charset="0"/>
              </a:rPr>
              <a:t>.</a:t>
            </a:r>
          </a:p>
        </p:txBody>
      </p:sp>
      <p:sp>
        <p:nvSpPr>
          <p:cNvPr id="61" name="Oval 60"/>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2" name="Oval 61"/>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63" name="Straight Connector 62"/>
          <p:cNvCxnSpPr>
            <a:stCxn id="62"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61"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62" idx="7"/>
            <a:endCxn id="61"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2" idx="5"/>
            <a:endCxn id="61"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2" idx="4"/>
            <a:endCxn id="61"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62" idx="3"/>
            <a:endCxn id="61"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2" idx="2"/>
            <a:endCxn id="61"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0697011" y="2801833"/>
            <a:ext cx="367408" cy="523220"/>
          </a:xfrm>
          <a:prstGeom prst="rect">
            <a:avLst/>
          </a:prstGeom>
          <a:noFill/>
        </p:spPr>
        <p:txBody>
          <a:bodyPr wrap="none" rtlCol="0">
            <a:spAutoFit/>
          </a:bodyPr>
          <a:lstStyle/>
          <a:p>
            <a:r>
              <a:rPr lang="en-IE" sz="2800" dirty="0" smtClean="0">
                <a:solidFill>
                  <a:schemeClr val="bg1"/>
                </a:solidFill>
              </a:rPr>
              <a:t>0</a:t>
            </a:r>
            <a:endParaRPr lang="en-IE" dirty="0">
              <a:solidFill>
                <a:schemeClr val="bg1"/>
              </a:solidFill>
            </a:endParaRPr>
          </a:p>
        </p:txBody>
      </p:sp>
      <p:sp>
        <p:nvSpPr>
          <p:cNvPr id="72" name="TextBox 71"/>
          <p:cNvSpPr txBox="1"/>
          <p:nvPr/>
        </p:nvSpPr>
        <p:spPr>
          <a:xfrm>
            <a:off x="11632454" y="3790781"/>
            <a:ext cx="367408" cy="523220"/>
          </a:xfrm>
          <a:prstGeom prst="rect">
            <a:avLst/>
          </a:prstGeom>
          <a:noFill/>
        </p:spPr>
        <p:txBody>
          <a:bodyPr wrap="none" rtlCol="0">
            <a:spAutoFit/>
          </a:bodyPr>
          <a:lstStyle/>
          <a:p>
            <a:r>
              <a:rPr lang="en-IE" sz="2800" dirty="0" smtClean="0">
                <a:solidFill>
                  <a:schemeClr val="bg1"/>
                </a:solidFill>
              </a:rPr>
              <a:t>1</a:t>
            </a:r>
            <a:endParaRPr lang="en-IE" dirty="0">
              <a:solidFill>
                <a:schemeClr val="bg1"/>
              </a:solidFill>
            </a:endParaRPr>
          </a:p>
        </p:txBody>
      </p:sp>
      <p:sp>
        <p:nvSpPr>
          <p:cNvPr id="73" name="TextBox 72"/>
          <p:cNvSpPr txBox="1"/>
          <p:nvPr/>
        </p:nvSpPr>
        <p:spPr>
          <a:xfrm>
            <a:off x="11625086" y="5230941"/>
            <a:ext cx="367408" cy="523220"/>
          </a:xfrm>
          <a:prstGeom prst="rect">
            <a:avLst/>
          </a:prstGeom>
          <a:noFill/>
        </p:spPr>
        <p:txBody>
          <a:bodyPr wrap="none" rtlCol="0">
            <a:spAutoFit/>
          </a:bodyPr>
          <a:lstStyle/>
          <a:p>
            <a:r>
              <a:rPr lang="en-IE" sz="2800" dirty="0" smtClean="0">
                <a:solidFill>
                  <a:schemeClr val="bg1"/>
                </a:solidFill>
              </a:rPr>
              <a:t>2</a:t>
            </a:r>
            <a:endParaRPr lang="en-IE" dirty="0">
              <a:solidFill>
                <a:schemeClr val="bg1"/>
              </a:solidFill>
            </a:endParaRPr>
          </a:p>
        </p:txBody>
      </p:sp>
      <p:sp>
        <p:nvSpPr>
          <p:cNvPr id="74" name="TextBox 73"/>
          <p:cNvSpPr txBox="1"/>
          <p:nvPr/>
        </p:nvSpPr>
        <p:spPr>
          <a:xfrm>
            <a:off x="10624342" y="6239053"/>
            <a:ext cx="367408" cy="523220"/>
          </a:xfrm>
          <a:prstGeom prst="rect">
            <a:avLst/>
          </a:prstGeom>
          <a:noFill/>
        </p:spPr>
        <p:txBody>
          <a:bodyPr wrap="none" rtlCol="0">
            <a:spAutoFit/>
          </a:bodyPr>
          <a:lstStyle/>
          <a:p>
            <a:r>
              <a:rPr lang="en-IE" sz="2800" dirty="0" smtClean="0">
                <a:solidFill>
                  <a:schemeClr val="bg1"/>
                </a:solidFill>
              </a:rPr>
              <a:t>3</a:t>
            </a:r>
            <a:endParaRPr lang="en-IE" dirty="0">
              <a:solidFill>
                <a:schemeClr val="bg1"/>
              </a:solidFill>
            </a:endParaRPr>
          </a:p>
        </p:txBody>
      </p:sp>
      <p:sp>
        <p:nvSpPr>
          <p:cNvPr id="75" name="TextBox 74"/>
          <p:cNvSpPr txBox="1"/>
          <p:nvPr/>
        </p:nvSpPr>
        <p:spPr>
          <a:xfrm>
            <a:off x="9256190" y="6167045"/>
            <a:ext cx="367408" cy="523220"/>
          </a:xfrm>
          <a:prstGeom prst="rect">
            <a:avLst/>
          </a:prstGeom>
          <a:noFill/>
        </p:spPr>
        <p:txBody>
          <a:bodyPr wrap="none" rtlCol="0">
            <a:spAutoFit/>
          </a:bodyPr>
          <a:lstStyle/>
          <a:p>
            <a:r>
              <a:rPr lang="en-IE" sz="2800" dirty="0" smtClean="0">
                <a:solidFill>
                  <a:schemeClr val="bg1"/>
                </a:solidFill>
              </a:rPr>
              <a:t>4</a:t>
            </a:r>
            <a:endParaRPr lang="en-IE" dirty="0">
              <a:solidFill>
                <a:schemeClr val="bg1"/>
              </a:solidFill>
            </a:endParaRPr>
          </a:p>
        </p:txBody>
      </p:sp>
      <p:sp>
        <p:nvSpPr>
          <p:cNvPr id="76" name="TextBox 75"/>
          <p:cNvSpPr txBox="1"/>
          <p:nvPr/>
        </p:nvSpPr>
        <p:spPr>
          <a:xfrm>
            <a:off x="8248078" y="5158933"/>
            <a:ext cx="367408" cy="523220"/>
          </a:xfrm>
          <a:prstGeom prst="rect">
            <a:avLst/>
          </a:prstGeom>
          <a:noFill/>
        </p:spPr>
        <p:txBody>
          <a:bodyPr wrap="none" rtlCol="0">
            <a:spAutoFit/>
          </a:bodyPr>
          <a:lstStyle/>
          <a:p>
            <a:r>
              <a:rPr lang="en-IE" sz="2800" dirty="0" smtClean="0">
                <a:solidFill>
                  <a:schemeClr val="bg1"/>
                </a:solidFill>
              </a:rPr>
              <a:t>5</a:t>
            </a:r>
            <a:endParaRPr lang="en-IE" dirty="0">
              <a:solidFill>
                <a:schemeClr val="bg1"/>
              </a:solidFill>
            </a:endParaRPr>
          </a:p>
        </p:txBody>
      </p:sp>
      <p:sp>
        <p:nvSpPr>
          <p:cNvPr id="77" name="TextBox 76"/>
          <p:cNvSpPr txBox="1"/>
          <p:nvPr/>
        </p:nvSpPr>
        <p:spPr>
          <a:xfrm>
            <a:off x="8240710" y="3665929"/>
            <a:ext cx="367408" cy="523220"/>
          </a:xfrm>
          <a:prstGeom prst="rect">
            <a:avLst/>
          </a:prstGeom>
          <a:noFill/>
        </p:spPr>
        <p:txBody>
          <a:bodyPr wrap="none" rtlCol="0">
            <a:spAutoFit/>
          </a:bodyPr>
          <a:lstStyle/>
          <a:p>
            <a:r>
              <a:rPr lang="en-IE" sz="2800" dirty="0" smtClean="0">
                <a:solidFill>
                  <a:schemeClr val="bg1"/>
                </a:solidFill>
              </a:rPr>
              <a:t>6</a:t>
            </a:r>
            <a:endParaRPr lang="en-IE" dirty="0">
              <a:solidFill>
                <a:schemeClr val="bg1"/>
              </a:solidFill>
            </a:endParaRPr>
          </a:p>
        </p:txBody>
      </p:sp>
      <p:sp>
        <p:nvSpPr>
          <p:cNvPr id="78" name="TextBox 77"/>
          <p:cNvSpPr txBox="1"/>
          <p:nvPr/>
        </p:nvSpPr>
        <p:spPr>
          <a:xfrm>
            <a:off x="9112174" y="2801833"/>
            <a:ext cx="367408" cy="523220"/>
          </a:xfrm>
          <a:prstGeom prst="rect">
            <a:avLst/>
          </a:prstGeom>
          <a:noFill/>
        </p:spPr>
        <p:txBody>
          <a:bodyPr wrap="none" rtlCol="0">
            <a:spAutoFit/>
          </a:bodyPr>
          <a:lstStyle/>
          <a:p>
            <a:r>
              <a:rPr lang="en-IE" sz="2800" dirty="0" smtClean="0">
                <a:solidFill>
                  <a:schemeClr val="bg1"/>
                </a:solidFill>
              </a:rPr>
              <a:t>7</a:t>
            </a:r>
            <a:endParaRPr lang="en-IE" dirty="0">
              <a:solidFill>
                <a:schemeClr val="bg1"/>
              </a:solidFill>
            </a:endParaRPr>
          </a:p>
        </p:txBody>
      </p:sp>
      <p:sp>
        <p:nvSpPr>
          <p:cNvPr id="79" name="TextBox 78"/>
          <p:cNvSpPr txBox="1"/>
          <p:nvPr/>
        </p:nvSpPr>
        <p:spPr>
          <a:xfrm>
            <a:off x="10336310" y="3377897"/>
            <a:ext cx="550151" cy="523220"/>
          </a:xfrm>
          <a:prstGeom prst="rect">
            <a:avLst/>
          </a:prstGeom>
          <a:noFill/>
        </p:spPr>
        <p:txBody>
          <a:bodyPr wrap="none" rtlCol="0">
            <a:spAutoFit/>
          </a:bodyPr>
          <a:lstStyle/>
          <a:p>
            <a:r>
              <a:rPr lang="en-IE" sz="2800" dirty="0" smtClean="0"/>
              <a:t>43</a:t>
            </a:r>
            <a:endParaRPr lang="en-IE" dirty="0"/>
          </a:p>
        </p:txBody>
      </p:sp>
      <p:sp>
        <p:nvSpPr>
          <p:cNvPr id="80" name="TextBox 79"/>
          <p:cNvSpPr txBox="1"/>
          <p:nvPr/>
        </p:nvSpPr>
        <p:spPr>
          <a:xfrm>
            <a:off x="11056390" y="4006805"/>
            <a:ext cx="550151" cy="523220"/>
          </a:xfrm>
          <a:prstGeom prst="rect">
            <a:avLst/>
          </a:prstGeom>
          <a:noFill/>
        </p:spPr>
        <p:txBody>
          <a:bodyPr wrap="none" rtlCol="0">
            <a:spAutoFit/>
          </a:bodyPr>
          <a:lstStyle/>
          <a:p>
            <a:r>
              <a:rPr lang="en-IE" sz="2800" dirty="0" smtClean="0"/>
              <a:t>12</a:t>
            </a:r>
            <a:endParaRPr lang="en-IE" dirty="0"/>
          </a:p>
        </p:txBody>
      </p:sp>
      <p:sp>
        <p:nvSpPr>
          <p:cNvPr id="81" name="TextBox 80"/>
          <p:cNvSpPr txBox="1"/>
          <p:nvPr/>
        </p:nvSpPr>
        <p:spPr>
          <a:xfrm>
            <a:off x="11010295" y="4942909"/>
            <a:ext cx="550151" cy="523220"/>
          </a:xfrm>
          <a:prstGeom prst="rect">
            <a:avLst/>
          </a:prstGeom>
          <a:noFill/>
        </p:spPr>
        <p:txBody>
          <a:bodyPr wrap="none" rtlCol="0">
            <a:spAutoFit/>
          </a:bodyPr>
          <a:lstStyle/>
          <a:p>
            <a:r>
              <a:rPr lang="en-IE" sz="2800" dirty="0" smtClean="0"/>
              <a:t>35</a:t>
            </a:r>
            <a:endParaRPr lang="en-IE" dirty="0"/>
          </a:p>
        </p:txBody>
      </p:sp>
      <p:sp>
        <p:nvSpPr>
          <p:cNvPr id="82" name="TextBox 81"/>
          <p:cNvSpPr txBox="1"/>
          <p:nvPr/>
        </p:nvSpPr>
        <p:spPr>
          <a:xfrm>
            <a:off x="10336310" y="5682153"/>
            <a:ext cx="550151" cy="523220"/>
          </a:xfrm>
          <a:prstGeom prst="rect">
            <a:avLst/>
          </a:prstGeom>
          <a:noFill/>
        </p:spPr>
        <p:txBody>
          <a:bodyPr wrap="none" rtlCol="0">
            <a:spAutoFit/>
          </a:bodyPr>
          <a:lstStyle/>
          <a:p>
            <a:r>
              <a:rPr lang="en-IE" sz="2800" dirty="0" smtClean="0"/>
              <a:t>99</a:t>
            </a:r>
            <a:endParaRPr lang="en-IE" dirty="0"/>
          </a:p>
        </p:txBody>
      </p:sp>
      <p:sp>
        <p:nvSpPr>
          <p:cNvPr id="83" name="TextBox 82"/>
          <p:cNvSpPr txBox="1"/>
          <p:nvPr/>
        </p:nvSpPr>
        <p:spPr>
          <a:xfrm>
            <a:off x="9400206" y="5662989"/>
            <a:ext cx="550151" cy="523220"/>
          </a:xfrm>
          <a:prstGeom prst="rect">
            <a:avLst/>
          </a:prstGeom>
          <a:noFill/>
        </p:spPr>
        <p:txBody>
          <a:bodyPr wrap="none" rtlCol="0">
            <a:spAutoFit/>
          </a:bodyPr>
          <a:lstStyle/>
          <a:p>
            <a:r>
              <a:rPr lang="en-IE" sz="2800" dirty="0" smtClean="0"/>
              <a:t>22</a:t>
            </a:r>
            <a:endParaRPr lang="en-IE" dirty="0"/>
          </a:p>
        </p:txBody>
      </p:sp>
      <p:sp>
        <p:nvSpPr>
          <p:cNvPr id="84" name="Rounded Rectangle 83"/>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6679918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smtClean="0">
                <a:solidFill>
                  <a:schemeClr val="bg1"/>
                </a:solidFill>
              </a:rPr>
              <a:t>Python: Linked Lists and Recursion</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8711592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Linked Lists</a:t>
            </a:r>
            <a:endParaRPr lang="en-IE" sz="6600" dirty="0">
              <a:solidFill>
                <a:schemeClr val="bg1"/>
              </a:solidFill>
            </a:endParaRPr>
          </a:p>
        </p:txBody>
      </p:sp>
    </p:spTree>
    <p:extLst>
      <p:ext uri="{BB962C8B-B14F-4D97-AF65-F5344CB8AC3E}">
        <p14:creationId xmlns:p14="http://schemas.microsoft.com/office/powerpoint/2010/main" val="2591372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Structured Programming</a:t>
            </a:r>
            <a:endParaRPr lang="en-IE" dirty="0"/>
          </a:p>
        </p:txBody>
      </p:sp>
      <p:sp>
        <p:nvSpPr>
          <p:cNvPr id="3" name="Content Placeholder 2"/>
          <p:cNvSpPr>
            <a:spLocks noGrp="1"/>
          </p:cNvSpPr>
          <p:nvPr>
            <p:ph idx="1"/>
          </p:nvPr>
        </p:nvSpPr>
        <p:spPr/>
        <p:txBody>
          <a:bodyPr>
            <a:normAutofit fontScale="77500" lnSpcReduction="20000"/>
          </a:bodyPr>
          <a:lstStyle/>
          <a:p>
            <a:pPr marL="800100" lvl="2" indent="0">
              <a:buNone/>
            </a:pPr>
            <a:endParaRPr lang="en-IE" sz="3200" dirty="0" smtClean="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PROGRAM Global and </a:t>
            </a:r>
            <a:r>
              <a:rPr lang="en-IE" sz="3200" dirty="0" smtClean="0">
                <a:solidFill>
                  <a:schemeClr val="bg1"/>
                </a:solidFill>
                <a:latin typeface="Courier New" panose="02070309020205020404" pitchFamily="49" charset="0"/>
                <a:cs typeface="Courier New" panose="02070309020205020404" pitchFamily="49" charset="0"/>
              </a:rPr>
              <a:t>Local </a:t>
            </a:r>
            <a:r>
              <a:rPr lang="en-IE" sz="3200" dirty="0">
                <a:solidFill>
                  <a:schemeClr val="bg1"/>
                </a:solidFill>
                <a:latin typeface="Courier New" panose="02070309020205020404" pitchFamily="49" charset="0"/>
                <a:cs typeface="Courier New" panose="02070309020205020404" pitchFamily="49" charset="0"/>
              </a:rPr>
              <a:t>Variables</a:t>
            </a:r>
          </a:p>
          <a:p>
            <a:pPr marL="800100" lvl="2" indent="0">
              <a:buNone/>
            </a:pPr>
            <a:r>
              <a:rPr lang="en-IE" sz="3200" dirty="0" err="1" smtClean="0">
                <a:solidFill>
                  <a:schemeClr val="bg1"/>
                </a:solidFill>
                <a:latin typeface="Courier New" panose="02070309020205020404" pitchFamily="49" charset="0"/>
                <a:cs typeface="Courier New" panose="02070309020205020404" pitchFamily="49" charset="0"/>
              </a:rPr>
              <a:t>global_var</a:t>
            </a:r>
            <a:r>
              <a:rPr lang="en-IE" sz="3200" dirty="0" smtClean="0">
                <a:solidFill>
                  <a:schemeClr val="bg1"/>
                </a:solidFill>
                <a:latin typeface="Courier New" panose="02070309020205020404" pitchFamily="49" charset="0"/>
                <a:cs typeface="Courier New" panose="02070309020205020404" pitchFamily="49" charset="0"/>
              </a:rPr>
              <a:t> </a:t>
            </a:r>
            <a:r>
              <a:rPr lang="en-IE" sz="3200" dirty="0">
                <a:solidFill>
                  <a:schemeClr val="bg1"/>
                </a:solidFill>
                <a:latin typeface="Courier New" panose="02070309020205020404" pitchFamily="49" charset="0"/>
                <a:cs typeface="Courier New" panose="02070309020205020404" pitchFamily="49" charset="0"/>
              </a:rPr>
              <a:t>= "This is a global variable"</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MyMethod</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 END</a:t>
            </a:r>
            <a:r>
              <a:rPr lang="en-IE" sz="3200" dirty="0">
                <a:solidFill>
                  <a:schemeClr val="bg1"/>
                </a:solidFill>
                <a:latin typeface="Courier New" panose="02070309020205020404" pitchFamily="49" charset="0"/>
                <a:cs typeface="Courier New" panose="02070309020205020404" pitchFamily="49" charset="0"/>
              </a:rPr>
              <a:t>.</a:t>
            </a:r>
            <a:endParaRPr lang="en-IE" dirty="0"/>
          </a:p>
        </p:txBody>
      </p:sp>
      <p:sp>
        <p:nvSpPr>
          <p:cNvPr id="4" name="Rounded Rectangle 3"/>
          <p:cNvSpPr/>
          <p:nvPr/>
        </p:nvSpPr>
        <p:spPr>
          <a:xfrm>
            <a:off x="5663158" y="5301208"/>
            <a:ext cx="633670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This is a global </a:t>
            </a:r>
            <a:r>
              <a:rPr lang="en-IE" sz="2800" dirty="0" smtClean="0"/>
              <a:t>variable</a:t>
            </a:r>
          </a:p>
          <a:p>
            <a:pPr algn="ctr"/>
            <a:r>
              <a:rPr lang="en-IE" sz="2800" dirty="0"/>
              <a:t>This is a global </a:t>
            </a:r>
            <a:r>
              <a:rPr lang="en-IE" sz="2800" dirty="0" smtClean="0"/>
              <a:t>variable</a:t>
            </a:r>
            <a:endParaRPr lang="en-IE" sz="2800" dirty="0"/>
          </a:p>
        </p:txBody>
      </p:sp>
    </p:spTree>
    <p:extLst>
      <p:ext uri="{BB962C8B-B14F-4D97-AF65-F5344CB8AC3E}">
        <p14:creationId xmlns:p14="http://schemas.microsoft.com/office/powerpoint/2010/main" val="3526588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Linked Lists: Declaration</a:t>
            </a:r>
            <a:endParaRPr lang="en-IE" dirty="0">
              <a:solidFill>
                <a:schemeClr val="bg1"/>
              </a:solidFill>
            </a:endParaRPr>
          </a:p>
        </p:txBody>
      </p:sp>
      <p:sp>
        <p:nvSpPr>
          <p:cNvPr id="5" name="Content Placeholder 4"/>
          <p:cNvSpPr>
            <a:spLocks noGrp="1"/>
          </p:cNvSpPr>
          <p:nvPr>
            <p:ph idx="1"/>
          </p:nvPr>
        </p:nvSpPr>
        <p:spPr/>
        <p:txBody>
          <a:bodyPr>
            <a:normAutofit/>
          </a:bodyPr>
          <a:lstStyle/>
          <a:p>
            <a:pPr marL="800100" lvl="2" indent="0">
              <a:buNone/>
            </a:pPr>
            <a:r>
              <a:rPr lang="en-IE" sz="3200" dirty="0">
                <a:solidFill>
                  <a:schemeClr val="bg1"/>
                </a:solidFill>
                <a:latin typeface="Courier New" panose="02070309020205020404" pitchFamily="49" charset="0"/>
                <a:cs typeface="Courier New" panose="02070309020205020404" pitchFamily="49" charset="0"/>
              </a:rPr>
              <a:t>class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__</a:t>
            </a:r>
            <a:r>
              <a:rPr lang="en-IE" sz="3200" dirty="0" err="1">
                <a:solidFill>
                  <a:schemeClr val="bg1"/>
                </a:solidFill>
                <a:latin typeface="Courier New" panose="02070309020205020404" pitchFamily="49" charset="0"/>
                <a:cs typeface="Courier New" panose="02070309020205020404" pitchFamily="49" charset="0"/>
              </a:rPr>
              <a:t>init</a:t>
            </a:r>
            <a:r>
              <a:rPr lang="en-IE" sz="3200" dirty="0">
                <a:solidFill>
                  <a:schemeClr val="bg1"/>
                </a:solidFill>
                <a:latin typeface="Courier New" panose="02070309020205020404" pitchFamily="49" charset="0"/>
                <a:cs typeface="Courier New" panose="02070309020205020404" pitchFamily="49" charset="0"/>
              </a:rPr>
              <a:t>__(self, </a:t>
            </a:r>
            <a:r>
              <a:rPr lang="en-IE" sz="3200" dirty="0" smtClean="0">
                <a:solidFill>
                  <a:schemeClr val="bg1"/>
                </a:solidFill>
                <a:latin typeface="Courier New" panose="02070309020205020404" pitchFamily="49" charset="0"/>
                <a:cs typeface="Courier New" panose="02070309020205020404" pitchFamily="49" charset="0"/>
              </a:rPr>
              <a:t>value, </a:t>
            </a:r>
            <a:r>
              <a:rPr lang="en-IE" sz="3200" dirty="0">
                <a:solidFill>
                  <a:schemeClr val="bg1"/>
                </a:solidFill>
                <a:latin typeface="Courier New" panose="02070309020205020404" pitchFamily="49" charset="0"/>
                <a:cs typeface="Courier New" panose="02070309020205020404" pitchFamily="49" charset="0"/>
              </a:rPr>
              <a:t>pointer):</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smtClean="0">
                <a:solidFill>
                  <a:schemeClr val="bg1"/>
                </a:solidFill>
                <a:latin typeface="Courier New" panose="02070309020205020404" pitchFamily="49" charset="0"/>
                <a:cs typeface="Courier New" panose="02070309020205020404" pitchFamily="49" charset="0"/>
              </a:rPr>
              <a:t>self.value</a:t>
            </a:r>
            <a:r>
              <a:rPr lang="en-IE" sz="3200" dirty="0" smtClean="0">
                <a:solidFill>
                  <a:schemeClr val="bg1"/>
                </a:solidFill>
                <a:latin typeface="Courier New" panose="02070309020205020404" pitchFamily="49" charset="0"/>
                <a:cs typeface="Courier New" panose="02070309020205020404" pitchFamily="49" charset="0"/>
              </a:rPr>
              <a:t> </a:t>
            </a:r>
            <a:r>
              <a:rPr lang="en-IE" sz="3200" dirty="0">
                <a:solidFill>
                  <a:schemeClr val="bg1"/>
                </a:solidFill>
                <a:latin typeface="Courier New" panose="02070309020205020404" pitchFamily="49" charset="0"/>
                <a:cs typeface="Courier New" panose="02070309020205020404" pitchFamily="49" charset="0"/>
              </a:rPr>
              <a:t>= </a:t>
            </a:r>
            <a:r>
              <a:rPr lang="en-IE" sz="3200" dirty="0" smtClean="0">
                <a:solidFill>
                  <a:schemeClr val="bg1"/>
                </a:solidFill>
                <a:latin typeface="Courier New" panose="02070309020205020404" pitchFamily="49" charset="0"/>
                <a:cs typeface="Courier New" panose="02070309020205020404" pitchFamily="49" charset="0"/>
              </a:rPr>
              <a:t>value</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self. pointer = </a:t>
            </a:r>
            <a:r>
              <a:rPr lang="en-IE" sz="3200" dirty="0" smtClean="0">
                <a:solidFill>
                  <a:schemeClr val="bg1"/>
                </a:solidFill>
                <a:latin typeface="Courier New" panose="02070309020205020404" pitchFamily="49" charset="0"/>
                <a:cs typeface="Courier New" panose="02070309020205020404" pitchFamily="49" charset="0"/>
              </a:rPr>
              <a:t>pointer</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64103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Declaration</a:t>
            </a:r>
          </a:p>
        </p:txBody>
      </p:sp>
      <p:sp>
        <p:nvSpPr>
          <p:cNvPr id="5" name="Content Placeholder 4"/>
          <p:cNvSpPr>
            <a:spLocks noGrp="1"/>
          </p:cNvSpPr>
          <p:nvPr>
            <p:ph idx="1"/>
          </p:nvPr>
        </p:nvSpPr>
        <p:spPr/>
        <p:txBody>
          <a:bodyPr>
            <a:normAutofit/>
          </a:bodyPr>
          <a:lstStyle/>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node4 </a:t>
            </a:r>
            <a:r>
              <a:rPr lang="en-IE" sz="3200" dirty="0">
                <a:solidFill>
                  <a:schemeClr val="bg1"/>
                </a:solidFill>
                <a:latin typeface="Courier New" panose="02070309020205020404" pitchFamily="49" charset="0"/>
                <a:cs typeface="Courier New" panose="02070309020205020404" pitchFamily="49" charset="0"/>
              </a:rPr>
              <a:t>= </a:t>
            </a:r>
            <a:r>
              <a:rPr lang="en-IE" sz="3200" dirty="0" err="1" smtClean="0">
                <a:solidFill>
                  <a:schemeClr val="bg1"/>
                </a:solidFill>
                <a:latin typeface="Courier New" panose="02070309020205020404" pitchFamily="49" charset="0"/>
                <a:cs typeface="Courier New" panose="02070309020205020404" pitchFamily="49" charset="0"/>
              </a:rPr>
              <a:t>ListNode</a:t>
            </a:r>
            <a:r>
              <a:rPr lang="en-IE" sz="3200" dirty="0" smtClean="0">
                <a:solidFill>
                  <a:schemeClr val="bg1"/>
                </a:solidFill>
                <a:latin typeface="Courier New" panose="02070309020205020404" pitchFamily="49" charset="0"/>
                <a:cs typeface="Courier New" panose="02070309020205020404" pitchFamily="49" charset="0"/>
              </a:rPr>
              <a:t>(31, </a:t>
            </a:r>
            <a:r>
              <a:rPr lang="en-IE" sz="3200" dirty="0">
                <a:solidFill>
                  <a:schemeClr val="bg1"/>
                </a:solidFill>
                <a:latin typeface="Courier New" panose="02070309020205020404" pitchFamily="49" charset="0"/>
                <a:cs typeface="Courier New" panose="02070309020205020404" pitchFamily="49" charset="0"/>
              </a:rPr>
              <a:t>None)</a:t>
            </a: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node3 = </a:t>
            </a:r>
            <a:r>
              <a:rPr lang="en-IE" sz="3200" dirty="0" err="1" smtClean="0">
                <a:solidFill>
                  <a:schemeClr val="bg1"/>
                </a:solidFill>
                <a:latin typeface="Courier New" panose="02070309020205020404" pitchFamily="49" charset="0"/>
                <a:cs typeface="Courier New" panose="02070309020205020404" pitchFamily="49" charset="0"/>
              </a:rPr>
              <a:t>ListNode</a:t>
            </a:r>
            <a:r>
              <a:rPr lang="en-IE" sz="3200" dirty="0" smtClean="0">
                <a:solidFill>
                  <a:schemeClr val="bg1"/>
                </a:solidFill>
                <a:latin typeface="Courier New" panose="02070309020205020404" pitchFamily="49" charset="0"/>
                <a:cs typeface="Courier New" panose="02070309020205020404" pitchFamily="49" charset="0"/>
              </a:rPr>
              <a:t>(37, node4)</a:t>
            </a: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node2 </a:t>
            </a:r>
            <a:r>
              <a:rPr lang="en-IE" sz="3200" dirty="0">
                <a:solidFill>
                  <a:schemeClr val="bg1"/>
                </a:solidFill>
                <a:latin typeface="Courier New" panose="02070309020205020404" pitchFamily="49" charset="0"/>
                <a:cs typeface="Courier New" panose="02070309020205020404" pitchFamily="49" charset="0"/>
              </a:rPr>
              <a:t>= </a:t>
            </a:r>
            <a:r>
              <a:rPr lang="en-IE" sz="3200" dirty="0" err="1" smtClean="0">
                <a:solidFill>
                  <a:schemeClr val="bg1"/>
                </a:solidFill>
                <a:latin typeface="Courier New" panose="02070309020205020404" pitchFamily="49" charset="0"/>
                <a:cs typeface="Courier New" panose="02070309020205020404" pitchFamily="49" charset="0"/>
              </a:rPr>
              <a:t>ListNode</a:t>
            </a:r>
            <a:r>
              <a:rPr lang="en-IE" sz="3200" dirty="0" smtClean="0">
                <a:solidFill>
                  <a:schemeClr val="bg1"/>
                </a:solidFill>
                <a:latin typeface="Courier New" panose="02070309020205020404" pitchFamily="49" charset="0"/>
                <a:cs typeface="Courier New" panose="02070309020205020404" pitchFamily="49" charset="0"/>
              </a:rPr>
              <a:t>(62</a:t>
            </a:r>
            <a:r>
              <a:rPr lang="en-IE" sz="3200" dirty="0">
                <a:solidFill>
                  <a:schemeClr val="bg1"/>
                </a:solidFill>
                <a:latin typeface="Courier New" panose="02070309020205020404" pitchFamily="49" charset="0"/>
                <a:cs typeface="Courier New" panose="02070309020205020404" pitchFamily="49" charset="0"/>
              </a:rPr>
              <a:t>, node3)</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node1 = </a:t>
            </a:r>
            <a:r>
              <a:rPr lang="en-IE" sz="3200" dirty="0" err="1" smtClean="0">
                <a:solidFill>
                  <a:schemeClr val="bg1"/>
                </a:solidFill>
                <a:latin typeface="Courier New" panose="02070309020205020404" pitchFamily="49" charset="0"/>
                <a:cs typeface="Courier New" panose="02070309020205020404" pitchFamily="49" charset="0"/>
              </a:rPr>
              <a:t>ListNode</a:t>
            </a:r>
            <a:r>
              <a:rPr lang="en-IE" sz="3200" dirty="0" smtClean="0">
                <a:solidFill>
                  <a:schemeClr val="bg1"/>
                </a:solidFill>
                <a:latin typeface="Courier New" panose="02070309020205020404" pitchFamily="49" charset="0"/>
                <a:cs typeface="Courier New" panose="02070309020205020404" pitchFamily="49" charset="0"/>
              </a:rPr>
              <a:t>(23, </a:t>
            </a:r>
            <a:r>
              <a:rPr lang="en-IE" sz="3200" dirty="0">
                <a:solidFill>
                  <a:schemeClr val="bg1"/>
                </a:solidFill>
                <a:latin typeface="Courier New" panose="02070309020205020404" pitchFamily="49" charset="0"/>
                <a:cs typeface="Courier New" panose="02070309020205020404" pitchFamily="49" charset="0"/>
              </a:rPr>
              <a:t>node2)</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414625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Printing</a:t>
            </a:r>
          </a:p>
        </p:txBody>
      </p:sp>
      <p:sp>
        <p:nvSpPr>
          <p:cNvPr id="4" name="Rounded Rectangle 3"/>
          <p:cNvSpPr/>
          <p:nvPr/>
        </p:nvSpPr>
        <p:spPr>
          <a:xfrm>
            <a:off x="9839622" y="1484784"/>
            <a:ext cx="1080120" cy="4392488"/>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smtClean="0">
                <a:latin typeface="Courier New" panose="02070309020205020404" pitchFamily="49" charset="0"/>
                <a:cs typeface="Courier New" panose="02070309020205020404" pitchFamily="49" charset="0"/>
              </a:rPr>
              <a:t>23</a:t>
            </a:r>
          </a:p>
          <a:p>
            <a:pPr algn="ctr"/>
            <a:r>
              <a:rPr lang="it-IT" sz="2800" b="1" dirty="0" smtClean="0">
                <a:latin typeface="Courier New" panose="02070309020205020404" pitchFamily="49" charset="0"/>
                <a:cs typeface="Courier New" panose="02070309020205020404" pitchFamily="49" charset="0"/>
              </a:rPr>
              <a:t>62</a:t>
            </a:r>
          </a:p>
          <a:p>
            <a:pPr algn="ctr"/>
            <a:r>
              <a:rPr lang="it-IT" sz="2800" b="1" dirty="0" smtClean="0">
                <a:latin typeface="Courier New" panose="02070309020205020404" pitchFamily="49" charset="0"/>
                <a:cs typeface="Courier New" panose="02070309020205020404" pitchFamily="49" charset="0"/>
              </a:rPr>
              <a:t>37</a:t>
            </a:r>
          </a:p>
          <a:p>
            <a:pPr algn="ctr"/>
            <a:r>
              <a:rPr lang="it-IT" sz="2800" b="1" dirty="0" smtClean="0">
                <a:latin typeface="Courier New" panose="02070309020205020404" pitchFamily="49" charset="0"/>
                <a:cs typeface="Courier New" panose="02070309020205020404" pitchFamily="49" charset="0"/>
              </a:rPr>
              <a:t>31</a:t>
            </a:r>
            <a:endParaRPr lang="en-IE" sz="2800" b="1" dirty="0">
              <a:latin typeface="Courier New" panose="02070309020205020404" pitchFamily="49" charset="0"/>
              <a:cs typeface="Courier New" panose="02070309020205020404" pitchFamily="49" charset="0"/>
            </a:endParaRPr>
          </a:p>
        </p:txBody>
      </p:sp>
      <p:sp>
        <p:nvSpPr>
          <p:cNvPr id="7" name="Content Placeholder 4"/>
          <p:cNvSpPr>
            <a:spLocks noGrp="1"/>
          </p:cNvSpPr>
          <p:nvPr>
            <p:ph idx="1"/>
          </p:nvPr>
        </p:nvSpPr>
        <p:spPr>
          <a:xfrm>
            <a:off x="609521" y="1268760"/>
            <a:ext cx="10971372" cy="5184575"/>
          </a:xfrm>
        </p:spPr>
        <p:txBody>
          <a:bodyPr>
            <a:normAutofit fontScale="77500" lnSpcReduction="20000"/>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PrintNodesWithLoop</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 THEN</a:t>
            </a:r>
          </a:p>
          <a:p>
            <a:pPr marL="0" indent="0">
              <a:buNone/>
            </a:pPr>
            <a:r>
              <a:rPr lang="en-IE" sz="2800" dirty="0">
                <a:solidFill>
                  <a:schemeClr val="bg1"/>
                </a:solidFill>
                <a:latin typeface="Courier New" panose="02070309020205020404" pitchFamily="49" charset="0"/>
                <a:cs typeface="Courier New" panose="02070309020205020404" pitchFamily="49" charset="0"/>
              </a:rPr>
              <a:t>        while (</a:t>
            </a:r>
            <a:r>
              <a:rPr lang="en-IE" sz="2800" dirty="0" err="1">
                <a:solidFill>
                  <a:schemeClr val="bg1"/>
                </a:solidFill>
                <a:latin typeface="Courier New" panose="02070309020205020404" pitchFamily="49" charset="0"/>
                <a:cs typeface="Courier New" panose="02070309020205020404" pitchFamily="49" charset="0"/>
              </a:rPr>
              <a:t>Current.pointer</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 DO</a:t>
            </a:r>
          </a:p>
          <a:p>
            <a:pPr marL="0" indent="0">
              <a:buNone/>
            </a:pPr>
            <a:r>
              <a:rPr lang="en-IE" sz="2800" dirty="0">
                <a:solidFill>
                  <a:schemeClr val="bg1"/>
                </a:solidFill>
                <a:latin typeface="Courier New" panose="02070309020205020404" pitchFamily="49" charset="0"/>
                <a:cs typeface="Courier New" panose="02070309020205020404" pitchFamily="49" charset="0"/>
              </a:rPr>
              <a:t>            print(</a:t>
            </a:r>
            <a:r>
              <a:rPr lang="en-IE" sz="2800" dirty="0" err="1">
                <a:solidFill>
                  <a:schemeClr val="bg1"/>
                </a:solidFill>
                <a:latin typeface="Courier New" panose="02070309020205020404" pitchFamily="49" charset="0"/>
                <a:cs typeface="Courier New" panose="02070309020205020404" pitchFamily="49" charset="0"/>
              </a:rPr>
              <a:t>Current.value</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Current.pointer</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800" dirty="0">
                <a:solidFill>
                  <a:schemeClr val="bg1"/>
                </a:solidFill>
                <a:latin typeface="Courier New" panose="02070309020205020404" pitchFamily="49" charset="0"/>
                <a:cs typeface="Courier New" panose="02070309020205020404" pitchFamily="49" charset="0"/>
              </a:rPr>
              <a:t>        print(</a:t>
            </a:r>
            <a:r>
              <a:rPr lang="en-IE" sz="2800" dirty="0" err="1">
                <a:solidFill>
                  <a:schemeClr val="bg1"/>
                </a:solidFill>
                <a:latin typeface="Courier New" panose="02070309020205020404" pitchFamily="49" charset="0"/>
                <a:cs typeface="Courier New" panose="02070309020205020404" pitchFamily="49" charset="0"/>
              </a:rPr>
              <a:t>Current.value</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else:</a:t>
            </a:r>
          </a:p>
          <a:p>
            <a:pPr marL="0" indent="0">
              <a:buNone/>
            </a:pPr>
            <a:r>
              <a:rPr lang="en-IE" sz="2800" dirty="0">
                <a:solidFill>
                  <a:schemeClr val="bg1"/>
                </a:solidFill>
                <a:latin typeface="Courier New" panose="02070309020205020404" pitchFamily="49" charset="0"/>
                <a:cs typeface="Courier New" panose="02070309020205020404" pitchFamily="49" charset="0"/>
              </a:rPr>
              <a:t>        print("Empty list")</a:t>
            </a:r>
          </a:p>
          <a:p>
            <a:pPr marL="0" indent="0">
              <a:buNone/>
            </a:pPr>
            <a:r>
              <a:rPr lang="en-IE" sz="2800" dirty="0">
                <a:solidFill>
                  <a:schemeClr val="bg1"/>
                </a:solidFill>
                <a:latin typeface="Courier New" panose="02070309020205020404" pitchFamily="49" charset="0"/>
                <a:cs typeface="Courier New" panose="02070309020205020404" pitchFamily="49" charset="0"/>
              </a:rPr>
              <a:t>    # ENDIF;</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PrintNodesWithLoop</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143243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Create Empty List	</a:t>
            </a:r>
            <a:endParaRPr lang="en-IE" dirty="0">
              <a:solidFill>
                <a:schemeClr val="bg1"/>
              </a:solidFill>
            </a:endParaRPr>
          </a:p>
        </p:txBody>
      </p:sp>
      <p:sp>
        <p:nvSpPr>
          <p:cNvPr id="5" name="Content Placeholder 4"/>
          <p:cNvSpPr>
            <a:spLocks noGrp="1"/>
          </p:cNvSpPr>
          <p:nvPr>
            <p:ph idx="1"/>
          </p:nvPr>
        </p:nvSpPr>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CreateEmptyList</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HeadNode</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CreateEmptyList</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8838470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Delete a List	</a:t>
            </a:r>
            <a:endParaRPr lang="en-IE" dirty="0">
              <a:solidFill>
                <a:schemeClr val="bg1"/>
              </a:solidFill>
            </a:endParaRPr>
          </a:p>
        </p:txBody>
      </p:sp>
      <p:sp>
        <p:nvSpPr>
          <p:cNvPr id="5" name="Content Placeholder 4"/>
          <p:cNvSpPr>
            <a:spLocks noGrp="1"/>
          </p:cNvSpPr>
          <p:nvPr>
            <p:ph idx="1"/>
          </p:nvPr>
        </p:nvSpPr>
        <p:spPr/>
        <p:txBody>
          <a:bodyPr>
            <a:normAutofit/>
          </a:bodyPr>
          <a:lstStyle/>
          <a:p>
            <a:pPr marL="0" indent="0">
              <a:buNone/>
            </a:pPr>
            <a:r>
              <a:rPr lang="da-DK" sz="2800" dirty="0">
                <a:solidFill>
                  <a:schemeClr val="bg1"/>
                </a:solidFill>
                <a:latin typeface="Courier New" panose="02070309020205020404" pitchFamily="49" charset="0"/>
                <a:cs typeface="Courier New" panose="02070309020205020404" pitchFamily="49" charset="0"/>
              </a:rPr>
              <a:t>def DeleteAList():</a:t>
            </a:r>
          </a:p>
          <a:p>
            <a:pPr marL="0" indent="0">
              <a:buNone/>
            </a:pPr>
            <a:r>
              <a:rPr lang="da-DK" sz="2800" dirty="0">
                <a:solidFill>
                  <a:schemeClr val="bg1"/>
                </a:solidFill>
                <a:latin typeface="Courier New" panose="02070309020205020404" pitchFamily="49" charset="0"/>
                <a:cs typeface="Courier New" panose="02070309020205020404" pitchFamily="49" charset="0"/>
              </a:rPr>
              <a:t>    global HeadNode</a:t>
            </a:r>
          </a:p>
          <a:p>
            <a:pPr marL="0" indent="0">
              <a:buNone/>
            </a:pPr>
            <a:r>
              <a:rPr lang="da-DK" sz="2800" dirty="0">
                <a:solidFill>
                  <a:schemeClr val="bg1"/>
                </a:solidFill>
                <a:latin typeface="Courier New" panose="02070309020205020404" pitchFamily="49" charset="0"/>
                <a:cs typeface="Courier New" panose="02070309020205020404" pitchFamily="49" charset="0"/>
              </a:rPr>
              <a:t>    HeadNode = None</a:t>
            </a:r>
          </a:p>
          <a:p>
            <a:pPr marL="0" indent="0">
              <a:buNone/>
            </a:pPr>
            <a:r>
              <a:rPr lang="da-DK" sz="2800" dirty="0">
                <a:solidFill>
                  <a:schemeClr val="bg1"/>
                </a:solidFill>
                <a:latin typeface="Courier New" panose="02070309020205020404" pitchFamily="49" charset="0"/>
                <a:cs typeface="Courier New" panose="02070309020205020404" pitchFamily="49" charset="0"/>
              </a:rPr>
              <a:t># END DeleteAList.</a:t>
            </a:r>
          </a:p>
        </p:txBody>
      </p:sp>
    </p:spTree>
    <p:extLst>
      <p:ext uri="{BB962C8B-B14F-4D97-AF65-F5344CB8AC3E}">
        <p14:creationId xmlns:p14="http://schemas.microsoft.com/office/powerpoint/2010/main" val="32138486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Is the List Empty?</a:t>
            </a:r>
            <a:endParaRPr lang="en-IE" dirty="0">
              <a:solidFill>
                <a:schemeClr val="bg1"/>
              </a:solidFill>
            </a:endParaRPr>
          </a:p>
        </p:txBody>
      </p:sp>
      <p:sp>
        <p:nvSpPr>
          <p:cNvPr id="5" name="Content Placeholder 4"/>
          <p:cNvSpPr>
            <a:spLocks noGrp="1"/>
          </p:cNvSpPr>
          <p:nvPr>
            <p:ph idx="1"/>
          </p:nvPr>
        </p:nvSpPr>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ListIsEmpty</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return </a:t>
            </a:r>
            <a:r>
              <a:rPr lang="en-IE" sz="2800" dirty="0" err="1">
                <a:solidFill>
                  <a:schemeClr val="bg1"/>
                </a:solidFill>
                <a:latin typeface="Courier New" panose="02070309020205020404" pitchFamily="49" charset="0"/>
                <a:cs typeface="Courier New" panose="02070309020205020404" pitchFamily="49" charset="0"/>
              </a:rPr>
              <a:t>HeadNode</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ListIsEmpty</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3774507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Find A Node</a:t>
            </a:r>
            <a:endParaRPr lang="en-IE" dirty="0">
              <a:solidFill>
                <a:schemeClr val="bg1"/>
              </a:solidFill>
            </a:endParaRPr>
          </a:p>
        </p:txBody>
      </p:sp>
      <p:sp>
        <p:nvSpPr>
          <p:cNvPr id="5" name="Content Placeholder 4"/>
          <p:cNvSpPr>
            <a:spLocks noGrp="1"/>
          </p:cNvSpPr>
          <p:nvPr>
            <p:ph idx="1"/>
          </p:nvPr>
        </p:nvSpPr>
        <p:spPr>
          <a:xfrm>
            <a:off x="609521" y="1268760"/>
            <a:ext cx="10971372" cy="5256584"/>
          </a:xfrm>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FindANode</a:t>
            </a:r>
            <a:r>
              <a:rPr lang="en-IE" sz="2800" dirty="0">
                <a:solidFill>
                  <a:schemeClr val="bg1"/>
                </a:solidFill>
                <a:latin typeface="Courier New" panose="02070309020205020404" pitchFamily="49" charset="0"/>
                <a:cs typeface="Courier New" panose="02070309020205020404" pitchFamily="49" charset="0"/>
              </a:rPr>
              <a:t>(N</a:t>
            </a:r>
            <a:r>
              <a:rPr lang="en-IE" sz="28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800" dirty="0" smtClean="0">
                <a:solidFill>
                  <a:schemeClr val="bg1"/>
                </a:solidFill>
                <a:latin typeface="Courier New" panose="02070309020205020404" pitchFamily="49" charset="0"/>
                <a:cs typeface="Courier New" panose="02070309020205020404" pitchFamily="49" charset="0"/>
              </a:rPr>
              <a:t>    global </a:t>
            </a:r>
            <a:r>
              <a:rPr lang="en-IE" sz="2800" dirty="0" err="1" smtClean="0">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4136680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Find A Node</a:t>
            </a:r>
            <a:endParaRPr lang="en-IE" dirty="0">
              <a:solidFill>
                <a:schemeClr val="bg1"/>
              </a:solidFill>
            </a:endParaRPr>
          </a:p>
        </p:txBody>
      </p:sp>
      <p:sp>
        <p:nvSpPr>
          <p:cNvPr id="5" name="Content Placeholder 4"/>
          <p:cNvSpPr>
            <a:spLocks noGrp="1"/>
          </p:cNvSpPr>
          <p:nvPr>
            <p:ph idx="1"/>
          </p:nvPr>
        </p:nvSpPr>
        <p:spPr>
          <a:xfrm>
            <a:off x="609521" y="1268760"/>
            <a:ext cx="10971372" cy="5256584"/>
          </a:xfrm>
        </p:spPr>
        <p:txBody>
          <a:bodyPr>
            <a:noAutofit/>
          </a:bodyPr>
          <a:lstStyle/>
          <a:p>
            <a:pPr marL="0" indent="0">
              <a:buNone/>
            </a:pPr>
            <a:r>
              <a:rPr lang="en-IE" sz="2400" dirty="0" smtClean="0">
                <a:solidFill>
                  <a:schemeClr val="bg1"/>
                </a:solidFill>
                <a:latin typeface="Courier New" panose="02070309020205020404" pitchFamily="49" charset="0"/>
                <a:cs typeface="Courier New" panose="02070309020205020404" pitchFamily="49" charset="0"/>
              </a:rPr>
              <a:t>while </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 and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DO</a:t>
            </a:r>
          </a:p>
          <a:p>
            <a:pPr marL="0" indent="0">
              <a:buNone/>
            </a:pPr>
            <a:r>
              <a:rPr lang="en-IE" sz="2400" dirty="0">
                <a:solidFill>
                  <a:schemeClr val="bg1"/>
                </a:solidFill>
                <a:latin typeface="Courier New" panose="02070309020205020404" pitchFamily="49" charset="0"/>
                <a:cs typeface="Courier New" panose="02070309020205020404" pitchFamily="49" charset="0"/>
              </a:rPr>
              <a:t>        Current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Print out and count for last node</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THEN</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print(N, "is not in the list")</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print("Found value:",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 </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7202342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Insert A Node</a:t>
            </a:r>
            <a:endParaRPr lang="en-IE" dirty="0">
              <a:solidFill>
                <a:schemeClr val="bg1"/>
              </a:solidFill>
            </a:endParaRPr>
          </a:p>
        </p:txBody>
      </p:sp>
      <p:sp>
        <p:nvSpPr>
          <p:cNvPr id="5" name="Content Placeholder 4"/>
          <p:cNvSpPr>
            <a:spLocks noGrp="1"/>
          </p:cNvSpPr>
          <p:nvPr>
            <p:ph idx="1"/>
          </p:nvPr>
        </p:nvSpPr>
        <p:spPr>
          <a:xfrm>
            <a:off x="550590" y="1700808"/>
            <a:ext cx="10369152" cy="4752528"/>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InsertANode</a:t>
            </a:r>
            <a:r>
              <a:rPr lang="en-IE" sz="2800" dirty="0">
                <a:solidFill>
                  <a:schemeClr val="bg1"/>
                </a:solidFill>
                <a:latin typeface="Courier New" panose="02070309020205020404" pitchFamily="49" charset="0"/>
                <a:cs typeface="Courier New" panose="02070309020205020404" pitchFamily="49" charset="0"/>
              </a:rPr>
              <a:t>(</a:t>
            </a:r>
            <a:r>
              <a:rPr lang="en-IE" sz="2800" dirty="0" err="1">
                <a:solidFill>
                  <a:schemeClr val="bg1"/>
                </a:solidFill>
                <a:latin typeface="Courier New" panose="02070309020205020404" pitchFamily="49" charset="0"/>
                <a:cs typeface="Courier New" panose="02070309020205020404" pitchFamily="49" charset="0"/>
              </a:rPr>
              <a:t>Pos</a:t>
            </a:r>
            <a:r>
              <a:rPr lang="en-IE" sz="2800" dirty="0">
                <a:solidFill>
                  <a:schemeClr val="bg1"/>
                </a:solidFill>
                <a:latin typeface="Courier New" panose="02070309020205020404" pitchFamily="49" charset="0"/>
                <a:cs typeface="Courier New" panose="02070309020205020404" pitchFamily="49" charset="0"/>
              </a:rPr>
              <a:t>, N):</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smtClean="0">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ListNode</a:t>
            </a:r>
            <a:r>
              <a:rPr lang="en-IE" sz="2800" dirty="0">
                <a:solidFill>
                  <a:schemeClr val="bg1"/>
                </a:solidFill>
                <a:latin typeface="Courier New" panose="02070309020205020404" pitchFamily="49" charset="0"/>
                <a:cs typeface="Courier New" panose="02070309020205020404" pitchFamily="49" charset="0"/>
              </a:rPr>
              <a:t>(N, None</a:t>
            </a:r>
            <a:r>
              <a:rPr lang="en-IE" sz="2800" dirty="0" smtClean="0">
                <a:solidFill>
                  <a:schemeClr val="bg1"/>
                </a:solidFill>
                <a:latin typeface="Courier New" panose="02070309020205020404" pitchFamily="49" charset="0"/>
                <a:cs typeface="Courier New" panose="02070309020205020404" pitchFamily="49" charset="0"/>
              </a:rPr>
              <a:t>)</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PositionCounter</a:t>
            </a:r>
            <a:r>
              <a:rPr lang="en-IE" sz="2800" dirty="0">
                <a:solidFill>
                  <a:schemeClr val="bg1"/>
                </a:solidFill>
                <a:latin typeface="Courier New" panose="02070309020205020404" pitchFamily="49" charset="0"/>
                <a:cs typeface="Courier New" panose="02070309020205020404" pitchFamily="49" charset="0"/>
              </a:rPr>
              <a:t> = 1</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CountNodes</a:t>
            </a:r>
            <a:r>
              <a:rPr lang="en-IE" sz="2800" dirty="0">
                <a:solidFill>
                  <a:schemeClr val="bg1"/>
                </a:solidFill>
                <a:latin typeface="Courier New" panose="02070309020205020404" pitchFamily="49" charset="0"/>
                <a:cs typeface="Courier New" panose="02070309020205020404" pitchFamily="49" charset="0"/>
              </a:rPr>
              <a:t> = 0</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924683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Insert A Node</a:t>
            </a:r>
            <a:endParaRPr lang="en-IE" dirty="0">
              <a:solidFill>
                <a:schemeClr val="bg1"/>
              </a:solidFill>
            </a:endParaRPr>
          </a:p>
        </p:txBody>
      </p:sp>
      <p:sp>
        <p:nvSpPr>
          <p:cNvPr id="5" name="Content Placeholder 4"/>
          <p:cNvSpPr>
            <a:spLocks noGrp="1"/>
          </p:cNvSpPr>
          <p:nvPr>
            <p:ph idx="1"/>
          </p:nvPr>
        </p:nvSpPr>
        <p:spPr>
          <a:xfrm>
            <a:off x="478582" y="1412776"/>
            <a:ext cx="10971372" cy="5184576"/>
          </a:xfrm>
        </p:spPr>
        <p:txBody>
          <a:bodyPr>
            <a:noAutofit/>
          </a:bodyPr>
          <a:lstStyle/>
          <a:p>
            <a:pPr marL="0" indent="0">
              <a:buNone/>
            </a:pPr>
            <a:r>
              <a:rPr lang="en-IE" sz="2400" dirty="0" smtClean="0">
                <a:solidFill>
                  <a:schemeClr val="bg1"/>
                </a:solidFill>
                <a:latin typeface="Courier New" panose="02070309020205020404" pitchFamily="49" charset="0"/>
                <a:cs typeface="Courier New" panose="02070309020205020404" pitchFamily="49" charset="0"/>
              </a:rPr>
              <a:t>if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 0:</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a:t>
            </a:r>
            <a:r>
              <a:rPr lang="en-IE" sz="2400" dirty="0" err="1" smtClean="0">
                <a:solidFill>
                  <a:schemeClr val="bg1"/>
                </a:solidFill>
                <a:latin typeface="Courier New" panose="02070309020205020404" pitchFamily="49" charset="0"/>
                <a:cs typeface="Courier New" panose="02070309020205020404" pitchFamily="49" charset="0"/>
              </a:rPr>
              <a:t>HeadNode</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nodeX.pointer</a:t>
            </a:r>
            <a:r>
              <a:rPr lang="en-IE" sz="2400" dirty="0">
                <a:solidFill>
                  <a:schemeClr val="bg1"/>
                </a:solidFill>
                <a:latin typeface="Courier New" panose="02070309020205020404" pitchFamily="49" charset="0"/>
                <a:cs typeface="Courier New" panose="02070309020205020404" pitchFamily="49" charset="0"/>
              </a:rPr>
              <a:t> = Current</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while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&gt; </a:t>
            </a:r>
            <a:r>
              <a:rPr lang="en-IE" sz="2400" dirty="0" err="1">
                <a:solidFill>
                  <a:schemeClr val="bg1"/>
                </a:solidFill>
                <a:latin typeface="Courier New" panose="02070309020205020404" pitchFamily="49" charset="0"/>
                <a:cs typeface="Courier New" panose="02070309020205020404" pitchFamily="49" charset="0"/>
              </a:rPr>
              <a:t>PositionCounter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Current </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PositionCounter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PositionCounter</a:t>
            </a: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nodeX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3008998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Structured Programming</a:t>
            </a:r>
            <a:endParaRPr lang="en-IE" dirty="0"/>
          </a:p>
        </p:txBody>
      </p:sp>
      <p:sp>
        <p:nvSpPr>
          <p:cNvPr id="3" name="Content Placeholder 2"/>
          <p:cNvSpPr>
            <a:spLocks noGrp="1"/>
          </p:cNvSpPr>
          <p:nvPr>
            <p:ph idx="1"/>
          </p:nvPr>
        </p:nvSpPr>
        <p:spPr/>
        <p:txBody>
          <a:bodyPr>
            <a:normAutofit fontScale="77500" lnSpcReduction="20000"/>
          </a:bodyPr>
          <a:lstStyle/>
          <a:p>
            <a:pPr marL="800100" lvl="2" indent="0">
              <a:buNone/>
            </a:pPr>
            <a:r>
              <a:rPr lang="en-IE" sz="3200" dirty="0">
                <a:solidFill>
                  <a:schemeClr val="bg1"/>
                </a:solidFill>
                <a:latin typeface="Courier New" panose="02070309020205020404" pitchFamily="49" charset="0"/>
                <a:cs typeface="Courier New" panose="02070309020205020404" pitchFamily="49" charset="0"/>
              </a:rPr>
              <a:t># PROGRAM Global and </a:t>
            </a:r>
            <a:r>
              <a:rPr lang="en-IE" sz="3200" dirty="0" smtClean="0">
                <a:solidFill>
                  <a:schemeClr val="bg1"/>
                </a:solidFill>
                <a:latin typeface="Courier New" panose="02070309020205020404" pitchFamily="49" charset="0"/>
                <a:cs typeface="Courier New" panose="02070309020205020404" pitchFamily="49" charset="0"/>
              </a:rPr>
              <a:t>Local Variables</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"This is a global variable"</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a:t>
            </a:r>
            <a:r>
              <a:rPr lang="en-IE" sz="3200" dirty="0" smtClean="0">
                <a:solidFill>
                  <a:schemeClr val="bg1"/>
                </a:solidFill>
                <a:latin typeface="Courier New" panose="02070309020205020404" pitchFamily="49" charset="0"/>
                <a:cs typeface="Courier New" panose="02070309020205020404" pitchFamily="49" charset="0"/>
              </a:rPr>
              <a:t>“</a:t>
            </a:r>
            <a:r>
              <a:rPr lang="en-IE" sz="3200" dirty="0">
                <a:solidFill>
                  <a:schemeClr val="bg1"/>
                </a:solidFill>
                <a:latin typeface="Courier New" panose="02070309020205020404" pitchFamily="49" charset="0"/>
                <a:cs typeface="Courier New" panose="02070309020205020404" pitchFamily="49" charset="0"/>
              </a:rPr>
              <a:t>L</a:t>
            </a:r>
            <a:r>
              <a:rPr lang="en-IE" sz="3200" dirty="0" smtClean="0">
                <a:solidFill>
                  <a:schemeClr val="bg1"/>
                </a:solidFill>
                <a:latin typeface="Courier New" panose="02070309020205020404" pitchFamily="49" charset="0"/>
                <a:cs typeface="Courier New" panose="02070309020205020404" pitchFamily="49" charset="0"/>
              </a:rPr>
              <a:t>ocal </a:t>
            </a:r>
            <a:r>
              <a:rPr lang="en-IE" sz="3200" dirty="0">
                <a:solidFill>
                  <a:schemeClr val="bg1"/>
                </a:solidFill>
                <a:latin typeface="Courier New" panose="02070309020205020404" pitchFamily="49" charset="0"/>
                <a:cs typeface="Courier New" panose="02070309020205020404" pitchFamily="49" charset="0"/>
              </a:rPr>
              <a:t>copy of the global </a:t>
            </a:r>
            <a:r>
              <a:rPr lang="en-IE" sz="3200" dirty="0" smtClean="0">
                <a:solidFill>
                  <a:schemeClr val="bg1"/>
                </a:solidFill>
                <a:latin typeface="Courier New" panose="02070309020205020404" pitchFamily="49" charset="0"/>
                <a:cs typeface="Courier New" panose="02070309020205020404" pitchFamily="49" charset="0"/>
              </a:rPr>
              <a:t>variable"</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MyMethod</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smtClean="0">
                <a:solidFill>
                  <a:schemeClr val="bg1"/>
                </a:solidFill>
                <a:latin typeface="Courier New" panose="02070309020205020404" pitchFamily="49" charset="0"/>
                <a:cs typeface="Courier New" panose="02070309020205020404" pitchFamily="49" charset="0"/>
              </a:rPr>
              <a:t>)</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 END</a:t>
            </a:r>
            <a:r>
              <a:rPr lang="en-IE" sz="3200" dirty="0">
                <a:solidFill>
                  <a:schemeClr val="bg1"/>
                </a:solidFill>
                <a:latin typeface="Courier New" panose="02070309020205020404" pitchFamily="49" charset="0"/>
                <a:cs typeface="Courier New" panose="02070309020205020404" pitchFamily="49" charset="0"/>
              </a:rPr>
              <a:t>.</a:t>
            </a:r>
            <a:endParaRPr lang="en-IE" dirty="0"/>
          </a:p>
        </p:txBody>
      </p:sp>
      <p:sp>
        <p:nvSpPr>
          <p:cNvPr id="4" name="Rounded Rectangle 3"/>
          <p:cNvSpPr/>
          <p:nvPr/>
        </p:nvSpPr>
        <p:spPr>
          <a:xfrm>
            <a:off x="5663158" y="5301208"/>
            <a:ext cx="633670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This is a local copy of the global variable</a:t>
            </a:r>
          </a:p>
          <a:p>
            <a:pPr algn="ctr"/>
            <a:r>
              <a:rPr lang="en-IE" sz="2800" dirty="0"/>
              <a:t>This is a global variable</a:t>
            </a:r>
          </a:p>
        </p:txBody>
      </p:sp>
    </p:spTree>
    <p:extLst>
      <p:ext uri="{BB962C8B-B14F-4D97-AF65-F5344CB8AC3E}">
        <p14:creationId xmlns:p14="http://schemas.microsoft.com/office/powerpoint/2010/main" val="36410710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Delete A Node</a:t>
            </a:r>
            <a:endParaRPr lang="en-IE" dirty="0">
              <a:solidFill>
                <a:schemeClr val="bg1"/>
              </a:solidFill>
            </a:endParaRPr>
          </a:p>
        </p:txBody>
      </p:sp>
      <p:sp>
        <p:nvSpPr>
          <p:cNvPr id="5" name="Content Placeholder 4"/>
          <p:cNvSpPr>
            <a:spLocks noGrp="1"/>
          </p:cNvSpPr>
          <p:nvPr>
            <p:ph idx="1"/>
          </p:nvPr>
        </p:nvSpPr>
        <p:spPr>
          <a:xfrm>
            <a:off x="694606" y="1412776"/>
            <a:ext cx="9145016" cy="3240360"/>
          </a:xfrm>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DeleteANode</a:t>
            </a:r>
            <a:r>
              <a:rPr lang="en-IE" sz="2800" dirty="0">
                <a:solidFill>
                  <a:schemeClr val="bg1"/>
                </a:solidFill>
                <a:latin typeface="Courier New" panose="02070309020205020404" pitchFamily="49" charset="0"/>
                <a:cs typeface="Courier New" panose="02070309020205020404" pitchFamily="49" charset="0"/>
              </a:rPr>
              <a:t>(N):</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Previous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7325403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a:t>
            </a:r>
            <a:r>
              <a:rPr lang="en-IE" dirty="0" smtClean="0">
                <a:solidFill>
                  <a:schemeClr val="bg1"/>
                </a:solidFill>
              </a:rPr>
              <a:t>Delete A Node</a:t>
            </a:r>
            <a:endParaRPr lang="en-IE" dirty="0">
              <a:solidFill>
                <a:schemeClr val="bg1"/>
              </a:solidFill>
            </a:endParaRPr>
          </a:p>
        </p:txBody>
      </p:sp>
      <p:sp>
        <p:nvSpPr>
          <p:cNvPr id="5" name="Content Placeholder 4"/>
          <p:cNvSpPr>
            <a:spLocks noGrp="1"/>
          </p:cNvSpPr>
          <p:nvPr>
            <p:ph idx="1"/>
          </p:nvPr>
        </p:nvSpPr>
        <p:spPr>
          <a:xfrm>
            <a:off x="262558" y="1412776"/>
            <a:ext cx="11593288" cy="5184576"/>
          </a:xfrm>
        </p:spPr>
        <p:txBody>
          <a:bodyPr>
            <a:normAutofit/>
          </a:bodyPr>
          <a:lstStyle/>
          <a:p>
            <a:pPr marL="0" indent="0">
              <a:buNone/>
            </a:pPr>
            <a:r>
              <a:rPr lang="en-IE" sz="2200" dirty="0" smtClean="0">
                <a:solidFill>
                  <a:schemeClr val="bg1"/>
                </a:solidFill>
                <a:latin typeface="Courier New" panose="02070309020205020404" pitchFamily="49" charset="0"/>
                <a:cs typeface="Courier New" panose="02070309020205020404" pitchFamily="49" charset="0"/>
              </a:rPr>
              <a:t>if </a:t>
            </a:r>
            <a:r>
              <a:rPr lang="en-IE" sz="2200" dirty="0" err="1">
                <a:solidFill>
                  <a:schemeClr val="bg1"/>
                </a:solidFill>
                <a:latin typeface="Courier New" panose="02070309020205020404" pitchFamily="49" charset="0"/>
                <a:cs typeface="Courier New" panose="02070309020205020404" pitchFamily="49" charset="0"/>
              </a:rPr>
              <a:t>Current.value</a:t>
            </a:r>
            <a:r>
              <a:rPr lang="en-IE" sz="2200" dirty="0">
                <a:solidFill>
                  <a:schemeClr val="bg1"/>
                </a:solidFill>
                <a:latin typeface="Courier New" panose="02070309020205020404" pitchFamily="49" charset="0"/>
                <a:cs typeface="Courier New" panose="02070309020205020404" pitchFamily="49" charset="0"/>
              </a:rPr>
              <a:t> == N:</a:t>
            </a:r>
          </a:p>
          <a:p>
            <a:pPr marL="0" indent="0">
              <a:buNone/>
            </a:pPr>
            <a:r>
              <a:rPr lang="en-IE" sz="2200" dirty="0">
                <a:solidFill>
                  <a:schemeClr val="bg1"/>
                </a:solidFill>
                <a:latin typeface="Courier New" panose="02070309020205020404" pitchFamily="49" charset="0"/>
                <a:cs typeface="Courier New" panose="02070309020205020404" pitchFamily="49" charset="0"/>
              </a:rPr>
              <a:t>    # THEN</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HeadNode</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Current.pointer</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else:</a:t>
            </a:r>
          </a:p>
          <a:p>
            <a:pPr marL="0" indent="0">
              <a:buNone/>
            </a:pPr>
            <a:r>
              <a:rPr lang="en-IE" sz="2200" dirty="0">
                <a:solidFill>
                  <a:schemeClr val="bg1"/>
                </a:solidFill>
                <a:latin typeface="Courier New" panose="02070309020205020404" pitchFamily="49" charset="0"/>
                <a:cs typeface="Courier New" panose="02070309020205020404" pitchFamily="49" charset="0"/>
              </a:rPr>
              <a:t>        while ((</a:t>
            </a:r>
            <a:r>
              <a:rPr lang="en-IE" sz="2200" dirty="0" err="1">
                <a:solidFill>
                  <a:schemeClr val="bg1"/>
                </a:solidFill>
                <a:latin typeface="Courier New" panose="02070309020205020404" pitchFamily="49" charset="0"/>
                <a:cs typeface="Courier New" panose="02070309020205020404" pitchFamily="49" charset="0"/>
              </a:rPr>
              <a:t>Current.pointer</a:t>
            </a:r>
            <a:r>
              <a:rPr lang="en-IE" sz="2200" dirty="0">
                <a:solidFill>
                  <a:schemeClr val="bg1"/>
                </a:solidFill>
                <a:latin typeface="Courier New" panose="02070309020205020404" pitchFamily="49" charset="0"/>
                <a:cs typeface="Courier New" panose="02070309020205020404" pitchFamily="49" charset="0"/>
              </a:rPr>
              <a:t> != None) and (</a:t>
            </a:r>
            <a:r>
              <a:rPr lang="en-IE" sz="2200" dirty="0" err="1">
                <a:solidFill>
                  <a:schemeClr val="bg1"/>
                </a:solidFill>
                <a:latin typeface="Courier New" panose="02070309020205020404" pitchFamily="49" charset="0"/>
                <a:cs typeface="Courier New" panose="02070309020205020404" pitchFamily="49" charset="0"/>
              </a:rPr>
              <a:t>Current.value</a:t>
            </a:r>
            <a:r>
              <a:rPr lang="en-IE" sz="2200" dirty="0">
                <a:solidFill>
                  <a:schemeClr val="bg1"/>
                </a:solidFill>
                <a:latin typeface="Courier New" panose="02070309020205020404" pitchFamily="49" charset="0"/>
                <a:cs typeface="Courier New" panose="02070309020205020404" pitchFamily="49" charset="0"/>
              </a:rPr>
              <a:t> != N)):</a:t>
            </a:r>
          </a:p>
          <a:p>
            <a:pPr marL="0" indent="0">
              <a:buNone/>
            </a:pPr>
            <a:r>
              <a:rPr lang="en-IE" sz="2200" dirty="0">
                <a:solidFill>
                  <a:schemeClr val="bg1"/>
                </a:solidFill>
                <a:latin typeface="Courier New" panose="02070309020205020404" pitchFamily="49" charset="0"/>
                <a:cs typeface="Courier New" panose="02070309020205020404" pitchFamily="49" charset="0"/>
              </a:rPr>
              <a:t>        # DO</a:t>
            </a:r>
          </a:p>
          <a:p>
            <a:pPr marL="0" indent="0">
              <a:buNone/>
            </a:pPr>
            <a:r>
              <a:rPr lang="en-IE" sz="2200" dirty="0">
                <a:solidFill>
                  <a:schemeClr val="bg1"/>
                </a:solidFill>
                <a:latin typeface="Courier New" panose="02070309020205020404" pitchFamily="49" charset="0"/>
                <a:cs typeface="Courier New" panose="02070309020205020404" pitchFamily="49" charset="0"/>
              </a:rPr>
              <a:t>            Previous = Current</a:t>
            </a:r>
          </a:p>
          <a:p>
            <a:pPr marL="0" indent="0">
              <a:buNone/>
            </a:pPr>
            <a:r>
              <a:rPr lang="en-IE" sz="2200" dirty="0">
                <a:solidFill>
                  <a:schemeClr val="bg1"/>
                </a:solidFill>
                <a:latin typeface="Courier New" panose="02070309020205020404" pitchFamily="49" charset="0"/>
                <a:cs typeface="Courier New" panose="02070309020205020404" pitchFamily="49" charset="0"/>
              </a:rPr>
              <a:t>            Current = </a:t>
            </a:r>
            <a:r>
              <a:rPr lang="en-IE" sz="2200" dirty="0" err="1">
                <a:solidFill>
                  <a:schemeClr val="bg1"/>
                </a:solidFill>
                <a:latin typeface="Courier New" panose="02070309020205020404" pitchFamily="49" charset="0"/>
                <a:cs typeface="Courier New" panose="02070309020205020404" pitchFamily="49" charset="0"/>
              </a:rPr>
              <a:t>Current.pointer</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Previous.pointer</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Current.pointer</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 ENDIF;</a:t>
            </a:r>
          </a:p>
          <a:p>
            <a:pPr marL="0" indent="0">
              <a:buNone/>
            </a:pPr>
            <a:r>
              <a:rPr lang="en-IE" sz="2200" dirty="0">
                <a:solidFill>
                  <a:schemeClr val="bg1"/>
                </a:solidFill>
                <a:latin typeface="Courier New" panose="02070309020205020404" pitchFamily="49" charset="0"/>
                <a:cs typeface="Courier New" panose="02070309020205020404" pitchFamily="49" charset="0"/>
              </a:rPr>
              <a:t># END </a:t>
            </a:r>
            <a:r>
              <a:rPr lang="en-IE" sz="2200" dirty="0" err="1">
                <a:solidFill>
                  <a:schemeClr val="bg1"/>
                </a:solidFill>
                <a:latin typeface="Courier New" panose="02070309020205020404" pitchFamily="49" charset="0"/>
                <a:cs typeface="Courier New" panose="02070309020205020404" pitchFamily="49" charset="0"/>
              </a:rPr>
              <a:t>DeleteANode</a:t>
            </a:r>
            <a:r>
              <a:rPr lang="en-IE" sz="2200" dirty="0" smtClean="0">
                <a:solidFill>
                  <a:schemeClr val="bg1"/>
                </a:solidFill>
                <a:latin typeface="Courier New" panose="02070309020205020404" pitchFamily="49" charset="0"/>
                <a:cs typeface="Courier New" panose="02070309020205020404" pitchFamily="49" charset="0"/>
              </a:rPr>
              <a:t>.</a:t>
            </a:r>
            <a:endParaRPr lang="en-IE" sz="22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4663631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Recursion</a:t>
            </a:r>
            <a:endParaRPr lang="en-IE" sz="6600" dirty="0">
              <a:solidFill>
                <a:schemeClr val="bg1"/>
              </a:solidFill>
            </a:endParaRPr>
          </a:p>
        </p:txBody>
      </p:sp>
    </p:spTree>
    <p:extLst>
      <p:ext uri="{BB962C8B-B14F-4D97-AF65-F5344CB8AC3E}">
        <p14:creationId xmlns:p14="http://schemas.microsoft.com/office/powerpoint/2010/main" val="21033104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smtClean="0">
                <a:solidFill>
                  <a:schemeClr val="bg1"/>
                </a:solidFill>
              </a:rPr>
              <a:t>Recursion: Factorial</a:t>
            </a:r>
            <a:endParaRPr lang="en-IE" dirty="0">
              <a:solidFill>
                <a:schemeClr val="bg1"/>
              </a:solidFill>
            </a:endParaRPr>
          </a:p>
        </p:txBody>
      </p:sp>
      <p:sp>
        <p:nvSpPr>
          <p:cNvPr id="12" name="Content Placeholder 2"/>
          <p:cNvSpPr txBox="1">
            <a:spLocks/>
          </p:cNvSpPr>
          <p:nvPr/>
        </p:nvSpPr>
        <p:spPr>
          <a:xfrm>
            <a:off x="609521" y="1600201"/>
            <a:ext cx="10093598" cy="4525963"/>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sz="2800" dirty="0">
                <a:solidFill>
                  <a:schemeClr val="bg1"/>
                </a:solidFill>
                <a:latin typeface="Courier New" panose="02070309020205020404" pitchFamily="49" charset="0"/>
                <a:cs typeface="Courier New" panose="02070309020205020404" pitchFamily="49" charset="0"/>
              </a:rPr>
              <a:t># PROGRAM </a:t>
            </a:r>
            <a:r>
              <a:rPr lang="en-IE" sz="2800" dirty="0" err="1">
                <a:solidFill>
                  <a:schemeClr val="bg1"/>
                </a:solidFill>
                <a:latin typeface="Courier New" panose="02070309020205020404" pitchFamily="49" charset="0"/>
                <a:cs typeface="Courier New" panose="02070309020205020404" pitchFamily="49" charset="0"/>
              </a:rPr>
              <a:t>RecursiveFactorial</a:t>
            </a:r>
            <a:r>
              <a:rPr lang="en-IE" sz="2800" dirty="0">
                <a:solidFill>
                  <a:schemeClr val="bg1"/>
                </a:solidFill>
                <a:latin typeface="Courier New" panose="02070309020205020404" pitchFamily="49" charset="0"/>
                <a:cs typeface="Courier New" panose="02070309020205020404" pitchFamily="49" charset="0"/>
              </a:rPr>
              <a:t> </a:t>
            </a:r>
            <a:endParaRPr lang="en-IE" sz="2800" dirty="0" smtClean="0">
              <a:solidFill>
                <a:schemeClr val="bg1"/>
              </a:solidFill>
              <a:latin typeface="Courier New" panose="02070309020205020404" pitchFamily="49" charset="0"/>
              <a:cs typeface="Courier New" panose="02070309020205020404" pitchFamily="49" charset="0"/>
            </a:endParaRPr>
          </a:p>
          <a:p>
            <a:pPr algn="l"/>
            <a:endParaRPr lang="en-IE" sz="2800" dirty="0">
              <a:solidFill>
                <a:schemeClr val="bg1"/>
              </a:solidFill>
              <a:latin typeface="Courier New" panose="02070309020205020404" pitchFamily="49" charset="0"/>
              <a:cs typeface="Courier New" panose="02070309020205020404" pitchFamily="49" charset="0"/>
            </a:endParaRPr>
          </a:p>
          <a:p>
            <a:pPr algn="l"/>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(n):</a:t>
            </a:r>
          </a:p>
          <a:p>
            <a:pPr algn="l"/>
            <a:r>
              <a:rPr lang="en-IE" sz="2800" dirty="0">
                <a:solidFill>
                  <a:schemeClr val="bg1"/>
                </a:solidFill>
                <a:latin typeface="Courier New" panose="02070309020205020404" pitchFamily="49" charset="0"/>
                <a:cs typeface="Courier New" panose="02070309020205020404" pitchFamily="49" charset="0"/>
              </a:rPr>
              <a:t>    if n==0:</a:t>
            </a:r>
          </a:p>
          <a:p>
            <a:pPr algn="l"/>
            <a:r>
              <a:rPr lang="en-IE" sz="2800" dirty="0">
                <a:solidFill>
                  <a:schemeClr val="bg1"/>
                </a:solidFill>
                <a:latin typeface="Courier New" panose="02070309020205020404" pitchFamily="49" charset="0"/>
                <a:cs typeface="Courier New" panose="02070309020205020404" pitchFamily="49" charset="0"/>
              </a:rPr>
              <a:t>    # THEN</a:t>
            </a:r>
          </a:p>
          <a:p>
            <a:pPr algn="l"/>
            <a:r>
              <a:rPr lang="en-IE" sz="2800" dirty="0">
                <a:solidFill>
                  <a:schemeClr val="bg1"/>
                </a:solidFill>
                <a:latin typeface="Courier New" panose="02070309020205020404" pitchFamily="49" charset="0"/>
                <a:cs typeface="Courier New" panose="02070309020205020404" pitchFamily="49" charset="0"/>
              </a:rPr>
              <a:t>        return 1</a:t>
            </a:r>
          </a:p>
          <a:p>
            <a:pPr algn="l"/>
            <a:r>
              <a:rPr lang="en-IE" sz="2800" dirty="0">
                <a:solidFill>
                  <a:schemeClr val="bg1"/>
                </a:solidFill>
                <a:latin typeface="Courier New" panose="02070309020205020404" pitchFamily="49" charset="0"/>
                <a:cs typeface="Courier New" panose="02070309020205020404" pitchFamily="49" charset="0"/>
              </a:rPr>
              <a:t>    else:   </a:t>
            </a:r>
          </a:p>
          <a:p>
            <a:pPr algn="l"/>
            <a:r>
              <a:rPr lang="en-IE" sz="2800" dirty="0">
                <a:solidFill>
                  <a:schemeClr val="bg1"/>
                </a:solidFill>
                <a:latin typeface="Courier New" panose="02070309020205020404" pitchFamily="49" charset="0"/>
                <a:cs typeface="Courier New" panose="02070309020205020404" pitchFamily="49" charset="0"/>
              </a:rPr>
              <a:t>        return n *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(n-1)</a:t>
            </a:r>
          </a:p>
          <a:p>
            <a:pPr algn="l"/>
            <a:r>
              <a:rPr lang="en-IE" sz="2800" dirty="0">
                <a:solidFill>
                  <a:schemeClr val="bg1"/>
                </a:solidFill>
                <a:latin typeface="Courier New" panose="02070309020205020404" pitchFamily="49" charset="0"/>
                <a:cs typeface="Courier New" panose="02070309020205020404" pitchFamily="49" charset="0"/>
              </a:rPr>
              <a:t>    # ENDIF;</a:t>
            </a:r>
          </a:p>
          <a:p>
            <a:pPr algn="l"/>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a:t>
            </a:r>
            <a:endParaRPr lang="en-IE" sz="2800" dirty="0" smtClean="0">
              <a:solidFill>
                <a:schemeClr val="bg1"/>
              </a:solidFill>
              <a:latin typeface="Courier New" panose="02070309020205020404" pitchFamily="49" charset="0"/>
              <a:cs typeface="Courier New" panose="02070309020205020404" pitchFamily="49" charset="0"/>
            </a:endParaRPr>
          </a:p>
        </p:txBody>
      </p:sp>
      <p:sp>
        <p:nvSpPr>
          <p:cNvPr id="13" name="Rectangle 12"/>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4932047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smtClean="0">
                <a:solidFill>
                  <a:schemeClr val="bg1"/>
                </a:solidFill>
              </a:rPr>
              <a:t>Recursion: Factorial</a:t>
            </a:r>
            <a:endParaRPr lang="en-IE" dirty="0">
              <a:solidFill>
                <a:schemeClr val="bg1"/>
              </a:solidFill>
            </a:endParaRPr>
          </a:p>
        </p:txBody>
      </p:sp>
      <p:sp>
        <p:nvSpPr>
          <p:cNvPr id="12" name="Content Placeholder 2"/>
          <p:cNvSpPr txBox="1">
            <a:spLocks/>
          </p:cNvSpPr>
          <p:nvPr/>
        </p:nvSpPr>
        <p:spPr>
          <a:xfrm>
            <a:off x="609521" y="1600201"/>
            <a:ext cx="1009359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sz="2800" dirty="0">
                <a:solidFill>
                  <a:schemeClr val="bg1"/>
                </a:solidFill>
                <a:latin typeface="Courier New" panose="02070309020205020404" pitchFamily="49" charset="0"/>
                <a:cs typeface="Courier New" panose="02070309020205020404" pitchFamily="49" charset="0"/>
              </a:rPr>
              <a:t>######## MAIN PROGRAM #########</a:t>
            </a:r>
          </a:p>
          <a:p>
            <a:pPr algn="l"/>
            <a:endParaRPr lang="en-IE" sz="2800" dirty="0">
              <a:solidFill>
                <a:schemeClr val="bg1"/>
              </a:solidFill>
              <a:latin typeface="Courier New" panose="02070309020205020404" pitchFamily="49" charset="0"/>
              <a:cs typeface="Courier New" panose="02070309020205020404" pitchFamily="49" charset="0"/>
            </a:endParaRPr>
          </a:p>
          <a:p>
            <a:pPr algn="l"/>
            <a:r>
              <a:rPr lang="en-IE" sz="2800" dirty="0" err="1">
                <a:solidFill>
                  <a:schemeClr val="bg1"/>
                </a:solidFill>
                <a:latin typeface="Courier New" panose="02070309020205020404" pitchFamily="49" charset="0"/>
                <a:cs typeface="Courier New" panose="02070309020205020404" pitchFamily="49" charset="0"/>
              </a:rPr>
              <a:t>InputVal</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int</a:t>
            </a:r>
            <a:r>
              <a:rPr lang="en-IE" sz="2800" dirty="0">
                <a:solidFill>
                  <a:schemeClr val="bg1"/>
                </a:solidFill>
                <a:latin typeface="Courier New" panose="02070309020205020404" pitchFamily="49" charset="0"/>
                <a:cs typeface="Courier New" panose="02070309020205020404" pitchFamily="49" charset="0"/>
              </a:rPr>
              <a:t>(input("Enter number: "))</a:t>
            </a:r>
          </a:p>
          <a:p>
            <a:pPr algn="l"/>
            <a:r>
              <a:rPr lang="en-IE" sz="2800" dirty="0">
                <a:solidFill>
                  <a:schemeClr val="bg1"/>
                </a:solidFill>
                <a:latin typeface="Courier New" panose="02070309020205020404" pitchFamily="49" charset="0"/>
                <a:cs typeface="Courier New" panose="02070309020205020404" pitchFamily="49" charset="0"/>
              </a:rPr>
              <a:t>print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a:t>
            </a:r>
            <a:r>
              <a:rPr lang="en-IE" sz="2800" dirty="0" err="1">
                <a:solidFill>
                  <a:schemeClr val="bg1"/>
                </a:solidFill>
                <a:latin typeface="Courier New" panose="02070309020205020404" pitchFamily="49" charset="0"/>
                <a:cs typeface="Courier New" panose="02070309020205020404" pitchFamily="49" charset="0"/>
              </a:rPr>
              <a:t>InputVal</a:t>
            </a:r>
            <a:r>
              <a:rPr lang="en-IE" sz="2800" dirty="0">
                <a:solidFill>
                  <a:schemeClr val="bg1"/>
                </a:solidFill>
                <a:latin typeface="Courier New" panose="02070309020205020404" pitchFamily="49" charset="0"/>
                <a:cs typeface="Courier New" panose="02070309020205020404" pitchFamily="49" charset="0"/>
              </a:rPr>
              <a:t>))</a:t>
            </a:r>
          </a:p>
          <a:p>
            <a:pPr algn="l"/>
            <a:endParaRPr lang="en-IE" sz="2800" dirty="0">
              <a:solidFill>
                <a:schemeClr val="bg1"/>
              </a:solidFill>
              <a:latin typeface="Courier New" panose="02070309020205020404" pitchFamily="49" charset="0"/>
              <a:cs typeface="Courier New" panose="02070309020205020404" pitchFamily="49" charset="0"/>
            </a:endParaRPr>
          </a:p>
          <a:p>
            <a:pPr algn="l"/>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RecursiveFactorial</a:t>
            </a:r>
            <a:r>
              <a:rPr lang="en-IE" sz="2800" dirty="0">
                <a:solidFill>
                  <a:schemeClr val="bg1"/>
                </a:solidFill>
                <a:latin typeface="Courier New" panose="02070309020205020404" pitchFamily="49" charset="0"/>
                <a:cs typeface="Courier New" panose="02070309020205020404" pitchFamily="49" charset="0"/>
              </a:rPr>
              <a:t>.</a:t>
            </a:r>
            <a:endParaRPr lang="en-IE" sz="2800" dirty="0" smtClean="0">
              <a:solidFill>
                <a:schemeClr val="bg1"/>
              </a:solidFill>
              <a:latin typeface="Courier New" panose="02070309020205020404" pitchFamily="49" charset="0"/>
              <a:cs typeface="Courier New" panose="02070309020205020404" pitchFamily="49" charset="0"/>
            </a:endParaRPr>
          </a:p>
        </p:txBody>
      </p:sp>
      <p:sp>
        <p:nvSpPr>
          <p:cNvPr id="13" name="Rectangle 12"/>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39079983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dirty="0" smtClean="0">
                <a:solidFill>
                  <a:schemeClr val="bg1"/>
                </a:solidFill>
              </a:rPr>
              <a:t>Recursion: Fibonacci</a:t>
            </a:r>
            <a:endParaRPr lang="en-IE" dirty="0">
              <a:solidFill>
                <a:schemeClr val="bg1"/>
              </a:solidFill>
            </a:endParaRPr>
          </a:p>
        </p:txBody>
      </p:sp>
      <p:sp>
        <p:nvSpPr>
          <p:cNvPr id="5" name="Content Placeholder 2"/>
          <p:cNvSpPr txBox="1">
            <a:spLocks/>
          </p:cNvSpPr>
          <p:nvPr/>
        </p:nvSpPr>
        <p:spPr>
          <a:xfrm>
            <a:off x="609521" y="1600201"/>
            <a:ext cx="1009359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RecursiveFibonacci</a:t>
            </a:r>
            <a:r>
              <a:rPr lang="en-IE" sz="2400" dirty="0">
                <a:solidFill>
                  <a:schemeClr val="bg1"/>
                </a:solidFill>
                <a:latin typeface="Courier New" panose="02070309020205020404" pitchFamily="49" charset="0"/>
                <a:cs typeface="Courier New" panose="02070309020205020404" pitchFamily="49" charset="0"/>
              </a:rPr>
              <a:t> </a:t>
            </a:r>
          </a:p>
          <a:p>
            <a:pPr algn="l"/>
            <a:endParaRPr lang="en-IE" sz="2400" dirty="0">
              <a:solidFill>
                <a:schemeClr val="bg1"/>
              </a:solidFill>
              <a:latin typeface="Courier New" panose="02070309020205020404" pitchFamily="49" charset="0"/>
              <a:cs typeface="Courier New" panose="02070309020205020404" pitchFamily="49" charset="0"/>
            </a:endParaRPr>
          </a:p>
          <a:p>
            <a:pPr algn="l"/>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RecursiveFib</a:t>
            </a:r>
            <a:r>
              <a:rPr lang="en-IE" sz="2400" dirty="0">
                <a:solidFill>
                  <a:schemeClr val="bg1"/>
                </a:solidFill>
                <a:latin typeface="Courier New" panose="02070309020205020404" pitchFamily="49" charset="0"/>
                <a:cs typeface="Courier New" panose="02070309020205020404" pitchFamily="49" charset="0"/>
              </a:rPr>
              <a:t>(n):</a:t>
            </a:r>
          </a:p>
          <a:p>
            <a:pPr algn="l"/>
            <a:r>
              <a:rPr lang="en-IE" sz="2400" dirty="0">
                <a:solidFill>
                  <a:schemeClr val="bg1"/>
                </a:solidFill>
                <a:latin typeface="Courier New" panose="02070309020205020404" pitchFamily="49" charset="0"/>
                <a:cs typeface="Courier New" panose="02070309020205020404" pitchFamily="49" charset="0"/>
              </a:rPr>
              <a:t>    if n==1 or n==2:</a:t>
            </a:r>
          </a:p>
          <a:p>
            <a:pPr algn="l"/>
            <a:r>
              <a:rPr lang="en-IE" sz="2400" dirty="0">
                <a:solidFill>
                  <a:schemeClr val="bg1"/>
                </a:solidFill>
                <a:latin typeface="Courier New" panose="02070309020205020404" pitchFamily="49" charset="0"/>
                <a:cs typeface="Courier New" panose="02070309020205020404" pitchFamily="49" charset="0"/>
              </a:rPr>
              <a:t>    # THEN</a:t>
            </a:r>
          </a:p>
          <a:p>
            <a:pPr algn="l"/>
            <a:r>
              <a:rPr lang="en-IE" sz="2400" dirty="0">
                <a:solidFill>
                  <a:schemeClr val="bg1"/>
                </a:solidFill>
                <a:latin typeface="Courier New" panose="02070309020205020404" pitchFamily="49" charset="0"/>
                <a:cs typeface="Courier New" panose="02070309020205020404" pitchFamily="49" charset="0"/>
              </a:rPr>
              <a:t>        return 1</a:t>
            </a:r>
          </a:p>
          <a:p>
            <a:pPr algn="l"/>
            <a:r>
              <a:rPr lang="en-IE" sz="2400" dirty="0">
                <a:solidFill>
                  <a:schemeClr val="bg1"/>
                </a:solidFill>
                <a:latin typeface="Courier New" panose="02070309020205020404" pitchFamily="49" charset="0"/>
                <a:cs typeface="Courier New" panose="02070309020205020404" pitchFamily="49" charset="0"/>
              </a:rPr>
              <a:t>    else:</a:t>
            </a:r>
          </a:p>
          <a:p>
            <a:pPr algn="l"/>
            <a:r>
              <a:rPr lang="en-IE" sz="2400" dirty="0" smtClean="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RecursiveFib</a:t>
            </a:r>
            <a:r>
              <a:rPr lang="en-IE" sz="2400" dirty="0">
                <a:solidFill>
                  <a:schemeClr val="bg1"/>
                </a:solidFill>
                <a:latin typeface="Courier New" panose="02070309020205020404" pitchFamily="49" charset="0"/>
                <a:cs typeface="Courier New" panose="02070309020205020404" pitchFamily="49" charset="0"/>
              </a:rPr>
              <a:t>(n-1)+ </a:t>
            </a:r>
            <a:r>
              <a:rPr lang="en-IE" sz="2400" dirty="0" err="1">
                <a:solidFill>
                  <a:schemeClr val="bg1"/>
                </a:solidFill>
                <a:latin typeface="Courier New" panose="02070309020205020404" pitchFamily="49" charset="0"/>
                <a:cs typeface="Courier New" panose="02070309020205020404" pitchFamily="49" charset="0"/>
              </a:rPr>
              <a:t>RecursiveFib</a:t>
            </a:r>
            <a:r>
              <a:rPr lang="en-IE" sz="2400" dirty="0">
                <a:solidFill>
                  <a:schemeClr val="bg1"/>
                </a:solidFill>
                <a:latin typeface="Courier New" panose="02070309020205020404" pitchFamily="49" charset="0"/>
                <a:cs typeface="Courier New" panose="02070309020205020404" pitchFamily="49" charset="0"/>
              </a:rPr>
              <a:t>(n-2)</a:t>
            </a:r>
          </a:p>
          <a:p>
            <a:pPr algn="l"/>
            <a:r>
              <a:rPr lang="en-IE" sz="2400" dirty="0">
                <a:solidFill>
                  <a:schemeClr val="bg1"/>
                </a:solidFill>
                <a:latin typeface="Courier New" panose="02070309020205020404" pitchFamily="49" charset="0"/>
                <a:cs typeface="Courier New" panose="02070309020205020404" pitchFamily="49" charset="0"/>
              </a:rPr>
              <a:t>    # ENDIF;</a:t>
            </a:r>
          </a:p>
          <a:p>
            <a:pPr algn="l"/>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RecursiveFibonacci</a:t>
            </a:r>
            <a:r>
              <a:rPr lang="en-IE" sz="2400" dirty="0">
                <a:solidFill>
                  <a:schemeClr val="bg1"/>
                </a:solidFill>
                <a:latin typeface="Courier New" panose="02070309020205020404" pitchFamily="49" charset="0"/>
                <a:cs typeface="Courier New" panose="02070309020205020404" pitchFamily="49" charset="0"/>
              </a:rPr>
              <a:t>.</a:t>
            </a:r>
            <a:endParaRPr lang="en-IE" sz="2400" dirty="0" smtClean="0">
              <a:solidFill>
                <a:schemeClr val="bg1"/>
              </a:solidFill>
              <a:latin typeface="Courier New" panose="02070309020205020404" pitchFamily="49" charset="0"/>
              <a:cs typeface="Courier New" panose="02070309020205020404" pitchFamily="49" charset="0"/>
            </a:endParaRPr>
          </a:p>
        </p:txBody>
      </p:sp>
      <p:sp>
        <p:nvSpPr>
          <p:cNvPr id="6" name="Rectangle 5"/>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7" name="Rounded Rectangle 6"/>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831092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dirty="0" smtClean="0">
                <a:solidFill>
                  <a:schemeClr val="bg1"/>
                </a:solidFill>
              </a:rPr>
              <a:t>Recursion: Fibonacci</a:t>
            </a:r>
            <a:endParaRPr lang="en-IE" dirty="0">
              <a:solidFill>
                <a:schemeClr val="bg1"/>
              </a:solidFill>
            </a:endParaRPr>
          </a:p>
        </p:txBody>
      </p:sp>
      <p:sp>
        <p:nvSpPr>
          <p:cNvPr id="5" name="Content Placeholder 2"/>
          <p:cNvSpPr txBox="1">
            <a:spLocks/>
          </p:cNvSpPr>
          <p:nvPr/>
        </p:nvSpPr>
        <p:spPr>
          <a:xfrm>
            <a:off x="609521" y="1600201"/>
            <a:ext cx="1009359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dirty="0">
                <a:solidFill>
                  <a:schemeClr val="bg1"/>
                </a:solidFill>
                <a:latin typeface="Courier New" panose="02070309020205020404" pitchFamily="49" charset="0"/>
                <a:cs typeface="Courier New" panose="02070309020205020404" pitchFamily="49" charset="0"/>
              </a:rPr>
              <a:t>######## MAIN PROGRAM #########</a:t>
            </a:r>
          </a:p>
          <a:p>
            <a:pPr algn="l"/>
            <a:endParaRPr lang="en-IE" dirty="0">
              <a:solidFill>
                <a:schemeClr val="bg1"/>
              </a:solidFill>
              <a:latin typeface="Courier New" panose="02070309020205020404" pitchFamily="49" charset="0"/>
              <a:cs typeface="Courier New" panose="02070309020205020404" pitchFamily="49" charset="0"/>
            </a:endParaRPr>
          </a:p>
          <a:p>
            <a:pPr algn="l"/>
            <a:r>
              <a:rPr lang="en-IE" dirty="0" err="1">
                <a:solidFill>
                  <a:schemeClr val="bg1"/>
                </a:solidFill>
                <a:latin typeface="Courier New" panose="02070309020205020404" pitchFamily="49" charset="0"/>
                <a:cs typeface="Courier New" panose="02070309020205020404" pitchFamily="49" charset="0"/>
              </a:rPr>
              <a:t>InputVal</a:t>
            </a:r>
            <a:r>
              <a:rPr lang="en-IE" dirty="0">
                <a:solidFill>
                  <a:schemeClr val="bg1"/>
                </a:solidFill>
                <a:latin typeface="Courier New" panose="02070309020205020404" pitchFamily="49" charset="0"/>
                <a:cs typeface="Courier New" panose="02070309020205020404" pitchFamily="49" charset="0"/>
              </a:rPr>
              <a:t> = </a:t>
            </a:r>
            <a:r>
              <a:rPr lang="en-IE" dirty="0" err="1">
                <a:solidFill>
                  <a:schemeClr val="bg1"/>
                </a:solidFill>
                <a:latin typeface="Courier New" panose="02070309020205020404" pitchFamily="49" charset="0"/>
                <a:cs typeface="Courier New" panose="02070309020205020404" pitchFamily="49" charset="0"/>
              </a:rPr>
              <a:t>int</a:t>
            </a:r>
            <a:r>
              <a:rPr lang="en-IE" dirty="0">
                <a:solidFill>
                  <a:schemeClr val="bg1"/>
                </a:solidFill>
                <a:latin typeface="Courier New" panose="02070309020205020404" pitchFamily="49" charset="0"/>
                <a:cs typeface="Courier New" panose="02070309020205020404" pitchFamily="49" charset="0"/>
              </a:rPr>
              <a:t>(input("Enter </a:t>
            </a:r>
            <a:r>
              <a:rPr lang="en-IE" dirty="0" smtClean="0">
                <a:solidFill>
                  <a:schemeClr val="bg1"/>
                </a:solidFill>
                <a:latin typeface="Courier New" panose="02070309020205020404" pitchFamily="49" charset="0"/>
                <a:cs typeface="Courier New" panose="02070309020205020404" pitchFamily="49" charset="0"/>
              </a:rPr>
              <a:t>number</a:t>
            </a:r>
            <a:r>
              <a:rPr lang="en-IE" dirty="0">
                <a:solidFill>
                  <a:schemeClr val="bg1"/>
                </a:solidFill>
                <a:latin typeface="Courier New" panose="02070309020205020404" pitchFamily="49" charset="0"/>
                <a:cs typeface="Courier New" panose="02070309020205020404" pitchFamily="49" charset="0"/>
              </a:rPr>
              <a:t>: "))</a:t>
            </a:r>
          </a:p>
          <a:p>
            <a:pPr algn="l"/>
            <a:r>
              <a:rPr lang="en-IE" dirty="0" smtClean="0">
                <a:solidFill>
                  <a:schemeClr val="bg1"/>
                </a:solidFill>
                <a:latin typeface="Courier New" panose="02070309020205020404" pitchFamily="49" charset="0"/>
                <a:cs typeface="Courier New" panose="02070309020205020404" pitchFamily="49" charset="0"/>
              </a:rPr>
              <a:t>print </a:t>
            </a:r>
            <a:r>
              <a:rPr lang="en-IE" dirty="0">
                <a:solidFill>
                  <a:schemeClr val="bg1"/>
                </a:solidFill>
                <a:latin typeface="Courier New" panose="02070309020205020404" pitchFamily="49" charset="0"/>
                <a:cs typeface="Courier New" panose="02070309020205020404" pitchFamily="49" charset="0"/>
              </a:rPr>
              <a:t>(</a:t>
            </a:r>
            <a:r>
              <a:rPr lang="en-IE" dirty="0" err="1" smtClean="0">
                <a:solidFill>
                  <a:schemeClr val="bg1"/>
                </a:solidFill>
                <a:latin typeface="Courier New" panose="02070309020205020404" pitchFamily="49" charset="0"/>
                <a:cs typeface="Courier New" panose="02070309020205020404" pitchFamily="49" charset="0"/>
              </a:rPr>
              <a:t>RecursiveFib</a:t>
            </a:r>
            <a:r>
              <a:rPr lang="en-IE" dirty="0" smtClean="0">
                <a:solidFill>
                  <a:schemeClr val="bg1"/>
                </a:solidFill>
                <a:latin typeface="Courier New" panose="02070309020205020404" pitchFamily="49" charset="0"/>
                <a:cs typeface="Courier New" panose="02070309020205020404" pitchFamily="49" charset="0"/>
              </a:rPr>
              <a:t>(</a:t>
            </a:r>
            <a:r>
              <a:rPr lang="en-IE" dirty="0" err="1" smtClean="0">
                <a:solidFill>
                  <a:schemeClr val="bg1"/>
                </a:solidFill>
                <a:latin typeface="Courier New" panose="02070309020205020404" pitchFamily="49" charset="0"/>
                <a:cs typeface="Courier New" panose="02070309020205020404" pitchFamily="49" charset="0"/>
              </a:rPr>
              <a:t>InputVal</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a:p>
            <a:pPr algn="l"/>
            <a:endParaRPr lang="en-IE" dirty="0">
              <a:solidFill>
                <a:schemeClr val="bg1"/>
              </a:solidFill>
              <a:latin typeface="Courier New" panose="02070309020205020404" pitchFamily="49" charset="0"/>
              <a:cs typeface="Courier New" panose="02070309020205020404" pitchFamily="49" charset="0"/>
            </a:endParaRPr>
          </a:p>
          <a:p>
            <a:pPr algn="l"/>
            <a:r>
              <a:rPr lang="en-IE" dirty="0">
                <a:solidFill>
                  <a:schemeClr val="bg1"/>
                </a:solidFill>
                <a:latin typeface="Courier New" panose="02070309020205020404" pitchFamily="49" charset="0"/>
                <a:cs typeface="Courier New" panose="02070309020205020404" pitchFamily="49" charset="0"/>
              </a:rPr>
              <a:t># END </a:t>
            </a:r>
            <a:r>
              <a:rPr lang="en-IE" dirty="0" err="1">
                <a:solidFill>
                  <a:schemeClr val="bg1"/>
                </a:solidFill>
                <a:latin typeface="Courier New" panose="02070309020205020404" pitchFamily="49" charset="0"/>
                <a:cs typeface="Courier New" panose="02070309020205020404" pitchFamily="49" charset="0"/>
              </a:rPr>
              <a:t>RecursiveFibonacci</a:t>
            </a:r>
            <a:r>
              <a:rPr lang="en-IE" dirty="0">
                <a:solidFill>
                  <a:schemeClr val="bg1"/>
                </a:solidFill>
                <a:latin typeface="Courier New" panose="02070309020205020404" pitchFamily="49" charset="0"/>
                <a:cs typeface="Courier New" panose="02070309020205020404" pitchFamily="49" charset="0"/>
              </a:rPr>
              <a:t>.</a:t>
            </a:r>
            <a:endParaRPr lang="en-IE" dirty="0" smtClean="0">
              <a:solidFill>
                <a:schemeClr val="bg1"/>
              </a:solidFill>
              <a:latin typeface="Courier New" panose="02070309020205020404" pitchFamily="49" charset="0"/>
              <a:cs typeface="Courier New" panose="02070309020205020404" pitchFamily="49" charset="0"/>
            </a:endParaRPr>
          </a:p>
        </p:txBody>
      </p:sp>
      <p:sp>
        <p:nvSpPr>
          <p:cNvPr id="6" name="Rectangle 5"/>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7" name="Rounded Rectangle 6"/>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29212049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Decimal to Binary Conversion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(n):</a:t>
            </a:r>
          </a:p>
          <a:p>
            <a:pPr marL="0" indent="0">
              <a:buNone/>
            </a:pPr>
            <a:r>
              <a:rPr lang="en-IE" sz="2400" dirty="0">
                <a:solidFill>
                  <a:schemeClr val="bg1"/>
                </a:solidFill>
                <a:latin typeface="Courier New" panose="02070309020205020404" pitchFamily="49" charset="0"/>
                <a:cs typeface="Courier New" panose="02070309020205020404" pitchFamily="49" charset="0"/>
              </a:rPr>
              <a:t>    if n &lt; 0:</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'Must be a positive integer'</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elif</a:t>
            </a: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(n//2)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(n%2)</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520085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Decimal to Binary Conversion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InputVal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(input("Enter DECIMAL number: "))</a:t>
            </a:r>
          </a:p>
          <a:p>
            <a:pPr marL="0" indent="0">
              <a:buNone/>
            </a:pPr>
            <a:r>
              <a:rPr lang="en-IE" sz="2400" dirty="0">
                <a:solidFill>
                  <a:schemeClr val="bg1"/>
                </a:solidFill>
                <a:latin typeface="Courier New" panose="02070309020205020404" pitchFamily="49" charset="0"/>
                <a:cs typeface="Courier New" panose="02070309020205020404" pitchFamily="49" charset="0"/>
              </a:rPr>
              <a:t>print("The number", </a:t>
            </a:r>
            <a:r>
              <a:rPr lang="en-IE" sz="2400" dirty="0" err="1">
                <a:solidFill>
                  <a:schemeClr val="bg1"/>
                </a:solidFill>
                <a:latin typeface="Courier New" panose="02070309020205020404" pitchFamily="49" charset="0"/>
                <a:cs typeface="Courier New" panose="02070309020205020404" pitchFamily="49" charset="0"/>
              </a:rPr>
              <a:t>InputVal</a:t>
            </a:r>
            <a:r>
              <a:rPr lang="en-IE" sz="2400" dirty="0">
                <a:solidFill>
                  <a:schemeClr val="bg1"/>
                </a:solidFill>
                <a:latin typeface="Courier New" panose="02070309020205020404" pitchFamily="49" charset="0"/>
                <a:cs typeface="Courier New" panose="02070309020205020404" pitchFamily="49" charset="0"/>
              </a:rPr>
              <a:t>, "is",</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InputVal</a:t>
            </a:r>
            <a:r>
              <a:rPr lang="en-IE" sz="2400" dirty="0">
                <a:solidFill>
                  <a:schemeClr val="bg1"/>
                </a:solidFill>
                <a:latin typeface="Courier New" panose="02070309020205020404" pitchFamily="49" charset="0"/>
                <a:cs typeface="Courier New" panose="02070309020205020404" pitchFamily="49" charset="0"/>
              </a:rPr>
              <a:t>), "in BINARY")</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DecimalToBinaryConversion</a:t>
            </a:r>
            <a:r>
              <a:rPr lang="en-IE" sz="24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26576973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a:bodyPr>
          <a:lstStyle/>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def</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(Current):</a:t>
            </a:r>
          </a:p>
          <a:p>
            <a:pPr marL="0" indent="0">
              <a:buNone/>
            </a:pPr>
            <a:r>
              <a:rPr lang="en-IE" sz="24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1 +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print("Recursive Count:",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HeadNode</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75083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Structured Programming</a:t>
            </a:r>
            <a:endParaRPr lang="en-IE" dirty="0"/>
          </a:p>
        </p:txBody>
      </p:sp>
      <p:sp>
        <p:nvSpPr>
          <p:cNvPr id="3" name="Content Placeholder 2"/>
          <p:cNvSpPr>
            <a:spLocks noGrp="1"/>
          </p:cNvSpPr>
          <p:nvPr>
            <p:ph idx="1"/>
          </p:nvPr>
        </p:nvSpPr>
        <p:spPr/>
        <p:txBody>
          <a:bodyPr>
            <a:normAutofit fontScale="70000" lnSpcReduction="20000"/>
          </a:bodyPr>
          <a:lstStyle/>
          <a:p>
            <a:pPr marL="800100" lvl="2" indent="0">
              <a:buNone/>
            </a:pPr>
            <a:r>
              <a:rPr lang="en-IE" sz="3200" dirty="0">
                <a:solidFill>
                  <a:schemeClr val="bg1"/>
                </a:solidFill>
                <a:latin typeface="Courier New" panose="02070309020205020404" pitchFamily="49" charset="0"/>
                <a:cs typeface="Courier New" panose="02070309020205020404" pitchFamily="49" charset="0"/>
              </a:rPr>
              <a:t># PROGRAM Global and </a:t>
            </a:r>
            <a:r>
              <a:rPr lang="en-IE" sz="3200" dirty="0" smtClean="0">
                <a:solidFill>
                  <a:schemeClr val="bg1"/>
                </a:solidFill>
                <a:latin typeface="Courier New" panose="02070309020205020404" pitchFamily="49" charset="0"/>
                <a:cs typeface="Courier New" panose="02070309020205020404" pitchFamily="49" charset="0"/>
              </a:rPr>
              <a:t>Local Variables</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"This is a global variable"</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a:t>
            </a:r>
            <a:r>
              <a:rPr lang="en-IE" sz="3200" dirty="0" smtClean="0">
                <a:solidFill>
                  <a:schemeClr val="bg1"/>
                </a:solidFill>
                <a:latin typeface="Courier New" panose="02070309020205020404" pitchFamily="49" charset="0"/>
                <a:cs typeface="Courier New" panose="02070309020205020404" pitchFamily="49" charset="0"/>
              </a:rPr>
              <a:t>“Local </a:t>
            </a:r>
            <a:r>
              <a:rPr lang="en-IE" sz="3200" dirty="0">
                <a:solidFill>
                  <a:schemeClr val="bg1"/>
                </a:solidFill>
                <a:latin typeface="Courier New" panose="02070309020205020404" pitchFamily="49" charset="0"/>
                <a:cs typeface="Courier New" panose="02070309020205020404" pitchFamily="49" charset="0"/>
              </a:rPr>
              <a:t>copy of the global variable"</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global </a:t>
            </a:r>
            <a:r>
              <a:rPr lang="en-IE" sz="3200" dirty="0" err="1">
                <a:solidFill>
                  <a:schemeClr val="bg1"/>
                </a:solidFill>
                <a:latin typeface="Courier New" panose="02070309020205020404" pitchFamily="49" charset="0"/>
                <a:cs typeface="Courier New" panose="02070309020205020404" pitchFamily="49" charset="0"/>
              </a:rPr>
              <a:t>global_var</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MyMethod</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smtClean="0">
                <a:solidFill>
                  <a:schemeClr val="bg1"/>
                </a:solidFill>
                <a:latin typeface="Courier New" panose="02070309020205020404" pitchFamily="49" charset="0"/>
                <a:cs typeface="Courier New" panose="02070309020205020404" pitchFamily="49" charset="0"/>
              </a:rPr>
              <a:t>)</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 END</a:t>
            </a:r>
            <a:r>
              <a:rPr lang="en-IE" sz="32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5663158" y="5301208"/>
            <a:ext cx="633670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This is a local copy of the global variable</a:t>
            </a:r>
          </a:p>
          <a:p>
            <a:pPr algn="ctr"/>
            <a:r>
              <a:rPr lang="en-IE" sz="2800" dirty="0"/>
              <a:t>This is a local copy of the global variable</a:t>
            </a:r>
          </a:p>
          <a:p>
            <a:pPr algn="ctr"/>
            <a:r>
              <a:rPr lang="en-IE" sz="2800" dirty="0"/>
              <a:t>This is a local copy of the global variable</a:t>
            </a:r>
          </a:p>
        </p:txBody>
      </p:sp>
    </p:spTree>
    <p:extLst>
      <p:ext uri="{BB962C8B-B14F-4D97-AF65-F5344CB8AC3E}">
        <p14:creationId xmlns:p14="http://schemas.microsoft.com/office/powerpoint/2010/main" val="3536358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lnSpcReduction="1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a:p>
            <a:pPr marL="0" indent="0">
              <a:buNone/>
            </a:pPr>
            <a:r>
              <a:rPr lang="en-IE" sz="24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p:txBody>
      </p:sp>
    </p:spTree>
    <p:extLst>
      <p:ext uri="{BB962C8B-B14F-4D97-AF65-F5344CB8AC3E}">
        <p14:creationId xmlns:p14="http://schemas.microsoft.com/office/powerpoint/2010/main" val="14324913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fontScale="925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(Current, N):</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elif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print(N, "was found")</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 </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(Current, 37)</a:t>
            </a:r>
          </a:p>
        </p:txBody>
      </p:sp>
    </p:spTree>
    <p:extLst>
      <p:ext uri="{BB962C8B-B14F-4D97-AF65-F5344CB8AC3E}">
        <p14:creationId xmlns:p14="http://schemas.microsoft.com/office/powerpoint/2010/main" val="21384119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340768"/>
            <a:ext cx="10382229" cy="5184576"/>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(Current,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elif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ListNode</a:t>
            </a:r>
            <a:r>
              <a:rPr lang="en-IE" sz="2400" dirty="0">
                <a:solidFill>
                  <a:schemeClr val="bg1"/>
                </a:solidFill>
                <a:latin typeface="Courier New" panose="02070309020205020404" pitchFamily="49" charset="0"/>
                <a:cs typeface="Courier New" panose="02070309020205020404" pitchFamily="49" charset="0"/>
              </a:rPr>
              <a:t>(N,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nodeX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 </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(Current, 37, 12345)       </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p:txBody>
      </p:sp>
    </p:spTree>
    <p:extLst>
      <p:ext uri="{BB962C8B-B14F-4D97-AF65-F5344CB8AC3E}">
        <p14:creationId xmlns:p14="http://schemas.microsoft.com/office/powerpoint/2010/main" val="11774902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478582" y="1340768"/>
            <a:ext cx="11102309" cy="5184576"/>
          </a:xfrm>
        </p:spPr>
        <p:txBody>
          <a:bodyPr>
            <a:normAutofit fontScale="925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(Current, N):</a:t>
            </a:r>
          </a:p>
          <a:p>
            <a:pPr marL="0" indent="0">
              <a:buNone/>
            </a:pPr>
            <a:r>
              <a:rPr lang="en-IE" sz="24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THEN</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N</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       # THEN</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Current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smtClean="0">
                <a:solidFill>
                  <a:schemeClr val="bg1"/>
                </a:solidFill>
                <a:latin typeface="Courier New" panose="02070309020205020404" pitchFamily="49" charset="0"/>
                <a:cs typeface="Courier New" panose="02070309020205020404" pitchFamily="49" charset="0"/>
              </a:rPr>
              <a:t>Current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(Current, 12345)</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p:txBody>
      </p:sp>
    </p:spTree>
    <p:extLst>
      <p:ext uri="{BB962C8B-B14F-4D97-AF65-F5344CB8AC3E}">
        <p14:creationId xmlns:p14="http://schemas.microsoft.com/office/powerpoint/2010/main" val="42113928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Stacks and Queues </a:t>
            </a:r>
            <a:br>
              <a:rPr lang="en-IE" sz="6000" dirty="0">
                <a:solidFill>
                  <a:schemeClr val="bg1"/>
                </a:solidFill>
              </a:rPr>
            </a:br>
            <a:r>
              <a:rPr lang="en-IE" sz="6000" dirty="0">
                <a:solidFill>
                  <a:schemeClr val="bg1"/>
                </a:solidFill>
              </a:rPr>
              <a:t>(as </a:t>
            </a:r>
            <a:r>
              <a:rPr lang="en-IE" sz="6000" dirty="0" smtClean="0">
                <a:solidFill>
                  <a:schemeClr val="bg1"/>
                </a:solidFill>
              </a:rPr>
              <a:t>a Linked List)</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11454788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Stacks</a:t>
            </a:r>
            <a:endParaRPr lang="en-IE" sz="6600" dirty="0">
              <a:solidFill>
                <a:schemeClr val="bg1"/>
              </a:solidFill>
            </a:endParaRPr>
          </a:p>
        </p:txBody>
      </p:sp>
    </p:spTree>
    <p:extLst>
      <p:ext uri="{BB962C8B-B14F-4D97-AF65-F5344CB8AC3E}">
        <p14:creationId xmlns:p14="http://schemas.microsoft.com/office/powerpoint/2010/main" val="17771406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a:t>
            </a:r>
            <a:r>
              <a:rPr lang="en-IE" dirty="0" err="1" smtClean="0">
                <a:solidFill>
                  <a:schemeClr val="bg1"/>
                </a:solidFill>
              </a:rPr>
              <a:t>IsEmpty</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p:txBody>
          <a:bodyPr>
            <a:normAutofit/>
          </a:bodyPr>
          <a:lstStyle/>
          <a:p>
            <a:pPr marL="0" indent="0">
              <a:buNone/>
            </a:pPr>
            <a:r>
              <a:rPr lang="en-IE" dirty="0" err="1">
                <a:solidFill>
                  <a:schemeClr val="bg1"/>
                </a:solidFill>
                <a:latin typeface="Courier New" panose="02070309020205020404" pitchFamily="49" charset="0"/>
                <a:cs typeface="Courier New" panose="02070309020205020404" pitchFamily="49" charset="0"/>
              </a:rPr>
              <a:t>def</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StackIsEmpty</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global </a:t>
            </a:r>
            <a:r>
              <a:rPr lang="en-IE" dirty="0" err="1">
                <a:solidFill>
                  <a:schemeClr val="bg1"/>
                </a:solidFill>
                <a:latin typeface="Courier New" panose="02070309020205020404" pitchFamily="49" charset="0"/>
                <a:cs typeface="Courier New" panose="02070309020205020404" pitchFamily="49" charset="0"/>
              </a:rPr>
              <a:t>StackTop</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return </a:t>
            </a:r>
            <a:r>
              <a:rPr lang="en-IE" dirty="0" err="1">
                <a:solidFill>
                  <a:schemeClr val="bg1"/>
                </a:solidFill>
                <a:latin typeface="Courier New" panose="02070309020205020404" pitchFamily="49" charset="0"/>
                <a:cs typeface="Courier New" panose="02070309020205020404" pitchFamily="49" charset="0"/>
              </a:rPr>
              <a:t>StackTop</a:t>
            </a:r>
            <a:r>
              <a:rPr lang="en-IE" dirty="0">
                <a:solidFill>
                  <a:schemeClr val="bg1"/>
                </a:solidFill>
                <a:latin typeface="Courier New" panose="02070309020205020404" pitchFamily="49" charset="0"/>
                <a:cs typeface="Courier New" panose="02070309020205020404" pitchFamily="49" charset="0"/>
              </a:rPr>
              <a:t> == None</a:t>
            </a:r>
          </a:p>
          <a:p>
            <a:pPr marL="0" indent="0">
              <a:buNone/>
            </a:pPr>
            <a:r>
              <a:rPr lang="en-IE" dirty="0">
                <a:solidFill>
                  <a:schemeClr val="bg1"/>
                </a:solidFill>
                <a:latin typeface="Courier New" panose="02070309020205020404" pitchFamily="49" charset="0"/>
                <a:cs typeface="Courier New" panose="02070309020205020404" pitchFamily="49" charset="0"/>
              </a:rPr>
              <a:t># END </a:t>
            </a:r>
            <a:r>
              <a:rPr lang="en-IE" dirty="0" err="1">
                <a:solidFill>
                  <a:schemeClr val="bg1"/>
                </a:solidFill>
                <a:latin typeface="Courier New" panose="02070309020205020404" pitchFamily="49" charset="0"/>
                <a:cs typeface="Courier New" panose="02070309020205020404" pitchFamily="49" charset="0"/>
              </a:rPr>
              <a:t>StackIsEmpty</a:t>
            </a:r>
            <a:r>
              <a:rPr lang="en-IE"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864741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a:t>
            </a:r>
            <a:r>
              <a:rPr lang="en-IE" dirty="0" err="1" smtClean="0">
                <a:solidFill>
                  <a:schemeClr val="bg1"/>
                </a:solidFill>
              </a:rPr>
              <a:t>PrintStack</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p:txBody>
          <a:bodyPr>
            <a:normAutofit fontScale="77500" lnSpcReduction="20000"/>
          </a:bodyPr>
          <a:lstStyle/>
          <a:p>
            <a:pPr marL="0" indent="0">
              <a:buNone/>
            </a:pPr>
            <a:r>
              <a:rPr lang="en-IE" sz="4000" dirty="0" err="1">
                <a:solidFill>
                  <a:schemeClr val="bg1"/>
                </a:solidFill>
                <a:latin typeface="Courier New" panose="02070309020205020404" pitchFamily="49" charset="0"/>
                <a:cs typeface="Courier New" panose="02070309020205020404" pitchFamily="49" charset="0"/>
              </a:rPr>
              <a:t>def</a:t>
            </a: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PrintStack</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global </a:t>
            </a:r>
            <a:r>
              <a:rPr lang="en-IE" sz="4000" dirty="0" err="1">
                <a:solidFill>
                  <a:schemeClr val="bg1"/>
                </a:solidFill>
                <a:latin typeface="Courier New" panose="02070309020205020404" pitchFamily="49" charset="0"/>
                <a:cs typeface="Courier New" panose="02070309020205020404" pitchFamily="49" charset="0"/>
              </a:rPr>
              <a:t>StackTop</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SPrint</a:t>
            </a:r>
            <a:r>
              <a:rPr lang="en-IE" sz="4000" dirty="0">
                <a:solidFill>
                  <a:schemeClr val="bg1"/>
                </a:solidFill>
                <a:latin typeface="Courier New" panose="02070309020205020404" pitchFamily="49" charset="0"/>
                <a:cs typeface="Courier New" panose="02070309020205020404" pitchFamily="49" charset="0"/>
              </a:rPr>
              <a:t> = </a:t>
            </a:r>
            <a:r>
              <a:rPr lang="en-IE" sz="4000" dirty="0" err="1">
                <a:solidFill>
                  <a:schemeClr val="bg1"/>
                </a:solidFill>
                <a:latin typeface="Courier New" panose="02070309020205020404" pitchFamily="49" charset="0"/>
                <a:cs typeface="Courier New" panose="02070309020205020404" pitchFamily="49" charset="0"/>
              </a:rPr>
              <a:t>StackTop</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while(</a:t>
            </a:r>
            <a:r>
              <a:rPr lang="en-IE" sz="4000" dirty="0" err="1" smtClean="0">
                <a:solidFill>
                  <a:schemeClr val="bg1"/>
                </a:solidFill>
                <a:latin typeface="Courier New" panose="02070309020205020404" pitchFamily="49" charset="0"/>
                <a:cs typeface="Courier New" panose="02070309020205020404" pitchFamily="49" charset="0"/>
              </a:rPr>
              <a:t>SPrint</a:t>
            </a:r>
            <a:r>
              <a:rPr lang="en-IE" sz="4000" dirty="0" smtClean="0">
                <a:solidFill>
                  <a:schemeClr val="bg1"/>
                </a:solidFill>
                <a:latin typeface="Courier New" panose="02070309020205020404" pitchFamily="49" charset="0"/>
                <a:cs typeface="Courier New" panose="02070309020205020404" pitchFamily="49" charset="0"/>
              </a:rPr>
              <a:t> </a:t>
            </a:r>
            <a:r>
              <a:rPr lang="en-IE" sz="4000" dirty="0">
                <a:solidFill>
                  <a:schemeClr val="bg1"/>
                </a:solidFill>
                <a:latin typeface="Courier New" panose="02070309020205020404" pitchFamily="49" charset="0"/>
                <a:cs typeface="Courier New" panose="02070309020205020404" pitchFamily="49" charset="0"/>
              </a:rPr>
              <a:t>!= None):</a:t>
            </a:r>
          </a:p>
          <a:p>
            <a:pPr marL="0" indent="0">
              <a:buNone/>
            </a:pPr>
            <a:r>
              <a:rPr lang="en-IE" sz="4000" dirty="0">
                <a:solidFill>
                  <a:schemeClr val="bg1"/>
                </a:solidFill>
                <a:latin typeface="Courier New" panose="02070309020205020404" pitchFamily="49" charset="0"/>
                <a:cs typeface="Courier New" panose="02070309020205020404" pitchFamily="49" charset="0"/>
              </a:rPr>
              <a:t>    # DO</a:t>
            </a:r>
          </a:p>
          <a:p>
            <a:pPr marL="0" indent="0">
              <a:buNone/>
            </a:pPr>
            <a:r>
              <a:rPr lang="en-IE" sz="4000" dirty="0">
                <a:solidFill>
                  <a:schemeClr val="bg1"/>
                </a:solidFill>
                <a:latin typeface="Courier New" panose="02070309020205020404" pitchFamily="49" charset="0"/>
                <a:cs typeface="Courier New" panose="02070309020205020404" pitchFamily="49" charset="0"/>
              </a:rPr>
              <a:t>        print(</a:t>
            </a:r>
            <a:r>
              <a:rPr lang="en-IE" sz="4000" dirty="0" err="1">
                <a:solidFill>
                  <a:schemeClr val="bg1"/>
                </a:solidFill>
                <a:latin typeface="Courier New" panose="02070309020205020404" pitchFamily="49" charset="0"/>
                <a:cs typeface="Courier New" panose="02070309020205020404" pitchFamily="49" charset="0"/>
              </a:rPr>
              <a:t>SPrint.value</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SPrint</a:t>
            </a:r>
            <a:r>
              <a:rPr lang="en-IE" sz="4000" dirty="0">
                <a:solidFill>
                  <a:schemeClr val="bg1"/>
                </a:solidFill>
                <a:latin typeface="Courier New" panose="02070309020205020404" pitchFamily="49" charset="0"/>
                <a:cs typeface="Courier New" panose="02070309020205020404" pitchFamily="49" charset="0"/>
              </a:rPr>
              <a:t> = </a:t>
            </a:r>
            <a:r>
              <a:rPr lang="en-IE" sz="4000" dirty="0" err="1">
                <a:solidFill>
                  <a:schemeClr val="bg1"/>
                </a:solidFill>
                <a:latin typeface="Courier New" panose="02070309020205020404" pitchFamily="49" charset="0"/>
                <a:cs typeface="Courier New" panose="02070309020205020404" pitchFamily="49" charset="0"/>
              </a:rPr>
              <a:t>SPrint.pointer</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4000" dirty="0" smtClean="0">
                <a:solidFill>
                  <a:schemeClr val="bg1"/>
                </a:solidFill>
                <a:latin typeface="Courier New" panose="02070309020205020404" pitchFamily="49" charset="0"/>
                <a:cs typeface="Courier New" panose="02070309020205020404" pitchFamily="49" charset="0"/>
              </a:rPr>
              <a:t># </a:t>
            </a:r>
            <a:r>
              <a:rPr lang="en-IE" sz="4000" dirty="0">
                <a:solidFill>
                  <a:schemeClr val="bg1"/>
                </a:solidFill>
                <a:latin typeface="Courier New" panose="02070309020205020404" pitchFamily="49" charset="0"/>
                <a:cs typeface="Courier New" panose="02070309020205020404" pitchFamily="49" charset="0"/>
              </a:rPr>
              <a:t>END </a:t>
            </a:r>
            <a:r>
              <a:rPr lang="en-IE" sz="4000" dirty="0" err="1">
                <a:solidFill>
                  <a:schemeClr val="bg1"/>
                </a:solidFill>
                <a:latin typeface="Courier New" panose="02070309020205020404" pitchFamily="49" charset="0"/>
                <a:cs typeface="Courier New" panose="02070309020205020404" pitchFamily="49" charset="0"/>
              </a:rPr>
              <a:t>QueueIsEmpty</a:t>
            </a:r>
            <a:r>
              <a:rPr lang="en-IE" sz="4000"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262469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(Push)</a:t>
            </a:r>
            <a:endParaRPr lang="en-IE" dirty="0">
              <a:solidFill>
                <a:schemeClr val="bg1"/>
              </a:solidFill>
            </a:endParaRPr>
          </a:p>
        </p:txBody>
      </p:sp>
      <p:sp>
        <p:nvSpPr>
          <p:cNvPr id="5" name="Content Placeholder 4"/>
          <p:cNvSpPr>
            <a:spLocks noGrp="1"/>
          </p:cNvSpPr>
          <p:nvPr>
            <p:ph idx="1"/>
          </p:nvPr>
        </p:nvSpPr>
        <p:spPr>
          <a:xfrm>
            <a:off x="622598" y="1412776"/>
            <a:ext cx="10971372" cy="4925143"/>
          </a:xfrm>
        </p:spPr>
        <p:txBody>
          <a:bodyPr>
            <a:normAutofit fontScale="62500" lnSpcReduction="20000"/>
          </a:bodyPr>
          <a:lstStyle/>
          <a:p>
            <a:pPr marL="0" indent="0">
              <a:buNone/>
            </a:pPr>
            <a:r>
              <a:rPr lang="en-IE" sz="4500" dirty="0" err="1">
                <a:solidFill>
                  <a:schemeClr val="bg1"/>
                </a:solidFill>
                <a:latin typeface="Courier New" panose="02070309020205020404" pitchFamily="49" charset="0"/>
                <a:cs typeface="Courier New" panose="02070309020205020404" pitchFamily="49" charset="0"/>
              </a:rPr>
              <a:t>def</a:t>
            </a: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StackPush</a:t>
            </a:r>
            <a:r>
              <a:rPr lang="en-IE" sz="4500" dirty="0">
                <a:solidFill>
                  <a:schemeClr val="bg1"/>
                </a:solidFill>
                <a:latin typeface="Courier New" panose="02070309020205020404" pitchFamily="49" charset="0"/>
                <a:cs typeface="Courier New" panose="02070309020205020404" pitchFamily="49" charset="0"/>
              </a:rPr>
              <a:t>(N):</a:t>
            </a:r>
          </a:p>
          <a:p>
            <a:pPr marL="0" indent="0">
              <a:buNone/>
            </a:pPr>
            <a:r>
              <a:rPr lang="en-IE" sz="4500" dirty="0">
                <a:solidFill>
                  <a:schemeClr val="bg1"/>
                </a:solidFill>
                <a:latin typeface="Courier New" panose="02070309020205020404" pitchFamily="49" charset="0"/>
                <a:cs typeface="Courier New" panose="02070309020205020404" pitchFamily="49" charset="0"/>
              </a:rPr>
              <a:t>    global </a:t>
            </a:r>
            <a:r>
              <a:rPr lang="en-IE" sz="4500" dirty="0" err="1">
                <a:solidFill>
                  <a:schemeClr val="bg1"/>
                </a:solidFill>
                <a:latin typeface="Courier New" panose="02070309020205020404" pitchFamily="49" charset="0"/>
                <a:cs typeface="Courier New" panose="02070309020205020404" pitchFamily="49" charset="0"/>
              </a:rPr>
              <a:t>StackTop</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nodeX</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ListNode</a:t>
            </a:r>
            <a:r>
              <a:rPr lang="en-IE" sz="4500" dirty="0">
                <a:solidFill>
                  <a:schemeClr val="bg1"/>
                </a:solidFill>
                <a:latin typeface="Courier New" panose="02070309020205020404" pitchFamily="49" charset="0"/>
                <a:cs typeface="Courier New" panose="02070309020205020404" pitchFamily="49" charset="0"/>
              </a:rPr>
              <a:t>(N, None)</a:t>
            </a:r>
          </a:p>
          <a:p>
            <a:pPr marL="0" indent="0">
              <a:buNone/>
            </a:pPr>
            <a:r>
              <a:rPr lang="en-IE" sz="4500" dirty="0">
                <a:solidFill>
                  <a:schemeClr val="bg1"/>
                </a:solidFill>
                <a:latin typeface="Courier New" panose="02070309020205020404" pitchFamily="49" charset="0"/>
                <a:cs typeface="Courier New" panose="02070309020205020404" pitchFamily="49" charset="0"/>
              </a:rPr>
              <a:t>    if </a:t>
            </a:r>
            <a:r>
              <a:rPr lang="en-IE" sz="4500" dirty="0" err="1">
                <a:solidFill>
                  <a:schemeClr val="bg1"/>
                </a:solidFill>
                <a:latin typeface="Courier New" panose="02070309020205020404" pitchFamily="49" charset="0"/>
                <a:cs typeface="Courier New" panose="02070309020205020404" pitchFamily="49" charset="0"/>
              </a:rPr>
              <a:t>StackIsEmpty</a:t>
            </a:r>
            <a:r>
              <a:rPr lang="en-IE" sz="4500" dirty="0">
                <a:solidFill>
                  <a:schemeClr val="bg1"/>
                </a:solidFill>
                <a:latin typeface="Courier New" panose="02070309020205020404" pitchFamily="49" charset="0"/>
                <a:cs typeface="Courier New" panose="02070309020205020404" pitchFamily="49" charset="0"/>
              </a:rPr>
              <a:t>():</a:t>
            </a:r>
          </a:p>
          <a:p>
            <a:pPr marL="0" indent="0">
              <a:buNone/>
            </a:pPr>
            <a:r>
              <a:rPr lang="en-IE" sz="4500" dirty="0">
                <a:solidFill>
                  <a:schemeClr val="bg1"/>
                </a:solidFill>
                <a:latin typeface="Courier New" panose="02070309020205020404" pitchFamily="49" charset="0"/>
                <a:cs typeface="Courier New" panose="02070309020205020404" pitchFamily="49" charset="0"/>
              </a:rPr>
              <a:t>    # THEN</a:t>
            </a: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StackTop</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nodeX</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else:</a:t>
            </a: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nodeX.pointer</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StackTop</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StackTop</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nodeX</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 ENDIF;</a:t>
            </a:r>
          </a:p>
          <a:p>
            <a:pPr marL="0" indent="0">
              <a:buNone/>
            </a:pPr>
            <a:r>
              <a:rPr lang="en-IE" sz="4500" dirty="0">
                <a:solidFill>
                  <a:schemeClr val="bg1"/>
                </a:solidFill>
                <a:latin typeface="Courier New" panose="02070309020205020404" pitchFamily="49" charset="0"/>
                <a:cs typeface="Courier New" panose="02070309020205020404" pitchFamily="49" charset="0"/>
              </a:rPr>
              <a:t># END </a:t>
            </a:r>
            <a:r>
              <a:rPr lang="en-IE" sz="4500" dirty="0" err="1">
                <a:solidFill>
                  <a:schemeClr val="bg1"/>
                </a:solidFill>
                <a:latin typeface="Courier New" panose="02070309020205020404" pitchFamily="49" charset="0"/>
                <a:cs typeface="Courier New" panose="02070309020205020404" pitchFamily="49" charset="0"/>
              </a:rPr>
              <a:t>StackPush</a:t>
            </a:r>
            <a:r>
              <a:rPr lang="en-IE" sz="4500"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383463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(Pop)</a:t>
            </a:r>
            <a:endParaRPr lang="en-IE" dirty="0">
              <a:solidFill>
                <a:schemeClr val="bg1"/>
              </a:solidFill>
            </a:endParaRPr>
          </a:p>
        </p:txBody>
      </p:sp>
      <p:sp>
        <p:nvSpPr>
          <p:cNvPr id="5" name="Content Placeholder 4"/>
          <p:cNvSpPr>
            <a:spLocks noGrp="1"/>
          </p:cNvSpPr>
          <p:nvPr>
            <p:ph idx="1"/>
          </p:nvPr>
        </p:nvSpPr>
        <p:spPr>
          <a:xfrm>
            <a:off x="609521" y="1052736"/>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StackPop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StackIsEmpty</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a:t>
            </a:r>
            <a:r>
              <a:rPr lang="en-IE" sz="2400" dirty="0" err="1">
                <a:solidFill>
                  <a:schemeClr val="bg1"/>
                </a:solidFill>
                <a:latin typeface="Courier New" panose="02070309020205020404" pitchFamily="49" charset="0"/>
                <a:cs typeface="Courier New" panose="02070309020205020404" pitchFamily="49" charset="0"/>
              </a:rPr>
              <a:t>StackTop.value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StackTop.pointer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StackPop</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58148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sz="6600" dirty="0" smtClean="0">
                <a:solidFill>
                  <a:schemeClr val="bg1"/>
                </a:solidFill>
              </a:rPr>
              <a:t>Python: Stacks and Queues </a:t>
            </a:r>
            <a:br>
              <a:rPr lang="en-IE" sz="6600" dirty="0" smtClean="0">
                <a:solidFill>
                  <a:schemeClr val="bg1"/>
                </a:solidFill>
              </a:rPr>
            </a:br>
            <a:r>
              <a:rPr lang="en-IE" sz="6600" dirty="0">
                <a:solidFill>
                  <a:schemeClr val="bg1"/>
                </a:solidFill>
              </a:rPr>
              <a:t>(</a:t>
            </a:r>
            <a:r>
              <a:rPr lang="en-IE" sz="6600" dirty="0" smtClean="0">
                <a:solidFill>
                  <a:schemeClr val="bg1"/>
                </a:solidFill>
              </a:rPr>
              <a:t>as an Array)</a:t>
            </a:r>
            <a:endParaRPr lang="en-IE" sz="66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53276182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(Top)</a:t>
            </a:r>
            <a:endParaRPr lang="en-IE" dirty="0">
              <a:solidFill>
                <a:schemeClr val="bg1"/>
              </a:solidFill>
            </a:endParaRPr>
          </a:p>
        </p:txBody>
      </p:sp>
      <p:sp>
        <p:nvSpPr>
          <p:cNvPr id="5" name="Content Placeholder 4"/>
          <p:cNvSpPr>
            <a:spLocks noGrp="1"/>
          </p:cNvSpPr>
          <p:nvPr>
            <p:ph idx="1"/>
          </p:nvPr>
        </p:nvSpPr>
        <p:spPr>
          <a:xfrm>
            <a:off x="609521" y="1052736"/>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ShowStackTop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StackIsEmpty</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a:t>
            </a:r>
            <a:r>
              <a:rPr lang="en-IE" sz="2400" dirty="0" err="1">
                <a:solidFill>
                  <a:schemeClr val="bg1"/>
                </a:solidFill>
                <a:latin typeface="Courier New" panose="02070309020205020404" pitchFamily="49" charset="0"/>
                <a:cs typeface="Courier New" panose="02070309020205020404" pitchFamily="49" charset="0"/>
              </a:rPr>
              <a:t>StackTop.value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print("Top value:", </a:t>
            </a:r>
            <a:r>
              <a:rPr lang="en-IE" sz="2400" dirty="0" err="1">
                <a:solidFill>
                  <a:schemeClr val="bg1"/>
                </a:solidFill>
                <a:latin typeface="Courier New" panose="02070309020205020404" pitchFamily="49" charset="0"/>
                <a:cs typeface="Courier New" panose="02070309020205020404" pitchFamily="49" charset="0"/>
              </a:rPr>
              <a:t>StackTop.value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ShowStackTop</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56762114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Queues</a:t>
            </a:r>
            <a:endParaRPr lang="en-IE" sz="6600" dirty="0">
              <a:solidFill>
                <a:schemeClr val="bg1"/>
              </a:solidFill>
            </a:endParaRPr>
          </a:p>
        </p:txBody>
      </p:sp>
    </p:spTree>
    <p:extLst>
      <p:ext uri="{BB962C8B-B14F-4D97-AF65-F5344CB8AC3E}">
        <p14:creationId xmlns:p14="http://schemas.microsoft.com/office/powerpoint/2010/main" val="32123228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Queues (</a:t>
            </a:r>
            <a:r>
              <a:rPr lang="en-IE" dirty="0" err="1" smtClean="0">
                <a:solidFill>
                  <a:schemeClr val="bg1"/>
                </a:solidFill>
              </a:rPr>
              <a:t>IsEmpty</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a:xfrm>
            <a:off x="609521" y="1340768"/>
            <a:ext cx="10971372" cy="4525963"/>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QueueIsEmpty</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QueueTail</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return </a:t>
            </a:r>
            <a:r>
              <a:rPr lang="en-IE" sz="2800" dirty="0" err="1">
                <a:solidFill>
                  <a:schemeClr val="bg1"/>
                </a:solidFill>
                <a:latin typeface="Courier New" panose="02070309020205020404" pitchFamily="49" charset="0"/>
                <a:cs typeface="Courier New" panose="02070309020205020404" pitchFamily="49" charset="0"/>
              </a:rPr>
              <a:t>QueueHead</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QueueTail</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QueueIsEmpty</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9523188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Queues (</a:t>
            </a:r>
            <a:r>
              <a:rPr lang="en-IE" dirty="0" err="1" smtClean="0">
                <a:solidFill>
                  <a:schemeClr val="bg1"/>
                </a:solidFill>
              </a:rPr>
              <a:t>PrintQueue</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PrintQueue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QPrint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while(</a:t>
            </a:r>
            <a:r>
              <a:rPr lang="en-IE" sz="2400" dirty="0" err="1" smtClean="0">
                <a:solidFill>
                  <a:schemeClr val="bg1"/>
                </a:solidFill>
                <a:latin typeface="Courier New" panose="02070309020205020404" pitchFamily="49" charset="0"/>
                <a:cs typeface="Courier New" panose="02070309020205020404" pitchFamily="49" charset="0"/>
              </a:rPr>
              <a:t>QPrint</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QPrint.value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QPrint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QPrint.pointer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QueueIsEmpty</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22358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Queues (</a:t>
            </a:r>
            <a:r>
              <a:rPr lang="en-IE" dirty="0" err="1" smtClean="0">
                <a:solidFill>
                  <a:schemeClr val="bg1"/>
                </a:solidFill>
              </a:rPr>
              <a:t>AddToQ</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a:xfrm>
            <a:off x="478582" y="1639341"/>
            <a:ext cx="10971372" cy="4525963"/>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AddToQ</a:t>
            </a:r>
            <a:r>
              <a:rPr lang="en-IE" sz="2800" dirty="0">
                <a:solidFill>
                  <a:schemeClr val="bg1"/>
                </a:solidFill>
                <a:latin typeface="Courier New" panose="02070309020205020404" pitchFamily="49" charset="0"/>
                <a:cs typeface="Courier New" panose="02070309020205020404" pitchFamily="49" charset="0"/>
              </a:rPr>
              <a:t>(N):</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QueueTail</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ListNode</a:t>
            </a:r>
            <a:r>
              <a:rPr lang="en-IE" sz="2800" dirty="0">
                <a:solidFill>
                  <a:schemeClr val="bg1"/>
                </a:solidFill>
                <a:latin typeface="Courier New" panose="02070309020205020404" pitchFamily="49" charset="0"/>
                <a:cs typeface="Courier New" panose="02070309020205020404" pitchFamily="49" charset="0"/>
              </a:rPr>
              <a:t>(N,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27836663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Queues (</a:t>
            </a:r>
            <a:r>
              <a:rPr lang="en-IE" dirty="0" err="1" smtClean="0">
                <a:solidFill>
                  <a:schemeClr val="bg1"/>
                </a:solidFill>
              </a:rPr>
              <a:t>AddToQ</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a:xfrm>
            <a:off x="478582" y="1412776"/>
            <a:ext cx="10971372" cy="4525963"/>
          </a:xfrm>
        </p:spPr>
        <p:txBody>
          <a:bodyPr>
            <a:noAutofit/>
          </a:bodyPr>
          <a:lstStyle/>
          <a:p>
            <a:pPr marL="0" indent="0">
              <a:buNone/>
            </a:pPr>
            <a:r>
              <a:rPr lang="en-IE" sz="2800" dirty="0" smtClean="0">
                <a:solidFill>
                  <a:schemeClr val="bg1"/>
                </a:solidFill>
                <a:latin typeface="Courier New" panose="02070309020205020404" pitchFamily="49" charset="0"/>
                <a:cs typeface="Courier New" panose="02070309020205020404" pitchFamily="49" charset="0"/>
              </a:rPr>
              <a:t>if </a:t>
            </a:r>
            <a:r>
              <a:rPr lang="en-IE" sz="2800" dirty="0" err="1">
                <a:solidFill>
                  <a:schemeClr val="bg1"/>
                </a:solidFill>
                <a:latin typeface="Courier New" panose="02070309020205020404" pitchFamily="49" charset="0"/>
                <a:cs typeface="Courier New" panose="02070309020205020404" pitchFamily="49" charset="0"/>
              </a:rPr>
              <a:t>QueueIsEmpty</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 THEN</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QueueHead</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QueueTail</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else:</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QueueTail.pointer</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QueueTail</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 ENDIF;</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AddToQ</a:t>
            </a:r>
            <a:r>
              <a:rPr lang="en-IE" sz="28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283570765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Queues (</a:t>
            </a:r>
            <a:r>
              <a:rPr lang="en-IE" dirty="0" err="1" smtClean="0">
                <a:solidFill>
                  <a:schemeClr val="bg1"/>
                </a:solidFill>
              </a:rPr>
              <a:t>DeleteFromQ</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a:xfrm>
            <a:off x="596442" y="1556792"/>
            <a:ext cx="10971372" cy="4525963"/>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DeleteFromQ</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QueueTail</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NewNode</a:t>
            </a:r>
            <a:r>
              <a:rPr lang="en-IE" sz="2800" dirty="0">
                <a:solidFill>
                  <a:schemeClr val="bg1"/>
                </a:solidFill>
                <a:latin typeface="Courier New" panose="02070309020205020404" pitchFamily="49" charset="0"/>
                <a:cs typeface="Courier New" panose="02070309020205020404" pitchFamily="49" charset="0"/>
              </a:rPr>
              <a:t> = </a:t>
            </a:r>
            <a:r>
              <a:rPr lang="en-IE" sz="2800" dirty="0" err="1" smtClean="0">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40161204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Queues (</a:t>
            </a:r>
            <a:r>
              <a:rPr lang="en-IE" dirty="0" err="1" smtClean="0">
                <a:solidFill>
                  <a:schemeClr val="bg1"/>
                </a:solidFill>
              </a:rPr>
              <a:t>DeleteFromQ</a:t>
            </a:r>
            <a:r>
              <a:rPr lang="en-IE" dirty="0" smtClean="0">
                <a:solidFill>
                  <a:schemeClr val="bg1"/>
                </a:solidFill>
              </a:rPr>
              <a:t>)</a:t>
            </a:r>
            <a:endParaRPr lang="en-IE" dirty="0">
              <a:solidFill>
                <a:schemeClr val="bg1"/>
              </a:solidFill>
            </a:endParaRPr>
          </a:p>
        </p:txBody>
      </p:sp>
      <p:sp>
        <p:nvSpPr>
          <p:cNvPr id="5" name="Content Placeholder 4"/>
          <p:cNvSpPr>
            <a:spLocks noGrp="1"/>
          </p:cNvSpPr>
          <p:nvPr>
            <p:ph idx="1"/>
          </p:nvPr>
        </p:nvSpPr>
        <p:spPr>
          <a:xfrm>
            <a:off x="334566" y="1484784"/>
            <a:ext cx="10971372" cy="4525963"/>
          </a:xfrm>
        </p:spPr>
        <p:txBody>
          <a:bodyPr>
            <a:noAutofit/>
          </a:bodyPr>
          <a:lstStyle/>
          <a:p>
            <a:pPr marL="0" indent="0">
              <a:buNone/>
            </a:pPr>
            <a:r>
              <a:rPr lang="en-IE" sz="2400" dirty="0" smtClean="0">
                <a:solidFill>
                  <a:schemeClr val="bg1"/>
                </a:solidFill>
                <a:latin typeface="Courier New" panose="02070309020205020404" pitchFamily="49" charset="0"/>
                <a:cs typeface="Courier New" panose="02070309020205020404" pitchFamily="49" charset="0"/>
              </a:rPr>
              <a:t>if </a:t>
            </a:r>
            <a:r>
              <a:rPr lang="en-IE" sz="2400" dirty="0" err="1">
                <a:solidFill>
                  <a:schemeClr val="bg1"/>
                </a:solidFill>
                <a:latin typeface="Courier New" panose="02070309020205020404" pitchFamily="49" charset="0"/>
                <a:cs typeface="Courier New" panose="02070309020205020404" pitchFamily="49" charset="0"/>
              </a:rPr>
              <a:t>QueueIsEmpty</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print("Queue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a:t>
            </a:r>
            <a:r>
              <a:rPr lang="en-IE" sz="2400" dirty="0" err="1">
                <a:solidFill>
                  <a:schemeClr val="bg1"/>
                </a:solidFill>
                <a:latin typeface="Courier New" panose="02070309020205020404" pitchFamily="49" charset="0"/>
                <a:cs typeface="Courier New" panose="02070309020205020404" pitchFamily="49" charset="0"/>
              </a:rPr>
              <a:t>QueueHead.value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NewNode.pointer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DeleteFromQ</a:t>
            </a:r>
            <a:r>
              <a:rPr lang="en-IE" sz="24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220343687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a:t>
            </a:r>
            <a:r>
              <a:rPr lang="en-IE" sz="6000" dirty="0" smtClean="0">
                <a:solidFill>
                  <a:schemeClr val="bg1"/>
                </a:solidFill>
              </a:rPr>
              <a:t>Advanced Sorting Algorithms</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2062658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Insertion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782411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Stacks</a:t>
            </a:r>
            <a:endParaRPr lang="en-IE" sz="6600" dirty="0">
              <a:solidFill>
                <a:schemeClr val="bg1"/>
              </a:solidFill>
            </a:endParaRPr>
          </a:p>
        </p:txBody>
      </p:sp>
    </p:spTree>
    <p:extLst>
      <p:ext uri="{BB962C8B-B14F-4D97-AF65-F5344CB8AC3E}">
        <p14:creationId xmlns:p14="http://schemas.microsoft.com/office/powerpoint/2010/main" val="424918140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Insertion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for Index in range(1,len(Age)):</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Age[Index]</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a:t>
            </a:r>
            <a:r>
              <a:rPr lang="en-IE" sz="2400" dirty="0" smtClean="0">
                <a:solidFill>
                  <a:schemeClr val="bg1"/>
                </a:solidFill>
                <a:latin typeface="Courier New" panose="02070309020205020404" pitchFamily="49" charset="0"/>
                <a:cs typeface="Courier New" panose="02070309020205020404" pitchFamily="49" charset="0"/>
              </a:rPr>
              <a:t>Index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 Position &gt; 0 and Age[Position - 1] &gt;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DO</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Age[Position - 1]</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Position - 1</a:t>
            </a: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a:t>
            </a:r>
            <a:r>
              <a:rPr lang="en-IE" sz="2400" dirty="0" err="1">
                <a:solidFill>
                  <a:schemeClr val="bg1"/>
                </a:solidFill>
                <a:latin typeface="Courier New" panose="02070309020205020404" pitchFamily="49" charset="0"/>
                <a:cs typeface="Courier New" panose="02070309020205020404" pitchFamily="49" charset="0"/>
              </a:rPr>
              <a:t>CurrentValue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print(Age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08526259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Shell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Age = [44,23,42,33,16,54,34,18]</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33776607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Shell Sort</a:t>
            </a:r>
            <a:endParaRPr lang="en-IE" dirty="0">
              <a:solidFill>
                <a:schemeClr val="bg1"/>
              </a:solidFill>
            </a:endParaRPr>
          </a:p>
        </p:txBody>
      </p:sp>
      <p:sp>
        <p:nvSpPr>
          <p:cNvPr id="2" name="Content Placeholder 1"/>
          <p:cNvSpPr>
            <a:spLocks noGrp="1"/>
          </p:cNvSpPr>
          <p:nvPr>
            <p:ph idx="1"/>
          </p:nvPr>
        </p:nvSpPr>
        <p:spPr>
          <a:xfrm>
            <a:off x="478582" y="1600201"/>
            <a:ext cx="10742269" cy="4525963"/>
          </a:xfrm>
        </p:spPr>
        <p:txBody>
          <a:bodyPr>
            <a:normAutofit fontScale="92500" lnSpcReduction="1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2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&gt; 0:</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for </a:t>
            </a:r>
            <a:r>
              <a:rPr lang="en-IE" sz="2400" dirty="0" err="1">
                <a:solidFill>
                  <a:schemeClr val="bg1"/>
                </a:solidFill>
                <a:latin typeface="Courier New" panose="02070309020205020404" pitchFamily="49" charset="0"/>
                <a:cs typeface="Courier New" panose="02070309020205020404" pitchFamily="49" charset="0"/>
              </a:rPr>
              <a:t>StartPosition</a:t>
            </a:r>
            <a:r>
              <a:rPr lang="en-IE" sz="2400" dirty="0">
                <a:solidFill>
                  <a:schemeClr val="bg1"/>
                </a:solidFill>
                <a:latin typeface="Courier New" panose="02070309020205020404" pitchFamily="49" charset="0"/>
                <a:cs typeface="Courier New" panose="02070309020205020404" pitchFamily="49" charset="0"/>
              </a:rPr>
              <a:t> in range(</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Age,StartPosition,SubListCount</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print("After </a:t>
            </a:r>
            <a:r>
              <a:rPr lang="en-IE" sz="2400" dirty="0" smtClean="0">
                <a:solidFill>
                  <a:schemeClr val="bg1"/>
                </a:solidFill>
                <a:latin typeface="Courier New" panose="02070309020205020404" pitchFamily="49" charset="0"/>
                <a:cs typeface="Courier New" panose="02070309020205020404" pitchFamily="49" charset="0"/>
              </a:rPr>
              <a:t>count",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"The list is", Age)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2</a:t>
            </a:r>
          </a:p>
          <a:p>
            <a:pPr marL="0" indent="0">
              <a:buNone/>
            </a:pP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ENDWHILE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60393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Shell Sort</a:t>
            </a:r>
            <a:endParaRPr lang="en-IE" dirty="0">
              <a:solidFill>
                <a:schemeClr val="bg1"/>
              </a:solidFill>
            </a:endParaRPr>
          </a:p>
        </p:txBody>
      </p:sp>
      <p:sp>
        <p:nvSpPr>
          <p:cNvPr id="2" name="Content Placeholder 1"/>
          <p:cNvSpPr>
            <a:spLocks noGrp="1"/>
          </p:cNvSpPr>
          <p:nvPr>
            <p:ph idx="1"/>
          </p:nvPr>
        </p:nvSpPr>
        <p:spPr>
          <a:xfrm>
            <a:off x="478582" y="1600201"/>
            <a:ext cx="10742269" cy="4525963"/>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(Age, Start, Gap</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for </a:t>
            </a:r>
            <a:r>
              <a:rPr lang="en-IE" sz="2400" dirty="0" err="1">
                <a:solidFill>
                  <a:schemeClr val="bg1"/>
                </a:solidFill>
                <a:latin typeface="Courier New" panose="02070309020205020404" pitchFamily="49" charset="0"/>
                <a:cs typeface="Courier New" panose="02070309020205020404" pitchFamily="49" charset="0"/>
              </a:rPr>
              <a:t>i</a:t>
            </a:r>
            <a:r>
              <a:rPr lang="en-IE" sz="2400" dirty="0">
                <a:solidFill>
                  <a:schemeClr val="bg1"/>
                </a:solidFill>
                <a:latin typeface="Courier New" panose="02070309020205020404" pitchFamily="49" charset="0"/>
                <a:cs typeface="Courier New" panose="02070309020205020404" pitchFamily="49" charset="0"/>
              </a:rPr>
              <a:t> in range(Start + Gap,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 Gap):</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Age[</a:t>
            </a:r>
            <a:r>
              <a:rPr lang="en-IE" sz="2400" dirty="0" err="1">
                <a:solidFill>
                  <a:schemeClr val="bg1"/>
                </a:solidFill>
                <a:latin typeface="Courier New" panose="02070309020205020404" pitchFamily="49" charset="0"/>
                <a:cs typeface="Courier New" panose="02070309020205020404" pitchFamily="49" charset="0"/>
              </a:rPr>
              <a:t>i</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a:t>
            </a:r>
            <a:r>
              <a:rPr lang="en-IE" sz="2400" dirty="0" err="1" smtClean="0">
                <a:solidFill>
                  <a:schemeClr val="bg1"/>
                </a:solidFill>
                <a:latin typeface="Courier New" panose="02070309020205020404" pitchFamily="49" charset="0"/>
                <a:cs typeface="Courier New" panose="02070309020205020404" pitchFamily="49" charset="0"/>
              </a:rPr>
              <a:t>i</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 Position &gt;= Gap and Age[Position - Gap] &gt;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DO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Age[Position - Gap]</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Position - Gap</a:t>
            </a: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t>
            </a:r>
            <a:r>
              <a:rPr lang="en-IE" sz="2400" dirty="0" err="1">
                <a:solidFill>
                  <a:schemeClr val="bg1"/>
                </a:solidFill>
                <a:latin typeface="Courier New" panose="02070309020205020404" pitchFamily="49" charset="0"/>
                <a:cs typeface="Courier New" panose="02070309020205020404" pitchFamily="49" charset="0"/>
              </a:rPr>
              <a:t>CurrentValue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print(Age</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26206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pPr marL="0" indent="0">
              <a:buNone/>
            </a:pPr>
            <a:r>
              <a:rPr lang="en-IE" dirty="0" smtClean="0">
                <a:solidFill>
                  <a:schemeClr val="bg1"/>
                </a:solidFill>
                <a:latin typeface="Courier New" panose="02070309020205020404" pitchFamily="49" charset="0"/>
                <a:cs typeface="Courier New" panose="02070309020205020404" pitchFamily="49" charset="0"/>
              </a:rPr>
              <a:t>###### MAIN   PROGRAM ######</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[44,23,42,33,16,54,34,18]</a:t>
            </a:r>
          </a:p>
          <a:p>
            <a:pPr marL="0" indent="0">
              <a:buNone/>
            </a:pP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(Age)</a:t>
            </a:r>
          </a:p>
          <a:p>
            <a:pPr marL="0" indent="0">
              <a:buNone/>
            </a:pPr>
            <a:r>
              <a:rPr lang="en-IE" dirty="0">
                <a:solidFill>
                  <a:schemeClr val="bg1"/>
                </a:solidFill>
                <a:latin typeface="Courier New" panose="02070309020205020404" pitchFamily="49" charset="0"/>
                <a:cs typeface="Courier New" panose="02070309020205020404" pitchFamily="49" charset="0"/>
              </a:rPr>
              <a:t>print(Age</a:t>
            </a:r>
            <a:r>
              <a:rPr lang="en-IE"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END.</a:t>
            </a:r>
            <a:endParaRPr lang="en-IE"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411615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70000" lnSpcReduction="20000"/>
          </a:bodyPr>
          <a:lstStyle/>
          <a:p>
            <a:pPr marL="0" indent="0">
              <a:buNone/>
            </a:pPr>
            <a:r>
              <a:rPr lang="en-IE" dirty="0" err="1">
                <a:solidFill>
                  <a:schemeClr val="bg1"/>
                </a:solidFill>
                <a:latin typeface="Courier New" panose="02070309020205020404" pitchFamily="49" charset="0"/>
                <a:cs typeface="Courier New" panose="02070309020205020404" pitchFamily="49" charset="0"/>
              </a:rPr>
              <a:t>def</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(Age</a:t>
            </a:r>
            <a:r>
              <a:rPr lang="en-IE" dirty="0" smtClean="0">
                <a:solidFill>
                  <a:schemeClr val="bg1"/>
                </a:solidFill>
                <a:latin typeface="Courier New" panose="02070309020205020404" pitchFamily="49" charset="0"/>
                <a:cs typeface="Courier New" panose="02070309020205020404" pitchFamily="49" charset="0"/>
              </a:rPr>
              <a:t>): </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if </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 &gt; 1</a:t>
            </a:r>
            <a:r>
              <a:rPr lang="en-IE" dirty="0" smtClean="0">
                <a:solidFill>
                  <a:schemeClr val="bg1"/>
                </a:solidFill>
                <a:latin typeface="Courier New" panose="02070309020205020404" pitchFamily="49" charset="0"/>
                <a:cs typeface="Courier New" panose="02070309020205020404" pitchFamily="49" charset="0"/>
              </a:rPr>
              <a:t>:        </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 THEN</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MidPoint</a:t>
            </a:r>
            <a:r>
              <a:rPr lang="en-IE" dirty="0">
                <a:solidFill>
                  <a:schemeClr val="bg1"/>
                </a:solidFill>
                <a:latin typeface="Courier New" panose="02070309020205020404" pitchFamily="49" charset="0"/>
                <a:cs typeface="Courier New" panose="02070309020205020404" pitchFamily="49" charset="0"/>
              </a:rPr>
              <a:t> = </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(Age)//2</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LeftHalf</a:t>
            </a:r>
            <a:r>
              <a:rPr lang="en-IE" dirty="0">
                <a:solidFill>
                  <a:schemeClr val="bg1"/>
                </a:solidFill>
                <a:latin typeface="Courier New" panose="02070309020205020404" pitchFamily="49" charset="0"/>
                <a:cs typeface="Courier New" panose="02070309020205020404" pitchFamily="49" charset="0"/>
              </a:rPr>
              <a:t> = Age[:</a:t>
            </a:r>
            <a:r>
              <a:rPr lang="en-IE" dirty="0" err="1">
                <a:solidFill>
                  <a:schemeClr val="bg1"/>
                </a:solidFill>
                <a:latin typeface="Courier New" panose="02070309020205020404" pitchFamily="49" charset="0"/>
                <a:cs typeface="Courier New" panose="02070309020205020404" pitchFamily="49" charset="0"/>
              </a:rPr>
              <a:t>MidPoint</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RightHalf</a:t>
            </a:r>
            <a:r>
              <a:rPr lang="en-IE" dirty="0">
                <a:solidFill>
                  <a:schemeClr val="bg1"/>
                </a:solidFill>
                <a:latin typeface="Courier New" panose="02070309020205020404" pitchFamily="49" charset="0"/>
                <a:cs typeface="Courier New" panose="02070309020205020404" pitchFamily="49" charset="0"/>
              </a:rPr>
              <a:t> = Age[</a:t>
            </a:r>
            <a:r>
              <a:rPr lang="en-IE" dirty="0" err="1">
                <a:solidFill>
                  <a:schemeClr val="bg1"/>
                </a:solidFill>
                <a:latin typeface="Courier New" panose="02070309020205020404" pitchFamily="49" charset="0"/>
                <a:cs typeface="Courier New" panose="02070309020205020404" pitchFamily="49" charset="0"/>
              </a:rPr>
              <a:t>MidPoint</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a:t>
            </a:r>
            <a:endParaRPr lang="en-IE" dirty="0" smtClean="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a:t>
            </a:r>
            <a:r>
              <a:rPr lang="en-IE" dirty="0" err="1" smtClean="0">
                <a:solidFill>
                  <a:schemeClr val="bg1"/>
                </a:solidFill>
                <a:latin typeface="Courier New" panose="02070309020205020404" pitchFamily="49" charset="0"/>
                <a:cs typeface="Courier New" panose="02070309020205020404" pitchFamily="49" charset="0"/>
              </a:rPr>
              <a:t>MergeSort</a:t>
            </a:r>
            <a:r>
              <a:rPr lang="en-IE" dirty="0" smtClean="0">
                <a:solidFill>
                  <a:schemeClr val="bg1"/>
                </a:solidFill>
                <a:latin typeface="Courier New" panose="02070309020205020404" pitchFamily="49" charset="0"/>
                <a:cs typeface="Courier New" panose="02070309020205020404" pitchFamily="49" charset="0"/>
              </a:rPr>
              <a:t>(</a:t>
            </a:r>
            <a:r>
              <a:rPr lang="en-IE" dirty="0" err="1" smtClean="0">
                <a:solidFill>
                  <a:schemeClr val="bg1"/>
                </a:solidFill>
                <a:latin typeface="Courier New" panose="02070309020205020404" pitchFamily="49" charset="0"/>
                <a:cs typeface="Courier New" panose="02070309020205020404" pitchFamily="49" charset="0"/>
              </a:rPr>
              <a:t>LeftHalf</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t>
            </a:r>
            <a:r>
              <a:rPr lang="en-IE" dirty="0" err="1">
                <a:solidFill>
                  <a:schemeClr val="bg1"/>
                </a:solidFill>
                <a:latin typeface="Courier New" panose="02070309020205020404" pitchFamily="49" charset="0"/>
                <a:cs typeface="Courier New" panose="02070309020205020404" pitchFamily="49" charset="0"/>
              </a:rPr>
              <a:t>RightHalf</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a:t>
            </a:r>
            <a:endParaRPr lang="en-IE" dirty="0" smtClean="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       </a:t>
            </a:r>
            <a:r>
              <a:rPr lang="en-IE" dirty="0" err="1" smtClean="0">
                <a:solidFill>
                  <a:schemeClr val="bg1"/>
                </a:solidFill>
                <a:latin typeface="Courier New" panose="02070309020205020404" pitchFamily="49" charset="0"/>
                <a:cs typeface="Courier New" panose="02070309020205020404" pitchFamily="49" charset="0"/>
              </a:rPr>
              <a:t>LeftHalfCounter</a:t>
            </a:r>
            <a:r>
              <a:rPr lang="en-IE" dirty="0" smtClean="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 0</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RightHalfCounter</a:t>
            </a:r>
            <a:r>
              <a:rPr lang="en-IE" dirty="0">
                <a:solidFill>
                  <a:schemeClr val="bg1"/>
                </a:solidFill>
                <a:latin typeface="Courier New" panose="02070309020205020404" pitchFamily="49" charset="0"/>
                <a:cs typeface="Courier New" panose="02070309020205020404" pitchFamily="49" charset="0"/>
              </a:rPr>
              <a:t> = 0</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FinishedArrayCounter</a:t>
            </a:r>
            <a:r>
              <a:rPr lang="en-IE" dirty="0">
                <a:solidFill>
                  <a:schemeClr val="bg1"/>
                </a:solidFill>
                <a:latin typeface="Courier New" panose="02070309020205020404" pitchFamily="49" charset="0"/>
                <a:cs typeface="Courier New" panose="02070309020205020404" pitchFamily="49" charset="0"/>
              </a:rPr>
              <a:t> = 0</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88866173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while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 and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DO</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else:</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r>
              <a:rPr lang="en-IE" sz="1800" dirty="0" smtClean="0">
                <a:solidFill>
                  <a:schemeClr val="bg1"/>
                </a:solidFill>
                <a:latin typeface="Courier New" panose="02070309020205020404" pitchFamily="49" charset="0"/>
                <a:cs typeface="Courier New" panose="02070309020205020404" pitchFamily="49" charset="0"/>
              </a:rPr>
              <a:t>;            </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1            </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a:t>
            </a:r>
            <a:r>
              <a:rPr lang="en-IE" sz="1800" dirty="0">
                <a:solidFill>
                  <a:schemeClr val="bg1"/>
                </a:solidFill>
                <a:latin typeface="Courier New" panose="02070309020205020404" pitchFamily="49" charset="0"/>
                <a:cs typeface="Courier New" panose="02070309020205020404" pitchFamily="49" charset="0"/>
              </a:rPr>
              <a:t>ENDWHILE;</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423649490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378641638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 A I N   P R O G R A M ############</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Age = [54,26,93,17,77,31,44,55,20]</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422461954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0,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 - 1</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326573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(Declaring)</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StackAsArray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Stack = [</a:t>
            </a:r>
            <a:r>
              <a:rPr lang="en-IE" dirty="0" smtClean="0">
                <a:solidFill>
                  <a:schemeClr val="bg1"/>
                </a:solidFill>
                <a:latin typeface="Courier New" panose="02070309020205020404" pitchFamily="49" charset="0"/>
                <a:cs typeface="Courier New" panose="02070309020205020404" pitchFamily="49" charset="0"/>
              </a:rPr>
              <a:t>31,41,59,26,0,0,0]</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err="1">
                <a:solidFill>
                  <a:schemeClr val="bg1"/>
                </a:solidFill>
                <a:latin typeface="Courier New" panose="02070309020205020404" pitchFamily="49" charset="0"/>
                <a:cs typeface="Courier New" panose="02070309020205020404" pitchFamily="49" charset="0"/>
              </a:rPr>
              <a:t>MaxSize</a:t>
            </a:r>
            <a:r>
              <a:rPr lang="en-IE" dirty="0">
                <a:solidFill>
                  <a:schemeClr val="bg1"/>
                </a:solidFill>
                <a:latin typeface="Courier New" panose="02070309020205020404" pitchFamily="49" charset="0"/>
                <a:cs typeface="Courier New" panose="02070309020205020404" pitchFamily="49" charset="0"/>
              </a:rPr>
              <a:t> = 7</a:t>
            </a:r>
          </a:p>
          <a:p>
            <a:pPr marL="0" indent="0">
              <a:buNone/>
            </a:pPr>
            <a:r>
              <a:rPr lang="en-IE" dirty="0" err="1">
                <a:solidFill>
                  <a:schemeClr val="bg1"/>
                </a:solidFill>
                <a:latin typeface="Courier New" panose="02070309020205020404" pitchFamily="49" charset="0"/>
                <a:cs typeface="Courier New" panose="02070309020205020404" pitchFamily="49" charset="0"/>
              </a:rPr>
              <a:t>StackTop</a:t>
            </a:r>
            <a:r>
              <a:rPr lang="en-IE" dirty="0">
                <a:solidFill>
                  <a:schemeClr val="bg1"/>
                </a:solidFill>
                <a:latin typeface="Courier New" panose="02070309020205020404" pitchFamily="49" charset="0"/>
                <a:cs typeface="Courier New" panose="02070309020205020404" pitchFamily="49" charset="0"/>
              </a:rPr>
              <a:t> =  </a:t>
            </a:r>
            <a:r>
              <a:rPr lang="en-IE" dirty="0" smtClean="0">
                <a:solidFill>
                  <a:schemeClr val="bg1"/>
                </a:solidFill>
                <a:latin typeface="Courier New" panose="02070309020205020404" pitchFamily="49" charset="0"/>
                <a:cs typeface="Courier New" panose="02070309020205020404" pitchFamily="49" charset="0"/>
              </a:rPr>
              <a:t>3</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#END </a:t>
            </a:r>
            <a:r>
              <a:rPr lang="en-IE" dirty="0" err="1" smtClean="0">
                <a:solidFill>
                  <a:schemeClr val="bg1"/>
                </a:solidFill>
                <a:latin typeface="Courier New" panose="02070309020205020404" pitchFamily="49" charset="0"/>
                <a:cs typeface="Courier New" panose="02070309020205020404" pitchFamily="49" charset="0"/>
              </a:rPr>
              <a:t>StackAsArray</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2489010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First, Last</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First &lt; Last: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Partition(Age, First, Last</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First,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+ 1, Last</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QuickSortHelper</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65196069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Partition(Age, First, Last):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pivotvalue</a:t>
            </a:r>
            <a:r>
              <a:rPr lang="en-IE" sz="2400" dirty="0">
                <a:solidFill>
                  <a:schemeClr val="bg1"/>
                </a:solidFill>
                <a:latin typeface="Courier New" panose="02070309020205020404" pitchFamily="49" charset="0"/>
                <a:cs typeface="Courier New" panose="02070309020205020404" pitchFamily="49" charset="0"/>
              </a:rPr>
              <a:t> = Age[First]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Finished = False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LeftPointer</a:t>
            </a:r>
            <a:r>
              <a:rPr lang="en-IE" sz="2400" dirty="0">
                <a:solidFill>
                  <a:schemeClr val="bg1"/>
                </a:solidFill>
                <a:latin typeface="Courier New" panose="02070309020205020404" pitchFamily="49" charset="0"/>
                <a:cs typeface="Courier New" panose="02070309020205020404" pitchFamily="49" charset="0"/>
              </a:rPr>
              <a:t> = First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RightPointer</a:t>
            </a:r>
            <a:r>
              <a:rPr lang="en-IE" sz="2400" dirty="0">
                <a:solidFill>
                  <a:schemeClr val="bg1"/>
                </a:solidFill>
                <a:latin typeface="Courier New" panose="02070309020205020404" pitchFamily="49" charset="0"/>
                <a:cs typeface="Courier New" panose="02070309020205020404" pitchFamily="49" charset="0"/>
              </a:rPr>
              <a:t> = Last</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98769276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smtClean="0">
                <a:solidFill>
                  <a:schemeClr val="bg1"/>
                </a:solidFill>
                <a:latin typeface="Courier New" panose="02070309020205020404" pitchFamily="49" charset="0"/>
                <a:cs typeface="Courier New" panose="02070309020205020404" pitchFamily="49" charset="0"/>
              </a:rPr>
              <a:t>while </a:t>
            </a:r>
            <a:r>
              <a:rPr lang="en-IE" sz="1800" dirty="0">
                <a:solidFill>
                  <a:schemeClr val="bg1"/>
                </a:solidFill>
                <a:latin typeface="Courier New" panose="02070309020205020404" pitchFamily="49" charset="0"/>
                <a:cs typeface="Courier New" panose="02070309020205020404" pitchFamily="49" charset="0"/>
              </a:rPr>
              <a:t>not Finished:</a:t>
            </a:r>
          </a:p>
          <a:p>
            <a:pPr marL="0" indent="0">
              <a:buNone/>
            </a:pP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DO</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and Age[</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pivotvalue</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while </a:t>
            </a:r>
            <a:r>
              <a:rPr lang="en-IE" sz="1800" dirty="0">
                <a:solidFill>
                  <a:schemeClr val="bg1"/>
                </a:solidFill>
                <a:latin typeface="Courier New" panose="02070309020205020404" pitchFamily="49" charset="0"/>
                <a:cs typeface="Courier New" panose="02070309020205020404" pitchFamily="49" charset="0"/>
              </a:rPr>
              <a:t>Age[</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&gt;= </a:t>
            </a:r>
            <a:r>
              <a:rPr lang="en-IE" sz="1800" dirty="0" err="1">
                <a:solidFill>
                  <a:schemeClr val="bg1"/>
                </a:solidFill>
                <a:latin typeface="Courier New" panose="02070309020205020404" pitchFamily="49" charset="0"/>
                <a:cs typeface="Courier New" panose="02070309020205020404" pitchFamily="49" charset="0"/>
              </a:rPr>
              <a:t>pivotvalue</a:t>
            </a:r>
            <a:r>
              <a:rPr lang="en-IE" sz="1800" dirty="0">
                <a:solidFill>
                  <a:schemeClr val="bg1"/>
                </a:solidFill>
                <a:latin typeface="Courier New" panose="02070309020205020404" pitchFamily="49" charset="0"/>
                <a:cs typeface="Courier New" panose="02070309020205020404" pitchFamily="49" charset="0"/>
              </a:rPr>
              <a:t> and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&gt;=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06676186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if </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&lt; </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 THEN</a:t>
            </a:r>
          </a:p>
          <a:p>
            <a:pPr marL="0" indent="0">
              <a:buNone/>
            </a:pPr>
            <a:r>
              <a:rPr lang="en-IE" sz="2000" dirty="0">
                <a:solidFill>
                  <a:schemeClr val="bg1"/>
                </a:solidFill>
                <a:latin typeface="Courier New" panose="02070309020205020404" pitchFamily="49" charset="0"/>
                <a:cs typeface="Courier New" panose="02070309020205020404" pitchFamily="49" charset="0"/>
              </a:rPr>
              <a:t>           Finished = True</a:t>
            </a:r>
          </a:p>
          <a:p>
            <a:pPr marL="0" indent="0">
              <a:buNone/>
            </a:pPr>
            <a:r>
              <a:rPr lang="en-IE" sz="2000" dirty="0">
                <a:solidFill>
                  <a:schemeClr val="bg1"/>
                </a:solidFill>
                <a:latin typeface="Courier New" panose="02070309020205020404" pitchFamily="49" charset="0"/>
                <a:cs typeface="Courier New" panose="02070309020205020404" pitchFamily="49" charset="0"/>
              </a:rPr>
              <a:t>       else:</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temp </a:t>
            </a: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 =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 temp</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a:t>
            </a:r>
            <a:r>
              <a:rPr lang="en-IE" sz="2000" dirty="0">
                <a:solidFill>
                  <a:schemeClr val="bg1"/>
                </a:solidFill>
                <a:latin typeface="Courier New" panose="02070309020205020404" pitchFamily="49" charset="0"/>
                <a:cs typeface="Courier New" panose="02070309020205020404" pitchFamily="49" charset="0"/>
              </a:rPr>
              <a:t>ENDIF;</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71824743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 </a:t>
            </a:r>
            <a:r>
              <a:rPr lang="en-IE" sz="2000" dirty="0">
                <a:solidFill>
                  <a:schemeClr val="bg1"/>
                </a:solidFill>
                <a:latin typeface="Courier New" panose="02070309020205020404" pitchFamily="49" charset="0"/>
                <a:cs typeface="Courier New" panose="02070309020205020404" pitchFamily="49" charset="0"/>
              </a:rPr>
              <a:t>ENDWHILE;</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 Swap First with </a:t>
            </a:r>
            <a:r>
              <a:rPr lang="en-IE" sz="2000" dirty="0" err="1">
                <a:solidFill>
                  <a:schemeClr val="bg1"/>
                </a:solidFill>
                <a:latin typeface="Courier New" panose="02070309020205020404" pitchFamily="49" charset="0"/>
                <a:cs typeface="Courier New" panose="02070309020205020404" pitchFamily="49" charset="0"/>
              </a:rPr>
              <a:t>RightPointer</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 In other words, put the PIVOT value in its correct place</a:t>
            </a:r>
          </a:p>
          <a:p>
            <a:pPr marL="0" indent="0">
              <a:buNone/>
            </a:pPr>
            <a:r>
              <a:rPr lang="en-IE" sz="2000" dirty="0">
                <a:solidFill>
                  <a:schemeClr val="bg1"/>
                </a:solidFill>
                <a:latin typeface="Courier New" panose="02070309020205020404" pitchFamily="49" charset="0"/>
                <a:cs typeface="Courier New" panose="02070309020205020404" pitchFamily="49" charset="0"/>
              </a:rPr>
              <a:t>   temp = Age[First]</a:t>
            </a:r>
          </a:p>
          <a:p>
            <a:pPr marL="0" indent="0">
              <a:buNone/>
            </a:pPr>
            <a:r>
              <a:rPr lang="en-IE" sz="2000" dirty="0">
                <a:solidFill>
                  <a:schemeClr val="bg1"/>
                </a:solidFill>
                <a:latin typeface="Courier New" panose="02070309020205020404" pitchFamily="49" charset="0"/>
                <a:cs typeface="Courier New" panose="02070309020205020404" pitchFamily="49" charset="0"/>
              </a:rPr>
              <a:t>   Age[First] =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 temp</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return </a:t>
            </a:r>
            <a:r>
              <a:rPr lang="en-IE" sz="2000" dirty="0" err="1">
                <a:solidFill>
                  <a:schemeClr val="bg1"/>
                </a:solidFill>
                <a:latin typeface="Courier New" panose="02070309020205020404" pitchFamily="49" charset="0"/>
                <a:cs typeface="Courier New" panose="02070309020205020404" pitchFamily="49" charset="0"/>
              </a:rPr>
              <a:t>RightPointer</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END partition.</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61765065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a:t>
            </a:r>
            <a:r>
              <a:rPr lang="en-IE" sz="6000" dirty="0" smtClean="0">
                <a:solidFill>
                  <a:schemeClr val="bg1"/>
                </a:solidFill>
              </a:rPr>
              <a:t>File Management</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162948540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FileReader1</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whole file.</a:t>
            </a:r>
            <a:endParaRPr lang="en-IE" sz="2400" dirty="0"/>
          </a:p>
        </p:txBody>
      </p:sp>
    </p:spTree>
    <p:extLst>
      <p:ext uri="{BB962C8B-B14F-4D97-AF65-F5344CB8AC3E}">
        <p14:creationId xmlns:p14="http://schemas.microsoft.com/office/powerpoint/2010/main" val="30048103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20 characters from the file.</a:t>
            </a:r>
            <a:endParaRPr lang="en-IE" sz="2400" dirty="0"/>
          </a:p>
        </p:txBody>
      </p:sp>
    </p:spTree>
    <p:extLst>
      <p:ext uri="{BB962C8B-B14F-4D97-AF65-F5344CB8AC3E}">
        <p14:creationId xmlns:p14="http://schemas.microsoft.com/office/powerpoint/2010/main" val="216798674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FileReader3</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20 characters from the file, and then it prints out the next 20 characters.</a:t>
            </a:r>
            <a:endParaRPr lang="en-IE" sz="2400" dirty="0"/>
          </a:p>
        </p:txBody>
      </p:sp>
    </p:spTree>
    <p:extLst>
      <p:ext uri="{BB962C8B-B14F-4D97-AF65-F5344CB8AC3E}">
        <p14:creationId xmlns:p14="http://schemas.microsoft.com/office/powerpoint/2010/main" val="387194513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FileReader4</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"C:\\Python34\\"</a:t>
            </a:r>
          </a:p>
          <a:p>
            <a:pPr marL="0" indent="0">
              <a:buNone/>
            </a:pP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(input("What File would you like to read:"))</a:t>
            </a:r>
          </a:p>
          <a:p>
            <a:pPr marL="0" indent="0">
              <a:buNone/>
            </a:pPr>
            <a:r>
              <a:rPr lang="en-IE" sz="2400" dirty="0">
                <a:solidFill>
                  <a:schemeClr val="bg1"/>
                </a:solidFill>
                <a:latin typeface="Courier New" panose="02070309020205020404" pitchFamily="49" charset="0"/>
                <a:cs typeface="Courier New" panose="02070309020205020404" pitchFamily="49" charset="0"/>
              </a:rPr>
              <a:t>Extension = ".txt"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Extension</a:t>
            </a:r>
          </a:p>
          <a:p>
            <a:pPr marL="0" indent="0">
              <a:buNone/>
            </a:pP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(input("How many characters: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a:t>
            </a: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445224"/>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asks the user for a filename and a number of characters, and it opens  the specified file for </a:t>
            </a:r>
            <a:r>
              <a:rPr lang="en-IE" sz="2400" dirty="0" err="1" smtClean="0"/>
              <a:t>READing</a:t>
            </a:r>
            <a:r>
              <a:rPr lang="en-IE" sz="2400" dirty="0" smtClean="0"/>
              <a:t>, and prints out the specified number of characters from the file.</a:t>
            </a:r>
            <a:endParaRPr lang="en-IE" sz="2400" dirty="0"/>
          </a:p>
        </p:txBody>
      </p:sp>
    </p:spTree>
    <p:extLst>
      <p:ext uri="{BB962C8B-B14F-4D97-AF65-F5344CB8AC3E}">
        <p14:creationId xmlns:p14="http://schemas.microsoft.com/office/powerpoint/2010/main" val="4264386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Stacks (</a:t>
            </a:r>
            <a:r>
              <a:rPr lang="en-IE" dirty="0" err="1" smtClean="0">
                <a:solidFill>
                  <a:schemeClr val="bg1"/>
                </a:solidFill>
              </a:rPr>
              <a:t>IsFull</a:t>
            </a:r>
            <a:r>
              <a:rPr lang="en-IE" dirty="0" smtClean="0">
                <a:solidFill>
                  <a:schemeClr val="bg1"/>
                </a:solidFill>
              </a:rPr>
              <a:t>)</a:t>
            </a:r>
            <a:endParaRPr lang="en-IE" dirty="0">
              <a:solidFill>
                <a:schemeClr val="bg1"/>
              </a:solidFill>
            </a:endParaRP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IsFull2</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+ 1 == </a:t>
            </a:r>
            <a:r>
              <a:rPr lang="en-IE" sz="2400" dirty="0" err="1">
                <a:solidFill>
                  <a:schemeClr val="bg1"/>
                </a:solidFill>
                <a:latin typeface="Courier New" panose="02070309020205020404" pitchFamily="49" charset="0"/>
                <a:cs typeface="Courier New" panose="02070309020205020404" pitchFamily="49" charset="0"/>
              </a:rPr>
              <a:t>MaxSize</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IsFull2.</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smtClean="0">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3168037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FileReader5</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err="1" smtClean="0">
                <a:solidFill>
                  <a:schemeClr val="bg1"/>
                </a:solidFill>
                <a:latin typeface="Courier New" panose="02070309020205020404" pitchFamily="49" charset="0"/>
                <a:cs typeface="Courier New" panose="02070309020205020404" pitchFamily="49" charset="0"/>
              </a:rPr>
              <a:t>file_pointer.readline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line only of the file.</a:t>
            </a:r>
            <a:endParaRPr lang="en-IE" sz="2400" dirty="0"/>
          </a:p>
        </p:txBody>
      </p:sp>
    </p:spTree>
    <p:extLst>
      <p:ext uri="{BB962C8B-B14F-4D97-AF65-F5344CB8AC3E}">
        <p14:creationId xmlns:p14="http://schemas.microsoft.com/office/powerpoint/2010/main" val="227415538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FileReader6</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err="1" smtClean="0">
                <a:solidFill>
                  <a:schemeClr val="bg1"/>
                </a:solidFill>
                <a:latin typeface="Courier New" panose="02070309020205020404" pitchFamily="49" charset="0"/>
                <a:cs typeface="Courier New" panose="02070309020205020404" pitchFamily="49" charset="0"/>
              </a:rPr>
              <a:t>file_pointer.readline</a:t>
            </a:r>
            <a:r>
              <a:rPr lang="en-IE" sz="2400" dirty="0" smtClean="0">
                <a:solidFill>
                  <a:schemeClr val="bg1"/>
                </a:solidFill>
                <a:latin typeface="Courier New" panose="02070309020205020404" pitchFamily="49" charset="0"/>
                <a:cs typeface="Courier New" panose="02070309020205020404" pitchFamily="49" charset="0"/>
              </a:rPr>
              <a:t>(100</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100 characters from the first line only of the file (if there is less than 100 characters, it keeps on printing until it reaches the end of the line).</a:t>
            </a:r>
            <a:endParaRPr lang="en-IE" sz="2400" dirty="0"/>
          </a:p>
        </p:txBody>
      </p:sp>
    </p:spTree>
    <p:extLst>
      <p:ext uri="{BB962C8B-B14F-4D97-AF65-F5344CB8AC3E}">
        <p14:creationId xmlns:p14="http://schemas.microsoft.com/office/powerpoint/2010/main" val="5060625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FileReader7</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line in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print(line)</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prints out the whole file line by line.</a:t>
            </a:r>
            <a:endParaRPr lang="en-IE" sz="2400" dirty="0"/>
          </a:p>
        </p:txBody>
      </p:sp>
    </p:spTree>
    <p:extLst>
      <p:ext uri="{BB962C8B-B14F-4D97-AF65-F5344CB8AC3E}">
        <p14:creationId xmlns:p14="http://schemas.microsoft.com/office/powerpoint/2010/main" val="18323808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MyData2.txt</a:t>
            </a:r>
            <a:r>
              <a:rPr lang="en-IE" sz="2400" dirty="0" smtClean="0"/>
              <a:t> for </a:t>
            </a:r>
            <a:r>
              <a:rPr lang="en-IE" sz="2400" dirty="0" err="1" smtClean="0"/>
              <a:t>WRITing</a:t>
            </a:r>
            <a:r>
              <a:rPr lang="en-IE" sz="2400" dirty="0" smtClean="0"/>
              <a:t>, and creates a new file if there isn’t one there, or overwrites the text in the file if it exists.</a:t>
            </a:r>
            <a:endParaRPr lang="en-IE" sz="2400" dirty="0"/>
          </a:p>
        </p:txBody>
      </p:sp>
    </p:spTree>
    <p:extLst>
      <p:ext uri="{BB962C8B-B14F-4D97-AF65-F5344CB8AC3E}">
        <p14:creationId xmlns:p14="http://schemas.microsoft.com/office/powerpoint/2010/main" val="177409329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FileWriter2</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message\n"))</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second message\n"))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MyData2.txt</a:t>
            </a:r>
            <a:r>
              <a:rPr lang="en-IE" sz="2400" dirty="0"/>
              <a:t> for </a:t>
            </a:r>
            <a:r>
              <a:rPr lang="en-IE" sz="2400" dirty="0" err="1"/>
              <a:t>WRITing</a:t>
            </a:r>
            <a:r>
              <a:rPr lang="en-IE" sz="2400" dirty="0"/>
              <a:t>, and creates a new file if there isn’t one there, or overwrites the text in the file if it </a:t>
            </a:r>
            <a:r>
              <a:rPr lang="en-IE" sz="2400" dirty="0" smtClean="0"/>
              <a:t>exists with the two lines specified in the program.</a:t>
            </a:r>
            <a:endParaRPr lang="en-IE" sz="2400" dirty="0"/>
          </a:p>
        </p:txBody>
      </p:sp>
    </p:spTree>
    <p:extLst>
      <p:ext uri="{BB962C8B-B14F-4D97-AF65-F5344CB8AC3E}">
        <p14:creationId xmlns:p14="http://schemas.microsoft.com/office/powerpoint/2010/main" val="408204950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FileWriter3</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MyData2.txt</a:t>
            </a:r>
            <a:r>
              <a:rPr lang="en-IE" sz="2400" dirty="0"/>
              <a:t> for </a:t>
            </a:r>
            <a:r>
              <a:rPr lang="en-IE" sz="2400" dirty="0" err="1"/>
              <a:t>WRITing</a:t>
            </a:r>
            <a:r>
              <a:rPr lang="en-IE" sz="2400" dirty="0"/>
              <a:t>, and creates a new file if there isn’t one there, or overwrites the text in the file if it </a:t>
            </a:r>
            <a:r>
              <a:rPr lang="en-IE" sz="2400" dirty="0" smtClean="0"/>
              <a:t>exists with the three lines specified in the program.</a:t>
            </a:r>
            <a:endParaRPr lang="en-IE" sz="2400" dirty="0"/>
          </a:p>
        </p:txBody>
      </p:sp>
    </p:spTree>
    <p:extLst>
      <p:ext uri="{BB962C8B-B14F-4D97-AF65-F5344CB8AC3E}">
        <p14:creationId xmlns:p14="http://schemas.microsoft.com/office/powerpoint/2010/main" val="18116829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FileWriter4</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a:t>
            </a:r>
            <a:r>
              <a:rPr lang="en-IE" sz="2400" dirty="0" smtClean="0">
                <a:solidFill>
                  <a:schemeClr val="bg1"/>
                </a:solidFill>
                <a:latin typeface="Courier New" panose="02070309020205020404" pitchFamily="49" charset="0"/>
                <a:cs typeface="Courier New" panose="02070309020205020404" pitchFamily="49" charset="0"/>
              </a:rPr>
              <a:t>“a")</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Does the same as the previous program, except instead of overwriting the existing text in the file, it appends the new three lines into the file.</a:t>
            </a:r>
            <a:endParaRPr lang="en-IE" sz="2400" dirty="0"/>
          </a:p>
        </p:txBody>
      </p:sp>
      <p:sp>
        <p:nvSpPr>
          <p:cNvPr id="5" name="Rectangle 4"/>
          <p:cNvSpPr/>
          <p:nvPr/>
        </p:nvSpPr>
        <p:spPr>
          <a:xfrm>
            <a:off x="10199662" y="620688"/>
            <a:ext cx="1584176" cy="122413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Current File</a:t>
            </a:r>
            <a:endParaRPr lang="en-IE" dirty="0">
              <a:solidFill>
                <a:schemeClr val="tx1"/>
              </a:solidFill>
            </a:endParaRPr>
          </a:p>
        </p:txBody>
      </p:sp>
      <p:sp>
        <p:nvSpPr>
          <p:cNvPr id="6" name="Rectangle 5"/>
          <p:cNvSpPr/>
          <p:nvPr/>
        </p:nvSpPr>
        <p:spPr>
          <a:xfrm>
            <a:off x="10199662" y="1844824"/>
            <a:ext cx="1584176" cy="612068"/>
          </a:xfrm>
          <a:prstGeom prst="rect">
            <a:avLst/>
          </a:prstGeom>
          <a:solidFill>
            <a:schemeClr val="accent3">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Message</a:t>
            </a:r>
            <a:endParaRPr lang="en-IE" dirty="0">
              <a:solidFill>
                <a:schemeClr val="tx1"/>
              </a:solidFill>
            </a:endParaRPr>
          </a:p>
        </p:txBody>
      </p:sp>
      <p:sp>
        <p:nvSpPr>
          <p:cNvPr id="7" name="Rectangle 6"/>
          <p:cNvSpPr/>
          <p:nvPr/>
        </p:nvSpPr>
        <p:spPr>
          <a:xfrm>
            <a:off x="9294001" y="3356992"/>
            <a:ext cx="504056" cy="7200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8013525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FileWriter5</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"r+")</a:t>
            </a:r>
          </a:p>
          <a:p>
            <a:pPr marL="0" indent="0">
              <a:buNone/>
            </a:pPr>
            <a:r>
              <a:rPr lang="en-IE" sz="2400" dirty="0" err="1">
                <a:solidFill>
                  <a:schemeClr val="bg1"/>
                </a:solidFill>
                <a:latin typeface="Courier New" panose="02070309020205020404" pitchFamily="49" charset="0"/>
                <a:cs typeface="Courier New" panose="02070309020205020404" pitchFamily="49" charset="0"/>
              </a:rPr>
              <a:t>Current_file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New_file</a:t>
            </a:r>
            <a:r>
              <a:rPr lang="en-IE" sz="2400" dirty="0">
                <a:solidFill>
                  <a:schemeClr val="bg1"/>
                </a:solidFill>
                <a:latin typeface="Courier New" panose="02070309020205020404" pitchFamily="49" charset="0"/>
                <a:cs typeface="Courier New" panose="02070309020205020404" pitchFamily="49" charset="0"/>
              </a:rPr>
              <a:t> = "Start of file\n" + </a:t>
            </a:r>
            <a:r>
              <a:rPr lang="en-IE" sz="2400" dirty="0" err="1">
                <a:solidFill>
                  <a:schemeClr val="bg1"/>
                </a:solidFill>
                <a:latin typeface="Courier New" panose="02070309020205020404" pitchFamily="49" charset="0"/>
                <a:cs typeface="Courier New" panose="02070309020205020404" pitchFamily="49" charset="0"/>
              </a:rPr>
              <a:t>Current_file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file_pointer.seek</a:t>
            </a:r>
            <a:r>
              <a:rPr lang="en-IE" sz="2400" dirty="0">
                <a:solidFill>
                  <a:schemeClr val="bg1"/>
                </a:solidFill>
                <a:latin typeface="Courier New" panose="02070309020205020404" pitchFamily="49" charset="0"/>
                <a:cs typeface="Courier New" panose="02070309020205020404" pitchFamily="49" charset="0"/>
              </a:rPr>
              <a:t>(0) # This resets the pointer to the start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New_file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adds the line “Start of file” to the start of the file.</a:t>
            </a:r>
            <a:endParaRPr lang="en-IE" sz="2400" dirty="0"/>
          </a:p>
        </p:txBody>
      </p:sp>
      <p:sp>
        <p:nvSpPr>
          <p:cNvPr id="7" name="Rectangle 6"/>
          <p:cNvSpPr/>
          <p:nvPr/>
        </p:nvSpPr>
        <p:spPr>
          <a:xfrm>
            <a:off x="10199662" y="1196752"/>
            <a:ext cx="1584176" cy="122413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Current File</a:t>
            </a:r>
            <a:endParaRPr lang="en-IE" dirty="0">
              <a:solidFill>
                <a:schemeClr val="tx1"/>
              </a:solidFill>
            </a:endParaRPr>
          </a:p>
        </p:txBody>
      </p:sp>
      <p:sp>
        <p:nvSpPr>
          <p:cNvPr id="8" name="Rectangle 7"/>
          <p:cNvSpPr/>
          <p:nvPr/>
        </p:nvSpPr>
        <p:spPr>
          <a:xfrm>
            <a:off x="10199662" y="584684"/>
            <a:ext cx="1584176" cy="612068"/>
          </a:xfrm>
          <a:prstGeom prst="rect">
            <a:avLst/>
          </a:prstGeom>
          <a:solidFill>
            <a:schemeClr val="accent3">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Message</a:t>
            </a:r>
            <a:endParaRPr lang="en-IE" dirty="0">
              <a:solidFill>
                <a:schemeClr val="tx1"/>
              </a:solidFill>
            </a:endParaRPr>
          </a:p>
        </p:txBody>
      </p:sp>
    </p:spTree>
    <p:extLst>
      <p:ext uri="{BB962C8B-B14F-4D97-AF65-F5344CB8AC3E}">
        <p14:creationId xmlns:p14="http://schemas.microsoft.com/office/powerpoint/2010/main" val="11439863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smtClean="0">
                <a:solidFill>
                  <a:schemeClr val="bg1"/>
                </a:solidFill>
                <a:latin typeface="Courier New" panose="02070309020205020404" pitchFamily="49" charset="0"/>
                <a:cs typeface="Courier New" panose="02070309020205020404" pitchFamily="49" charset="0"/>
              </a:rPr>
              <a:t>FileBinReader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open("C:\Python34\Python.gif", "</a:t>
            </a:r>
            <a:r>
              <a:rPr lang="en-IE" sz="2400" dirty="0" err="1">
                <a:solidFill>
                  <a:schemeClr val="bg1"/>
                </a:solidFill>
                <a:latin typeface="Courier New" panose="02070309020205020404" pitchFamily="49" charset="0"/>
                <a:cs typeface="Courier New" panose="02070309020205020404" pitchFamily="49" charset="0"/>
              </a:rPr>
              <a:t>br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first4 = tuple(</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(4</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if </a:t>
            </a:r>
            <a:r>
              <a:rPr lang="en-IE" sz="2400" dirty="0">
                <a:solidFill>
                  <a:schemeClr val="bg1"/>
                </a:solidFill>
                <a:latin typeface="Courier New" panose="02070309020205020404" pitchFamily="49" charset="0"/>
                <a:cs typeface="Courier New" panose="02070309020205020404" pitchFamily="49" charset="0"/>
              </a:rPr>
              <a:t>first4 == (0x47, 0x49, 0x46, 0x38):</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not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 ENDIF</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checks if the file specified is a GIF file or not. If it is a GIF it will start with </a:t>
            </a:r>
            <a:r>
              <a:rPr lang="en-IE" sz="2400" dirty="0"/>
              <a:t>HEX values 0x47, 0x49, 0x46, </a:t>
            </a:r>
            <a:r>
              <a:rPr lang="en-IE" sz="2400" dirty="0" smtClean="0"/>
              <a:t>0x38. </a:t>
            </a:r>
            <a:endParaRPr lang="en-IE" sz="2400" dirty="0"/>
          </a:p>
        </p:txBody>
      </p:sp>
    </p:spTree>
    <p:extLst>
      <p:ext uri="{BB962C8B-B14F-4D97-AF65-F5344CB8AC3E}">
        <p14:creationId xmlns:p14="http://schemas.microsoft.com/office/powerpoint/2010/main" val="69910028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a:t>
            </a:r>
            <a:r>
              <a:rPr lang="en-IE" sz="6000" dirty="0" smtClean="0">
                <a:solidFill>
                  <a:schemeClr val="bg1"/>
                </a:solidFill>
              </a:rPr>
              <a:t>Exception Handling</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3865348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1405</TotalTime>
  <Words>5232</Words>
  <Application>Microsoft Office PowerPoint</Application>
  <PresentationFormat>Custom</PresentationFormat>
  <Paragraphs>1288</Paragraphs>
  <Slides>125</Slides>
  <Notes>0</Notes>
  <HiddenSlides>0</HiddenSlides>
  <MMClips>0</MMClips>
  <ScaleCrop>false</ScaleCrop>
  <HeadingPairs>
    <vt:vector size="4" baseType="variant">
      <vt:variant>
        <vt:lpstr>Theme</vt:lpstr>
      </vt:variant>
      <vt:variant>
        <vt:i4>1</vt:i4>
      </vt:variant>
      <vt:variant>
        <vt:lpstr>Slide Titles</vt:lpstr>
      </vt:variant>
      <vt:variant>
        <vt:i4>125</vt:i4>
      </vt:variant>
    </vt:vector>
  </HeadingPairs>
  <TitlesOfParts>
    <vt:vector size="126" baseType="lpstr">
      <vt:lpstr>Office Theme</vt:lpstr>
      <vt:lpstr>Python: Revision</vt:lpstr>
      <vt:lpstr>Python: Structured Programming</vt:lpstr>
      <vt:lpstr>Structured Programming</vt:lpstr>
      <vt:lpstr>Structured Programming</vt:lpstr>
      <vt:lpstr>Structured Programming</vt:lpstr>
      <vt:lpstr>Python: Stacks and Queues  (as an Array)</vt:lpstr>
      <vt:lpstr>Stacks</vt:lpstr>
      <vt:lpstr>Stacks (Declaring)</vt:lpstr>
      <vt:lpstr>Stacks (IsFull)</vt:lpstr>
      <vt:lpstr>Stacks (IsEmpty)</vt:lpstr>
      <vt:lpstr>Stacks (Push)</vt:lpstr>
      <vt:lpstr>Stacks (Pop)</vt:lpstr>
      <vt:lpstr>Stacks (Top)</vt:lpstr>
      <vt:lpstr>Queues</vt:lpstr>
      <vt:lpstr>Queues (Declaring)</vt:lpstr>
      <vt:lpstr>Queues (IsFull)</vt:lpstr>
      <vt:lpstr>Queues (IsEmpty)</vt:lpstr>
      <vt:lpstr>Queues (AddToQ)</vt:lpstr>
      <vt:lpstr>Queues (DeleteFromQ)</vt:lpstr>
      <vt:lpstr>Queues (ClearQ)</vt:lpstr>
      <vt:lpstr>Circular Queues</vt:lpstr>
      <vt:lpstr>Circular Queues (Declaring)</vt:lpstr>
      <vt:lpstr>Circular Queues (IsFull)</vt:lpstr>
      <vt:lpstr>Circular Queues (IsEmpty)</vt:lpstr>
      <vt:lpstr>Circular Queues (AddToQ)</vt:lpstr>
      <vt:lpstr>Circular Queues (DeleteFromQ)</vt:lpstr>
      <vt:lpstr>Circular Queues (ClearQ)</vt:lpstr>
      <vt:lpstr>Python: Linked Lists and Recursion</vt:lpstr>
      <vt:lpstr>Linked Lists</vt:lpstr>
      <vt:lpstr>Linked Lists: Declaration</vt:lpstr>
      <vt:lpstr>Linked Lists: Declaration</vt:lpstr>
      <vt:lpstr>Linked Lists: Printing</vt:lpstr>
      <vt:lpstr>Linked Lists: Create Empty List </vt:lpstr>
      <vt:lpstr>Linked Lists: Delete a List </vt:lpstr>
      <vt:lpstr>Linked Lists: Is the List Empty?</vt:lpstr>
      <vt:lpstr>Linked Lists: Find A Node</vt:lpstr>
      <vt:lpstr>Linked Lists: Find A Node</vt:lpstr>
      <vt:lpstr>Linked Lists: Insert A Node</vt:lpstr>
      <vt:lpstr>Linked Lists: Insert A Node</vt:lpstr>
      <vt:lpstr>Linked Lists: Delete A Node</vt:lpstr>
      <vt:lpstr>Linked Lists: Delete A Node</vt:lpstr>
      <vt:lpstr>Recursion</vt:lpstr>
      <vt:lpstr>PowerPoint Presentation</vt:lpstr>
      <vt:lpstr>PowerPoint Presentation</vt:lpstr>
      <vt:lpstr>PowerPoint Presentation</vt:lpstr>
      <vt:lpstr>PowerPoint Presentation</vt:lpstr>
      <vt:lpstr>Decimal to Binary Conversion</vt:lpstr>
      <vt:lpstr>Decimal to Binary Conversion</vt:lpstr>
      <vt:lpstr>Linked Lists: Recursion</vt:lpstr>
      <vt:lpstr>Linked Lists: Recursion</vt:lpstr>
      <vt:lpstr>Linked Lists: Recursion</vt:lpstr>
      <vt:lpstr>Linked Lists: Recursion</vt:lpstr>
      <vt:lpstr>Linked Lists: Recursion</vt:lpstr>
      <vt:lpstr>Python: Stacks and Queues  (as a Linked List)</vt:lpstr>
      <vt:lpstr>Stacks</vt:lpstr>
      <vt:lpstr>Stacks (IsEmpty)</vt:lpstr>
      <vt:lpstr>Stacks (PrintStack)</vt:lpstr>
      <vt:lpstr>Stacks (Push)</vt:lpstr>
      <vt:lpstr>Stacks (Pop)</vt:lpstr>
      <vt:lpstr>Stacks (Top)</vt:lpstr>
      <vt:lpstr>Queues</vt:lpstr>
      <vt:lpstr>Queues (IsEmpty)</vt:lpstr>
      <vt:lpstr>Queues (PrintQueue)</vt:lpstr>
      <vt:lpstr>Queues (AddToQ)</vt:lpstr>
      <vt:lpstr>Queues (AddToQ)</vt:lpstr>
      <vt:lpstr>Queues (DeleteFromQ)</vt:lpstr>
      <vt:lpstr>Queues (DeleteFromQ)</vt:lpstr>
      <vt:lpstr>Python: Advanced Sorting Algorithms</vt:lpstr>
      <vt:lpstr>Insertion Sort</vt:lpstr>
      <vt:lpstr>Insertion Sort</vt:lpstr>
      <vt:lpstr>Shell Sort</vt:lpstr>
      <vt:lpstr>Shell Sort</vt:lpstr>
      <vt:lpstr>Shell Sort</vt:lpstr>
      <vt:lpstr>Merge Sort</vt:lpstr>
      <vt:lpstr>Merge Sort</vt:lpstr>
      <vt:lpstr>Merge Sort</vt:lpstr>
      <vt:lpstr>Merge Sort</vt:lpstr>
      <vt:lpstr>Quick Sort</vt:lpstr>
      <vt:lpstr>Quick Sort</vt:lpstr>
      <vt:lpstr>Quick Sort</vt:lpstr>
      <vt:lpstr>Quick Sort</vt:lpstr>
      <vt:lpstr>Quick Sort</vt:lpstr>
      <vt:lpstr>Quick Sort</vt:lpstr>
      <vt:lpstr>Quick Sort</vt:lpstr>
      <vt:lpstr>Python: 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Python: 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Python: Programming the Google Search</vt:lpstr>
      <vt:lpstr>Handling Strings</vt:lpstr>
      <vt:lpstr>String Preprocessing</vt:lpstr>
      <vt:lpstr>String Preprocessing</vt:lpstr>
      <vt:lpstr>String Preprocessing</vt:lpstr>
      <vt:lpstr>String Preprocessing</vt:lpstr>
      <vt:lpstr>Handling Strings in Files</vt:lpstr>
      <vt:lpstr>The Dictionary Type</vt:lpstr>
      <vt:lpstr>The Dictionary Type</vt:lpstr>
      <vt:lpstr>Python: Programming the Google Search (Crawling)</vt:lpstr>
      <vt:lpstr>Introduction to HTML</vt:lpstr>
      <vt:lpstr>HTML Webpage</vt:lpstr>
      <vt:lpstr>HTML Webpage</vt:lpstr>
      <vt:lpstr>HTML Webpage</vt:lpstr>
      <vt:lpstr>Opening a URL</vt:lpstr>
      <vt:lpstr>Creating a New URL</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DIT</cp:lastModifiedBy>
  <cp:revision>148</cp:revision>
  <dcterms:created xsi:type="dcterms:W3CDTF">2011-10-08T11:06:39Z</dcterms:created>
  <dcterms:modified xsi:type="dcterms:W3CDTF">2016-04-27T21:03:29Z</dcterms:modified>
</cp:coreProperties>
</file>