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705" r:id="rId3"/>
    <p:sldId id="747" r:id="rId4"/>
    <p:sldId id="748" r:id="rId5"/>
    <p:sldId id="749" r:id="rId6"/>
    <p:sldId id="750" r:id="rId7"/>
    <p:sldId id="727" r:id="rId8"/>
    <p:sldId id="729" r:id="rId9"/>
    <p:sldId id="761" r:id="rId10"/>
    <p:sldId id="762" r:id="rId11"/>
    <p:sldId id="753" r:id="rId12"/>
    <p:sldId id="754" r:id="rId13"/>
    <p:sldId id="755" r:id="rId14"/>
    <p:sldId id="757" r:id="rId15"/>
    <p:sldId id="756" r:id="rId16"/>
    <p:sldId id="758" r:id="rId17"/>
    <p:sldId id="759" r:id="rId18"/>
    <p:sldId id="760" r:id="rId19"/>
    <p:sldId id="768" r:id="rId20"/>
    <p:sldId id="767" r:id="rId21"/>
    <p:sldId id="763" r:id="rId22"/>
    <p:sldId id="764" r:id="rId23"/>
    <p:sldId id="765" r:id="rId24"/>
    <p:sldId id="766" r:id="rId25"/>
    <p:sldId id="769" r:id="rId26"/>
    <p:sldId id="770" r:id="rId27"/>
    <p:sldId id="772" r:id="rId28"/>
    <p:sldId id="771" r:id="rId29"/>
    <p:sldId id="773" r:id="rId30"/>
    <p:sldId id="774" r:id="rId31"/>
    <p:sldId id="775" r:id="rId32"/>
    <p:sldId id="776" r:id="rId33"/>
    <p:sldId id="777" r:id="rId34"/>
    <p:sldId id="778" r:id="rId35"/>
    <p:sldId id="779" r:id="rId36"/>
    <p:sldId id="557" r:id="rId3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20/04/2016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Python: </a:t>
            </a:r>
            <a:r>
              <a:rPr lang="en-IE" sz="6000" dirty="0" smtClean="0">
                <a:solidFill>
                  <a:schemeClr val="bg1"/>
                </a:solidFill>
              </a:rPr>
              <a:t>Adding Menus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Clear Stack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ClearStack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CreateStack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86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our mapping: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9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our mapping: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1) Create a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2) Check if the stack is full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3) Check if the stack is empty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4) Push an element onto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5) Pop an element off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6) Inspect the top of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7) Clear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99) Exit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47334" y="2204864"/>
            <a:ext cx="30464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err="1" smtClean="0">
                <a:solidFill>
                  <a:srgbClr val="FF0000"/>
                </a:solidFill>
              </a:rPr>
              <a:t>def</a:t>
            </a:r>
            <a:r>
              <a:rPr lang="en-IE" sz="2400" dirty="0" smtClean="0">
                <a:solidFill>
                  <a:srgbClr val="FF0000"/>
                </a:solidFill>
              </a:rPr>
              <a:t> </a:t>
            </a:r>
            <a:r>
              <a:rPr lang="en-IE" sz="2400" dirty="0" err="1" smtClean="0">
                <a:solidFill>
                  <a:srgbClr val="FF0000"/>
                </a:solidFill>
              </a:rPr>
              <a:t>CreateStack</a:t>
            </a:r>
            <a:r>
              <a:rPr lang="en-IE" sz="2400" dirty="0" smtClean="0">
                <a:solidFill>
                  <a:srgbClr val="FF0000"/>
                </a:solidFill>
              </a:rPr>
              <a:t>():</a:t>
            </a:r>
          </a:p>
          <a:p>
            <a:r>
              <a:rPr lang="en-IE" sz="2400" dirty="0" err="1" smtClean="0">
                <a:solidFill>
                  <a:schemeClr val="bg1"/>
                </a:solidFill>
              </a:rPr>
              <a:t>def</a:t>
            </a:r>
            <a:r>
              <a:rPr lang="en-IE" sz="2400" dirty="0" smtClean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IsFull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IsEmpty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Push(N):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Pop():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Top</a:t>
            </a:r>
            <a:r>
              <a:rPr lang="en-IE" sz="2400" dirty="0" smtClean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rgbClr val="FF0000"/>
                </a:solidFill>
              </a:rPr>
              <a:t>d</a:t>
            </a:r>
            <a:r>
              <a:rPr lang="en-IE" sz="2400" dirty="0" err="1" smtClean="0">
                <a:solidFill>
                  <a:srgbClr val="FF0000"/>
                </a:solidFill>
              </a:rPr>
              <a:t>ef</a:t>
            </a:r>
            <a:r>
              <a:rPr lang="en-IE" sz="2400" dirty="0" smtClean="0">
                <a:solidFill>
                  <a:srgbClr val="FF0000"/>
                </a:solidFill>
              </a:rPr>
              <a:t> </a:t>
            </a:r>
            <a:r>
              <a:rPr lang="en-IE" sz="2400" dirty="0" err="1" smtClean="0">
                <a:solidFill>
                  <a:srgbClr val="FF0000"/>
                </a:solidFill>
              </a:rPr>
              <a:t>ClearStack</a:t>
            </a:r>
            <a:r>
              <a:rPr lang="en-IE" sz="2400" dirty="0" smtClean="0">
                <a:solidFill>
                  <a:srgbClr val="FF0000"/>
                </a:solidFill>
              </a:rPr>
              <a:t>():</a:t>
            </a:r>
            <a:endParaRPr lang="en-IE" sz="24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383238" y="1916832"/>
            <a:ext cx="4032448" cy="31683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871070" y="278092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799062" y="314096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799062" y="350100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799062" y="386104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871070" y="422108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799062" y="2420888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871070" y="4653136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Looking at the methods: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Looking at the methods: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CreateStack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IsFull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IsEmpty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Push(N):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Pop():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Top():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ClearStack</a:t>
            </a:r>
            <a:r>
              <a:rPr lang="en-IE" dirty="0" smtClean="0">
                <a:solidFill>
                  <a:schemeClr val="bg1"/>
                </a:solidFill>
              </a:rPr>
              <a:t>():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Looking at the methods: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CreateStack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IsFull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IsEmpty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Push(N):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Pop():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Top():</a:t>
            </a:r>
          </a:p>
          <a:p>
            <a:pPr lvl="2"/>
            <a:r>
              <a:rPr lang="en-IE" dirty="0" err="1">
                <a:solidFill>
                  <a:schemeClr val="bg1"/>
                </a:solidFill>
              </a:rPr>
              <a:t>def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ClearStack</a:t>
            </a:r>
            <a:r>
              <a:rPr lang="en-IE" dirty="0">
                <a:solidFill>
                  <a:schemeClr val="bg1"/>
                </a:solidFill>
              </a:rPr>
              <a:t>():</a:t>
            </a:r>
          </a:p>
          <a:p>
            <a:r>
              <a:rPr lang="en-IE" sz="2800" dirty="0" smtClean="0">
                <a:solidFill>
                  <a:schemeClr val="bg1"/>
                </a:solidFill>
              </a:rPr>
              <a:t>We can see that none of them take parameters except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Push(N)</a:t>
            </a:r>
            <a:r>
              <a:rPr lang="en-IE" sz="2800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46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when we are creating the menu option for add a value onto the stack, we will have to ask an additional question of “what value do you wish to add on?”  </a:t>
            </a:r>
            <a:endParaRPr lang="en-IE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To print out the menu, we do the following:</a:t>
            </a:r>
          </a:p>
          <a:p>
            <a:pPr marL="85725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1.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 if the stack is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 if the stack is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 an element onto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 an element off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Inspect the top of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99. Exit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how do we allow the user to selection an option?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how do we allow the user to selection an option?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input("Enter choice:") </a:t>
            </a:r>
            <a:b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2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you have a collection of modules, and you want them to run off a menu, you need to add in code into the main program.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what will our option section look like?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92514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'1': </a:t>
            </a:r>
            <a:endParaRPr lang="pt-BR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CreateStack()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'2': </a:t>
            </a:r>
            <a:endParaRPr lang="pt-BR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print(IsFull())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'3': </a:t>
            </a:r>
            <a:endParaRPr lang="pt-BR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print(IsEmpty()) 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'4': </a:t>
            </a:r>
            <a:endParaRPr lang="pt-BR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ADD AN ELEMENT IN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615486" y="4653136"/>
            <a:ext cx="266429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 smtClean="0"/>
              <a:t>More on this later</a:t>
            </a:r>
            <a:endParaRPr lang="en-IE" sz="3600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6311230" y="4797152"/>
            <a:ext cx="2304256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05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92514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‘5':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‘6':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Top()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‘7':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ClearStack()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‘99':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EXIT PROGRAM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endParaRPr lang="pt-BR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("Invalid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input“)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19343" y="4005063"/>
            <a:ext cx="266429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 smtClean="0"/>
              <a:t>More on this later</a:t>
            </a:r>
            <a:endParaRPr lang="en-IE" sz="3600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5015087" y="4149079"/>
            <a:ext cx="2304256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10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‘4’ in more detail: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‘4’ in more detail: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'4':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ADD AN ELEMENT IN</a:t>
            </a: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5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‘4’ in more detail: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'4': 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val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input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what value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Push(val)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‘99’ in more detail: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‘99’ in more detail: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‘99':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EXIT PROGRAM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6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option ‘99’ in more detail: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‘99':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ExitFlag = True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79382" y="2132856"/>
            <a:ext cx="417646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 smtClean="0"/>
              <a:t>Let’s have a Boolean we set to “True” to say we want to exit.</a:t>
            </a:r>
            <a:endParaRPr lang="en-IE" sz="3600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5375126" y="2420888"/>
            <a:ext cx="2304256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89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And to keep running this menu, let’s put it in a loop: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ExitFlag = False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hile ExitFlag == False:</a:t>
            </a:r>
          </a:p>
          <a:p>
            <a:pPr marL="400050" lvl="1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choice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input("Enter choice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'1':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CreateStack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elif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‘99':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ExitFlag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example of our code from “Stacks as Arrays”, and suppose we want the following menu: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1) Create </a:t>
            </a:r>
            <a:r>
              <a:rPr lang="en-IE" sz="2600" dirty="0">
                <a:solidFill>
                  <a:schemeClr val="bg1"/>
                </a:solidFill>
              </a:rPr>
              <a:t>a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2) Check </a:t>
            </a:r>
            <a:r>
              <a:rPr lang="en-IE" sz="2600" dirty="0">
                <a:solidFill>
                  <a:schemeClr val="bg1"/>
                </a:solidFill>
              </a:rPr>
              <a:t>if the stack is full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3) Check </a:t>
            </a:r>
            <a:r>
              <a:rPr lang="en-IE" sz="2600" dirty="0">
                <a:solidFill>
                  <a:schemeClr val="bg1"/>
                </a:solidFill>
              </a:rPr>
              <a:t>if the stack is empty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4) Push </a:t>
            </a:r>
            <a:r>
              <a:rPr lang="en-IE" sz="2600" dirty="0">
                <a:solidFill>
                  <a:schemeClr val="bg1"/>
                </a:solidFill>
              </a:rPr>
              <a:t>an element onto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5) Pop </a:t>
            </a:r>
            <a:r>
              <a:rPr lang="en-IE" sz="2600" dirty="0">
                <a:solidFill>
                  <a:schemeClr val="bg1"/>
                </a:solidFill>
              </a:rPr>
              <a:t>an element off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6) Inspect </a:t>
            </a:r>
            <a:r>
              <a:rPr lang="en-IE" sz="2600" dirty="0">
                <a:solidFill>
                  <a:schemeClr val="bg1"/>
                </a:solidFill>
              </a:rPr>
              <a:t>the top of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7) Clear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 smtClean="0">
                <a:solidFill>
                  <a:schemeClr val="bg1"/>
                </a:solidFill>
              </a:rPr>
              <a:t>99</a:t>
            </a:r>
            <a:r>
              <a:rPr lang="en-IE" sz="2600" dirty="0">
                <a:solidFill>
                  <a:schemeClr val="bg1"/>
                </a:solidFill>
              </a:rPr>
              <a:t>) Exit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52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think about options ‘2’ and ‘3’: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think about options ‘2’ and ‘3’:</a:t>
            </a:r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'2':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print(IsFull())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'3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print(IsEmpty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think about options ‘2’ and ‘3’:</a:t>
            </a:r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'2':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print(IsFull())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'3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print(IsEmpty())</a:t>
            </a:r>
          </a:p>
          <a:p>
            <a:pPr marL="457200" indent="-457200"/>
            <a:endParaRPr lang="pt-BR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57200" indent="-457200"/>
            <a:r>
              <a:rPr lang="pt-BR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These are the only 2 modules that have RETURN values.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we could say: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0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we could say:</a:t>
            </a:r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'2': 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IsFull() == True: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print(“The Stack is Full”)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print(“The Stack is NOT Full”)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ENDIF;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we could say:</a:t>
            </a:r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 choice ==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‘3': 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IsEmpty() == True: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print(“The Stack is Empty”)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print(“The Stack is NOT </a:t>
            </a: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ENDIF;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8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And we have the following modules: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1) Create </a:t>
            </a:r>
            <a:r>
              <a:rPr lang="en-IE" sz="2600" dirty="0">
                <a:solidFill>
                  <a:schemeClr val="bg1"/>
                </a:solidFill>
              </a:rPr>
              <a:t>a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2) Check </a:t>
            </a:r>
            <a:r>
              <a:rPr lang="en-IE" sz="2600" dirty="0">
                <a:solidFill>
                  <a:schemeClr val="bg1"/>
                </a:solidFill>
              </a:rPr>
              <a:t>if the stack is full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3) Check </a:t>
            </a:r>
            <a:r>
              <a:rPr lang="en-IE" sz="2600" dirty="0">
                <a:solidFill>
                  <a:schemeClr val="bg1"/>
                </a:solidFill>
              </a:rPr>
              <a:t>if the stack is empty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4) Push </a:t>
            </a:r>
            <a:r>
              <a:rPr lang="en-IE" sz="2600" dirty="0">
                <a:solidFill>
                  <a:schemeClr val="bg1"/>
                </a:solidFill>
              </a:rPr>
              <a:t>an element onto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5) Pop </a:t>
            </a:r>
            <a:r>
              <a:rPr lang="en-IE" sz="2600" dirty="0">
                <a:solidFill>
                  <a:schemeClr val="bg1"/>
                </a:solidFill>
              </a:rPr>
              <a:t>an element off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6) Inspect </a:t>
            </a:r>
            <a:r>
              <a:rPr lang="en-IE" sz="2600" dirty="0">
                <a:solidFill>
                  <a:schemeClr val="bg1"/>
                </a:solidFill>
              </a:rPr>
              <a:t>the top of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7) Clear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 smtClean="0">
                <a:solidFill>
                  <a:schemeClr val="bg1"/>
                </a:solidFill>
              </a:rPr>
              <a:t>99</a:t>
            </a:r>
            <a:r>
              <a:rPr lang="en-IE" sz="2600" dirty="0">
                <a:solidFill>
                  <a:schemeClr val="bg1"/>
                </a:solidFill>
              </a:rPr>
              <a:t>) Exit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31310" y="2708920"/>
            <a:ext cx="304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IsFull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IsEmpty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Push(N):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Pop():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Top():</a:t>
            </a:r>
          </a:p>
        </p:txBody>
      </p:sp>
      <p:sp>
        <p:nvSpPr>
          <p:cNvPr id="5" name="Oval 4"/>
          <p:cNvSpPr/>
          <p:nvPr/>
        </p:nvSpPr>
        <p:spPr>
          <a:xfrm>
            <a:off x="6311230" y="2132856"/>
            <a:ext cx="3672408" cy="31683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64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we have the following mapping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1) Create </a:t>
            </a:r>
            <a:r>
              <a:rPr lang="en-IE" sz="2600" dirty="0">
                <a:solidFill>
                  <a:schemeClr val="bg1"/>
                </a:solidFill>
              </a:rPr>
              <a:t>a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2) Check </a:t>
            </a:r>
            <a:r>
              <a:rPr lang="en-IE" sz="2600" dirty="0">
                <a:solidFill>
                  <a:schemeClr val="bg1"/>
                </a:solidFill>
              </a:rPr>
              <a:t>if the stack is full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3) Check </a:t>
            </a:r>
            <a:r>
              <a:rPr lang="en-IE" sz="2600" dirty="0">
                <a:solidFill>
                  <a:schemeClr val="bg1"/>
                </a:solidFill>
              </a:rPr>
              <a:t>if the stack is empty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4) Push </a:t>
            </a:r>
            <a:r>
              <a:rPr lang="en-IE" sz="2600" dirty="0">
                <a:solidFill>
                  <a:schemeClr val="bg1"/>
                </a:solidFill>
              </a:rPr>
              <a:t>an element onto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5) Pop </a:t>
            </a:r>
            <a:r>
              <a:rPr lang="en-IE" sz="2600" dirty="0">
                <a:solidFill>
                  <a:schemeClr val="bg1"/>
                </a:solidFill>
              </a:rPr>
              <a:t>an element off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6) Inspect </a:t>
            </a:r>
            <a:r>
              <a:rPr lang="en-IE" sz="2600" dirty="0">
                <a:solidFill>
                  <a:schemeClr val="bg1"/>
                </a:solidFill>
              </a:rPr>
              <a:t>the top of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7) Clear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 smtClean="0">
                <a:solidFill>
                  <a:schemeClr val="bg1"/>
                </a:solidFill>
              </a:rPr>
              <a:t>99</a:t>
            </a:r>
            <a:r>
              <a:rPr lang="en-IE" sz="2600" dirty="0">
                <a:solidFill>
                  <a:schemeClr val="bg1"/>
                </a:solidFill>
              </a:rPr>
              <a:t>) Exit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31310" y="2708920"/>
            <a:ext cx="304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IsFull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IsEmpty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Push(N):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Pop():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Top():</a:t>
            </a:r>
          </a:p>
        </p:txBody>
      </p:sp>
      <p:sp>
        <p:nvSpPr>
          <p:cNvPr id="5" name="Oval 4"/>
          <p:cNvSpPr/>
          <p:nvPr/>
        </p:nvSpPr>
        <p:spPr>
          <a:xfrm>
            <a:off x="6311230" y="2132856"/>
            <a:ext cx="3672408" cy="31683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99062" y="299695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727054" y="335699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727054" y="371703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727054" y="407707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799062" y="443711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7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Adding Menus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we have two additional modules we need to create: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1) Create </a:t>
            </a:r>
            <a:r>
              <a:rPr lang="en-IE" sz="2600" dirty="0">
                <a:solidFill>
                  <a:schemeClr val="bg1"/>
                </a:solidFill>
              </a:rPr>
              <a:t>a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2) Check </a:t>
            </a:r>
            <a:r>
              <a:rPr lang="en-IE" sz="2600" dirty="0">
                <a:solidFill>
                  <a:schemeClr val="bg1"/>
                </a:solidFill>
              </a:rPr>
              <a:t>if the stack is full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3) Check </a:t>
            </a:r>
            <a:r>
              <a:rPr lang="en-IE" sz="2600" dirty="0">
                <a:solidFill>
                  <a:schemeClr val="bg1"/>
                </a:solidFill>
              </a:rPr>
              <a:t>if the stack is empty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4) Push </a:t>
            </a:r>
            <a:r>
              <a:rPr lang="en-IE" sz="2600" dirty="0">
                <a:solidFill>
                  <a:schemeClr val="bg1"/>
                </a:solidFill>
              </a:rPr>
              <a:t>an element onto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5) Pop </a:t>
            </a:r>
            <a:r>
              <a:rPr lang="en-IE" sz="2600" dirty="0">
                <a:solidFill>
                  <a:schemeClr val="bg1"/>
                </a:solidFill>
              </a:rPr>
              <a:t>an element off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6) Inspect </a:t>
            </a:r>
            <a:r>
              <a:rPr lang="en-IE" sz="2600" dirty="0">
                <a:solidFill>
                  <a:schemeClr val="bg1"/>
                </a:solidFill>
              </a:rPr>
              <a:t>the top of the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>
                <a:solidFill>
                  <a:schemeClr val="bg1"/>
                </a:solidFill>
              </a:rPr>
              <a:t> </a:t>
            </a:r>
            <a:r>
              <a:rPr lang="en-IE" sz="2600" dirty="0" smtClean="0">
                <a:solidFill>
                  <a:schemeClr val="bg1"/>
                </a:solidFill>
              </a:rPr>
              <a:t>7) Clear stack</a:t>
            </a:r>
            <a:endParaRPr lang="en-IE" sz="2200" dirty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r>
              <a:rPr lang="en-IE" sz="2600" dirty="0" smtClean="0">
                <a:solidFill>
                  <a:schemeClr val="bg1"/>
                </a:solidFill>
              </a:rPr>
              <a:t>99</a:t>
            </a:r>
            <a:r>
              <a:rPr lang="en-IE" sz="2600" dirty="0">
                <a:solidFill>
                  <a:schemeClr val="bg1"/>
                </a:solidFill>
              </a:rPr>
              <a:t>) Exit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31310" y="2708920"/>
            <a:ext cx="304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IsFull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IsEmpty</a:t>
            </a:r>
            <a:r>
              <a:rPr lang="en-IE" sz="2400" dirty="0">
                <a:solidFill>
                  <a:schemeClr val="bg1"/>
                </a:solidFill>
              </a:rPr>
              <a:t>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Push(N):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Pop():</a:t>
            </a:r>
          </a:p>
          <a:p>
            <a:r>
              <a:rPr lang="en-IE" sz="2400" dirty="0" err="1">
                <a:solidFill>
                  <a:schemeClr val="bg1"/>
                </a:solidFill>
              </a:rPr>
              <a:t>def</a:t>
            </a:r>
            <a:r>
              <a:rPr lang="en-IE" sz="2400" dirty="0">
                <a:solidFill>
                  <a:schemeClr val="bg1"/>
                </a:solidFill>
              </a:rPr>
              <a:t> Top():</a:t>
            </a:r>
          </a:p>
        </p:txBody>
      </p:sp>
      <p:sp>
        <p:nvSpPr>
          <p:cNvPr id="5" name="Oval 4"/>
          <p:cNvSpPr/>
          <p:nvPr/>
        </p:nvSpPr>
        <p:spPr>
          <a:xfrm>
            <a:off x="6311230" y="2132856"/>
            <a:ext cx="3672408" cy="31683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99062" y="299695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727054" y="335699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727054" y="371703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727054" y="407707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799062" y="4437112"/>
            <a:ext cx="2376264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198662" y="2924944"/>
            <a:ext cx="3240360" cy="4320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198662" y="5085184"/>
            <a:ext cx="3240360" cy="4320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48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Create Stack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Create Stack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CreateStack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Stack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Stack = [0, 0, 0, 0, 0, 0, 0]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CreateStack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2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Clear Stack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8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1226</Words>
  <Application>Microsoft Office PowerPoint</Application>
  <PresentationFormat>Custom</PresentationFormat>
  <Paragraphs>244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Python: Adding Menus</vt:lpstr>
      <vt:lpstr>Adding Menus</vt:lpstr>
      <vt:lpstr>Adding Menus</vt:lpstr>
      <vt:lpstr>Adding Menus</vt:lpstr>
      <vt:lpstr>Adding Menus</vt:lpstr>
      <vt:lpstr>Adding Menus</vt:lpstr>
      <vt:lpstr>Create Stack</vt:lpstr>
      <vt:lpstr>Create Stack</vt:lpstr>
      <vt:lpstr>Clear Stack</vt:lpstr>
      <vt:lpstr>Clear Stack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Adding Menus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184</cp:revision>
  <dcterms:created xsi:type="dcterms:W3CDTF">2011-10-08T11:06:39Z</dcterms:created>
  <dcterms:modified xsi:type="dcterms:W3CDTF">2016-04-20T16:17:54Z</dcterms:modified>
</cp:coreProperties>
</file>