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1098" r:id="rId3"/>
    <p:sldId id="1083" r:id="rId4"/>
    <p:sldId id="1086" r:id="rId5"/>
    <p:sldId id="1087" r:id="rId6"/>
    <p:sldId id="1097" r:id="rId7"/>
    <p:sldId id="1079" r:id="rId8"/>
    <p:sldId id="1089" r:id="rId9"/>
    <p:sldId id="1091" r:id="rId10"/>
    <p:sldId id="1099" r:id="rId11"/>
    <p:sldId id="1100" r:id="rId12"/>
    <p:sldId id="1101" r:id="rId13"/>
    <p:sldId id="1102" r:id="rId14"/>
    <p:sldId id="1103" r:id="rId15"/>
    <p:sldId id="1105" r:id="rId16"/>
    <p:sldId id="1106" r:id="rId17"/>
    <p:sldId id="1107" r:id="rId18"/>
    <p:sldId id="1108" r:id="rId19"/>
    <p:sldId id="1109" r:id="rId20"/>
    <p:sldId id="1110" r:id="rId21"/>
    <p:sldId id="1111" r:id="rId22"/>
    <p:sldId id="1112" r:id="rId23"/>
    <p:sldId id="1113" r:id="rId24"/>
    <p:sldId id="1114" r:id="rId25"/>
    <p:sldId id="1115" r:id="rId26"/>
    <p:sldId id="1116" r:id="rId27"/>
    <p:sldId id="1117" r:id="rId28"/>
    <p:sldId id="1118" r:id="rId29"/>
    <p:sldId id="1119" r:id="rId30"/>
    <p:sldId id="1120" r:id="rId31"/>
    <p:sldId id="1121" r:id="rId32"/>
    <p:sldId id="1123" r:id="rId33"/>
    <p:sldId id="1124" r:id="rId34"/>
    <p:sldId id="1125" r:id="rId35"/>
    <p:sldId id="1126" r:id="rId36"/>
    <p:sldId id="1127" r:id="rId37"/>
    <p:sldId id="1128" r:id="rId38"/>
    <p:sldId id="1129" r:id="rId39"/>
    <p:sldId id="1130" r:id="rId40"/>
    <p:sldId id="1132" r:id="rId41"/>
    <p:sldId id="1134" r:id="rId42"/>
    <p:sldId id="1136" r:id="rId43"/>
    <p:sldId id="1138" r:id="rId44"/>
    <p:sldId id="1139" r:id="rId45"/>
    <p:sldId id="1140" r:id="rId46"/>
    <p:sldId id="1141" r:id="rId47"/>
    <p:sldId id="1142" r:id="rId48"/>
    <p:sldId id="1147" r:id="rId49"/>
    <p:sldId id="1149" r:id="rId50"/>
    <p:sldId id="1151" r:id="rId51"/>
    <p:sldId id="1152" r:id="rId52"/>
    <p:sldId id="1154" r:id="rId53"/>
    <p:sldId id="1153" r:id="rId54"/>
    <p:sldId id="1155" r:id="rId55"/>
    <p:sldId id="1160" r:id="rId56"/>
    <p:sldId id="1162" r:id="rId57"/>
    <p:sldId id="1164" r:id="rId58"/>
    <p:sldId id="1165" r:id="rId59"/>
    <p:sldId id="1166" r:id="rId60"/>
    <p:sldId id="1167" r:id="rId61"/>
    <p:sldId id="1168" r:id="rId62"/>
    <p:sldId id="1169" r:id="rId63"/>
    <p:sldId id="1170" r:id="rId64"/>
    <p:sldId id="1171" r:id="rId65"/>
    <p:sldId id="1172" r:id="rId66"/>
    <p:sldId id="1173" r:id="rId67"/>
    <p:sldId id="1174" r:id="rId68"/>
    <p:sldId id="1175" r:id="rId69"/>
    <p:sldId id="1176" r:id="rId70"/>
    <p:sldId id="1181" r:id="rId71"/>
    <p:sldId id="1182" r:id="rId72"/>
    <p:sldId id="1183" r:id="rId73"/>
    <p:sldId id="1184" r:id="rId74"/>
    <p:sldId id="1185" r:id="rId75"/>
    <p:sldId id="1186" r:id="rId76"/>
    <p:sldId id="1187" r:id="rId77"/>
    <p:sldId id="1188" r:id="rId78"/>
    <p:sldId id="1189" r:id="rId79"/>
    <p:sldId id="1190" r:id="rId80"/>
    <p:sldId id="1191" r:id="rId81"/>
    <p:sldId id="1192" r:id="rId82"/>
    <p:sldId id="1193" r:id="rId83"/>
    <p:sldId id="1194" r:id="rId84"/>
    <p:sldId id="1000" r:id="rId8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27/04/2016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35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36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37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38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44</a:t>
            </a:fld>
            <a:endParaRPr lang="en-I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51</a:t>
            </a:fld>
            <a:endParaRPr lang="en-IE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58</a:t>
            </a:fld>
            <a:endParaRPr lang="en-IE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79255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err="1" smtClean="0"/>
              <a:t>PseudoCode</a:t>
            </a:r>
            <a:r>
              <a:rPr lang="en-IE" sz="5400" dirty="0" smtClean="0"/>
              <a:t>: Revision</a:t>
            </a: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31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Stacks: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04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stack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6527254" y="279312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306102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044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88032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Stack[7]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{31,41,59,26,53,59,67};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90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1124744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016224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58" y="3717032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005064"/>
            <a:ext cx="10971372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StackTop = -1;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113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10" name="Rounded Rectangle 9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062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1; 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654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Stack[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84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Queues: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103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endParaRPr lang="en-IE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Rectangle 28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59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33843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Queue[7]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{31,41,59,26,53,59,67};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&lt;- 0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&lt;- 6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70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Parameter Passing, Scope, Local and Global Variables</a:t>
            </a: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30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247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1"/>
            <a:ext cx="10971372" cy="1872208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Tail + 1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29249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2996953"/>
            <a:ext cx="10971372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58" y="4725144"/>
            <a:ext cx="10729192" cy="19442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725145"/>
            <a:ext cx="1097137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&lt;- -1;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1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Tail &lt;- Tail + 1;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Queue[Tail]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230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68052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Queue[Head];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+ 1;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229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Circular Queues:</a:t>
            </a:r>
            <a:br>
              <a:rPr lang="en-IE" sz="6600" dirty="0" smtClean="0"/>
            </a:br>
            <a:r>
              <a:rPr lang="en-IE" sz="6600" dirty="0" smtClean="0"/>
              <a:t>Implemented using Arrays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163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69954" y="2827884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circular queue:</a:t>
            </a:r>
          </a:p>
        </p:txBody>
      </p:sp>
      <p:sp>
        <p:nvSpPr>
          <p:cNvPr id="7" name="Oval 6"/>
          <p:cNvSpPr/>
          <p:nvPr/>
        </p:nvSpPr>
        <p:spPr>
          <a:xfrm>
            <a:off x="5015086" y="3501008"/>
            <a:ext cx="1800200" cy="1800200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>
            <a:stCxn id="7" idx="1"/>
          </p:cNvCxnSpPr>
          <p:nvPr/>
        </p:nvCxnSpPr>
        <p:spPr>
          <a:xfrm flipH="1" flipV="1">
            <a:off x="4799062" y="3284984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0"/>
          </p:cNvCxnSpPr>
          <p:nvPr/>
        </p:nvCxnSpPr>
        <p:spPr>
          <a:xfrm flipV="1">
            <a:off x="5890134" y="2827884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7"/>
            <a:endCxn id="4" idx="7"/>
          </p:cNvCxnSpPr>
          <p:nvPr/>
        </p:nvCxnSpPr>
        <p:spPr>
          <a:xfrm flipV="1">
            <a:off x="6551653" y="3291878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15286" y="4401108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4" idx="5"/>
          </p:cNvCxnSpPr>
          <p:nvPr/>
        </p:nvCxnSpPr>
        <p:spPr>
          <a:xfrm>
            <a:off x="6551653" y="5037575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4" idx="4"/>
          </p:cNvCxnSpPr>
          <p:nvPr/>
        </p:nvCxnSpPr>
        <p:spPr>
          <a:xfrm flipH="1">
            <a:off x="5890134" y="5301208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  <a:endCxn id="4" idx="3"/>
          </p:cNvCxnSpPr>
          <p:nvPr/>
        </p:nvCxnSpPr>
        <p:spPr>
          <a:xfrm flipH="1">
            <a:off x="4744494" y="5037575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4" idx="2"/>
          </p:cNvCxnSpPr>
          <p:nvPr/>
        </p:nvCxnSpPr>
        <p:spPr>
          <a:xfrm flipH="1">
            <a:off x="4269954" y="4401108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55907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0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7391350" y="34098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</a:t>
            </a:r>
            <a:endParaRPr lang="en-IE" dirty="0"/>
          </a:p>
        </p:txBody>
      </p:sp>
      <p:sp>
        <p:nvSpPr>
          <p:cNvPr id="26" name="TextBox 25"/>
          <p:cNvSpPr txBox="1"/>
          <p:nvPr/>
        </p:nvSpPr>
        <p:spPr>
          <a:xfrm>
            <a:off x="7383982" y="48499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</a:t>
            </a:r>
            <a:endParaRPr lang="en-IE" dirty="0"/>
          </a:p>
        </p:txBody>
      </p:sp>
      <p:sp>
        <p:nvSpPr>
          <p:cNvPr id="27" name="TextBox 26"/>
          <p:cNvSpPr txBox="1"/>
          <p:nvPr/>
        </p:nvSpPr>
        <p:spPr>
          <a:xfrm>
            <a:off x="6383238" y="58581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</a:t>
            </a:r>
            <a:endParaRPr lang="en-IE" dirty="0"/>
          </a:p>
        </p:txBody>
      </p:sp>
      <p:sp>
        <p:nvSpPr>
          <p:cNvPr id="28" name="TextBox 27"/>
          <p:cNvSpPr txBox="1"/>
          <p:nvPr/>
        </p:nvSpPr>
        <p:spPr>
          <a:xfrm>
            <a:off x="5015086" y="57861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</a:t>
            </a:r>
            <a:endParaRPr lang="en-IE" dirty="0"/>
          </a:p>
        </p:txBody>
      </p:sp>
      <p:sp>
        <p:nvSpPr>
          <p:cNvPr id="29" name="TextBox 28"/>
          <p:cNvSpPr txBox="1"/>
          <p:nvPr/>
        </p:nvSpPr>
        <p:spPr>
          <a:xfrm>
            <a:off x="4006974" y="47779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</a:t>
            </a:r>
            <a:endParaRPr lang="en-IE" dirty="0"/>
          </a:p>
        </p:txBody>
      </p:sp>
      <p:sp>
        <p:nvSpPr>
          <p:cNvPr id="30" name="TextBox 29"/>
          <p:cNvSpPr txBox="1"/>
          <p:nvPr/>
        </p:nvSpPr>
        <p:spPr>
          <a:xfrm>
            <a:off x="3999606" y="328498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4871070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7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3380437" y="2204864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Tail</a:t>
            </a:r>
            <a:endParaRPr lang="en-IE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10666" y="4222829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/>
              <a:t>Head</a:t>
            </a:r>
            <a:endParaRPr lang="en-IE" sz="2400" b="1" dirty="0"/>
          </a:p>
        </p:txBody>
      </p: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7510314" y="4545995"/>
            <a:ext cx="1000352" cy="2319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>
            <a:off x="4214640" y="2528030"/>
            <a:ext cx="774533" cy="4160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769191" y="456196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6095206" y="530120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5159102" y="528204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4511030" y="458112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68</a:t>
            </a:r>
            <a:endParaRPr lang="en-IE" dirty="0"/>
          </a:p>
        </p:txBody>
      </p:sp>
      <p:sp>
        <p:nvSpPr>
          <p:cNvPr id="35" name="TextBox 34"/>
          <p:cNvSpPr txBox="1"/>
          <p:nvPr/>
        </p:nvSpPr>
        <p:spPr>
          <a:xfrm>
            <a:off x="4439022" y="36978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54</a:t>
            </a:r>
            <a:endParaRPr lang="en-IE" dirty="0"/>
          </a:p>
        </p:txBody>
      </p:sp>
      <p:sp>
        <p:nvSpPr>
          <p:cNvPr id="37" name="TextBox 36"/>
          <p:cNvSpPr txBox="1"/>
          <p:nvPr/>
        </p:nvSpPr>
        <p:spPr>
          <a:xfrm>
            <a:off x="5185015" y="299695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49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247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196753"/>
            <a:ext cx="10971372" cy="1656184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Head = (Tail + 1) %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2924944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3068961"/>
            <a:ext cx="10971372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Head =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2558" y="4725144"/>
            <a:ext cx="10729192" cy="20162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09521" y="4725145"/>
            <a:ext cx="10971372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ClearQ():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Tail &lt;- -1;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6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Tail &lt;- (Tail + 1) %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Queue[Tail]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19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 &lt;- 0;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 &lt;- Queue[Head];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Head &lt;- (Head + 1) %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Circular 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78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992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126654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910630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Start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  <p:sp>
        <p:nvSpPr>
          <p:cNvPr id="24" name="Up Arrow 23"/>
          <p:cNvSpPr/>
          <p:nvPr/>
        </p:nvSpPr>
        <p:spPr>
          <a:xfrm>
            <a:off x="8546892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8330868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End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908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Return Values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We can use the keyword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 smtClean="0"/>
              <a:t> to pass a value back from the module into the main program (or whatever module is calling it).</a:t>
            </a:r>
          </a:p>
          <a:p>
            <a:r>
              <a:rPr lang="en-IE" dirty="0" smtClean="0"/>
              <a:t>We typically only return one value using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 smtClean="0"/>
              <a:t> keyword. </a:t>
            </a:r>
          </a:p>
          <a:p>
            <a:r>
              <a:rPr lang="en-IE" dirty="0" smtClean="0"/>
              <a:t>It is up to the calling program to capture whatever value is passed back to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8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ENDTYPE;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32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252028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NULL;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  <p:sp>
        <p:nvSpPr>
          <p:cNvPr id="7" name="Rounded Rectangle 6"/>
          <p:cNvSpPr/>
          <p:nvPr/>
        </p:nvSpPr>
        <p:spPr>
          <a:xfrm>
            <a:off x="262558" y="3068960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09521" y="3212976"/>
            <a:ext cx="10971372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Head &lt;- NULL;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Font typeface="Arial" pitchFamily="34" charset="0"/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2558" y="4941168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609521" y="5013176"/>
            <a:ext cx="10971372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Head = NULL;</a:t>
            </a:r>
          </a:p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DisplayList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&lt;- 0;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DO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Current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Currrent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“Number of Nodes:”,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CountNodes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89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262557" y="1340768"/>
            <a:ext cx="11593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925143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ENDWHILE;</a:t>
            </a:r>
            <a:endParaRPr lang="en-IE" sz="2400" dirty="0"/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THEN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Head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35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196752"/>
            <a:ext cx="11593289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638" y="1268760"/>
            <a:ext cx="9852700" cy="532859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DeleteNode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Node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Head;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THEN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 &lt;- 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ELSE WHILE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N) AND </a:t>
            </a:r>
          </a:p>
          <a:p>
            <a:pPr marL="57150" indent="0">
              <a:buNone/>
            </a:pP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IE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  <a:endParaRPr lang="en-IE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DO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Previous &lt;- Current;</a:t>
            </a:r>
          </a:p>
          <a:p>
            <a:pPr marL="57150" indent="0">
              <a:buNone/>
            </a:pP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Current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ENDWHILE;</a:t>
            </a:r>
            <a:endParaRPr lang="en-I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IF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N) 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THEN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ELSE </a:t>
            </a:r>
            <a:r>
              <a:rPr lang="en-I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“Not found”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ENDIF;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ENDIF;</a:t>
            </a:r>
          </a:p>
          <a:p>
            <a:pPr marL="57150" indent="0">
              <a:buNone/>
            </a:pPr>
            <a:r>
              <a:rPr lang="en-IE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Lists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5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Recursion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4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Get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Value;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42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1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2: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(N-1) +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(N-2);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84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1304505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</a:t>
            </a:r>
            <a:r>
              <a:rPr lang="en-IE" altLang="en-US" dirty="0" smtClean="0"/>
              <a:t>Decimal to Binary Conversion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2" y="1600201"/>
            <a:ext cx="113052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== 0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‘0’;</a:t>
            </a:r>
          </a:p>
          <a:p>
            <a:pPr marL="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	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2) + String(N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2);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DecimalToBinary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READ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58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2403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Recursive Count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00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 smtClean="0"/>
              <a:t>We can define the module to take in as many parameters as we like between the brackets.</a:t>
            </a:r>
            <a:endParaRPr lang="en-IE" dirty="0"/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MyModule1():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MyModule2(a):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MyModule3(a, b):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MyModule4(a, b, c):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MyModule5(a, b, c, d):</a:t>
            </a:r>
          </a:p>
          <a:p>
            <a:pPr marL="514350" indent="-457200">
              <a:lnSpc>
                <a:spcPct val="90000"/>
              </a:lnSpc>
            </a:pPr>
            <a:endParaRPr lang="en-IE" sz="2800" dirty="0" smtClean="0"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dirty="0" smtClean="0">
                <a:cs typeface="Courier New" panose="02070309020205020404" pitchFamily="49" charset="0"/>
              </a:rPr>
              <a:t>And when we call the module we have to call it with the same number of parameters.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15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158089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(Current == NULL)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PRINT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ENDIF;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Recursive Print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289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3204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PRINT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“was found”;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Find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924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7" y="1268760"/>
            <a:ext cx="11593289" cy="49685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RETURN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Node(N, NULL);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Insert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38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4565" y="1268760"/>
            <a:ext cx="11593289" cy="345638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047" y="1412776"/>
            <a:ext cx="12071871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IF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N)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THEN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&lt;-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ELSE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ENDIF;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</a:t>
            </a:r>
            <a:r>
              <a:rPr lang="en-GB" dirty="0" smtClean="0"/>
              <a:t>Lists: Delete a node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10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Stacks:</a:t>
            </a:r>
            <a:br>
              <a:rPr lang="en-IE" sz="6600" dirty="0" smtClean="0"/>
            </a:br>
            <a:r>
              <a:rPr lang="en-IE" sz="6600" dirty="0" smtClean="0"/>
              <a:t>Implemented using 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637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Here is the stack as a Linked List</a:t>
            </a:r>
          </a:p>
          <a:p>
            <a:endParaRPr lang="en-IE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406574" y="2865130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185422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6661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666654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90750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48677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3087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430910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755006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25103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9500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195046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519142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01516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5926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959302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283398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77942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27306" y="4293096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622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1211603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47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Pointer;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338282" y="4032856"/>
            <a:ext cx="15094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StackTop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294466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23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22682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26825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“and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never full”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3825044"/>
            <a:ext cx="10729192" cy="226825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4077072"/>
            <a:ext cx="10971372" cy="1836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StackTop = NULL;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90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59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31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r>
              <a:rPr lang="en-IE" dirty="0"/>
              <a:t> </a:t>
            </a:r>
            <a:r>
              <a:rPr lang="en-IE" dirty="0" smtClean="0"/>
              <a:t>      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r>
              <a:rPr lang="en-IE" dirty="0" err="1" smtClean="0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 smtClean="0">
                <a:solidFill>
                  <a:schemeClr val="tx1"/>
                </a:solidFill>
              </a:rPr>
              <a:t>def</a:t>
            </a:r>
            <a:r>
              <a:rPr lang="en-IE" dirty="0" smtClean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</a:t>
            </a:r>
            <a:r>
              <a:rPr lang="en-IE" dirty="0" err="1" smtClean="0">
                <a:solidFill>
                  <a:schemeClr val="tx1"/>
                </a:solidFill>
              </a:rPr>
              <a:t>ef</a:t>
            </a:r>
            <a:r>
              <a:rPr lang="en-IE" dirty="0" smtClean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</a:t>
            </a:r>
            <a:r>
              <a:rPr lang="en-IE" dirty="0" smtClean="0">
                <a:solidFill>
                  <a:schemeClr val="tx1"/>
                </a:solidFill>
              </a:rPr>
              <a:t>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9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110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Queues:</a:t>
            </a:r>
            <a:br>
              <a:rPr lang="en-IE" sz="6600" dirty="0" smtClean="0"/>
            </a:br>
            <a:r>
              <a:rPr lang="en-IE" sz="6600" dirty="0" smtClean="0"/>
              <a:t>Implemented using 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6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 Linked List.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49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15017" y="3913892"/>
            <a:ext cx="19559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175502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53955" y="4201924"/>
            <a:ext cx="16835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QueueTail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8615486" y="4463534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01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7"/>
            <a:ext cx="10971372" cy="226825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“and is never full”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262558" y="4005064"/>
            <a:ext cx="10729192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9521" y="4149080"/>
            <a:ext cx="10971372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IsEmpty():</a:t>
            </a:r>
          </a:p>
          <a:p>
            <a:pPr marL="85725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 QueueHead = QueueTail;</a:t>
            </a:r>
          </a:p>
          <a:p>
            <a:pPr marL="0" lvl="2" indent="0">
              <a:buFont typeface="Arial" pitchFamily="34" charset="0"/>
              <a:buNone/>
            </a:pPr>
            <a:r>
              <a:rPr lang="en-IE" sz="2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53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38884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N;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935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0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95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Advanced Algorithms: </a:t>
            </a:r>
            <a:br>
              <a:rPr lang="en-IE" sz="6600" dirty="0" smtClean="0"/>
            </a:br>
            <a:r>
              <a:rPr lang="en-IE" sz="6600" dirty="0" smtClean="0"/>
              <a:t>Sorting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InsertionSort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Integer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Array[8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&lt;- {44,23,42,33,16,54,34,18};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 = Array[index];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 and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1] &gt; current)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Insertion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15" name="Rounded Rectangle 14"/>
          <p:cNvSpPr/>
          <p:nvPr/>
        </p:nvSpPr>
        <p:spPr>
          <a:xfrm>
            <a:off x="9911630" y="249289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9911630" y="2577678"/>
            <a:ext cx="21157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NOTE: If you have</a:t>
            </a:r>
          </a:p>
          <a:p>
            <a:r>
              <a:rPr lang="en-IE" dirty="0" smtClean="0"/>
              <a:t>reached the start of</a:t>
            </a:r>
          </a:p>
          <a:p>
            <a:r>
              <a:rPr lang="en-IE" dirty="0" smtClean="0"/>
              <a:t>the list, STOP!</a:t>
            </a:r>
            <a:endParaRPr lang="en-IE" dirty="0"/>
          </a:p>
        </p:txBody>
      </p:sp>
      <p:sp>
        <p:nvSpPr>
          <p:cNvPr id="3" name="Bent Arrow 2"/>
          <p:cNvSpPr/>
          <p:nvPr/>
        </p:nvSpPr>
        <p:spPr>
          <a:xfrm rot="5400000" flipV="1">
            <a:off x="6959302" y="692696"/>
            <a:ext cx="504056" cy="5400600"/>
          </a:xfrm>
          <a:prstGeom prst="bentArrow">
            <a:avLst>
              <a:gd name="adj1" fmla="val 15380"/>
              <a:gd name="adj2" fmla="val 25000"/>
              <a:gd name="adj3" fmla="val 25000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 smtClean="0"/>
              <a:t>The </a:t>
            </a:r>
            <a:r>
              <a:rPr lang="en-IE" dirty="0"/>
              <a:t>scope of a </a:t>
            </a:r>
            <a:r>
              <a:rPr lang="en-IE" dirty="0" smtClean="0"/>
              <a:t>variable </a:t>
            </a:r>
            <a:r>
              <a:rPr lang="en-IE" dirty="0"/>
              <a:t>– is the part of a computer program where the binding is valid: where the </a:t>
            </a:r>
            <a:r>
              <a:rPr lang="en-IE" dirty="0" smtClean="0"/>
              <a:t>variable name </a:t>
            </a:r>
            <a:r>
              <a:rPr lang="en-IE" dirty="0"/>
              <a:t>can be used to refer to the entity. </a:t>
            </a:r>
            <a:endParaRPr lang="en-IE" dirty="0" smtClean="0"/>
          </a:p>
          <a:p>
            <a:pPr marL="628650" indent="-571500">
              <a:lnSpc>
                <a:spcPct val="90000"/>
              </a:lnSpc>
            </a:pPr>
            <a:r>
              <a:rPr lang="en-IE" dirty="0" smtClean="0"/>
              <a:t>In </a:t>
            </a:r>
            <a:r>
              <a:rPr lang="en-IE" dirty="0"/>
              <a:t>other parts of the program the </a:t>
            </a:r>
            <a:r>
              <a:rPr lang="en-IE" dirty="0" smtClean="0"/>
              <a:t>variable name </a:t>
            </a:r>
            <a:r>
              <a:rPr lang="en-IE" dirty="0"/>
              <a:t>may refer to a different entity (it may have a different binding), or to nothing at all (it may be unbound). </a:t>
            </a:r>
            <a:endParaRPr lang="en-IE" dirty="0" smtClean="0"/>
          </a:p>
          <a:p>
            <a:pPr marL="628650" indent="-571500">
              <a:lnSpc>
                <a:spcPct val="90000"/>
              </a:lnSpc>
            </a:pPr>
            <a:r>
              <a:rPr lang="en-IE" dirty="0" smtClean="0"/>
              <a:t>The </a:t>
            </a:r>
            <a:r>
              <a:rPr lang="en-IE" dirty="0"/>
              <a:t>scope of a binding is also known as the </a:t>
            </a:r>
            <a:r>
              <a:rPr lang="en-IE" dirty="0" smtClean="0"/>
              <a:t>“visibility” </a:t>
            </a:r>
            <a:r>
              <a:rPr lang="en-IE" dirty="0"/>
              <a:t>of </a:t>
            </a:r>
            <a:r>
              <a:rPr lang="en-IE" dirty="0" smtClean="0"/>
              <a:t>a variable.</a:t>
            </a:r>
            <a:endParaRPr lang="en-IE" dirty="0" smtClean="0"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40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(Array,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Gap):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 BY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Gap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 = Array[index];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index;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Gap and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Gap] &gt; current)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&lt;-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Gap];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Gap;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Array[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51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305256" cy="547260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ShellSort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Length(Array)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57250" lvl="2" indent="0">
              <a:buNone/>
            </a:pP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DO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GapInsertionSort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StartPos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GapSize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2;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ENDWHILE;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Shell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537321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9911630" y="5590981"/>
            <a:ext cx="2238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We are reducing the</a:t>
            </a:r>
          </a:p>
          <a:p>
            <a:r>
              <a:rPr lang="en-IE" dirty="0" smtClean="0"/>
              <a:t>Gap in half each time</a:t>
            </a:r>
            <a:endParaRPr lang="en-IE" dirty="0"/>
          </a:p>
        </p:txBody>
      </p:sp>
      <p:sp>
        <p:nvSpPr>
          <p:cNvPr id="8" name="Rounded Rectangle 7"/>
          <p:cNvSpPr/>
          <p:nvPr/>
        </p:nvSpPr>
        <p:spPr>
          <a:xfrm>
            <a:off x="9911630" y="2492896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9911630" y="2577678"/>
            <a:ext cx="2151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For each of the Nth</a:t>
            </a:r>
          </a:p>
          <a:p>
            <a:r>
              <a:rPr lang="en-IE" dirty="0" smtClean="0"/>
              <a:t>Element, each N+1th</a:t>
            </a:r>
          </a:p>
          <a:p>
            <a:r>
              <a:rPr lang="en-IE" dirty="0" smtClean="0"/>
              <a:t>Element, N+2th, etc.</a:t>
            </a:r>
            <a:endParaRPr lang="en-IE" dirty="0"/>
          </a:p>
        </p:txBody>
      </p:sp>
      <p:sp>
        <p:nvSpPr>
          <p:cNvPr id="10" name="Rounded Rectangle 9"/>
          <p:cNvSpPr/>
          <p:nvPr/>
        </p:nvSpPr>
        <p:spPr>
          <a:xfrm>
            <a:off x="9911630" y="980728"/>
            <a:ext cx="2160240" cy="10081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9911630" y="1065510"/>
            <a:ext cx="20442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The main loop will</a:t>
            </a:r>
          </a:p>
          <a:p>
            <a:r>
              <a:rPr lang="en-IE" dirty="0"/>
              <a:t>k</a:t>
            </a:r>
            <a:r>
              <a:rPr lang="en-IE" dirty="0" smtClean="0"/>
              <a:t>eep going until the</a:t>
            </a:r>
          </a:p>
          <a:p>
            <a:r>
              <a:rPr lang="en-IE" dirty="0" smtClean="0"/>
              <a:t>Gap is 1.</a:t>
            </a:r>
            <a:endParaRPr lang="en-IE" dirty="0"/>
          </a:p>
        </p:txBody>
      </p:sp>
      <p:cxnSp>
        <p:nvCxnSpPr>
          <p:cNvPr id="15" name="Elbow Connector 14"/>
          <p:cNvCxnSpPr>
            <a:stCxn id="11" idx="1"/>
          </p:cNvCxnSpPr>
          <p:nvPr/>
        </p:nvCxnSpPr>
        <p:spPr>
          <a:xfrm rot="10800000" flipV="1">
            <a:off x="5231168" y="1527175"/>
            <a:ext cx="4680463" cy="1050500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1"/>
          </p:cNvCxnSpPr>
          <p:nvPr/>
        </p:nvCxnSpPr>
        <p:spPr>
          <a:xfrm rot="10800000">
            <a:off x="6887294" y="4725145"/>
            <a:ext cx="3024336" cy="1189003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9" idx="1"/>
          </p:cNvCxnSpPr>
          <p:nvPr/>
        </p:nvCxnSpPr>
        <p:spPr>
          <a:xfrm rot="10800000" flipV="1">
            <a:off x="7463358" y="3039342"/>
            <a:ext cx="2448272" cy="317647"/>
          </a:xfrm>
          <a:prstGeom prst="bentConnector3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6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(Array):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(length(Array) &gt; 1)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(Age)//2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Age[: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MidPoint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2276872"/>
            <a:ext cx="2160240" cy="14401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recursively splitting the array until you get down sub-arrays of one element. </a:t>
            </a: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6815286" y="2132856"/>
            <a:ext cx="3096344" cy="866130"/>
          </a:xfrm>
          <a:prstGeom prst="bentConnector3">
            <a:avLst>
              <a:gd name="adj1" fmla="val 32997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335566" y="2132856"/>
            <a:ext cx="2736304" cy="24482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Recursively call </a:t>
            </a:r>
            <a:r>
              <a:rPr lang="en-IE" dirty="0" err="1" smtClean="0">
                <a:solidFill>
                  <a:schemeClr val="tx1"/>
                </a:solidFill>
              </a:rPr>
              <a:t>MergeSort</a:t>
            </a:r>
            <a:r>
              <a:rPr lang="en-IE" dirty="0" smtClean="0">
                <a:solidFill>
                  <a:schemeClr val="tx1"/>
                </a:solidFill>
              </a:rPr>
              <a:t> for each half of the array.  After the splitting gets down to one element the recursive calls will pop off the stack to merge the sub-arrays together.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7535366" y="1916832"/>
            <a:ext cx="1800200" cy="144219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959302" y="1412776"/>
            <a:ext cx="432048" cy="100811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23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&lt;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479582" y="188640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comparing each element of the left and right sub-array, writing the smaller element into the main array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8399462" y="1088740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6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RightHalf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MainCounter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Merge Sort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479582" y="2204864"/>
            <a:ext cx="2592288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After the comparisons are done, write either the rest of the left array or the right array into the main array that 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8399462" y="3104964"/>
            <a:ext cx="1080120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399462" y="2636912"/>
            <a:ext cx="108012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6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1233248" cy="446449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artition(Array, First, Last):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Array[First];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Finished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First +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QuickSort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9911630" y="2276872"/>
            <a:ext cx="2160240" cy="252028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Elbow Connector 6"/>
          <p:cNvCxnSpPr/>
          <p:nvPr/>
        </p:nvCxnSpPr>
        <p:spPr>
          <a:xfrm rot="10800000">
            <a:off x="6815286" y="2204864"/>
            <a:ext cx="3096344" cy="115416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11630" y="2348880"/>
            <a:ext cx="22257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We randomly select</a:t>
            </a:r>
          </a:p>
          <a:p>
            <a:r>
              <a:rPr lang="en-IE" dirty="0"/>
              <a:t>t</a:t>
            </a:r>
            <a:r>
              <a:rPr lang="en-IE" dirty="0" smtClean="0"/>
              <a:t>he pivot, in this case</a:t>
            </a:r>
          </a:p>
          <a:p>
            <a:r>
              <a:rPr lang="en-IE" dirty="0"/>
              <a:t>w</a:t>
            </a:r>
            <a:r>
              <a:rPr lang="en-IE" dirty="0" smtClean="0"/>
              <a:t>e select the first </a:t>
            </a:r>
          </a:p>
          <a:p>
            <a:r>
              <a:rPr lang="en-IE" dirty="0"/>
              <a:t>e</a:t>
            </a:r>
            <a:r>
              <a:rPr lang="en-IE" dirty="0" smtClean="0"/>
              <a:t>lement. Since the </a:t>
            </a:r>
          </a:p>
          <a:p>
            <a:r>
              <a:rPr lang="en-IE" dirty="0"/>
              <a:t>a</a:t>
            </a:r>
            <a:r>
              <a:rPr lang="en-IE" dirty="0" smtClean="0"/>
              <a:t>rray isn’t sorted yet, </a:t>
            </a:r>
          </a:p>
          <a:p>
            <a:r>
              <a:rPr lang="en-IE" dirty="0"/>
              <a:t>t</a:t>
            </a:r>
            <a:r>
              <a:rPr lang="en-IE" dirty="0" smtClean="0"/>
              <a:t>he value of the first</a:t>
            </a:r>
          </a:p>
          <a:p>
            <a:r>
              <a:rPr lang="en-IE" dirty="0"/>
              <a:t>e</a:t>
            </a:r>
            <a:r>
              <a:rPr lang="en-IE" dirty="0" smtClean="0"/>
              <a:t>lement could have</a:t>
            </a:r>
          </a:p>
          <a:p>
            <a:r>
              <a:rPr lang="en-IE" dirty="0"/>
              <a:t>a</a:t>
            </a:r>
            <a:r>
              <a:rPr lang="en-IE" dirty="0" smtClean="0"/>
              <a:t>ny value 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1233248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NOT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Finished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 </a:t>
            </a:r>
            <a:endParaRPr lang="en-IE" sz="2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&lt;=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ENDWHILE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&gt;=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PivotVal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 marL="57150" indent="0">
              <a:buNone/>
            </a:pP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QuickSort</a:t>
            </a:r>
            <a:endParaRPr lang="en-IE" dirty="0"/>
          </a:p>
        </p:txBody>
      </p:sp>
      <p:sp>
        <p:nvSpPr>
          <p:cNvPr id="20" name="Rounded Rectangle 19"/>
          <p:cNvSpPr/>
          <p:nvPr/>
        </p:nvSpPr>
        <p:spPr>
          <a:xfrm>
            <a:off x="9983638" y="616530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11630" y="980728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moving left until we find a value that is less than the pivot, or we reach the Right Pointer.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9047534" y="1880828"/>
            <a:ext cx="864096" cy="2520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9911630" y="3068960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Keep moving right until we find a value that is greater than the pivot, or we reach the left Pointer.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9047534" y="3717032"/>
            <a:ext cx="864096" cy="2520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0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96752"/>
            <a:ext cx="11233248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THEN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Finished = False;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ELSE 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SWAP(Age[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</a:p>
          <a:p>
            <a:pPr marL="57150" indent="0">
              <a:buNone/>
            </a:pP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SWAP(Age[First], 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" indent="0">
              <a:buNone/>
            </a:pP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RightPointer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IE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Partition.</a:t>
            </a:r>
            <a:endParaRPr lang="en-IE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QuickSort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911630" y="2852936"/>
            <a:ext cx="2160240" cy="18002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We’ve a value greater than the pivot to the left, and one less to the right, swap them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9047534" y="2852936"/>
            <a:ext cx="864096" cy="684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9911630" y="4869160"/>
            <a:ext cx="2160240" cy="9001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Put the pivot in its correct position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8111430" y="3753036"/>
            <a:ext cx="1800200" cy="16561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5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Software Testing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8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r>
              <a:rPr lang="en-IE" dirty="0"/>
              <a:t> </a:t>
            </a:r>
            <a:r>
              <a:rPr lang="en-IE" dirty="0" smtClean="0"/>
              <a:t>      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r>
              <a:rPr lang="en-IE" dirty="0" err="1" smtClean="0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 smtClean="0">
                <a:solidFill>
                  <a:schemeClr val="tx1"/>
                </a:solidFill>
              </a:rPr>
              <a:t>def</a:t>
            </a:r>
            <a:r>
              <a:rPr lang="en-IE" dirty="0" smtClean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</a:t>
            </a:r>
            <a:r>
              <a:rPr lang="en-IE" dirty="0" err="1" smtClean="0">
                <a:solidFill>
                  <a:schemeClr val="tx1"/>
                </a:solidFill>
              </a:rPr>
              <a:t>ef</a:t>
            </a:r>
            <a:r>
              <a:rPr lang="en-IE" dirty="0" smtClean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</a:t>
            </a:r>
            <a:r>
              <a:rPr lang="en-IE" dirty="0" smtClean="0">
                <a:solidFill>
                  <a:schemeClr val="tx1"/>
                </a:solidFill>
              </a:rPr>
              <a:t>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02918" y="24928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502918" y="42930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3430910" y="5974743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9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Box Approach</a:t>
            </a:r>
            <a:endParaRPr lang="en-IE" dirty="0"/>
          </a:p>
        </p:txBody>
      </p:sp>
      <p:sp>
        <p:nvSpPr>
          <p:cNvPr id="5" name="Cube 4"/>
          <p:cNvSpPr/>
          <p:nvPr/>
        </p:nvSpPr>
        <p:spPr>
          <a:xfrm>
            <a:off x="1103302" y="3068960"/>
            <a:ext cx="2399954" cy="1656184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ube 5"/>
          <p:cNvSpPr/>
          <p:nvPr/>
        </p:nvSpPr>
        <p:spPr>
          <a:xfrm>
            <a:off x="4655234" y="3068960"/>
            <a:ext cx="2399954" cy="1656184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Cube 6"/>
          <p:cNvSpPr/>
          <p:nvPr/>
        </p:nvSpPr>
        <p:spPr>
          <a:xfrm>
            <a:off x="8399163" y="3068960"/>
            <a:ext cx="2399954" cy="1656184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1007304" y="1980709"/>
            <a:ext cx="285843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7578" y="1991742"/>
            <a:ext cx="291021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7763" y="1967935"/>
            <a:ext cx="249595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2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10957581" cy="4525963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Black box testing treats the software as a "black box"—without any knowledge of internal implementation. </a:t>
            </a:r>
          </a:p>
          <a:p>
            <a:r>
              <a:rPr lang="en-IE" dirty="0" smtClean="0"/>
              <a:t>Black box testing methods include: </a:t>
            </a:r>
          </a:p>
          <a:p>
            <a:pPr lvl="1"/>
            <a:r>
              <a:rPr lang="en-IE" dirty="0" smtClean="0"/>
              <a:t>equivalence partitioning, </a:t>
            </a:r>
          </a:p>
          <a:p>
            <a:pPr lvl="1"/>
            <a:r>
              <a:rPr lang="en-IE" dirty="0" smtClean="0"/>
              <a:t>boundary value analysis, </a:t>
            </a:r>
          </a:p>
          <a:p>
            <a:pPr lvl="1"/>
            <a:r>
              <a:rPr lang="en-IE" dirty="0" smtClean="0"/>
              <a:t>all-pairs testing, </a:t>
            </a:r>
          </a:p>
          <a:p>
            <a:pPr lvl="1"/>
            <a:r>
              <a:rPr lang="en-IE" dirty="0" smtClean="0"/>
              <a:t>fuzz testing, </a:t>
            </a:r>
          </a:p>
          <a:p>
            <a:pPr lvl="1"/>
            <a:r>
              <a:rPr lang="en-IE" dirty="0" smtClean="0"/>
              <a:t>model-based testing, </a:t>
            </a:r>
          </a:p>
          <a:p>
            <a:pPr lvl="1"/>
            <a:r>
              <a:rPr lang="en-IE" dirty="0" smtClean="0"/>
              <a:t>exploratory testing and </a:t>
            </a:r>
          </a:p>
          <a:p>
            <a:pPr lvl="1"/>
            <a:r>
              <a:rPr lang="en-IE" dirty="0" smtClean="0"/>
              <a:t>specification-based testing.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Black Box Testing</a:t>
            </a:r>
            <a:endParaRPr lang="en-IE" dirty="0"/>
          </a:p>
        </p:txBody>
      </p:sp>
      <p:sp>
        <p:nvSpPr>
          <p:cNvPr id="6" name="Cube 5"/>
          <p:cNvSpPr/>
          <p:nvPr/>
        </p:nvSpPr>
        <p:spPr>
          <a:xfrm>
            <a:off x="9647139" y="5072410"/>
            <a:ext cx="1631969" cy="1152128"/>
          </a:xfrm>
          <a:prstGeom prst="cub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891704" y="4293096"/>
            <a:ext cx="12834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Black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74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517609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/>
              <a:t>White box testing is when the tester has access to the internal data structures and algorithms including the code that implement these.</a:t>
            </a:r>
          </a:p>
          <a:p>
            <a:r>
              <a:rPr lang="en-IE" dirty="0" smtClean="0"/>
              <a:t>White box testing methods include: </a:t>
            </a:r>
          </a:p>
          <a:p>
            <a:pPr lvl="1"/>
            <a:r>
              <a:rPr lang="en-IE" dirty="0" smtClean="0"/>
              <a:t>API testing (application programming interface) - testing of the application using public and private APIs</a:t>
            </a:r>
          </a:p>
          <a:p>
            <a:pPr lvl="1"/>
            <a:r>
              <a:rPr lang="en-IE" dirty="0" smtClean="0"/>
              <a:t>Code coverage - creating tests to satisfy some criteria of code coverage (e.g., the test designer can create tests to cause all statements in the program to be executed at least once)</a:t>
            </a:r>
          </a:p>
          <a:p>
            <a:pPr lvl="1"/>
            <a:r>
              <a:rPr lang="en-IE" dirty="0" smtClean="0"/>
              <a:t>Fault injection methods - improving the coverage of a test by introducing faults to test code paths</a:t>
            </a:r>
          </a:p>
          <a:p>
            <a:pPr lvl="1"/>
            <a:r>
              <a:rPr lang="en-IE" dirty="0" smtClean="0"/>
              <a:t>Mutation testing methods</a:t>
            </a:r>
          </a:p>
          <a:p>
            <a:pPr lvl="1"/>
            <a:r>
              <a:rPr lang="en-IE" dirty="0" smtClean="0"/>
              <a:t>Static testing - White box testing includes all static testing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White Box Testing</a:t>
            </a:r>
            <a:endParaRPr lang="en-IE" dirty="0"/>
          </a:p>
        </p:txBody>
      </p:sp>
      <p:sp>
        <p:nvSpPr>
          <p:cNvPr id="8" name="Cube 7"/>
          <p:cNvSpPr/>
          <p:nvPr/>
        </p:nvSpPr>
        <p:spPr>
          <a:xfrm>
            <a:off x="9630041" y="5061377"/>
            <a:ext cx="1631969" cy="1152128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972390" y="4293096"/>
            <a:ext cx="13067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White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55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81329"/>
            <a:ext cx="9805603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Grey Box Testing involves having knowledge of internal data structures and algorithms for purposes of designing the test cases, but testing at the user, or black-box level. </a:t>
            </a:r>
          </a:p>
          <a:p>
            <a:r>
              <a:rPr lang="en-IE" dirty="0" smtClean="0"/>
              <a:t>The tester is not required to have a full access to the software's source code.</a:t>
            </a:r>
          </a:p>
          <a:p>
            <a:r>
              <a:rPr lang="en-IE" dirty="0" smtClean="0"/>
              <a:t>Grey box testing may also include reverse engineering to determine, for instance, boundary values or error messages.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Grey Box Testing</a:t>
            </a:r>
            <a:endParaRPr lang="en-IE" dirty="0"/>
          </a:p>
        </p:txBody>
      </p:sp>
      <p:sp>
        <p:nvSpPr>
          <p:cNvPr id="8" name="Cube 7"/>
          <p:cNvSpPr/>
          <p:nvPr/>
        </p:nvSpPr>
        <p:spPr>
          <a:xfrm>
            <a:off x="9743137" y="5085184"/>
            <a:ext cx="1631969" cy="1152128"/>
          </a:xfrm>
          <a:prstGeom prst="cub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10006213" y="4293096"/>
            <a:ext cx="112070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Grey</a:t>
            </a:r>
          </a:p>
          <a:p>
            <a:pPr algn="ctr"/>
            <a:r>
              <a:rPr lang="en-US" sz="2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Box</a:t>
            </a:r>
            <a:endParaRPr lang="en-US" sz="2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44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20" y="2247008"/>
            <a:ext cx="11903773" cy="1758057"/>
          </a:xfrm>
        </p:spPr>
        <p:txBody>
          <a:bodyPr>
            <a:noAutofit/>
          </a:bodyPr>
          <a:lstStyle/>
          <a:p>
            <a: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Universal Design </a:t>
            </a:r>
            <a:b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IE" sz="4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Computer Science</a:t>
            </a:r>
            <a:endParaRPr lang="en-IE" sz="4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4412704"/>
            <a:ext cx="8533289" cy="1752600"/>
          </a:xfrm>
        </p:spPr>
        <p:txBody>
          <a:bodyPr/>
          <a:lstStyle/>
          <a:p>
            <a:r>
              <a:rPr lang="en-IE" b="1" dirty="0" smtClean="0"/>
              <a:t>Damian Gordon</a:t>
            </a:r>
            <a:endParaRPr lang="en-IE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87295" y="486916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Low Physical Effort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87295" y="580526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Size &amp; Space for Approach and Use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5" name="Rounded Rectangle 24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>
                <a:solidFill>
                  <a:schemeClr val="tx1"/>
                </a:solidFill>
              </a:rPr>
              <a:t>Built Environment</a:t>
            </a:r>
            <a:r>
              <a:rPr lang="en-IE" sz="2400" dirty="0">
                <a:solidFill>
                  <a:schemeClr val="tx1"/>
                </a:solidFill>
              </a:rPr>
              <a:t> 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ight Brace 27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383201" y="486916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0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487295" y="2996952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87295" y="3933056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487295" y="1124744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487295" y="2060848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87295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2" name="Rounded Rectangle 1"/>
          <p:cNvSpPr/>
          <p:nvPr/>
        </p:nvSpPr>
        <p:spPr>
          <a:xfrm>
            <a:off x="1450353" y="489687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Use of Patterns</a:t>
            </a:r>
            <a:endParaRPr lang="en-IE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1450353" y="5832974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Consideration for Users</a:t>
            </a:r>
            <a:endParaRPr lang="en-IE" sz="2400" dirty="0"/>
          </a:p>
        </p:txBody>
      </p:sp>
      <p:sp>
        <p:nvSpPr>
          <p:cNvPr id="36" name="Rounded Rectangle 35"/>
          <p:cNvSpPr/>
          <p:nvPr/>
        </p:nvSpPr>
        <p:spPr>
          <a:xfrm>
            <a:off x="6575198" y="188640"/>
            <a:ext cx="4799908" cy="8640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Overriding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575198" y="1124744"/>
            <a:ext cx="4799908" cy="367240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General Principles for Realising Philosophy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6383201" y="188640"/>
            <a:ext cx="767985" cy="8640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Right Brace 38"/>
          <p:cNvSpPr/>
          <p:nvPr/>
        </p:nvSpPr>
        <p:spPr>
          <a:xfrm>
            <a:off x="6383201" y="1124744"/>
            <a:ext cx="767985" cy="367240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Rounded Rectangle 39"/>
          <p:cNvSpPr/>
          <p:nvPr/>
        </p:nvSpPr>
        <p:spPr>
          <a:xfrm>
            <a:off x="6575198" y="4869160"/>
            <a:ext cx="4799908" cy="1800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Principles for Realising Philosophy within the </a:t>
            </a:r>
            <a:r>
              <a:rPr lang="en-IE" sz="2400" u="sng" dirty="0" smtClean="0">
                <a:solidFill>
                  <a:schemeClr val="tx1"/>
                </a:solidFill>
              </a:rPr>
              <a:t>Computer Science </a:t>
            </a:r>
            <a:r>
              <a:rPr lang="en-IE" sz="2400" dirty="0" smtClean="0">
                <a:solidFill>
                  <a:schemeClr val="tx1"/>
                </a:solidFill>
              </a:rPr>
              <a:t>Domain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ight Brace 41"/>
          <p:cNvSpPr/>
          <p:nvPr/>
        </p:nvSpPr>
        <p:spPr>
          <a:xfrm>
            <a:off x="6364730" y="4896870"/>
            <a:ext cx="767985" cy="1800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the same means of use for all users: identical whenever possible; equivalent when not.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Avoid </a:t>
            </a:r>
            <a:r>
              <a:rPr lang="en-IE" i="1" dirty="0"/>
              <a:t>segregating or stigmatizing any users.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Make </a:t>
            </a:r>
            <a:r>
              <a:rPr lang="en-IE" i="1" dirty="0"/>
              <a:t>provisions for privacy, security, and safety equally available to all users.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Make </a:t>
            </a:r>
            <a:r>
              <a:rPr lang="en-IE" i="1" dirty="0"/>
              <a:t>the design appealing to all users. 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a range of IDEs and development </a:t>
            </a:r>
            <a:r>
              <a:rPr lang="en-IE" dirty="0" smtClean="0"/>
              <a:t>environments.</a:t>
            </a:r>
          </a:p>
          <a:p>
            <a:pPr marL="342900" indent="-342900">
              <a:buAutoNum type="alphaUcPeriod"/>
            </a:pPr>
            <a:r>
              <a:rPr lang="en-IE" dirty="0" smtClean="0"/>
              <a:t>Ensure </a:t>
            </a:r>
            <a:r>
              <a:rPr lang="en-IE" dirty="0"/>
              <a:t>that all the necessary assistive technologies needed are </a:t>
            </a:r>
            <a:r>
              <a:rPr lang="en-IE" dirty="0" smtClean="0"/>
              <a:t>provided.</a:t>
            </a:r>
          </a:p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versioning software, document backup facilities, and undelete features. </a:t>
            </a:r>
          </a:p>
          <a:p>
            <a:pPr marL="342900" indent="-342900">
              <a:buAutoNum type="alphaUcPeriod"/>
            </a:pPr>
            <a:r>
              <a:rPr lang="en-IE" dirty="0" smtClean="0"/>
              <a:t>Ensure </a:t>
            </a:r>
            <a:r>
              <a:rPr lang="en-IE" dirty="0"/>
              <a:t>the software is as readable and clear as possible. 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Equitable Use</a:t>
            </a:r>
            <a:endParaRPr lang="en-IE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94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choice in methods of use.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Accommodate </a:t>
            </a:r>
            <a:r>
              <a:rPr lang="en-IE" sz="2000" i="1" dirty="0"/>
              <a:t>right- or left-handed access and </a:t>
            </a:r>
            <a:r>
              <a:rPr lang="en-IE" sz="2000" i="1" dirty="0" smtClean="0"/>
              <a:t>use.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Facilitate </a:t>
            </a:r>
            <a:r>
              <a:rPr lang="en-IE" sz="2000" i="1" dirty="0"/>
              <a:t>the user's accuracy and </a:t>
            </a:r>
            <a:r>
              <a:rPr lang="en-IE" sz="2000" i="1" dirty="0" smtClean="0"/>
              <a:t>precision.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adaptability to the user's pace.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a range of IDEs and development environments.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a range of input devices, e.g. keyboards, voice synthesis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Provide </a:t>
            </a:r>
            <a:r>
              <a:rPr lang="en-IE" sz="2000" dirty="0"/>
              <a:t>code standards checking tools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Develop </a:t>
            </a:r>
            <a:r>
              <a:rPr lang="en-IE" sz="2000" dirty="0"/>
              <a:t>in a modular, component based approach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Flexibility in Use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287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Eliminate </a:t>
            </a:r>
            <a:r>
              <a:rPr lang="en-IE" i="1" dirty="0"/>
              <a:t>unnecessary complexity.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Be </a:t>
            </a:r>
            <a:r>
              <a:rPr lang="en-IE" i="1" dirty="0"/>
              <a:t>consistent with user expectations and intuition</a:t>
            </a:r>
            <a:r>
              <a:rPr lang="en-IE" b="1" i="1" dirty="0"/>
              <a:t> [Navigation pathway, breadcrumbs]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Accommodate </a:t>
            </a:r>
            <a:r>
              <a:rPr lang="en-IE" i="1" dirty="0"/>
              <a:t>a wide range of literacy and language skills. 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Arrange </a:t>
            </a:r>
            <a:r>
              <a:rPr lang="en-IE" i="1" dirty="0"/>
              <a:t>information consistent with its importance.</a:t>
            </a:r>
            <a:r>
              <a:rPr lang="en-IE" b="1" i="1" dirty="0"/>
              <a:t>[</a:t>
            </a:r>
            <a:r>
              <a:rPr lang="en-IE" b="1" i="1" dirty="0" smtClean="0"/>
              <a:t>Metaphors]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effective prompting and feedback during and after task completion.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Implement </a:t>
            </a:r>
            <a:r>
              <a:rPr lang="en-IE" dirty="0"/>
              <a:t>features in common, expected ways, don’t obfuscate.</a:t>
            </a:r>
          </a:p>
          <a:p>
            <a:pPr marL="342900" indent="-342900">
              <a:buAutoNum type="alphaUcPeriod"/>
            </a:pPr>
            <a:r>
              <a:rPr lang="en-IE" dirty="0" smtClean="0"/>
              <a:t>Be </a:t>
            </a:r>
            <a:r>
              <a:rPr lang="en-IE" dirty="0"/>
              <a:t>consistent with developer expectations.</a:t>
            </a:r>
          </a:p>
          <a:p>
            <a:pPr marL="342900" indent="-342900">
              <a:buAutoNum type="alphaUcPeriod"/>
            </a:pPr>
            <a:r>
              <a:rPr lang="en-IE" dirty="0" smtClean="0"/>
              <a:t>Accommodate </a:t>
            </a:r>
            <a:r>
              <a:rPr lang="en-IE" dirty="0"/>
              <a:t>a wide range of literacy and language skills.</a:t>
            </a:r>
          </a:p>
          <a:p>
            <a:pPr marL="342900" indent="-342900">
              <a:buAutoNum type="alphaUcPeriod"/>
            </a:pPr>
            <a:r>
              <a:rPr lang="en-IE" dirty="0" smtClean="0"/>
              <a:t>Arrange </a:t>
            </a:r>
            <a:r>
              <a:rPr lang="en-IE" dirty="0"/>
              <a:t>information consistent with its importance.</a:t>
            </a:r>
          </a:p>
          <a:p>
            <a:pPr marL="342900" indent="-342900">
              <a:buAutoNum type="alphaUcPeriod"/>
            </a:pPr>
            <a:r>
              <a:rPr lang="en-IE" dirty="0" smtClean="0"/>
              <a:t>Use </a:t>
            </a:r>
            <a:r>
              <a:rPr lang="en-IE" dirty="0"/>
              <a:t>software libraries when possible.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Simple and Intuitive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74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212976"/>
            <a:ext cx="5616623" cy="20608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1795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Global variable</a:t>
            </a:r>
          </a:p>
          <a:p>
            <a:pPr algn="ctr"/>
            <a:r>
              <a:rPr lang="en-IE" sz="2800" dirty="0" smtClean="0"/>
              <a:t>Global variable</a:t>
            </a:r>
            <a:endParaRPr lang="en-IE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51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i="1" dirty="0" smtClean="0"/>
              <a:t>Use </a:t>
            </a:r>
            <a:r>
              <a:rPr lang="en-IE" i="1" dirty="0"/>
              <a:t>different modes (pictorial, verbal, tactile) for redundant presentation of essential </a:t>
            </a:r>
            <a:r>
              <a:rPr lang="en-IE" i="1" dirty="0" smtClean="0"/>
              <a:t>information.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Maximize </a:t>
            </a:r>
            <a:r>
              <a:rPr lang="en-IE" i="1" dirty="0"/>
              <a:t>“legibility” of essential </a:t>
            </a:r>
            <a:r>
              <a:rPr lang="en-IE" i="1" dirty="0" smtClean="0"/>
              <a:t>information.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Differentiate </a:t>
            </a:r>
            <a:r>
              <a:rPr lang="en-IE" i="1" dirty="0"/>
              <a:t>elements in ways that can be described (i.e., make it easy to give instructions or directions</a:t>
            </a:r>
            <a:r>
              <a:rPr lang="en-IE" i="1" dirty="0" smtClean="0"/>
              <a:t>).</a:t>
            </a:r>
          </a:p>
          <a:p>
            <a:pPr marL="342900" indent="-342900">
              <a:buAutoNum type="alphaUcPeriod"/>
            </a:pPr>
            <a:r>
              <a:rPr lang="en-IE" i="1" dirty="0" smtClean="0"/>
              <a:t>Provide </a:t>
            </a:r>
            <a:r>
              <a:rPr lang="en-IE" i="1" dirty="0"/>
              <a:t>compatibility with a variety of techniques or devices used by people with sensory limitations.</a:t>
            </a:r>
            <a:endParaRPr lang="en-IE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dirty="0" smtClean="0"/>
              <a:t>Comment </a:t>
            </a:r>
            <a:r>
              <a:rPr lang="en-IE" dirty="0"/>
              <a:t>the code prolifically.</a:t>
            </a:r>
          </a:p>
          <a:p>
            <a:pPr marL="342900" indent="-342900">
              <a:buAutoNum type="alphaUcPeriod"/>
            </a:pPr>
            <a:r>
              <a:rPr lang="en-IE" dirty="0" smtClean="0"/>
              <a:t>Use </a:t>
            </a:r>
            <a:r>
              <a:rPr lang="en-IE" dirty="0"/>
              <a:t>clear variable names and module names.</a:t>
            </a:r>
          </a:p>
          <a:p>
            <a:pPr marL="342900" indent="-342900">
              <a:buAutoNum type="alphaUcPeriod"/>
            </a:pPr>
            <a:r>
              <a:rPr lang="en-IE" dirty="0" smtClean="0"/>
              <a:t>Build </a:t>
            </a:r>
            <a:r>
              <a:rPr lang="en-IE" dirty="0"/>
              <a:t>in help features into the code.</a:t>
            </a:r>
          </a:p>
          <a:p>
            <a:pPr marL="342900" indent="-342900">
              <a:buAutoNum type="alphaUcPeriod"/>
            </a:pPr>
            <a:r>
              <a:rPr lang="en-IE" dirty="0" smtClean="0"/>
              <a:t>Provide </a:t>
            </a:r>
            <a:r>
              <a:rPr lang="en-IE" dirty="0"/>
              <a:t>compatibility with a variety of techniques or devices used by people with sensory limitations.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Perceptible Information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38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i="1" dirty="0" smtClean="0"/>
              <a:t>Arrange </a:t>
            </a:r>
            <a:r>
              <a:rPr lang="en-IE" sz="2000" i="1" dirty="0"/>
              <a:t>elements to minimize hazards and errors: most used elements, most accessible; hazardous elements eliminated, isolated, or shielded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warnings of hazards and errors. 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Provide </a:t>
            </a:r>
            <a:r>
              <a:rPr lang="en-IE" sz="2000" i="1" dirty="0"/>
              <a:t>fail safe </a:t>
            </a:r>
            <a:r>
              <a:rPr lang="en-IE" sz="2000" i="1" dirty="0" smtClean="0"/>
              <a:t>features.</a:t>
            </a:r>
          </a:p>
          <a:p>
            <a:pPr marL="342900" indent="-342900">
              <a:buAutoNum type="alphaUcPeriod"/>
            </a:pPr>
            <a:r>
              <a:rPr lang="en-IE" sz="2000" i="1" dirty="0" smtClean="0"/>
              <a:t>Discourage </a:t>
            </a:r>
            <a:r>
              <a:rPr lang="en-IE" sz="2000" i="1" dirty="0"/>
              <a:t>unconscious action in tasks that require vigilance.</a:t>
            </a:r>
            <a:endParaRPr lang="en-IE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000" dirty="0" smtClean="0"/>
              <a:t>Develop </a:t>
            </a:r>
            <a:r>
              <a:rPr lang="en-IE" sz="2000" dirty="0"/>
              <a:t>software using the principles of defensive programming.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Catch </a:t>
            </a:r>
            <a:r>
              <a:rPr lang="en-IE" sz="2000" dirty="0"/>
              <a:t>errors where possible.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Give </a:t>
            </a:r>
            <a:r>
              <a:rPr lang="en-IE" sz="2000" dirty="0"/>
              <a:t>detailed and clear error messages.</a:t>
            </a:r>
          </a:p>
          <a:p>
            <a:pPr marL="342900" indent="-342900">
              <a:buAutoNum type="alphaUcPeriod"/>
            </a:pPr>
            <a:r>
              <a:rPr lang="en-IE" sz="2000" dirty="0" smtClean="0"/>
              <a:t>Avoid </a:t>
            </a:r>
            <a:r>
              <a:rPr lang="en-IE" sz="2000" dirty="0"/>
              <a:t>global variables, and modules that cause side-effects.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Tolerance for Error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034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repeated themes in terms of navigation.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repeated themes in terms of functionality.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standard screen formats.</a:t>
            </a:r>
          </a:p>
          <a:p>
            <a:pPr marL="342900" indent="-342900">
              <a:buAutoNum type="alphaUcPeriod"/>
            </a:pPr>
            <a:r>
              <a:rPr lang="en-IE" sz="2400" b="1" dirty="0"/>
              <a:t>P</a:t>
            </a:r>
            <a:r>
              <a:rPr lang="en-IE" sz="2400" b="1" dirty="0" smtClean="0"/>
              <a:t>rovide </a:t>
            </a:r>
            <a:r>
              <a:rPr lang="en-IE" sz="2400" b="1" dirty="0"/>
              <a:t>visual cues.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software design patterns.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the same coding approaches.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the same naming standards for variables and modules.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Use </a:t>
            </a:r>
            <a:r>
              <a:rPr lang="en-IE" sz="2400" b="1" dirty="0"/>
              <a:t>standard library functions.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03256" y="188640"/>
            <a:ext cx="4799908" cy="864096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Use of Patterns</a:t>
            </a:r>
            <a:endParaRPr lang="en-IE" sz="2400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23311" y="1196752"/>
            <a:ext cx="10751795" cy="54006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103302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End-User Guidelines</a:t>
            </a:r>
            <a:endParaRPr lang="en-IE" sz="2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5999209" y="1340768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Developer Guidelines</a:t>
            </a:r>
            <a:endParaRPr lang="en-IE" sz="24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1103302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Understand </a:t>
            </a:r>
            <a:r>
              <a:rPr lang="en-IE" sz="2400" b="1" dirty="0"/>
              <a:t>the users’ needs.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Consider </a:t>
            </a:r>
            <a:r>
              <a:rPr lang="en-IE" sz="2400" b="1" dirty="0"/>
              <a:t>the use of personas.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Speak </a:t>
            </a:r>
            <a:r>
              <a:rPr lang="en-IE" sz="2400" b="1" dirty="0"/>
              <a:t>the End-users’ language.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Provide </a:t>
            </a:r>
            <a:r>
              <a:rPr lang="en-IE" sz="2400" b="1" dirty="0"/>
              <a:t>help features.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999209" y="2276872"/>
            <a:ext cx="4799908" cy="417646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IE" sz="2400" b="1" dirty="0" smtClean="0"/>
              <a:t>Develop </a:t>
            </a:r>
            <a:r>
              <a:rPr lang="en-IE" sz="2400" b="1" dirty="0"/>
              <a:t>modular code to help the developers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Develop </a:t>
            </a:r>
            <a:r>
              <a:rPr lang="en-IE" sz="2400" b="1" dirty="0"/>
              <a:t>easily extensible code.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Adhere </a:t>
            </a:r>
            <a:r>
              <a:rPr lang="en-IE" sz="2400" b="1" dirty="0"/>
              <a:t>to coding standards</a:t>
            </a:r>
          </a:p>
          <a:p>
            <a:pPr marL="342900" indent="-342900">
              <a:buAutoNum type="alphaUcPeriod"/>
            </a:pPr>
            <a:r>
              <a:rPr lang="en-IE" sz="2400" b="1" dirty="0" smtClean="0"/>
              <a:t>Comment </a:t>
            </a:r>
            <a:r>
              <a:rPr lang="en-IE" sz="2400" b="1" dirty="0"/>
              <a:t>complex elements of the code, and refer to design documents.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99254" y="188640"/>
            <a:ext cx="4799908" cy="864096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Consideration for Users</a:t>
            </a:r>
            <a:endParaRPr lang="en-IE" sz="240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43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600400"/>
            <a:ext cx="5616623" cy="19168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6288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“Local copy”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Local copy</a:t>
            </a:r>
          </a:p>
          <a:p>
            <a:pPr algn="ctr"/>
            <a:r>
              <a:rPr lang="en-IE" sz="2800" dirty="0" smtClean="0"/>
              <a:t>Global variable</a:t>
            </a:r>
            <a:endParaRPr lang="en-IE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8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3367</Words>
  <Application>Microsoft Office PowerPoint</Application>
  <PresentationFormat>Custom</PresentationFormat>
  <Paragraphs>861</Paragraphs>
  <Slides>84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Office Theme</vt:lpstr>
      <vt:lpstr>PseudoCode: Revision</vt:lpstr>
      <vt:lpstr>Parameter Passing, Scope, Local and Global Variables</vt:lpstr>
      <vt:lpstr>Return Values</vt:lpstr>
      <vt:lpstr>Parameter Passing</vt:lpstr>
      <vt:lpstr>Variable Scope</vt:lpstr>
      <vt:lpstr>Variable Scope</vt:lpstr>
      <vt:lpstr>Variable Scope</vt:lpstr>
      <vt:lpstr>Variable Scope</vt:lpstr>
      <vt:lpstr>Variable Scope</vt:lpstr>
      <vt:lpstr>Stacks: Implemented using Arrays</vt:lpstr>
      <vt:lpstr>Stacks</vt:lpstr>
      <vt:lpstr>Stacks</vt:lpstr>
      <vt:lpstr>Stacks</vt:lpstr>
      <vt:lpstr>Stacks</vt:lpstr>
      <vt:lpstr>Stacks</vt:lpstr>
      <vt:lpstr>Stacks</vt:lpstr>
      <vt:lpstr>Queues: Implemented using Arrays</vt:lpstr>
      <vt:lpstr>Queues</vt:lpstr>
      <vt:lpstr>Queues</vt:lpstr>
      <vt:lpstr>Queues</vt:lpstr>
      <vt:lpstr>Queues</vt:lpstr>
      <vt:lpstr>Queues</vt:lpstr>
      <vt:lpstr>Circular Queues: Implemented using Arrays</vt:lpstr>
      <vt:lpstr>Circular Queues</vt:lpstr>
      <vt:lpstr>Circular Queues</vt:lpstr>
      <vt:lpstr>Circular Queues</vt:lpstr>
      <vt:lpstr>Circular Queues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Recursion</vt:lpstr>
      <vt:lpstr>Recursion: Factorial</vt:lpstr>
      <vt:lpstr>Recursion: Fibonacci</vt:lpstr>
      <vt:lpstr>Recursion: Decimal to Binary Conversion</vt:lpstr>
      <vt:lpstr>Linked Lists: Recursive Count</vt:lpstr>
      <vt:lpstr>Linked Lists: Recursive Print</vt:lpstr>
      <vt:lpstr>Linked Lists: Find a node</vt:lpstr>
      <vt:lpstr>Linked Lists: Insert a node</vt:lpstr>
      <vt:lpstr>Linked Lists: Delete a node</vt:lpstr>
      <vt:lpstr>Stacks: Implemented using Linked Lists</vt:lpstr>
      <vt:lpstr>Stacks</vt:lpstr>
      <vt:lpstr>Stacks</vt:lpstr>
      <vt:lpstr>Stacks</vt:lpstr>
      <vt:lpstr>Stacks</vt:lpstr>
      <vt:lpstr>Stacks</vt:lpstr>
      <vt:lpstr>Stacks</vt:lpstr>
      <vt:lpstr>Queues: Implemented using Linked Lists</vt:lpstr>
      <vt:lpstr>Queues</vt:lpstr>
      <vt:lpstr>Queues</vt:lpstr>
      <vt:lpstr>Queues</vt:lpstr>
      <vt:lpstr>Queues</vt:lpstr>
      <vt:lpstr>Queues</vt:lpstr>
      <vt:lpstr>Queues</vt:lpstr>
      <vt:lpstr>Advanced Algorithms:  Sorting</vt:lpstr>
      <vt:lpstr>Insertion Sort</vt:lpstr>
      <vt:lpstr>Shell Sort</vt:lpstr>
      <vt:lpstr>Shell Sort</vt:lpstr>
      <vt:lpstr>Merge Sort</vt:lpstr>
      <vt:lpstr>Merge Sort</vt:lpstr>
      <vt:lpstr>Merge Sort</vt:lpstr>
      <vt:lpstr>Merge Sort</vt:lpstr>
      <vt:lpstr>QuickSort</vt:lpstr>
      <vt:lpstr>QuickSort</vt:lpstr>
      <vt:lpstr>QuickSort</vt:lpstr>
      <vt:lpstr>Software Testing</vt:lpstr>
      <vt:lpstr>Box Approach</vt:lpstr>
      <vt:lpstr>Black Box Testing</vt:lpstr>
      <vt:lpstr>White Box Testing</vt:lpstr>
      <vt:lpstr>Grey Box Testing</vt:lpstr>
      <vt:lpstr>Universal Design  In Computer Science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59</cp:revision>
  <dcterms:created xsi:type="dcterms:W3CDTF">2011-11-22T13:33:19Z</dcterms:created>
  <dcterms:modified xsi:type="dcterms:W3CDTF">2016-04-27T17:17:47Z</dcterms:modified>
</cp:coreProperties>
</file>