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8" r:id="rId2"/>
    <p:sldId id="770" r:id="rId3"/>
    <p:sldId id="827" r:id="rId4"/>
    <p:sldId id="845" r:id="rId5"/>
    <p:sldId id="860" r:id="rId6"/>
    <p:sldId id="846" r:id="rId7"/>
    <p:sldId id="853" r:id="rId8"/>
    <p:sldId id="852" r:id="rId9"/>
    <p:sldId id="854" r:id="rId10"/>
    <p:sldId id="849" r:id="rId11"/>
    <p:sldId id="850" r:id="rId12"/>
    <p:sldId id="847" r:id="rId13"/>
    <p:sldId id="848" r:id="rId14"/>
    <p:sldId id="855" r:id="rId15"/>
    <p:sldId id="851" r:id="rId16"/>
    <p:sldId id="857" r:id="rId17"/>
    <p:sldId id="859" r:id="rId18"/>
    <p:sldId id="858" r:id="rId19"/>
    <p:sldId id="856" r:id="rId20"/>
    <p:sldId id="863" r:id="rId21"/>
    <p:sldId id="861" r:id="rId22"/>
    <p:sldId id="862" r:id="rId23"/>
    <p:sldId id="865" r:id="rId24"/>
    <p:sldId id="864" r:id="rId25"/>
    <p:sldId id="866" r:id="rId26"/>
    <p:sldId id="867" r:id="rId27"/>
    <p:sldId id="868" r:id="rId28"/>
    <p:sldId id="869" r:id="rId29"/>
    <p:sldId id="870" r:id="rId30"/>
    <p:sldId id="871" r:id="rId31"/>
    <p:sldId id="874" r:id="rId32"/>
    <p:sldId id="877" r:id="rId33"/>
    <p:sldId id="875" r:id="rId34"/>
    <p:sldId id="872" r:id="rId35"/>
    <p:sldId id="873" r:id="rId36"/>
    <p:sldId id="876" r:id="rId37"/>
    <p:sldId id="878" r:id="rId38"/>
    <p:sldId id="879" r:id="rId39"/>
    <p:sldId id="880" r:id="rId40"/>
    <p:sldId id="881" r:id="rId41"/>
    <p:sldId id="557" r:id="rId4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10/05/2016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10/05/2016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wnloads/mysql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Python: Connecting to Databases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smtClean="0">
                <a:solidFill>
                  <a:schemeClr val="tx1"/>
                </a:solidFill>
              </a:rPr>
              <a:t>Student Records</a:t>
            </a:r>
          </a:p>
          <a:p>
            <a:endParaRPr lang="en-IE" sz="2400" b="1" u="sng" dirty="0">
              <a:solidFill>
                <a:schemeClr val="tx1"/>
              </a:solidFill>
            </a:endParaRPr>
          </a:p>
          <a:p>
            <a:r>
              <a:rPr lang="en-IE" sz="2400" dirty="0" smtClean="0">
                <a:solidFill>
                  <a:schemeClr val="tx1"/>
                </a:solidFill>
              </a:rPr>
              <a:t>Jane </a:t>
            </a:r>
            <a:r>
              <a:rPr lang="en-IE" sz="2400" dirty="0">
                <a:solidFill>
                  <a:schemeClr val="tx1"/>
                </a:solidFill>
              </a:rPr>
              <a:t>Smith is the first </a:t>
            </a:r>
            <a:r>
              <a:rPr lang="en-IE" sz="2400" dirty="0" smtClean="0">
                <a:solidFill>
                  <a:schemeClr val="tx1"/>
                </a:solidFill>
              </a:rPr>
              <a:t>student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D1234567, </a:t>
            </a:r>
            <a:r>
              <a:rPr lang="en-IE" sz="2400" dirty="0" smtClean="0">
                <a:solidFill>
                  <a:schemeClr val="tx1"/>
                </a:solidFill>
              </a:rPr>
              <a:t>and she </a:t>
            </a:r>
            <a:r>
              <a:rPr lang="en-IE" sz="2400" dirty="0">
                <a:solidFill>
                  <a:schemeClr val="tx1"/>
                </a:solidFill>
              </a:rPr>
              <a:t>joined DIT on 01/09/2013. </a:t>
            </a:r>
            <a:r>
              <a:rPr lang="en-IE" sz="2400" dirty="0" smtClean="0">
                <a:solidFill>
                  <a:schemeClr val="tx1"/>
                </a:solidFill>
              </a:rPr>
              <a:t>John Smith is the second student and his student number is D1234568, and he joined DIT on the 10</a:t>
            </a:r>
            <a:r>
              <a:rPr lang="en-IE" sz="2400" baseline="30000" dirty="0" smtClean="0">
                <a:solidFill>
                  <a:schemeClr val="tx1"/>
                </a:solidFill>
              </a:rPr>
              <a:t>th</a:t>
            </a:r>
            <a:r>
              <a:rPr lang="en-IE" sz="2400" dirty="0" smtClean="0">
                <a:solidFill>
                  <a:schemeClr val="tx1"/>
                </a:solidFill>
              </a:rPr>
              <a:t> of September 2013. Jo </a:t>
            </a:r>
            <a:r>
              <a:rPr lang="en-IE" sz="2400" dirty="0">
                <a:solidFill>
                  <a:schemeClr val="tx1"/>
                </a:solidFill>
              </a:rPr>
              <a:t>Smith is the </a:t>
            </a:r>
            <a:r>
              <a:rPr lang="en-IE" sz="2400" dirty="0" smtClean="0">
                <a:solidFill>
                  <a:schemeClr val="tx1"/>
                </a:solidFill>
              </a:rPr>
              <a:t>third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</a:t>
            </a:r>
            <a:r>
              <a:rPr lang="en-IE" sz="2400" dirty="0" smtClean="0">
                <a:solidFill>
                  <a:schemeClr val="tx1"/>
                </a:solidFill>
              </a:rPr>
              <a:t>D1234569, and she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01/09/2014.</a:t>
            </a:r>
            <a:r>
              <a:rPr lang="en-IE" sz="2400" dirty="0">
                <a:solidFill>
                  <a:schemeClr val="tx1"/>
                </a:solidFill>
              </a:rPr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 Joe </a:t>
            </a:r>
            <a:r>
              <a:rPr lang="en-IE" sz="2400" dirty="0">
                <a:solidFill>
                  <a:schemeClr val="tx1"/>
                </a:solidFill>
              </a:rPr>
              <a:t>Smith is </a:t>
            </a:r>
            <a:r>
              <a:rPr lang="en-IE" sz="2400" dirty="0" smtClean="0">
                <a:solidFill>
                  <a:schemeClr val="tx1"/>
                </a:solidFill>
              </a:rPr>
              <a:t>another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his number </a:t>
            </a:r>
            <a:r>
              <a:rPr lang="en-IE" sz="2400" dirty="0">
                <a:solidFill>
                  <a:schemeClr val="tx1"/>
                </a:solidFill>
              </a:rPr>
              <a:t>is </a:t>
            </a:r>
            <a:r>
              <a:rPr lang="en-IE" sz="2400" dirty="0" smtClean="0">
                <a:solidFill>
                  <a:schemeClr val="tx1"/>
                </a:solidFill>
              </a:rPr>
              <a:t>&lt;NOT SURE&gt;,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1</a:t>
            </a:r>
            <a:r>
              <a:rPr lang="en-IE" sz="2400" baseline="30000" dirty="0" smtClean="0">
                <a:solidFill>
                  <a:schemeClr val="tx1"/>
                </a:solidFill>
              </a:rPr>
              <a:t>st</a:t>
            </a:r>
            <a:r>
              <a:rPr lang="en-IE" sz="2400" dirty="0" smtClean="0">
                <a:solidFill>
                  <a:schemeClr val="tx1"/>
                </a:solidFill>
              </a:rPr>
              <a:t> of Sept. 2014</a:t>
            </a:r>
            <a:r>
              <a:rPr lang="en-IE" sz="2400" dirty="0">
                <a:solidFill>
                  <a:schemeClr val="tx1"/>
                </a:solidFill>
              </a:rPr>
              <a:t>.</a:t>
            </a:r>
            <a:endParaRPr lang="en-IE" sz="2400" dirty="0" smtClean="0">
              <a:solidFill>
                <a:schemeClr val="tx1"/>
              </a:solidFill>
            </a:endParaRPr>
          </a:p>
          <a:p>
            <a:pPr algn="ctr"/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2566814" y="2497355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Oval 3"/>
          <p:cNvSpPr/>
          <p:nvPr/>
        </p:nvSpPr>
        <p:spPr>
          <a:xfrm>
            <a:off x="6599262" y="2780928"/>
            <a:ext cx="35283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911796" y="3569002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2926854" y="3861048"/>
            <a:ext cx="2592207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71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smtClean="0">
                <a:solidFill>
                  <a:schemeClr val="tx1"/>
                </a:solidFill>
              </a:rPr>
              <a:t>Student Records</a:t>
            </a:r>
          </a:p>
          <a:p>
            <a:endParaRPr lang="en-IE" sz="2400" b="1" u="sng" dirty="0">
              <a:solidFill>
                <a:schemeClr val="tx1"/>
              </a:solidFill>
            </a:endParaRPr>
          </a:p>
          <a:p>
            <a:r>
              <a:rPr lang="en-IE" sz="2400" dirty="0" smtClean="0">
                <a:solidFill>
                  <a:schemeClr val="tx1"/>
                </a:solidFill>
              </a:rPr>
              <a:t>Jane </a:t>
            </a:r>
            <a:r>
              <a:rPr lang="en-IE" sz="2400" dirty="0">
                <a:solidFill>
                  <a:schemeClr val="tx1"/>
                </a:solidFill>
              </a:rPr>
              <a:t>Smith is the first </a:t>
            </a:r>
            <a:r>
              <a:rPr lang="en-IE" sz="2400" dirty="0" smtClean="0">
                <a:solidFill>
                  <a:schemeClr val="tx1"/>
                </a:solidFill>
              </a:rPr>
              <a:t>student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D1234567, </a:t>
            </a:r>
            <a:r>
              <a:rPr lang="en-IE" sz="2400" dirty="0" smtClean="0">
                <a:solidFill>
                  <a:schemeClr val="tx1"/>
                </a:solidFill>
              </a:rPr>
              <a:t>and she </a:t>
            </a:r>
            <a:r>
              <a:rPr lang="en-IE" sz="2400" dirty="0">
                <a:solidFill>
                  <a:schemeClr val="tx1"/>
                </a:solidFill>
              </a:rPr>
              <a:t>joined DIT on 01/09/2013. </a:t>
            </a:r>
            <a:r>
              <a:rPr lang="en-IE" sz="2400" dirty="0" smtClean="0">
                <a:solidFill>
                  <a:schemeClr val="tx1"/>
                </a:solidFill>
              </a:rPr>
              <a:t>John Smith is the second student and his student number is D1234568, and he joined DIT on the 10</a:t>
            </a:r>
            <a:r>
              <a:rPr lang="en-IE" sz="2400" baseline="30000" dirty="0" smtClean="0">
                <a:solidFill>
                  <a:schemeClr val="tx1"/>
                </a:solidFill>
              </a:rPr>
              <a:t>th</a:t>
            </a:r>
            <a:r>
              <a:rPr lang="en-IE" sz="2400" dirty="0" smtClean="0">
                <a:solidFill>
                  <a:schemeClr val="tx1"/>
                </a:solidFill>
              </a:rPr>
              <a:t> of September 2013. Jo </a:t>
            </a:r>
            <a:r>
              <a:rPr lang="en-IE" sz="2400" dirty="0">
                <a:solidFill>
                  <a:schemeClr val="tx1"/>
                </a:solidFill>
              </a:rPr>
              <a:t>Smith is the </a:t>
            </a:r>
            <a:r>
              <a:rPr lang="en-IE" sz="2400" dirty="0" smtClean="0">
                <a:solidFill>
                  <a:schemeClr val="tx1"/>
                </a:solidFill>
              </a:rPr>
              <a:t>third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</a:t>
            </a:r>
            <a:r>
              <a:rPr lang="en-IE" sz="2400" dirty="0" smtClean="0">
                <a:solidFill>
                  <a:schemeClr val="tx1"/>
                </a:solidFill>
              </a:rPr>
              <a:t>D1234569, and she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01/09/2014.</a:t>
            </a:r>
            <a:r>
              <a:rPr lang="en-IE" sz="2400" dirty="0">
                <a:solidFill>
                  <a:schemeClr val="tx1"/>
                </a:solidFill>
              </a:rPr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 Joe </a:t>
            </a:r>
            <a:r>
              <a:rPr lang="en-IE" sz="2400" dirty="0">
                <a:solidFill>
                  <a:schemeClr val="tx1"/>
                </a:solidFill>
              </a:rPr>
              <a:t>Smith is </a:t>
            </a:r>
            <a:r>
              <a:rPr lang="en-IE" sz="2400" dirty="0" smtClean="0">
                <a:solidFill>
                  <a:schemeClr val="tx1"/>
                </a:solidFill>
              </a:rPr>
              <a:t>another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his number </a:t>
            </a:r>
            <a:r>
              <a:rPr lang="en-IE" sz="2400" dirty="0">
                <a:solidFill>
                  <a:schemeClr val="tx1"/>
                </a:solidFill>
              </a:rPr>
              <a:t>is </a:t>
            </a:r>
            <a:r>
              <a:rPr lang="en-IE" sz="2400" dirty="0" smtClean="0">
                <a:solidFill>
                  <a:schemeClr val="tx1"/>
                </a:solidFill>
              </a:rPr>
              <a:t>&lt;NOT SURE&gt;,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1</a:t>
            </a:r>
            <a:r>
              <a:rPr lang="en-IE" sz="2400" baseline="30000" dirty="0" smtClean="0">
                <a:solidFill>
                  <a:schemeClr val="tx1"/>
                </a:solidFill>
              </a:rPr>
              <a:t>st</a:t>
            </a:r>
            <a:r>
              <a:rPr lang="en-IE" sz="2400" dirty="0" smtClean="0">
                <a:solidFill>
                  <a:schemeClr val="tx1"/>
                </a:solidFill>
              </a:rPr>
              <a:t> of Sept. 2014</a:t>
            </a:r>
            <a:r>
              <a:rPr lang="en-IE" sz="2400" dirty="0">
                <a:solidFill>
                  <a:schemeClr val="tx1"/>
                </a:solidFill>
              </a:rPr>
              <a:t>.</a:t>
            </a:r>
            <a:endParaRPr lang="en-IE" sz="2400" dirty="0" smtClean="0">
              <a:solidFill>
                <a:schemeClr val="tx1"/>
              </a:solidFill>
            </a:endParaRPr>
          </a:p>
          <a:p>
            <a:pPr algn="ctr"/>
            <a:endParaRPr lang="en-IE" dirty="0"/>
          </a:p>
        </p:txBody>
      </p:sp>
      <p:sp>
        <p:nvSpPr>
          <p:cNvPr id="7" name="Oval 6"/>
          <p:cNvSpPr/>
          <p:nvPr/>
        </p:nvSpPr>
        <p:spPr>
          <a:xfrm>
            <a:off x="5375126" y="2132856"/>
            <a:ext cx="2592207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4150990" y="3212976"/>
            <a:ext cx="2592207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959302" y="3573016"/>
            <a:ext cx="1584176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hord 2"/>
          <p:cNvSpPr/>
          <p:nvPr/>
        </p:nvSpPr>
        <p:spPr>
          <a:xfrm>
            <a:off x="9335566" y="2492896"/>
            <a:ext cx="1872289" cy="504056"/>
          </a:xfrm>
          <a:prstGeom prst="chord">
            <a:avLst>
              <a:gd name="adj1" fmla="val 2519985"/>
              <a:gd name="adj2" fmla="val 1901175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Chord 9"/>
          <p:cNvSpPr/>
          <p:nvPr/>
        </p:nvSpPr>
        <p:spPr>
          <a:xfrm rot="10800000">
            <a:off x="581033" y="2852935"/>
            <a:ext cx="1584176" cy="504056"/>
          </a:xfrm>
          <a:prstGeom prst="chord">
            <a:avLst>
              <a:gd name="adj1" fmla="val 1673650"/>
              <a:gd name="adj2" fmla="val 19890874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963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smtClean="0">
                <a:solidFill>
                  <a:schemeClr val="tx1"/>
                </a:solidFill>
              </a:rPr>
              <a:t>Student Records</a:t>
            </a:r>
          </a:p>
          <a:p>
            <a:endParaRPr lang="en-IE" sz="2400" b="1" u="sng" dirty="0">
              <a:solidFill>
                <a:schemeClr val="tx1"/>
              </a:solidFill>
            </a:endParaRPr>
          </a:p>
          <a:p>
            <a:r>
              <a:rPr lang="en-IE" sz="2400" dirty="0" smtClean="0">
                <a:solidFill>
                  <a:schemeClr val="tx1"/>
                </a:solidFill>
              </a:rPr>
              <a:t>Jane </a:t>
            </a:r>
            <a:r>
              <a:rPr lang="en-IE" sz="2400" dirty="0">
                <a:solidFill>
                  <a:schemeClr val="tx1"/>
                </a:solidFill>
              </a:rPr>
              <a:t>Smith is the first </a:t>
            </a:r>
            <a:r>
              <a:rPr lang="en-IE" sz="2400" dirty="0" smtClean="0">
                <a:solidFill>
                  <a:schemeClr val="tx1"/>
                </a:solidFill>
              </a:rPr>
              <a:t>student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D1234567, </a:t>
            </a:r>
            <a:r>
              <a:rPr lang="en-IE" sz="2400" dirty="0" smtClean="0">
                <a:solidFill>
                  <a:schemeClr val="tx1"/>
                </a:solidFill>
              </a:rPr>
              <a:t>and she </a:t>
            </a:r>
            <a:r>
              <a:rPr lang="en-IE" sz="2400" dirty="0">
                <a:solidFill>
                  <a:schemeClr val="tx1"/>
                </a:solidFill>
              </a:rPr>
              <a:t>joined DIT on 01/09/2013. </a:t>
            </a:r>
            <a:r>
              <a:rPr lang="en-IE" sz="2400" dirty="0" smtClean="0">
                <a:solidFill>
                  <a:schemeClr val="tx1"/>
                </a:solidFill>
              </a:rPr>
              <a:t>John Smith is the second student and his student number is D1234568, and he joined DIT on the 10</a:t>
            </a:r>
            <a:r>
              <a:rPr lang="en-IE" sz="2400" baseline="30000" dirty="0" smtClean="0">
                <a:solidFill>
                  <a:schemeClr val="tx1"/>
                </a:solidFill>
              </a:rPr>
              <a:t>th</a:t>
            </a:r>
            <a:r>
              <a:rPr lang="en-IE" sz="2400" dirty="0" smtClean="0">
                <a:solidFill>
                  <a:schemeClr val="tx1"/>
                </a:solidFill>
              </a:rPr>
              <a:t> of September 2013. Jo </a:t>
            </a:r>
            <a:r>
              <a:rPr lang="en-IE" sz="2400" dirty="0">
                <a:solidFill>
                  <a:schemeClr val="tx1"/>
                </a:solidFill>
              </a:rPr>
              <a:t>Smith is the </a:t>
            </a:r>
            <a:r>
              <a:rPr lang="en-IE" sz="2400" dirty="0" smtClean="0">
                <a:solidFill>
                  <a:schemeClr val="tx1"/>
                </a:solidFill>
              </a:rPr>
              <a:t>third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</a:t>
            </a:r>
            <a:r>
              <a:rPr lang="en-IE" sz="2400" dirty="0" smtClean="0">
                <a:solidFill>
                  <a:schemeClr val="tx1"/>
                </a:solidFill>
              </a:rPr>
              <a:t>D1234569, and she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01/09/2014.</a:t>
            </a:r>
            <a:r>
              <a:rPr lang="en-IE" sz="2400" dirty="0">
                <a:solidFill>
                  <a:schemeClr val="tx1"/>
                </a:solidFill>
              </a:rPr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 Joe </a:t>
            </a:r>
            <a:r>
              <a:rPr lang="en-IE" sz="2400" dirty="0">
                <a:solidFill>
                  <a:schemeClr val="tx1"/>
                </a:solidFill>
              </a:rPr>
              <a:t>Smith is </a:t>
            </a:r>
            <a:r>
              <a:rPr lang="en-IE" sz="2400" dirty="0" smtClean="0">
                <a:solidFill>
                  <a:schemeClr val="tx1"/>
                </a:solidFill>
              </a:rPr>
              <a:t>another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his number </a:t>
            </a:r>
            <a:r>
              <a:rPr lang="en-IE" sz="2400" dirty="0">
                <a:solidFill>
                  <a:schemeClr val="tx1"/>
                </a:solidFill>
              </a:rPr>
              <a:t>is </a:t>
            </a:r>
            <a:r>
              <a:rPr lang="en-IE" sz="2400" dirty="0" smtClean="0">
                <a:solidFill>
                  <a:schemeClr val="tx1"/>
                </a:solidFill>
              </a:rPr>
              <a:t>&lt;NOT SURE&gt;,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1</a:t>
            </a:r>
            <a:r>
              <a:rPr lang="en-IE" sz="2400" baseline="30000" dirty="0" smtClean="0">
                <a:solidFill>
                  <a:schemeClr val="tx1"/>
                </a:solidFill>
              </a:rPr>
              <a:t>st</a:t>
            </a:r>
            <a:r>
              <a:rPr lang="en-IE" sz="2400" dirty="0" smtClean="0">
                <a:solidFill>
                  <a:schemeClr val="tx1"/>
                </a:solidFill>
              </a:rPr>
              <a:t> of Sept. 2014</a:t>
            </a:r>
            <a:r>
              <a:rPr lang="en-IE" sz="2400" dirty="0">
                <a:solidFill>
                  <a:schemeClr val="tx1"/>
                </a:solidFill>
              </a:rPr>
              <a:t>.</a:t>
            </a:r>
            <a:endParaRPr lang="en-IE" sz="2400" dirty="0" smtClean="0">
              <a:solidFill>
                <a:schemeClr val="tx1"/>
              </a:solidFill>
            </a:endParaRPr>
          </a:p>
          <a:p>
            <a:pPr algn="ctr"/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7823398" y="2060848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Oval 3"/>
          <p:cNvSpPr/>
          <p:nvPr/>
        </p:nvSpPr>
        <p:spPr>
          <a:xfrm>
            <a:off x="2134766" y="2780928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6599262" y="3140968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8471470" y="3573016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6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smtClean="0">
                <a:solidFill>
                  <a:schemeClr val="tx1"/>
                </a:solidFill>
              </a:rPr>
              <a:t>Student Records</a:t>
            </a:r>
          </a:p>
          <a:p>
            <a:endParaRPr lang="en-IE" sz="2400" b="1" u="sng" dirty="0">
              <a:solidFill>
                <a:schemeClr val="tx1"/>
              </a:solidFill>
            </a:endParaRPr>
          </a:p>
          <a:p>
            <a:r>
              <a:rPr lang="en-IE" sz="2400" dirty="0" smtClean="0">
                <a:solidFill>
                  <a:schemeClr val="tx1"/>
                </a:solidFill>
              </a:rPr>
              <a:t>Jane </a:t>
            </a:r>
            <a:r>
              <a:rPr lang="en-IE" sz="2400" dirty="0">
                <a:solidFill>
                  <a:schemeClr val="tx1"/>
                </a:solidFill>
              </a:rPr>
              <a:t>Smith is the first </a:t>
            </a:r>
            <a:r>
              <a:rPr lang="en-IE" sz="2400" dirty="0" smtClean="0">
                <a:solidFill>
                  <a:schemeClr val="tx1"/>
                </a:solidFill>
              </a:rPr>
              <a:t>student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D1234567, </a:t>
            </a:r>
            <a:r>
              <a:rPr lang="en-IE" sz="2400" dirty="0" smtClean="0">
                <a:solidFill>
                  <a:schemeClr val="tx1"/>
                </a:solidFill>
              </a:rPr>
              <a:t>and she </a:t>
            </a:r>
            <a:r>
              <a:rPr lang="en-IE" sz="2400" dirty="0">
                <a:solidFill>
                  <a:schemeClr val="tx1"/>
                </a:solidFill>
              </a:rPr>
              <a:t>joined DIT on 01/09/2013. </a:t>
            </a:r>
            <a:r>
              <a:rPr lang="en-IE" sz="2400" dirty="0" smtClean="0">
                <a:solidFill>
                  <a:schemeClr val="tx1"/>
                </a:solidFill>
              </a:rPr>
              <a:t>John Smith is the second student and his student number is D1234568, and he joined DIT on the 10</a:t>
            </a:r>
            <a:r>
              <a:rPr lang="en-IE" sz="2400" baseline="30000" dirty="0" smtClean="0">
                <a:solidFill>
                  <a:schemeClr val="tx1"/>
                </a:solidFill>
              </a:rPr>
              <a:t>th</a:t>
            </a:r>
            <a:r>
              <a:rPr lang="en-IE" sz="2400" dirty="0" smtClean="0">
                <a:solidFill>
                  <a:schemeClr val="tx1"/>
                </a:solidFill>
              </a:rPr>
              <a:t> of September 2013. Jo </a:t>
            </a:r>
            <a:r>
              <a:rPr lang="en-IE" sz="2400" dirty="0">
                <a:solidFill>
                  <a:schemeClr val="tx1"/>
                </a:solidFill>
              </a:rPr>
              <a:t>Smith is the </a:t>
            </a:r>
            <a:r>
              <a:rPr lang="en-IE" sz="2400" dirty="0" smtClean="0">
                <a:solidFill>
                  <a:schemeClr val="tx1"/>
                </a:solidFill>
              </a:rPr>
              <a:t>third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</a:t>
            </a:r>
            <a:r>
              <a:rPr lang="en-IE" sz="2400" dirty="0" smtClean="0">
                <a:solidFill>
                  <a:schemeClr val="tx1"/>
                </a:solidFill>
              </a:rPr>
              <a:t>D1234569, and she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01/09/2014.</a:t>
            </a:r>
            <a:r>
              <a:rPr lang="en-IE" sz="2400" dirty="0">
                <a:solidFill>
                  <a:schemeClr val="tx1"/>
                </a:solidFill>
              </a:rPr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 Joe </a:t>
            </a:r>
            <a:r>
              <a:rPr lang="en-IE" sz="2400" dirty="0">
                <a:solidFill>
                  <a:schemeClr val="tx1"/>
                </a:solidFill>
              </a:rPr>
              <a:t>Smith is </a:t>
            </a:r>
            <a:r>
              <a:rPr lang="en-IE" sz="2400" dirty="0" smtClean="0">
                <a:solidFill>
                  <a:schemeClr val="tx1"/>
                </a:solidFill>
              </a:rPr>
              <a:t>another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his number </a:t>
            </a:r>
            <a:r>
              <a:rPr lang="en-IE" sz="2400" dirty="0">
                <a:solidFill>
                  <a:schemeClr val="tx1"/>
                </a:solidFill>
              </a:rPr>
              <a:t>is </a:t>
            </a:r>
            <a:r>
              <a:rPr lang="en-IE" sz="2400" dirty="0" smtClean="0">
                <a:solidFill>
                  <a:schemeClr val="tx1"/>
                </a:solidFill>
              </a:rPr>
              <a:t>&lt;NOT SURE&gt;,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1</a:t>
            </a:r>
            <a:r>
              <a:rPr lang="en-IE" sz="2400" baseline="30000" dirty="0" smtClean="0">
                <a:solidFill>
                  <a:schemeClr val="tx1"/>
                </a:solidFill>
              </a:rPr>
              <a:t>st</a:t>
            </a:r>
            <a:r>
              <a:rPr lang="en-IE" sz="2400" dirty="0" smtClean="0">
                <a:solidFill>
                  <a:schemeClr val="tx1"/>
                </a:solidFill>
              </a:rPr>
              <a:t> of Sept. 2014</a:t>
            </a:r>
            <a:r>
              <a:rPr lang="en-IE" sz="2400" dirty="0">
                <a:solidFill>
                  <a:schemeClr val="tx1"/>
                </a:solidFill>
              </a:rPr>
              <a:t>.</a:t>
            </a:r>
            <a:endParaRPr lang="en-IE" sz="2400" dirty="0" smtClean="0">
              <a:solidFill>
                <a:schemeClr val="tx1"/>
              </a:solidFill>
            </a:endParaRPr>
          </a:p>
          <a:p>
            <a:pPr algn="ctr"/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2566814" y="2060848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Oval 3"/>
          <p:cNvSpPr/>
          <p:nvPr/>
        </p:nvSpPr>
        <p:spPr>
          <a:xfrm>
            <a:off x="6023198" y="2497355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270670" y="3140968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3790950" y="3573016"/>
            <a:ext cx="1728192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81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can fix these two issues by putting this information into a table, as follows: 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err="1" smtClean="0">
                <a:solidFill>
                  <a:schemeClr val="tx1"/>
                </a:solidFill>
              </a:rPr>
              <a:t>StudentRecords</a:t>
            </a:r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908021"/>
              </p:ext>
            </p:extLst>
          </p:nvPr>
        </p:nvGraphicFramePr>
        <p:xfrm>
          <a:off x="1270670" y="1916832"/>
          <a:ext cx="9433047" cy="33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991"/>
                <a:gridCol w="1306115"/>
                <a:gridCol w="1378676"/>
                <a:gridCol w="1233552"/>
                <a:gridCol w="1814048"/>
                <a:gridCol w="2539665"/>
              </a:tblGrid>
              <a:tr h="908823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Family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Given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Gender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Order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Student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Date</a:t>
                      </a:r>
                      <a:r>
                        <a:rPr lang="en-IE" sz="2800" baseline="0" dirty="0" smtClean="0"/>
                        <a:t> Joined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Jane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D1234567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John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2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D1234568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10/09/2013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D1234569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4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NULL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3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consistency problem is greatly reduced by having the “Order” column of 1, 2, 3, and 4 instead of the text very with “first student”, “second student”, “third student”, and “another student”.</a:t>
            </a: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date problem is also fixed, but simply creating the “Date Joined” column in such a way that it only accepts values in the format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DD/MM/YYYY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4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err="1" smtClean="0">
                <a:solidFill>
                  <a:schemeClr val="tx1"/>
                </a:solidFill>
              </a:rPr>
              <a:t>StudentRecords</a:t>
            </a:r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60291"/>
              </p:ext>
            </p:extLst>
          </p:nvPr>
        </p:nvGraphicFramePr>
        <p:xfrm>
          <a:off x="1270670" y="1916832"/>
          <a:ext cx="9433047" cy="33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991"/>
                <a:gridCol w="1306115"/>
                <a:gridCol w="1378676"/>
                <a:gridCol w="1233552"/>
                <a:gridCol w="1814048"/>
                <a:gridCol w="2539665"/>
              </a:tblGrid>
              <a:tr h="908823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Family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Given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Gender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Order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Student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Date</a:t>
                      </a:r>
                      <a:r>
                        <a:rPr lang="en-IE" sz="2800" baseline="0" dirty="0" smtClean="0"/>
                        <a:t> Joined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Jane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D1234567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John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2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D1234568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10/09/2013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D1234569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4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NULL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6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Now lets look at how much faster the search is in a table: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err="1" smtClean="0">
                <a:solidFill>
                  <a:schemeClr val="tx1"/>
                </a:solidFill>
              </a:rPr>
              <a:t>StudentRecords</a:t>
            </a:r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47389"/>
              </p:ext>
            </p:extLst>
          </p:nvPr>
        </p:nvGraphicFramePr>
        <p:xfrm>
          <a:off x="1270670" y="1916832"/>
          <a:ext cx="9433047" cy="33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991"/>
                <a:gridCol w="1306115"/>
                <a:gridCol w="1378676"/>
                <a:gridCol w="1233552"/>
                <a:gridCol w="1814048"/>
                <a:gridCol w="2539665"/>
              </a:tblGrid>
              <a:tr h="908823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Family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Given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Gender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Order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Student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Date</a:t>
                      </a:r>
                      <a:r>
                        <a:rPr lang="en-IE" sz="2800" baseline="0" dirty="0" smtClean="0"/>
                        <a:t> Joined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Jane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D1234567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John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2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D1234568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10/09/2013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D1234569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4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NULL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198662" y="1844824"/>
            <a:ext cx="2376264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57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6 L -0.00286 0.4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2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Connecting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4000" dirty="0" smtClean="0">
                <a:solidFill>
                  <a:schemeClr val="bg1"/>
                </a:solidFill>
              </a:rPr>
              <a:t>Python allows you to connect to databases and run commands on the database. In this lesson we’ll look at how to connect to a MySQL database and get a listing of values in the database.</a:t>
            </a:r>
            <a:endParaRPr lang="en-IE" sz="4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will note that this table has a name, it’s called </a:t>
            </a:r>
            <a:r>
              <a:rPr lang="en-IE" sz="3600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StudentRecords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, it’s important that tables have names, because a database can have multiple tables in it.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1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Introduction to </a:t>
            </a:r>
            <a:r>
              <a:rPr lang="en-IE" sz="6600" dirty="0" smtClean="0">
                <a:solidFill>
                  <a:schemeClr val="bg1"/>
                </a:solidFill>
              </a:rPr>
              <a:t>SQL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Introduction to SQL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Databases need a special programming language to create and control them. The most common language is SQL (pronounced “sequel”). There are a lot of different versions of SQL, but they are all generally similar.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SQL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remember our table again: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07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err="1" smtClean="0">
                <a:solidFill>
                  <a:schemeClr val="tx1"/>
                </a:solidFill>
              </a:rPr>
              <a:t>StudentRecords</a:t>
            </a:r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endParaRPr lang="en-IE" sz="2400" b="1" u="sng" dirty="0" smtClean="0">
              <a:solidFill>
                <a:schemeClr val="tx1"/>
              </a:solidFill>
            </a:endParaRPr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36904"/>
              </p:ext>
            </p:extLst>
          </p:nvPr>
        </p:nvGraphicFramePr>
        <p:xfrm>
          <a:off x="1270670" y="1916832"/>
          <a:ext cx="9433047" cy="33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991"/>
                <a:gridCol w="1306115"/>
                <a:gridCol w="1378676"/>
                <a:gridCol w="1233552"/>
                <a:gridCol w="1814048"/>
                <a:gridCol w="2539665"/>
              </a:tblGrid>
              <a:tr h="908823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Family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Given 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Gender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Order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Student No.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Date</a:t>
                      </a:r>
                      <a:r>
                        <a:rPr lang="en-IE" sz="2800" baseline="0" dirty="0" smtClean="0"/>
                        <a:t> Joined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Jane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D1234567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John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2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D1234568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10/09/2013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F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D1234569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  <a:tr h="600886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Smith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Joe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M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4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NULL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01/09/2014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08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SQL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we want to print out all of the student numbers, we use the following SQL statement: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StudentNo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FROM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8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SQL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we want to print out all of the student numbers, we use the following SQL statement: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StudentNo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87294" y="3284984"/>
            <a:ext cx="5040560" cy="129614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[Field(s)]</a:t>
            </a:r>
          </a:p>
          <a:p>
            <a:r>
              <a:rPr lang="en-IE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FROM [Table(s)];</a:t>
            </a:r>
            <a:endParaRPr lang="en-IE" sz="3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3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SQL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we just want to print out the student numbers of the first two students, we use the following SQL statement: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StudentNo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3; 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3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SQL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we just want to print out the student numbers of the first two students, we use the following SQL statement: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StudentNo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3; 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39222" y="3789040"/>
            <a:ext cx="5832648" cy="2088232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[Field(s)] </a:t>
            </a:r>
          </a:p>
          <a:p>
            <a:r>
              <a:rPr lang="en-IE" sz="3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 [Table(s)] </a:t>
            </a:r>
          </a:p>
          <a:p>
            <a:r>
              <a:rPr lang="en-IE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WHERE [Condition(s)];</a:t>
            </a:r>
            <a:endParaRPr lang="en-IE" sz="3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9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Setting </a:t>
            </a:r>
            <a:r>
              <a:rPr lang="en-IE" sz="6600" dirty="0" smtClean="0">
                <a:solidFill>
                  <a:schemeClr val="bg1"/>
                </a:solidFill>
              </a:rPr>
              <a:t>up </a:t>
            </a:r>
            <a:r>
              <a:rPr lang="en-IE" sz="6600" dirty="0" smtClean="0">
                <a:solidFill>
                  <a:schemeClr val="bg1"/>
                </a:solidFill>
              </a:rPr>
              <a:t>a Database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9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Introduction to Databases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8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Before we look at the Python code to connect to the database, we need to set up the database, so that Python has something to connect to.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So we need to install MySQL, and then create a database and table in the installation.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download the MySQL, visit the following webpage:</a:t>
            </a: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  <a:hlinkClick r:id="rId2"/>
              </a:rPr>
              <a:t>http://dev.mysql.com/downloads/mysql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  <a:hlinkClick r:id="rId2"/>
              </a:rPr>
              <a:t>/</a:t>
            </a:r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Download, and install MySQL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You are logged in as username ‘root’, if you are asked for a password, set it as something simple like ‘password’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You can add a new user by saying;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USER </a:t>
            </a:r>
            <a:r>
              <a:rPr lang="en-IE" sz="36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Only you have MySQL running, you need to create a new database as follows:</a:t>
            </a: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DATABASE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SampleDB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Now we need to tell MySQL we are going to use that database:</a:t>
            </a: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IE" sz="36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SampleDB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1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 fontScale="92500" lnSpcReduction="20000"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the </a:t>
            </a:r>
            <a:r>
              <a:rPr lang="en-IE" sz="3600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StudentRecords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table:</a:t>
            </a: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1257300" lvl="3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1257300" lvl="3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FamilyName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char(20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1257300" lvl="3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char(20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1257300" lvl="3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Gender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char(1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1257300" lvl="3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StudentNo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char(8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1257300" lvl="3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JoinDate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date);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insert values into the table we say:</a:t>
            </a: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VALUES(1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,'Smith','Joan','F','D1234567',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'20130901');</a:t>
            </a: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VALUES(2,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'Smith',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'John',‘M','D1234568',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'20130910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18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Setting up a Database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list the values in the table we say: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 Code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5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Code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connect to the database in Python we simply say: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mysql.connector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cnx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mysql.connector.connect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(host='localhost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database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SampleDB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user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='root', 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password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='password')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3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Code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run a SQL command we say: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cnx.cursor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cursor.execute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("""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from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""")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cursor.fetchall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print(result)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cnx.close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 database is a collectio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n of data that is structured to allow for easy access.</a:t>
            </a: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Examples of databases include MySQL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, PostgreSQL, Microsoft SQL Server,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Oracle.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Code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694" y="1957188"/>
            <a:ext cx="9358328" cy="341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7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imagine that we had to store information about all of the students who register at DIT and we want to keep all of the information in a text file, it might look something like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this: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smtClean="0">
                <a:solidFill>
                  <a:schemeClr val="tx1"/>
                </a:solidFill>
              </a:rPr>
              <a:t>Student Records</a:t>
            </a:r>
          </a:p>
          <a:p>
            <a:endParaRPr lang="en-IE" sz="2400" b="1" u="sng" dirty="0">
              <a:solidFill>
                <a:schemeClr val="tx1"/>
              </a:solidFill>
            </a:endParaRPr>
          </a:p>
          <a:p>
            <a:r>
              <a:rPr lang="en-IE" sz="2400" dirty="0" smtClean="0">
                <a:solidFill>
                  <a:schemeClr val="tx1"/>
                </a:solidFill>
              </a:rPr>
              <a:t>Jane </a:t>
            </a:r>
            <a:r>
              <a:rPr lang="en-IE" sz="2400" dirty="0">
                <a:solidFill>
                  <a:schemeClr val="tx1"/>
                </a:solidFill>
              </a:rPr>
              <a:t>Smith is the first </a:t>
            </a:r>
            <a:r>
              <a:rPr lang="en-IE" sz="2400" dirty="0" smtClean="0">
                <a:solidFill>
                  <a:schemeClr val="tx1"/>
                </a:solidFill>
              </a:rPr>
              <a:t>student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D1234567, </a:t>
            </a:r>
            <a:r>
              <a:rPr lang="en-IE" sz="2400" dirty="0" smtClean="0">
                <a:solidFill>
                  <a:schemeClr val="tx1"/>
                </a:solidFill>
              </a:rPr>
              <a:t>and she </a:t>
            </a:r>
            <a:r>
              <a:rPr lang="en-IE" sz="2400" dirty="0">
                <a:solidFill>
                  <a:schemeClr val="tx1"/>
                </a:solidFill>
              </a:rPr>
              <a:t>joined DIT on 01/09/2013. </a:t>
            </a:r>
            <a:r>
              <a:rPr lang="en-IE" sz="2400" dirty="0" smtClean="0">
                <a:solidFill>
                  <a:schemeClr val="tx1"/>
                </a:solidFill>
              </a:rPr>
              <a:t>John Smith is the second student and his student number is D1234568, and he joined DIT on the 10</a:t>
            </a:r>
            <a:r>
              <a:rPr lang="en-IE" sz="2400" baseline="30000" dirty="0" smtClean="0">
                <a:solidFill>
                  <a:schemeClr val="tx1"/>
                </a:solidFill>
              </a:rPr>
              <a:t>th</a:t>
            </a:r>
            <a:r>
              <a:rPr lang="en-IE" sz="2400" dirty="0" smtClean="0">
                <a:solidFill>
                  <a:schemeClr val="tx1"/>
                </a:solidFill>
              </a:rPr>
              <a:t> of September 2013. Jo </a:t>
            </a:r>
            <a:r>
              <a:rPr lang="en-IE" sz="2400" dirty="0">
                <a:solidFill>
                  <a:schemeClr val="tx1"/>
                </a:solidFill>
              </a:rPr>
              <a:t>Smith is the </a:t>
            </a:r>
            <a:r>
              <a:rPr lang="en-IE" sz="2400" dirty="0" smtClean="0">
                <a:solidFill>
                  <a:schemeClr val="tx1"/>
                </a:solidFill>
              </a:rPr>
              <a:t>third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</a:t>
            </a:r>
            <a:r>
              <a:rPr lang="en-IE" sz="2400" dirty="0" smtClean="0">
                <a:solidFill>
                  <a:schemeClr val="tx1"/>
                </a:solidFill>
              </a:rPr>
              <a:t>D1234569, and she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01/09/2014.</a:t>
            </a:r>
            <a:r>
              <a:rPr lang="en-IE" sz="2400" dirty="0">
                <a:solidFill>
                  <a:schemeClr val="tx1"/>
                </a:solidFill>
              </a:rPr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 Joe </a:t>
            </a:r>
            <a:r>
              <a:rPr lang="en-IE" sz="2400" dirty="0">
                <a:solidFill>
                  <a:schemeClr val="tx1"/>
                </a:solidFill>
              </a:rPr>
              <a:t>Smith is </a:t>
            </a:r>
            <a:r>
              <a:rPr lang="en-IE" sz="2400" dirty="0" smtClean="0">
                <a:solidFill>
                  <a:schemeClr val="tx1"/>
                </a:solidFill>
              </a:rPr>
              <a:t>another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his number </a:t>
            </a:r>
            <a:r>
              <a:rPr lang="en-IE" sz="2400" dirty="0">
                <a:solidFill>
                  <a:schemeClr val="tx1"/>
                </a:solidFill>
              </a:rPr>
              <a:t>is </a:t>
            </a:r>
            <a:r>
              <a:rPr lang="en-IE" sz="2400" dirty="0" smtClean="0">
                <a:solidFill>
                  <a:schemeClr val="tx1"/>
                </a:solidFill>
              </a:rPr>
              <a:t>&lt;NOT SURE&gt;,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1</a:t>
            </a:r>
            <a:r>
              <a:rPr lang="en-IE" sz="2400" baseline="30000" dirty="0" smtClean="0">
                <a:solidFill>
                  <a:schemeClr val="tx1"/>
                </a:solidFill>
              </a:rPr>
              <a:t>st</a:t>
            </a:r>
            <a:r>
              <a:rPr lang="en-IE" sz="2400" dirty="0" smtClean="0">
                <a:solidFill>
                  <a:schemeClr val="tx1"/>
                </a:solidFill>
              </a:rPr>
              <a:t> of Sept. 2014</a:t>
            </a:r>
            <a:r>
              <a:rPr lang="en-IE" sz="2400" dirty="0">
                <a:solidFill>
                  <a:schemeClr val="tx1"/>
                </a:solidFill>
              </a:rPr>
              <a:t>.</a:t>
            </a:r>
            <a:endParaRPr lang="en-IE" sz="2400" dirty="0" smtClean="0">
              <a:solidFill>
                <a:schemeClr val="tx1"/>
              </a:solidFill>
            </a:endParaRPr>
          </a:p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95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I am searching for the student “Joe Smith”, in a text file I have to search each word, one at a time, first looking for the word “Joe” and then checking if the next word is “Smith”.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910630" y="836712"/>
            <a:ext cx="10225136" cy="52565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u="sng" dirty="0" smtClean="0">
                <a:solidFill>
                  <a:schemeClr val="tx1"/>
                </a:solidFill>
              </a:rPr>
              <a:t>Student Records</a:t>
            </a:r>
          </a:p>
          <a:p>
            <a:endParaRPr lang="en-IE" sz="2400" b="1" u="sng" dirty="0">
              <a:solidFill>
                <a:schemeClr val="tx1"/>
              </a:solidFill>
            </a:endParaRPr>
          </a:p>
          <a:p>
            <a:r>
              <a:rPr lang="en-IE" sz="2400" dirty="0" smtClean="0">
                <a:solidFill>
                  <a:schemeClr val="tx1"/>
                </a:solidFill>
              </a:rPr>
              <a:t>Jane </a:t>
            </a:r>
            <a:r>
              <a:rPr lang="en-IE" sz="2400" dirty="0">
                <a:solidFill>
                  <a:schemeClr val="tx1"/>
                </a:solidFill>
              </a:rPr>
              <a:t>Smith is the first </a:t>
            </a:r>
            <a:r>
              <a:rPr lang="en-IE" sz="2400" dirty="0" smtClean="0">
                <a:solidFill>
                  <a:schemeClr val="tx1"/>
                </a:solidFill>
              </a:rPr>
              <a:t>student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D1234567, </a:t>
            </a:r>
            <a:r>
              <a:rPr lang="en-IE" sz="2400" dirty="0" smtClean="0">
                <a:solidFill>
                  <a:schemeClr val="tx1"/>
                </a:solidFill>
              </a:rPr>
              <a:t>and she </a:t>
            </a:r>
            <a:r>
              <a:rPr lang="en-IE" sz="2400" dirty="0">
                <a:solidFill>
                  <a:schemeClr val="tx1"/>
                </a:solidFill>
              </a:rPr>
              <a:t>joined DIT on 01/09/2013. </a:t>
            </a:r>
            <a:r>
              <a:rPr lang="en-IE" sz="2400" dirty="0" smtClean="0">
                <a:solidFill>
                  <a:schemeClr val="tx1"/>
                </a:solidFill>
              </a:rPr>
              <a:t>John Smith is the second student and his student number is D1234568, and he joined DIT on the 10</a:t>
            </a:r>
            <a:r>
              <a:rPr lang="en-IE" sz="2400" baseline="30000" dirty="0" smtClean="0">
                <a:solidFill>
                  <a:schemeClr val="tx1"/>
                </a:solidFill>
              </a:rPr>
              <a:t>th</a:t>
            </a:r>
            <a:r>
              <a:rPr lang="en-IE" sz="2400" dirty="0" smtClean="0">
                <a:solidFill>
                  <a:schemeClr val="tx1"/>
                </a:solidFill>
              </a:rPr>
              <a:t> of September 2013. Jo </a:t>
            </a:r>
            <a:r>
              <a:rPr lang="en-IE" sz="2400" dirty="0">
                <a:solidFill>
                  <a:schemeClr val="tx1"/>
                </a:solidFill>
              </a:rPr>
              <a:t>Smith is the </a:t>
            </a:r>
            <a:r>
              <a:rPr lang="en-IE" sz="2400" dirty="0" smtClean="0">
                <a:solidFill>
                  <a:schemeClr val="tx1"/>
                </a:solidFill>
              </a:rPr>
              <a:t>third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her </a:t>
            </a:r>
            <a:r>
              <a:rPr lang="en-IE" sz="2400" dirty="0">
                <a:solidFill>
                  <a:schemeClr val="tx1"/>
                </a:solidFill>
              </a:rPr>
              <a:t>student number is </a:t>
            </a:r>
            <a:r>
              <a:rPr lang="en-IE" sz="2400" dirty="0" smtClean="0">
                <a:solidFill>
                  <a:schemeClr val="tx1"/>
                </a:solidFill>
              </a:rPr>
              <a:t>D1234569, and she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01/09/2014.</a:t>
            </a:r>
            <a:r>
              <a:rPr lang="en-IE" sz="2400" dirty="0">
                <a:solidFill>
                  <a:schemeClr val="tx1"/>
                </a:solidFill>
              </a:rPr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 Joe </a:t>
            </a:r>
            <a:r>
              <a:rPr lang="en-IE" sz="2400" dirty="0">
                <a:solidFill>
                  <a:schemeClr val="tx1"/>
                </a:solidFill>
              </a:rPr>
              <a:t>Smith is </a:t>
            </a:r>
            <a:r>
              <a:rPr lang="en-IE" sz="2400" dirty="0" smtClean="0">
                <a:solidFill>
                  <a:schemeClr val="tx1"/>
                </a:solidFill>
              </a:rPr>
              <a:t>another </a:t>
            </a:r>
            <a:r>
              <a:rPr lang="en-IE" sz="2400" dirty="0">
                <a:solidFill>
                  <a:schemeClr val="tx1"/>
                </a:solidFill>
              </a:rPr>
              <a:t>student and </a:t>
            </a:r>
            <a:r>
              <a:rPr lang="en-IE" sz="2400" dirty="0" smtClean="0">
                <a:solidFill>
                  <a:schemeClr val="tx1"/>
                </a:solidFill>
              </a:rPr>
              <a:t>his number </a:t>
            </a:r>
            <a:r>
              <a:rPr lang="en-IE" sz="2400" dirty="0">
                <a:solidFill>
                  <a:schemeClr val="tx1"/>
                </a:solidFill>
              </a:rPr>
              <a:t>is </a:t>
            </a:r>
            <a:r>
              <a:rPr lang="en-IE" sz="2400" dirty="0" smtClean="0">
                <a:solidFill>
                  <a:schemeClr val="tx1"/>
                </a:solidFill>
              </a:rPr>
              <a:t>&lt;NOT SURE&gt;, </a:t>
            </a:r>
            <a:r>
              <a:rPr lang="en-IE" sz="2400" dirty="0">
                <a:solidFill>
                  <a:schemeClr val="tx1"/>
                </a:solidFill>
              </a:rPr>
              <a:t>and </a:t>
            </a:r>
            <a:r>
              <a:rPr lang="en-IE" sz="2400" dirty="0" smtClean="0">
                <a:solidFill>
                  <a:schemeClr val="tx1"/>
                </a:solidFill>
              </a:rPr>
              <a:t>he </a:t>
            </a:r>
            <a:r>
              <a:rPr lang="en-IE" sz="2400" dirty="0">
                <a:solidFill>
                  <a:schemeClr val="tx1"/>
                </a:solidFill>
              </a:rPr>
              <a:t>joined DIT on </a:t>
            </a:r>
            <a:r>
              <a:rPr lang="en-IE" sz="2400" dirty="0" smtClean="0">
                <a:solidFill>
                  <a:schemeClr val="tx1"/>
                </a:solidFill>
              </a:rPr>
              <a:t>1</a:t>
            </a:r>
            <a:r>
              <a:rPr lang="en-IE" sz="2400" baseline="30000" dirty="0" smtClean="0">
                <a:solidFill>
                  <a:schemeClr val="tx1"/>
                </a:solidFill>
              </a:rPr>
              <a:t>st</a:t>
            </a:r>
            <a:r>
              <a:rPr lang="en-IE" sz="2400" dirty="0" smtClean="0">
                <a:solidFill>
                  <a:schemeClr val="tx1"/>
                </a:solidFill>
              </a:rPr>
              <a:t> of Sept. 2014</a:t>
            </a:r>
            <a:r>
              <a:rPr lang="en-IE" sz="2400" dirty="0">
                <a:solidFill>
                  <a:schemeClr val="tx1"/>
                </a:solidFill>
              </a:rPr>
              <a:t>.</a:t>
            </a:r>
            <a:endParaRPr lang="en-IE" sz="2400" dirty="0" smtClean="0">
              <a:solidFill>
                <a:schemeClr val="tx1"/>
              </a:solidFill>
            </a:endParaRPr>
          </a:p>
          <a:p>
            <a:pPr algn="ctr"/>
            <a:endParaRPr lang="en-IE" dirty="0"/>
          </a:p>
        </p:txBody>
      </p:sp>
      <p:sp>
        <p:nvSpPr>
          <p:cNvPr id="19" name="Oval 18"/>
          <p:cNvSpPr/>
          <p:nvPr/>
        </p:nvSpPr>
        <p:spPr>
          <a:xfrm>
            <a:off x="406574" y="2060848"/>
            <a:ext cx="2088232" cy="5760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312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11111E-6 L 0.71172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172 0.00023 L -0.00299 0.05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42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.05255 L 0.71068 0.063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34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9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172 0.0632 L -0.00299 0.1050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42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3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0.10509 L 0.76771 0.10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9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771 0.10509 L -0.00299 0.1680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2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63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0.16806 L 0.76185 0.168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49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771 0.16806 L -0.00299 0.2101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2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63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0.21019 L 0.15651 0.2101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  <p:bldP spid="19" grpId="9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Introduction to Databases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There is also a consistency issue, sometimes the date is formatted differently in different sentences, as well as other information.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5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3665</TotalTime>
  <Words>1579</Words>
  <Application>Microsoft Office PowerPoint</Application>
  <PresentationFormat>Custom</PresentationFormat>
  <Paragraphs>294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Python: Connecting to Databases</vt:lpstr>
      <vt:lpstr>Connecting to Databases</vt:lpstr>
      <vt:lpstr>Introduction to Databases</vt:lpstr>
      <vt:lpstr>Introduction to Databases</vt:lpstr>
      <vt:lpstr>Introduction to Databases</vt:lpstr>
      <vt:lpstr>PowerPoint Presentation</vt:lpstr>
      <vt:lpstr>Introduction to Databases</vt:lpstr>
      <vt:lpstr>PowerPoint Presentation</vt:lpstr>
      <vt:lpstr>Introduction to Databases</vt:lpstr>
      <vt:lpstr>PowerPoint Presentation</vt:lpstr>
      <vt:lpstr>PowerPoint Presentation</vt:lpstr>
      <vt:lpstr>PowerPoint Presentation</vt:lpstr>
      <vt:lpstr>PowerPoint Presentation</vt:lpstr>
      <vt:lpstr>Introduction to Databases</vt:lpstr>
      <vt:lpstr>PowerPoint Presentation</vt:lpstr>
      <vt:lpstr>Introduction to Databases</vt:lpstr>
      <vt:lpstr>PowerPoint Presentation</vt:lpstr>
      <vt:lpstr>Introduction to Databases</vt:lpstr>
      <vt:lpstr>PowerPoint Presentation</vt:lpstr>
      <vt:lpstr>Introduction to Databases</vt:lpstr>
      <vt:lpstr>Introduction to SQL</vt:lpstr>
      <vt:lpstr>Introduction to SQL</vt:lpstr>
      <vt:lpstr>Introduction to SQL</vt:lpstr>
      <vt:lpstr>PowerPoint Presentation</vt:lpstr>
      <vt:lpstr>Introduction to SQL</vt:lpstr>
      <vt:lpstr>Introduction to SQL</vt:lpstr>
      <vt:lpstr>Introduction to SQL</vt:lpstr>
      <vt:lpstr>Introduction to SQL</vt:lpstr>
      <vt:lpstr>Setting up a Database</vt:lpstr>
      <vt:lpstr>Setting up a Database</vt:lpstr>
      <vt:lpstr>Setting up a Database</vt:lpstr>
      <vt:lpstr>Setting up a Database</vt:lpstr>
      <vt:lpstr>Setting up a Database</vt:lpstr>
      <vt:lpstr>Setting up a Database</vt:lpstr>
      <vt:lpstr>Setting up a Database</vt:lpstr>
      <vt:lpstr>Setting up a Database</vt:lpstr>
      <vt:lpstr>Python Code</vt:lpstr>
      <vt:lpstr>Python Code</vt:lpstr>
      <vt:lpstr>Python Code</vt:lpstr>
      <vt:lpstr>Python Code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277</cp:revision>
  <dcterms:created xsi:type="dcterms:W3CDTF">2011-10-08T11:06:39Z</dcterms:created>
  <dcterms:modified xsi:type="dcterms:W3CDTF">2016-05-10T16:59:16Z</dcterms:modified>
</cp:coreProperties>
</file>