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9"/>
  </p:notesMasterIdLst>
  <p:sldIdLst>
    <p:sldId id="258" r:id="rId2"/>
    <p:sldId id="705" r:id="rId3"/>
    <p:sldId id="770" r:id="rId4"/>
    <p:sldId id="769" r:id="rId5"/>
    <p:sldId id="768" r:id="rId6"/>
    <p:sldId id="729" r:id="rId7"/>
    <p:sldId id="827" r:id="rId8"/>
    <p:sldId id="794" r:id="rId9"/>
    <p:sldId id="795" r:id="rId10"/>
    <p:sldId id="796" r:id="rId11"/>
    <p:sldId id="797" r:id="rId12"/>
    <p:sldId id="798" r:id="rId13"/>
    <p:sldId id="799" r:id="rId14"/>
    <p:sldId id="800" r:id="rId15"/>
    <p:sldId id="801" r:id="rId16"/>
    <p:sldId id="802" r:id="rId17"/>
    <p:sldId id="803" r:id="rId18"/>
    <p:sldId id="804" r:id="rId19"/>
    <p:sldId id="805" r:id="rId20"/>
    <p:sldId id="806" r:id="rId21"/>
    <p:sldId id="807" r:id="rId22"/>
    <p:sldId id="808" r:id="rId23"/>
    <p:sldId id="809" r:id="rId24"/>
    <p:sldId id="810" r:id="rId25"/>
    <p:sldId id="811" r:id="rId26"/>
    <p:sldId id="812" r:id="rId27"/>
    <p:sldId id="813" r:id="rId28"/>
    <p:sldId id="814" r:id="rId29"/>
    <p:sldId id="815" r:id="rId30"/>
    <p:sldId id="816" r:id="rId31"/>
    <p:sldId id="817" r:id="rId32"/>
    <p:sldId id="818" r:id="rId33"/>
    <p:sldId id="821" r:id="rId34"/>
    <p:sldId id="826" r:id="rId35"/>
    <p:sldId id="824" r:id="rId36"/>
    <p:sldId id="784" r:id="rId37"/>
    <p:sldId id="847" r:id="rId38"/>
    <p:sldId id="763" r:id="rId39"/>
    <p:sldId id="828" r:id="rId40"/>
    <p:sldId id="785" r:id="rId41"/>
    <p:sldId id="786" r:id="rId42"/>
    <p:sldId id="787" r:id="rId43"/>
    <p:sldId id="788" r:id="rId44"/>
    <p:sldId id="832" r:id="rId45"/>
    <p:sldId id="846" r:id="rId46"/>
    <p:sldId id="831" r:id="rId47"/>
    <p:sldId id="835" r:id="rId48"/>
    <p:sldId id="848" r:id="rId49"/>
    <p:sldId id="789" r:id="rId50"/>
    <p:sldId id="790" r:id="rId51"/>
    <p:sldId id="791" r:id="rId52"/>
    <p:sldId id="793" r:id="rId53"/>
    <p:sldId id="792" r:id="rId54"/>
    <p:sldId id="829" r:id="rId55"/>
    <p:sldId id="830" r:id="rId56"/>
    <p:sldId id="834" r:id="rId57"/>
    <p:sldId id="844" r:id="rId58"/>
    <p:sldId id="836" r:id="rId59"/>
    <p:sldId id="849" r:id="rId60"/>
    <p:sldId id="838" r:id="rId61"/>
    <p:sldId id="842" r:id="rId62"/>
    <p:sldId id="839" r:id="rId63"/>
    <p:sldId id="840" r:id="rId64"/>
    <p:sldId id="841" r:id="rId65"/>
    <p:sldId id="843" r:id="rId66"/>
    <p:sldId id="845" r:id="rId67"/>
    <p:sldId id="557" r:id="rId68"/>
  </p:sldIdLst>
  <p:sldSz cx="12190413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2B873-4957-4E3B-A77F-8908B9507D51}" type="datetimeFigureOut">
              <a:rPr lang="en-IE" smtClean="0"/>
              <a:t>12/05/2016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8A29D-1E5C-4453-A787-2853283287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7337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021C0-1213-4F34-A6AB-E33E0EFBFE64}" type="datetimeFigureOut">
              <a:rPr lang="en-IE" smtClean="0"/>
              <a:pPr/>
              <a:t>12/05/2016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32FE-B943-4AC5-9B2C-5F8E869A79B0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IE" sz="6000" dirty="0" smtClean="0">
                <a:solidFill>
                  <a:schemeClr val="bg1"/>
                </a:solidFill>
              </a:rPr>
              <a:t>Python: Programming the Google Search (Crawling)</a:t>
            </a:r>
            <a:endParaRPr lang="en-IE" sz="6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Damian Gordon</a:t>
            </a:r>
            <a:endParaRPr lang="en-I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775653" y="1916114"/>
            <a:ext cx="3872996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MyFirstPage.html</a:t>
            </a:r>
          </a:p>
        </p:txBody>
      </p:sp>
    </p:spTree>
    <p:extLst>
      <p:ext uri="{BB962C8B-B14F-4D97-AF65-F5344CB8AC3E}">
        <p14:creationId xmlns:p14="http://schemas.microsoft.com/office/powerpoint/2010/main" val="330948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6148" name="WordArt 6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6149" name="WordArt 7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33302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34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9224" name="WordArt 8"/>
          <p:cNvSpPr>
            <a:spLocks noChangeArrowheads="1" noChangeShapeType="1" noTextEdit="1"/>
          </p:cNvSpPr>
          <p:nvPr/>
        </p:nvSpPr>
        <p:spPr bwMode="auto">
          <a:xfrm>
            <a:off x="2926970" y="2709863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</a:t>
            </a:r>
          </a:p>
        </p:txBody>
      </p:sp>
    </p:spTree>
    <p:extLst>
      <p:ext uri="{BB962C8B-B14F-4D97-AF65-F5344CB8AC3E}">
        <p14:creationId xmlns:p14="http://schemas.microsoft.com/office/powerpoint/2010/main" val="145611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0248" name="WordArt 8"/>
          <p:cNvSpPr>
            <a:spLocks noChangeArrowheads="1" noChangeShapeType="1" noTextEdit="1"/>
          </p:cNvSpPr>
          <p:nvPr/>
        </p:nvSpPr>
        <p:spPr bwMode="auto">
          <a:xfrm>
            <a:off x="2926970" y="2709863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</a:t>
            </a:r>
          </a:p>
        </p:txBody>
      </p:sp>
      <p:sp>
        <p:nvSpPr>
          <p:cNvPr id="10249" name="WordArt 9"/>
          <p:cNvSpPr>
            <a:spLocks noChangeArrowheads="1" noChangeShapeType="1" noTextEdit="1"/>
          </p:cNvSpPr>
          <p:nvPr/>
        </p:nvSpPr>
        <p:spPr bwMode="auto">
          <a:xfrm>
            <a:off x="2929086" y="4510088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BODY</a:t>
            </a:r>
          </a:p>
        </p:txBody>
      </p:sp>
    </p:spTree>
    <p:extLst>
      <p:ext uri="{BB962C8B-B14F-4D97-AF65-F5344CB8AC3E}">
        <p14:creationId xmlns:p14="http://schemas.microsoft.com/office/powerpoint/2010/main" val="40338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1272" name="WordArt 9"/>
          <p:cNvSpPr>
            <a:spLocks noChangeArrowheads="1" noChangeShapeType="1" noTextEdit="1"/>
          </p:cNvSpPr>
          <p:nvPr/>
        </p:nvSpPr>
        <p:spPr bwMode="auto">
          <a:xfrm>
            <a:off x="2929086" y="4510088"/>
            <a:ext cx="19174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BODY</a:t>
            </a:r>
          </a:p>
        </p:txBody>
      </p:sp>
      <p:sp>
        <p:nvSpPr>
          <p:cNvPr id="11273" name="WordArt 10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1274" name="WordArt 11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392765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2293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2296" name="WordArt 9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2297" name="WordArt 10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2298" name="WordArt 11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2299" name="WordArt 12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33399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3318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19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3320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21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13322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3323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3324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288793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4342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4343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4344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14345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4346" name="Picture 13" descr="Env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27" y="2509838"/>
            <a:ext cx="232379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4348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4349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</p:spTree>
    <p:extLst>
      <p:ext uri="{BB962C8B-B14F-4D97-AF65-F5344CB8AC3E}">
        <p14:creationId xmlns:p14="http://schemas.microsoft.com/office/powerpoint/2010/main" val="16733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bg1"/>
                </a:solidFill>
              </a:rPr>
              <a:t>How does Google search 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814" y="2420888"/>
            <a:ext cx="6099609" cy="406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9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5366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5367" name="Picture 13" descr="Env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27" y="2509838"/>
            <a:ext cx="232379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AutoShape 14"/>
          <p:cNvSpPr>
            <a:spLocks noChangeArrowheads="1"/>
          </p:cNvSpPr>
          <p:nvPr/>
        </p:nvSpPr>
        <p:spPr bwMode="auto">
          <a:xfrm>
            <a:off x="5712140" y="4581525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69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70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5371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5372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5373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5374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7996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1295232" y="1557338"/>
            <a:ext cx="4992567" cy="5040312"/>
          </a:xfrm>
          <a:prstGeom prst="foldedCorner">
            <a:avLst>
              <a:gd name="adj" fmla="val 1250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1487824" y="1773238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&lt;HTML&gt;</a:t>
            </a:r>
          </a:p>
        </p:txBody>
      </p:sp>
      <p:sp>
        <p:nvSpPr>
          <p:cNvPr id="16389" name="WordArt 5"/>
          <p:cNvSpPr>
            <a:spLocks noChangeArrowheads="1" noChangeShapeType="1" noTextEdit="1"/>
          </p:cNvSpPr>
          <p:nvPr/>
        </p:nvSpPr>
        <p:spPr bwMode="auto">
          <a:xfrm>
            <a:off x="1496289" y="5953126"/>
            <a:ext cx="2006339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&lt;/HTML&gt;</a:t>
            </a:r>
          </a:p>
        </p:txBody>
      </p:sp>
      <p:sp>
        <p:nvSpPr>
          <p:cNvPr id="16390" name="AutoShape 12"/>
          <p:cNvSpPr>
            <a:spLocks noChangeArrowheads="1"/>
          </p:cNvSpPr>
          <p:nvPr/>
        </p:nvSpPr>
        <p:spPr bwMode="auto">
          <a:xfrm>
            <a:off x="5712140" y="2781300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6391" name="Picture 13" descr="Envel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727" y="2509838"/>
            <a:ext cx="2323797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AutoShape 14"/>
          <p:cNvSpPr>
            <a:spLocks noChangeArrowheads="1"/>
          </p:cNvSpPr>
          <p:nvPr/>
        </p:nvSpPr>
        <p:spPr bwMode="auto">
          <a:xfrm>
            <a:off x="5712140" y="4581525"/>
            <a:ext cx="1919566" cy="647700"/>
          </a:xfrm>
          <a:prstGeom prst="rightArrow">
            <a:avLst>
              <a:gd name="adj1" fmla="val 50000"/>
              <a:gd name="adj2" fmla="val 55576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pic>
        <p:nvPicPr>
          <p:cNvPr id="16393" name="Picture 15" descr="let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49" y="4224338"/>
            <a:ext cx="341585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AutoShape 6"/>
          <p:cNvSpPr>
            <a:spLocks noChangeArrowheads="1"/>
          </p:cNvSpPr>
          <p:nvPr/>
        </p:nvSpPr>
        <p:spPr bwMode="auto">
          <a:xfrm>
            <a:off x="1583061" y="2420939"/>
            <a:ext cx="4416909" cy="13684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6395" name="AutoShape 7"/>
          <p:cNvSpPr>
            <a:spLocks noChangeArrowheads="1"/>
          </p:cNvSpPr>
          <p:nvPr/>
        </p:nvSpPr>
        <p:spPr bwMode="auto">
          <a:xfrm>
            <a:off x="1583061" y="3933826"/>
            <a:ext cx="4416909" cy="187166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6396" name="WordArt 8"/>
          <p:cNvSpPr>
            <a:spLocks noChangeArrowheads="1" noChangeShapeType="1" noTextEdit="1"/>
          </p:cNvSpPr>
          <p:nvPr/>
        </p:nvSpPr>
        <p:spPr bwMode="auto">
          <a:xfrm>
            <a:off x="1877240" y="2492376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6397" name="WordArt 9"/>
          <p:cNvSpPr>
            <a:spLocks noChangeArrowheads="1" noChangeShapeType="1" noTextEdit="1"/>
          </p:cNvSpPr>
          <p:nvPr/>
        </p:nvSpPr>
        <p:spPr bwMode="auto">
          <a:xfrm>
            <a:off x="1870891" y="3284539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6398" name="WordArt 10"/>
          <p:cNvSpPr>
            <a:spLocks noChangeArrowheads="1" noChangeShapeType="1" noTextEdit="1"/>
          </p:cNvSpPr>
          <p:nvPr/>
        </p:nvSpPr>
        <p:spPr bwMode="auto">
          <a:xfrm>
            <a:off x="1870890" y="4076701"/>
            <a:ext cx="1815864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16399" name="WordArt 11"/>
          <p:cNvSpPr>
            <a:spLocks noChangeArrowheads="1" noChangeShapeType="1" noTextEdit="1"/>
          </p:cNvSpPr>
          <p:nvPr/>
        </p:nvSpPr>
        <p:spPr bwMode="auto">
          <a:xfrm>
            <a:off x="1870891" y="5305426"/>
            <a:ext cx="1919567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</p:spTree>
    <p:extLst>
      <p:ext uri="{BB962C8B-B14F-4D97-AF65-F5344CB8AC3E}">
        <p14:creationId xmlns:p14="http://schemas.microsoft.com/office/powerpoint/2010/main" val="418050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7412" name="WordArt 17"/>
          <p:cNvSpPr>
            <a:spLocks noChangeArrowheads="1" noChangeShapeType="1" noTextEdit="1"/>
          </p:cNvSpPr>
          <p:nvPr/>
        </p:nvSpPr>
        <p:spPr bwMode="auto">
          <a:xfrm>
            <a:off x="1873007" y="5373688"/>
            <a:ext cx="278305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7413" name="WordArt 18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</p:spTree>
    <p:extLst>
      <p:ext uri="{BB962C8B-B14F-4D97-AF65-F5344CB8AC3E}">
        <p14:creationId xmlns:p14="http://schemas.microsoft.com/office/powerpoint/2010/main" val="415009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1873007" y="5373688"/>
            <a:ext cx="278305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8438" name="WordArt 6"/>
          <p:cNvSpPr>
            <a:spLocks noChangeArrowheads="1" noChangeShapeType="1" noTextEdit="1"/>
          </p:cNvSpPr>
          <p:nvPr/>
        </p:nvSpPr>
        <p:spPr bwMode="auto">
          <a:xfrm>
            <a:off x="1974594" y="2781301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&lt;TITLE&gt;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968244" y="4508501"/>
            <a:ext cx="278305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&lt;/TITLE&gt;</a:t>
            </a:r>
          </a:p>
        </p:txBody>
      </p:sp>
    </p:spTree>
    <p:extLst>
      <p:ext uri="{BB962C8B-B14F-4D97-AF65-F5344CB8AC3E}">
        <p14:creationId xmlns:p14="http://schemas.microsoft.com/office/powerpoint/2010/main" val="92648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&lt;HEAD&gt;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1873007" y="5373688"/>
            <a:ext cx="2783054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&lt;/HEAD&gt;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1974594" y="2781301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&lt;TITLE&gt;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968244" y="4508501"/>
            <a:ext cx="2783055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&lt;/TITLE&gt;</a:t>
            </a:r>
          </a:p>
        </p:txBody>
      </p:sp>
      <p:sp>
        <p:nvSpPr>
          <p:cNvPr id="19464" name="WordArt 8"/>
          <p:cNvSpPr>
            <a:spLocks noChangeArrowheads="1" noChangeShapeType="1" noTextEdit="1"/>
          </p:cNvSpPr>
          <p:nvPr/>
        </p:nvSpPr>
        <p:spPr bwMode="auto">
          <a:xfrm>
            <a:off x="1968244" y="3644901"/>
            <a:ext cx="8639109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Anything you want in the blue bar</a:t>
            </a:r>
          </a:p>
        </p:txBody>
      </p:sp>
    </p:spTree>
    <p:extLst>
      <p:ext uri="{BB962C8B-B14F-4D97-AF65-F5344CB8AC3E}">
        <p14:creationId xmlns:p14="http://schemas.microsoft.com/office/powerpoint/2010/main" val="163226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0483" name="Picture 11" descr="fr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06" y="1700808"/>
            <a:ext cx="7200000" cy="43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19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1507" name="Picture 3" descr="f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798" y="1772816"/>
            <a:ext cx="7200000" cy="43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295232" y="1557338"/>
            <a:ext cx="10080372" cy="5040312"/>
            <a:chOff x="612" y="981"/>
            <a:chExt cx="4763" cy="3175"/>
          </a:xfrm>
        </p:grpSpPr>
        <p:sp>
          <p:nvSpPr>
            <p:cNvPr id="22536" name="AutoShape 3"/>
            <p:cNvSpPr>
              <a:spLocks noChangeArrowheads="1"/>
            </p:cNvSpPr>
            <p:nvPr/>
          </p:nvSpPr>
          <p:spPr bwMode="auto">
            <a:xfrm>
              <a:off x="612" y="981"/>
              <a:ext cx="2359" cy="3175"/>
            </a:xfrm>
            <a:prstGeom prst="foldedCorner">
              <a:avLst>
                <a:gd name="adj" fmla="val 12500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22537" name="WordArt 4"/>
            <p:cNvSpPr>
              <a:spLocks noChangeArrowheads="1" noChangeShapeType="1" noTextEdit="1"/>
            </p:cNvSpPr>
            <p:nvPr/>
          </p:nvSpPr>
          <p:spPr bwMode="auto">
            <a:xfrm>
              <a:off x="703" y="1117"/>
              <a:ext cx="85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&lt;HTML&gt;</a:t>
              </a:r>
            </a:p>
          </p:txBody>
        </p:sp>
        <p:sp>
          <p:nvSpPr>
            <p:cNvPr id="22538" name="WordArt 5"/>
            <p:cNvSpPr>
              <a:spLocks noChangeArrowheads="1" noChangeShapeType="1" noTextEdit="1"/>
            </p:cNvSpPr>
            <p:nvPr/>
          </p:nvSpPr>
          <p:spPr bwMode="auto">
            <a:xfrm>
              <a:off x="707" y="3750"/>
              <a:ext cx="94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&lt;/HTML&gt;</a:t>
              </a:r>
            </a:p>
          </p:txBody>
        </p:sp>
        <p:sp>
          <p:nvSpPr>
            <p:cNvPr id="22539" name="AutoShape 6"/>
            <p:cNvSpPr>
              <a:spLocks noChangeArrowheads="1"/>
            </p:cNvSpPr>
            <p:nvPr/>
          </p:nvSpPr>
          <p:spPr bwMode="auto">
            <a:xfrm>
              <a:off x="2699" y="1752"/>
              <a:ext cx="907" cy="408"/>
            </a:xfrm>
            <a:prstGeom prst="rightArrow">
              <a:avLst>
                <a:gd name="adj1" fmla="val 50000"/>
                <a:gd name="adj2" fmla="val 5557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pic>
          <p:nvPicPr>
            <p:cNvPr id="22540" name="Picture 7" descr="Envelo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" y="1581"/>
              <a:ext cx="1098" cy="7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AutoShape 8"/>
            <p:cNvSpPr>
              <a:spLocks noChangeArrowheads="1"/>
            </p:cNvSpPr>
            <p:nvPr/>
          </p:nvSpPr>
          <p:spPr bwMode="auto">
            <a:xfrm>
              <a:off x="2699" y="2886"/>
              <a:ext cx="907" cy="408"/>
            </a:xfrm>
            <a:prstGeom prst="rightArrow">
              <a:avLst>
                <a:gd name="adj1" fmla="val 50000"/>
                <a:gd name="adj2" fmla="val 55576"/>
              </a:avLst>
            </a:prstGeom>
            <a:solidFill>
              <a:srgbClr val="FF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pic>
          <p:nvPicPr>
            <p:cNvPr id="22542" name="Picture 9" descr="let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1" y="2661"/>
              <a:ext cx="1614" cy="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3" name="AutoShape 10"/>
            <p:cNvSpPr>
              <a:spLocks noChangeArrowheads="1"/>
            </p:cNvSpPr>
            <p:nvPr/>
          </p:nvSpPr>
          <p:spPr bwMode="auto">
            <a:xfrm>
              <a:off x="748" y="1525"/>
              <a:ext cx="2087" cy="86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2254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887" y="1570"/>
              <a:ext cx="85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&lt;HEAD&gt;</a:t>
              </a:r>
            </a:p>
          </p:txBody>
        </p:sp>
        <p:sp>
          <p:nvSpPr>
            <p:cNvPr id="2254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884" y="2069"/>
              <a:ext cx="907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&lt;/HEAD&gt;</a:t>
              </a:r>
            </a:p>
          </p:txBody>
        </p:sp>
      </p:grpSp>
      <p:grpSp>
        <p:nvGrpSpPr>
          <p:cNvPr id="22532" name="Group 16"/>
          <p:cNvGrpSpPr>
            <a:grpSpLocks/>
          </p:cNvGrpSpPr>
          <p:nvPr/>
        </p:nvGrpSpPr>
        <p:grpSpPr bwMode="auto">
          <a:xfrm>
            <a:off x="1583061" y="4005263"/>
            <a:ext cx="4416909" cy="1871662"/>
            <a:chOff x="748" y="2478"/>
            <a:chExt cx="2087" cy="1179"/>
          </a:xfrm>
        </p:grpSpPr>
        <p:sp>
          <p:nvSpPr>
            <p:cNvPr id="22533" name="AutoShape 11"/>
            <p:cNvSpPr>
              <a:spLocks noChangeArrowheads="1"/>
            </p:cNvSpPr>
            <p:nvPr/>
          </p:nvSpPr>
          <p:spPr bwMode="auto">
            <a:xfrm>
              <a:off x="748" y="2478"/>
              <a:ext cx="2087" cy="1179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IE">
                <a:solidFill>
                  <a:schemeClr val="bg1"/>
                </a:solidFill>
              </a:endParaRPr>
            </a:p>
          </p:txBody>
        </p:sp>
        <p:sp>
          <p:nvSpPr>
            <p:cNvPr id="2253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884" y="2568"/>
              <a:ext cx="858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&lt;BODY&gt;</a:t>
              </a:r>
            </a:p>
          </p:txBody>
        </p:sp>
        <p:sp>
          <p:nvSpPr>
            <p:cNvPr id="22535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884" y="3342"/>
              <a:ext cx="907" cy="27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IE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bg1"/>
                  </a:solidFill>
                  <a:latin typeface="Arial Black"/>
                </a:rPr>
                <a:t>&lt;/BODY&gt;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15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870890" y="5373688"/>
            <a:ext cx="278305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</p:spTree>
    <p:extLst>
      <p:ext uri="{BB962C8B-B14F-4D97-AF65-F5344CB8AC3E}">
        <p14:creationId xmlns:p14="http://schemas.microsoft.com/office/powerpoint/2010/main" val="233146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870890" y="5373688"/>
            <a:ext cx="278305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662410" y="2924176"/>
            <a:ext cx="3352364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Header of Page</a:t>
            </a:r>
          </a:p>
        </p:txBody>
      </p:sp>
      <p:sp>
        <p:nvSpPr>
          <p:cNvPr id="24583" name="WordArt 7"/>
          <p:cNvSpPr>
            <a:spLocks noChangeArrowheads="1" noChangeShapeType="1" noTextEdit="1"/>
          </p:cNvSpPr>
          <p:nvPr/>
        </p:nvSpPr>
        <p:spPr bwMode="auto">
          <a:xfrm>
            <a:off x="8112128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&lt;/H1&gt;</a:t>
            </a:r>
          </a:p>
        </p:txBody>
      </p:sp>
      <p:sp>
        <p:nvSpPr>
          <p:cNvPr id="24584" name="WordArt 8"/>
          <p:cNvSpPr>
            <a:spLocks noChangeArrowheads="1" noChangeShapeType="1" noTextEdit="1"/>
          </p:cNvSpPr>
          <p:nvPr/>
        </p:nvSpPr>
        <p:spPr bwMode="auto">
          <a:xfrm>
            <a:off x="2069831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&lt;H1&gt;</a:t>
            </a:r>
          </a:p>
        </p:txBody>
      </p:sp>
    </p:spTree>
    <p:extLst>
      <p:ext uri="{BB962C8B-B14F-4D97-AF65-F5344CB8AC3E}">
        <p14:creationId xmlns:p14="http://schemas.microsoft.com/office/powerpoint/2010/main" val="1851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bg1"/>
                </a:solidFill>
              </a:rPr>
              <a:t>We’ll recall that we discussed the Google Search Engine before. Google Search sends programs called “spiders” to explore the web and find webpages, and take copies of those pages. </a:t>
            </a:r>
          </a:p>
        </p:txBody>
      </p:sp>
    </p:spTree>
    <p:extLst>
      <p:ext uri="{BB962C8B-B14F-4D97-AF65-F5344CB8AC3E}">
        <p14:creationId xmlns:p14="http://schemas.microsoft.com/office/powerpoint/2010/main" val="38044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1870890" y="5373688"/>
            <a:ext cx="278305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4662410" y="2924176"/>
            <a:ext cx="3352364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Header of Page</a:t>
            </a:r>
          </a:p>
        </p:txBody>
      </p:sp>
      <p:sp>
        <p:nvSpPr>
          <p:cNvPr id="25607" name="WordArt 7"/>
          <p:cNvSpPr>
            <a:spLocks noChangeArrowheads="1" noChangeShapeType="1" noTextEdit="1"/>
          </p:cNvSpPr>
          <p:nvPr/>
        </p:nvSpPr>
        <p:spPr bwMode="auto">
          <a:xfrm>
            <a:off x="8112128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&lt;/H1&gt;</a:t>
            </a:r>
          </a:p>
        </p:txBody>
      </p:sp>
      <p:sp>
        <p:nvSpPr>
          <p:cNvPr id="25608" name="WordArt 8"/>
          <p:cNvSpPr>
            <a:spLocks noChangeArrowheads="1" noChangeShapeType="1" noTextEdit="1"/>
          </p:cNvSpPr>
          <p:nvPr/>
        </p:nvSpPr>
        <p:spPr bwMode="auto">
          <a:xfrm>
            <a:off x="2069831" y="292417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&lt;H1&gt;</a:t>
            </a:r>
          </a:p>
        </p:txBody>
      </p:sp>
      <p:sp>
        <p:nvSpPr>
          <p:cNvPr id="25609" name="WordArt 9"/>
          <p:cNvSpPr>
            <a:spLocks noChangeArrowheads="1" noChangeShapeType="1" noTextEdit="1"/>
          </p:cNvSpPr>
          <p:nvPr/>
        </p:nvSpPr>
        <p:spPr bwMode="auto">
          <a:xfrm>
            <a:off x="4656060" y="4149726"/>
            <a:ext cx="3352364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Subtitle here</a:t>
            </a:r>
          </a:p>
        </p:txBody>
      </p:sp>
      <p:sp>
        <p:nvSpPr>
          <p:cNvPr id="25610" name="WordArt 10"/>
          <p:cNvSpPr>
            <a:spLocks noChangeArrowheads="1" noChangeShapeType="1" noTextEdit="1"/>
          </p:cNvSpPr>
          <p:nvPr/>
        </p:nvSpPr>
        <p:spPr bwMode="auto">
          <a:xfrm>
            <a:off x="8105778" y="414972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&lt;/H2&gt;</a:t>
            </a: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2063482" y="4149726"/>
            <a:ext cx="2488876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&lt;H2&gt;</a:t>
            </a:r>
          </a:p>
        </p:txBody>
      </p:sp>
    </p:spTree>
    <p:extLst>
      <p:ext uri="{BB962C8B-B14F-4D97-AF65-F5344CB8AC3E}">
        <p14:creationId xmlns:p14="http://schemas.microsoft.com/office/powerpoint/2010/main" val="286561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6627" name="Picture 13" descr="fred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90" y="1700808"/>
            <a:ext cx="7164000" cy="43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67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7651" name="Picture 3" descr="fre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1844824"/>
            <a:ext cx="7200000" cy="4358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76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1199995" y="1773238"/>
            <a:ext cx="9983016" cy="44640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IE">
              <a:solidFill>
                <a:schemeClr val="bg1"/>
              </a:solidFill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870890" y="5589588"/>
            <a:ext cx="278305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&lt;/BODY&gt;</a:t>
            </a:r>
          </a:p>
        </p:txBody>
      </p:sp>
      <p:sp>
        <p:nvSpPr>
          <p:cNvPr id="30725" name="WordArt 5"/>
          <p:cNvSpPr>
            <a:spLocks noChangeArrowheads="1" noChangeShapeType="1" noTextEdit="1"/>
          </p:cNvSpPr>
          <p:nvPr/>
        </p:nvSpPr>
        <p:spPr bwMode="auto">
          <a:xfrm>
            <a:off x="1974594" y="1916113"/>
            <a:ext cx="2488876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&lt;BODY&gt;</a:t>
            </a:r>
          </a:p>
        </p:txBody>
      </p:sp>
      <p:sp>
        <p:nvSpPr>
          <p:cNvPr id="30726" name="WordArt 6"/>
          <p:cNvSpPr>
            <a:spLocks noChangeArrowheads="1" noChangeShapeType="1" noTextEdit="1"/>
          </p:cNvSpPr>
          <p:nvPr/>
        </p:nvSpPr>
        <p:spPr bwMode="auto">
          <a:xfrm>
            <a:off x="4573522" y="2636839"/>
            <a:ext cx="3352364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Header of Page</a:t>
            </a:r>
          </a:p>
        </p:txBody>
      </p: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8023239" y="2636839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&lt;/H1&gt;</a:t>
            </a:r>
          </a:p>
        </p:txBody>
      </p:sp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1980942" y="2636839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&lt;H1&gt;</a:t>
            </a:r>
          </a:p>
        </p:txBody>
      </p:sp>
      <p:sp>
        <p:nvSpPr>
          <p:cNvPr id="30729" name="WordArt 9"/>
          <p:cNvSpPr>
            <a:spLocks noChangeArrowheads="1" noChangeShapeType="1" noTextEdit="1"/>
          </p:cNvSpPr>
          <p:nvPr/>
        </p:nvSpPr>
        <p:spPr bwMode="auto">
          <a:xfrm>
            <a:off x="4567172" y="3501008"/>
            <a:ext cx="3352364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Subtitle here</a:t>
            </a:r>
          </a:p>
        </p:txBody>
      </p:sp>
      <p:sp>
        <p:nvSpPr>
          <p:cNvPr id="30730" name="WordArt 10"/>
          <p:cNvSpPr>
            <a:spLocks noChangeArrowheads="1" noChangeShapeType="1" noTextEdit="1"/>
          </p:cNvSpPr>
          <p:nvPr/>
        </p:nvSpPr>
        <p:spPr bwMode="auto">
          <a:xfrm>
            <a:off x="8016890" y="3501008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&lt;/H2&gt;</a:t>
            </a:r>
          </a:p>
        </p:txBody>
      </p:sp>
      <p:sp>
        <p:nvSpPr>
          <p:cNvPr id="30731" name="WordArt 11"/>
          <p:cNvSpPr>
            <a:spLocks noChangeArrowheads="1" noChangeShapeType="1" noTextEdit="1"/>
          </p:cNvSpPr>
          <p:nvPr/>
        </p:nvSpPr>
        <p:spPr bwMode="auto">
          <a:xfrm>
            <a:off x="1974594" y="3502596"/>
            <a:ext cx="2488876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&lt;H2&gt;</a:t>
            </a:r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1775551" y="4439243"/>
            <a:ext cx="9000175" cy="6459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IE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 Black"/>
              </a:rPr>
              <a:t>&lt;A HREF=“http://www.google.com"&gt;LINK HERE&lt;/A&gt;</a:t>
            </a:r>
          </a:p>
        </p:txBody>
      </p:sp>
    </p:spTree>
    <p:extLst>
      <p:ext uri="{BB962C8B-B14F-4D97-AF65-F5344CB8AC3E}">
        <p14:creationId xmlns:p14="http://schemas.microsoft.com/office/powerpoint/2010/main" val="343788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dirty="0" smtClean="0">
                <a:solidFill>
                  <a:schemeClr val="bg1"/>
                </a:solidFill>
              </a:rPr>
              <a:t>HTML Webpage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1638870"/>
            <a:ext cx="7200900" cy="416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774" y="1628800"/>
            <a:ext cx="7200900" cy="42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59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HTML Webpage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925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note of the &lt;A HREF&gt; tag, it can either a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specific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completely new address:</a:t>
            </a:r>
          </a:p>
          <a:p>
            <a:pPr marL="0" indent="0" algn="ctr">
              <a:buNone/>
            </a:pPr>
            <a:r>
              <a:rPr lang="en-IE" sz="3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HREF=“http</a:t>
            </a: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IE" sz="3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www.starwars.com/index.html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”&gt;</a:t>
            </a:r>
          </a:p>
          <a:p>
            <a:pPr marL="0" indent="0" algn="ctr">
              <a:buNone/>
            </a:pP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Or if the page being linked to is in the same directory (folder) as the current webpage, we can say:</a:t>
            </a:r>
          </a:p>
          <a:p>
            <a:pPr marL="0" indent="0" algn="ctr">
              <a:buNone/>
            </a:pP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</a:t>
            </a:r>
            <a:r>
              <a:rPr lang="en-IE" sz="3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=“NewPage.html</a:t>
            </a: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”&gt; 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5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82" y="1124744"/>
            <a:ext cx="11274787" cy="46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6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Opening a URL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20000"/>
          </a:bodyPr>
          <a:lstStyle/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URL is a Uniform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Resource Locator (URL),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also called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web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address. It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specifies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location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of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file in a computer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network and a mechanism for retrieving it. </a:t>
            </a:r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Most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web browsers display the URL of a web page above the page in an address bar. A typical URL could have the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form:</a:t>
            </a:r>
          </a:p>
          <a:p>
            <a:pPr marL="0" indent="0" algn="ctr">
              <a:buNone/>
            </a:pP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www.starwars.com/index.html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This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indicates a protocol (http), a hostname (www.example.com), and a file name (index.html).</a:t>
            </a:r>
          </a:p>
        </p:txBody>
      </p:sp>
    </p:spTree>
    <p:extLst>
      <p:ext uri="{BB962C8B-B14F-4D97-AF65-F5344CB8AC3E}">
        <p14:creationId xmlns:p14="http://schemas.microsoft.com/office/powerpoint/2010/main" val="10303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bg1"/>
                </a:solidFill>
              </a:rPr>
              <a:t>Then it scans those pages and identifies words and phrases in each page, and stores a count of how many times each word appears in a page, this will help determine where each page is ranked in the search order.</a:t>
            </a:r>
          </a:p>
        </p:txBody>
      </p:sp>
    </p:spTree>
    <p:extLst>
      <p:ext uri="{BB962C8B-B14F-4D97-AF65-F5344CB8AC3E}">
        <p14:creationId xmlns:p14="http://schemas.microsoft.com/office/powerpoint/2010/main" val="43308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Python has a number of built-in modules, for example 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, and it also provides a number of additional modules in </a:t>
            </a:r>
            <a:r>
              <a:rPr lang="en-IE" sz="4000" i="1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 Standard Python Library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.</a:t>
            </a:r>
          </a:p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Almost every instance of Python will have all of the Standard Library modules.</a:t>
            </a:r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6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One example of such a module is:</a:t>
            </a:r>
          </a:p>
          <a:p>
            <a:pPr marL="0" indent="0" algn="ctr">
              <a:buNone/>
            </a:pP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</a:t>
            </a: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rlopen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algn="ctr">
              <a:buNone/>
            </a:pPr>
            <a:endParaRPr lang="en-IE" sz="4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So, it’s module that you can use, but it’s in a collection called:</a:t>
            </a:r>
          </a:p>
          <a:p>
            <a:pPr marL="0" indent="0" algn="ctr">
              <a:buNone/>
            </a:pP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10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To bring </a:t>
            </a: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into a Python program, we can say:</a:t>
            </a:r>
          </a:p>
          <a:p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endParaRPr lang="en-IE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w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hich means that we bring in </a:t>
            </a: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into a Python program.</a:t>
            </a:r>
          </a:p>
        </p:txBody>
      </p:sp>
    </p:spTree>
    <p:extLst>
      <p:ext uri="{BB962C8B-B14F-4D97-AF65-F5344CB8AC3E}">
        <p14:creationId xmlns:p14="http://schemas.microsoft.com/office/powerpoint/2010/main" val="29091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92500" lnSpcReduction="10000"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Alternatively we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can say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:</a:t>
            </a:r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Which means bring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all the modules in </a:t>
            </a: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into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Python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program, but this means the running program will be a lot bigger, because it will include a load of modules it doesn’t need.</a:t>
            </a:r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77500" lnSpcReduction="20000"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allows us to open a webpage, and it also gives up a lot of descriptive information about the page, and the server it sits on. Here’s the header information about a webpage:</a:t>
            </a:r>
          </a:p>
          <a:p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Mon, 11 Apr 2016 11:06:17 GMT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 Apache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X-SERVER: 2892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Last-Modified: Sat, 12 Sep 2015 21:16:55 GMT</a:t>
            </a:r>
          </a:p>
          <a:p>
            <a:pPr marL="1257300" lvl="3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ETag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"cf9-51f935a0df1f4"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Accept-Ranges: bytes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3321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close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  <a:endParaRPr lang="en-IE" sz="2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6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77500" lnSpcReduction="20000"/>
          </a:bodyPr>
          <a:lstStyle/>
          <a:p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allows us to open a webpage, and it also gives up a lot of descriptive information about the page, and the server it sits on. Here’s the header information about a webpage:</a:t>
            </a:r>
          </a:p>
          <a:p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Date: Mon, 11 Apr 2016 11:06:17 GMT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Server: Apache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X-SERVER: 2892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Last-Modified: Sat, 12 Sep 2015 21:16:55 GMT</a:t>
            </a:r>
          </a:p>
          <a:p>
            <a:pPr marL="1257300" lvl="3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ETag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"cf9-51f935a0df1f4"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Accept-Ranges: bytes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Content-Length: 3321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Connection: close</a:t>
            </a:r>
          </a:p>
          <a:p>
            <a:pPr marL="1257300" lvl="3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Content-Type: text/html</a:t>
            </a:r>
            <a:endParaRPr lang="en-IE" sz="2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98662" y="5517232"/>
            <a:ext cx="5328592" cy="7200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2714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Opening a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urllib.request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URL_Opener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response 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urlopen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    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if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response.getheader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('Content-Type')=='text/html':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#THEN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print("This is a webpage:",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webpage1 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response.info()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print(webpage1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else:</a:t>
            </a: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print("This is NOT a webpage:",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ENDIF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END Check </a:t>
            </a:r>
            <a:r>
              <a:rPr lang="en-IE" sz="40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URL_Opener</a:t>
            </a:r>
            <a:r>
              <a:rPr lang="en-IE" sz="4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25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90" y="1184151"/>
            <a:ext cx="11185749" cy="476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Creating a New URL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Creating </a:t>
            </a:r>
            <a:r>
              <a:rPr lang="en-IE" dirty="0">
                <a:solidFill>
                  <a:schemeClr val="bg1"/>
                </a:solidFill>
              </a:rPr>
              <a:t>a </a:t>
            </a:r>
            <a:r>
              <a:rPr lang="en-IE" dirty="0" smtClean="0">
                <a:solidFill>
                  <a:schemeClr val="bg1"/>
                </a:solidFill>
              </a:rPr>
              <a:t>New URL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Another example of a module is:</a:t>
            </a:r>
          </a:p>
          <a:p>
            <a:pPr marL="0" indent="0" algn="ctr">
              <a:buNone/>
            </a:pP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 algn="ctr">
              <a:buNone/>
            </a:pPr>
            <a:endParaRPr lang="en-IE" sz="4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So, it’s module that you can use, but it’s in a collection called:</a:t>
            </a:r>
          </a:p>
          <a:p>
            <a:pPr marL="0" indent="0" algn="ctr">
              <a:buNone/>
            </a:pP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 in </a:t>
            </a: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endParaRPr lang="en-IE" sz="4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3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How Google works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4000" dirty="0" smtClean="0">
                <a:solidFill>
                  <a:schemeClr val="bg1"/>
                </a:solidFill>
              </a:rPr>
              <a:t>Another factor in the ranking of pages is the type of pages that link to each page, if a page is considered to be of good quality if well-know pages (like government websites, or newspaper sites) link to it: </a:t>
            </a:r>
          </a:p>
        </p:txBody>
      </p:sp>
    </p:spTree>
    <p:extLst>
      <p:ext uri="{BB962C8B-B14F-4D97-AF65-F5344CB8AC3E}">
        <p14:creationId xmlns:p14="http://schemas.microsoft.com/office/powerpoint/2010/main" val="16670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To bring </a:t>
            </a: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into a Python program, we can say:</a:t>
            </a:r>
          </a:p>
          <a:p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parse</a:t>
            </a:r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Which means bring in 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and we can call </a:t>
            </a:r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parse.urljoin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in a Python program.</a:t>
            </a:r>
          </a:p>
        </p:txBody>
      </p:sp>
    </p:spTree>
    <p:extLst>
      <p:ext uri="{BB962C8B-B14F-4D97-AF65-F5344CB8AC3E}">
        <p14:creationId xmlns:p14="http://schemas.microsoft.com/office/powerpoint/2010/main" val="234691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constructs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full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URL by combining a “base URL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” with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another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URL. 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T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his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uses components of the base URL, in particular the addressing scheme, the network location and (part of) the path, to provide missing components in the relative URL.</a:t>
            </a:r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www.cwi.nl/guido/Py.html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'FAQ.html')</a:t>
            </a:r>
          </a:p>
          <a:p>
            <a:pPr marL="0" indent="0">
              <a:buNone/>
            </a:pPr>
            <a:endParaRPr lang="en-IE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'http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www.cwi.nl/guido/FAQ.html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IE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655046" y="3212975"/>
            <a:ext cx="576065" cy="4176465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9659601" y="4545124"/>
            <a:ext cx="576065" cy="1512169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198662" y="5013174"/>
            <a:ext cx="9937104" cy="1224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82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constructs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full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URL by combining a “base URL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” with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another 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URL. </a:t>
            </a:r>
          </a:p>
          <a:p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T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his </a:t>
            </a:r>
            <a:r>
              <a:rPr lang="en-IE" sz="4000" dirty="0">
                <a:solidFill>
                  <a:schemeClr val="bg1"/>
                </a:solidFill>
                <a:cs typeface="Courier New" panose="02070309020205020404" pitchFamily="49" charset="0"/>
              </a:rPr>
              <a:t>uses components of the base URL, in particular the addressing scheme, the network location and (part of) the path, to provide missing components in the relative URL.</a:t>
            </a:r>
            <a:endParaRPr lang="en-IE" sz="40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www.cwi.nl/guido/Py.html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'FAQ.html')</a:t>
            </a:r>
          </a:p>
          <a:p>
            <a:pPr marL="0" indent="0">
              <a:buNone/>
            </a:pPr>
            <a:endParaRPr lang="en-IE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'http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www.cwi.nl/guido/FAQ.html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  <a:endParaRPr lang="en-IE" sz="2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655046" y="3212975"/>
            <a:ext cx="576065" cy="4176465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9659601" y="4545124"/>
            <a:ext cx="576065" cy="1512169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18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40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is important because there are two types of hyperlinks we can find on a page: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&lt;A HREF=“http://www.example.com/index.html</a:t>
            </a:r>
            <a:r>
              <a:rPr lang="en-IE" sz="4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”&gt;</a:t>
            </a:r>
          </a:p>
          <a:p>
            <a:pPr lvl="1"/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An absolute address </a:t>
            </a:r>
          </a:p>
          <a:p>
            <a:pPr lvl="1"/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3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HREF=“NewPage.html”&gt; </a:t>
            </a:r>
            <a:endParaRPr lang="en-IE" sz="3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 relative address</a:t>
            </a:r>
            <a:endParaRPr lang="en-IE" sz="2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endParaRPr lang="en-IE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If the page has a relative address: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3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HREF=“NewPage.html”&gt; </a:t>
            </a:r>
            <a:endParaRPr lang="en-IE" sz="3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We need to create the full address by doing a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of the new page with the current site.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www.dit.ie/home.html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‘NewPage.html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'http://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www.dit.ie/NewPage.html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1"/>
            <a:endParaRPr lang="en-IE" sz="2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endParaRPr lang="en-IE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186994" y="3537013"/>
            <a:ext cx="576065" cy="324036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8903517" y="4077074"/>
            <a:ext cx="576065" cy="216024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>
            <a:off x="1198662" y="4869160"/>
            <a:ext cx="9937104" cy="122413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84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fontScale="85000" lnSpcReduction="10000"/>
          </a:bodyPr>
          <a:lstStyle/>
          <a:p>
            <a:r>
              <a:rPr lang="en-IE" sz="40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If the page has a relative address: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</a:p>
          <a:p>
            <a:r>
              <a:rPr lang="en-IE" sz="30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IE" sz="30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HREF=“NewPage.html”&gt; </a:t>
            </a:r>
            <a:endParaRPr lang="en-IE" sz="30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We need to create the full address by doing a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of the new page with the current site.</a:t>
            </a:r>
          </a:p>
          <a:p>
            <a:endParaRPr lang="en-IE" sz="40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4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 </a:t>
            </a:r>
            <a:r>
              <a:rPr lang="en-IE" sz="28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('http://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www.dit.ie/home.html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', 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‘NewPage.html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')</a:t>
            </a: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28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'http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</a:t>
            </a:r>
            <a:r>
              <a:rPr lang="en-IE" sz="28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www.dit.ie/NewPage.html</a:t>
            </a:r>
            <a:r>
              <a:rPr lang="en-IE" sz="28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</a:t>
            </a:r>
          </a:p>
          <a:p>
            <a:pPr lvl="1"/>
            <a:endParaRPr lang="en-IE" sz="2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endParaRPr lang="en-IE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Left Brace 3"/>
          <p:cNvSpPr/>
          <p:nvPr/>
        </p:nvSpPr>
        <p:spPr>
          <a:xfrm rot="16200000">
            <a:off x="4186994" y="3537013"/>
            <a:ext cx="576065" cy="324036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Left Brace 4"/>
          <p:cNvSpPr/>
          <p:nvPr/>
        </p:nvSpPr>
        <p:spPr>
          <a:xfrm rot="16200000">
            <a:off x="9335565" y="4077074"/>
            <a:ext cx="576065" cy="2160240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54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New URL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urllib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import parse</a:t>
            </a:r>
          </a:p>
          <a:p>
            <a:pPr marL="457200" lvl="1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webpages_found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["ContactUs.html", "MainPage.html", "SignUp.html", "FAQ.html"]</a:t>
            </a:r>
          </a:p>
          <a:p>
            <a:pPr marL="457200" lvl="1" indent="0">
              <a:buNone/>
            </a:pPr>
            <a:endParaRPr lang="en-IE" sz="2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URL_Joiner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):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for </a:t>
            </a:r>
            <a:r>
              <a:rPr lang="en-IE" sz="2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PageIndex</a:t>
            </a:r>
            <a:r>
              <a:rPr lang="en-IE" sz="2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webpages_found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DO</a:t>
            </a: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print(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parse.urljoin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URL_input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PageIndex</a:t>
            </a:r>
            <a:r>
              <a:rPr lang="en-IE" sz="2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IE" sz="2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# </a:t>
            </a:r>
            <a:r>
              <a:rPr lang="en-IE" sz="2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ENDFOR</a:t>
            </a:r>
            <a:endParaRPr lang="en-IE" sz="2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END Check </a:t>
            </a:r>
            <a:r>
              <a:rPr lang="en-IE" sz="2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URL_Joiner</a:t>
            </a:r>
            <a:r>
              <a:rPr lang="en-IE" sz="2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 lvl="1"/>
            <a:endParaRPr lang="en-IE" sz="24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The HTML Parser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is a library module that is designed specifically to process HTML code.</a:t>
            </a:r>
          </a:p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 parser is a program that breaks files (or sentences)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down into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their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component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parts,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and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preserves the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relationship of each part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.</a:t>
            </a:r>
          </a:p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Our program is going to use t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module.</a:t>
            </a:r>
          </a:p>
        </p:txBody>
      </p:sp>
    </p:spTree>
    <p:extLst>
      <p:ext uri="{BB962C8B-B14F-4D97-AF65-F5344CB8AC3E}">
        <p14:creationId xmlns:p14="http://schemas.microsoft.com/office/powerpoint/2010/main" val="27024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78" y="307124"/>
            <a:ext cx="9677274" cy="629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6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Creating a Spider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5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>
                <a:solidFill>
                  <a:schemeClr val="bg1"/>
                </a:solidFill>
              </a:rPr>
              <a:t>How Google works</a:t>
            </a:r>
            <a:endParaRPr lang="en-IE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1312757"/>
            <a:ext cx="7344816" cy="528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</a:t>
            </a:r>
            <a:r>
              <a:rPr lang="en-IE" dirty="0" smtClean="0">
                <a:solidFill>
                  <a:schemeClr val="bg1"/>
                </a:solidFill>
              </a:rPr>
              <a:t>Spider</a:t>
            </a:r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Our spider (which is a program to crawl the web) will search for a specific term, and will take in the following parameters:</a:t>
            </a: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IE" sz="36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 algn="ctr">
              <a:buNone/>
            </a:pP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spider(Webpage,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MaxPages</a:t>
            </a: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IE" sz="3600" dirty="0" smtClean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We need  to specific a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MaxPages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, otherwise the spider might keep searching the web non-stop.</a:t>
            </a:r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 lnSpcReduction="10000"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We will build up a list of URLs to visit, called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agesToVisit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, and each time we encounter a new page, we will look for any links on the page (looking for “</a:t>
            </a: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HREF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” and then use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urljoin</a:t>
            </a: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to create the links) and  add all those links to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pagesToVisit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list. </a:t>
            </a:r>
          </a:p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Then we will visit each link and check if the </a:t>
            </a:r>
            <a:r>
              <a:rPr lang="en-IE" sz="36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 is in that page or not.</a:t>
            </a:r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88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 main part of the Spider is a loop which has to check three (3) things:</a:t>
            </a:r>
          </a:p>
          <a:p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lvl="1"/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Have we reached the maximum number of pages?</a:t>
            </a:r>
          </a:p>
          <a:p>
            <a:pPr lvl="1"/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Have we run out of pages to search?</a:t>
            </a:r>
          </a:p>
          <a:p>
            <a:pPr lvl="1"/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Have we found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?</a:t>
            </a:r>
          </a:p>
          <a:p>
            <a:pPr lvl="1"/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IE" sz="36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7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 main part of the Spider is a loop which has to check three (3) things:</a:t>
            </a:r>
          </a:p>
          <a:p>
            <a:r>
              <a:rPr lang="en-I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</a:p>
          <a:p>
            <a:pPr lvl="1"/>
            <a:r>
              <a:rPr lang="en-I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numberVisited</a:t>
            </a:r>
            <a:r>
              <a:rPr lang="en-I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</a:t>
            </a:r>
            <a:r>
              <a:rPr lang="en-IE" sz="3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maxPages</a:t>
            </a:r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and </a:t>
            </a:r>
            <a:endParaRPr lang="en-IE" sz="3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I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pagesToVisit</a:t>
            </a:r>
            <a:r>
              <a:rPr lang="en-I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!= </a:t>
            </a:r>
            <a:r>
              <a:rPr lang="en-I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 and</a:t>
            </a:r>
          </a:p>
          <a:p>
            <a:pPr lvl="1"/>
            <a:r>
              <a:rPr lang="en-IE" sz="3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 </a:t>
            </a:r>
            <a:r>
              <a:rPr lang="en-IE" sz="3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foundWord</a:t>
            </a:r>
            <a:r>
              <a:rPr lang="en-IE" sz="3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endParaRPr lang="en-IE" sz="3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6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And inside the loop we are visiting each link in the list, and checking if there are other links on that page.  We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are going to use the library module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to help us do find the links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.</a:t>
            </a:r>
          </a:p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 each page we are also checking if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SearchTerm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is in that page or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not.</a:t>
            </a:r>
          </a:p>
        </p:txBody>
      </p:sp>
    </p:spTree>
    <p:extLst>
      <p:ext uri="{BB962C8B-B14F-4D97-AF65-F5344CB8AC3E}">
        <p14:creationId xmlns:p14="http://schemas.microsoft.com/office/powerpoint/2010/main" val="25633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As mentioned our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program is going to use the </a:t>
            </a:r>
            <a:r>
              <a:rPr lang="en-IE" sz="36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HTMLParser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module, but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the code adds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new features to it using the 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command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.</a:t>
            </a:r>
          </a:p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We don’t need to understand how 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the </a:t>
            </a:r>
            <a:r>
              <a:rPr lang="en-IE" sz="3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IE" sz="3600" dirty="0">
                <a:solidFill>
                  <a:schemeClr val="bg1"/>
                </a:solidFill>
                <a:cs typeface="Courier New" panose="02070309020205020404" pitchFamily="49" charset="0"/>
              </a:rPr>
              <a:t>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command work, other than to know that it allows us to modify other modules. </a:t>
            </a:r>
          </a:p>
        </p:txBody>
      </p:sp>
    </p:spTree>
    <p:extLst>
      <p:ext uri="{BB962C8B-B14F-4D97-AF65-F5344CB8AC3E}">
        <p14:creationId xmlns:p14="http://schemas.microsoft.com/office/powerpoint/2010/main" val="84853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solidFill>
                  <a:schemeClr val="bg1"/>
                </a:solidFill>
              </a:rPr>
              <a:t>Creating a Spider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521" y="1600201"/>
            <a:ext cx="10742269" cy="4525963"/>
          </a:xfrm>
        </p:spPr>
        <p:txBody>
          <a:bodyPr>
            <a:normAutofit/>
          </a:bodyPr>
          <a:lstStyle/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For this program as long as you understand the general principles I’ve explained, don’t worry about the specific detail of how it works.</a:t>
            </a:r>
          </a:p>
          <a:p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As long as you know how to call the </a:t>
            </a:r>
            <a:r>
              <a:rPr lang="en-IE" sz="36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Spider </a:t>
            </a:r>
            <a:r>
              <a:rPr lang="en-IE" sz="3600" dirty="0" smtClean="0">
                <a:solidFill>
                  <a:schemeClr val="bg1"/>
                </a:solidFill>
                <a:cs typeface="Courier New" panose="02070309020205020404" pitchFamily="49" charset="0"/>
              </a:rPr>
              <a:t>module, that’s the important thing.</a:t>
            </a:r>
            <a:endParaRPr lang="en-IE" sz="3600" dirty="0">
              <a:solidFill>
                <a:schemeClr val="bg1"/>
              </a:solidFill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9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altLang="en-US" sz="6600" dirty="0" smtClean="0"/>
              <a:t>etc.</a:t>
            </a:r>
            <a:endParaRPr lang="en-GB" altLang="en-US" sz="6600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altLang="en-US">
                <a:latin typeface="+mj-lt"/>
              </a:rPr>
              <a:t> </a:t>
            </a:r>
          </a:p>
          <a:p>
            <a:endParaRPr lang="en-GB" altLang="en-US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" y="-13855"/>
            <a:ext cx="1218117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E" sz="6600" dirty="0" smtClean="0">
                <a:solidFill>
                  <a:schemeClr val="bg1"/>
                </a:solidFill>
              </a:rPr>
              <a:t>Introduction to HTML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89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3075" name="Picture 10" descr="fre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82" y="1628800"/>
            <a:ext cx="7200000" cy="439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57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IE" smtClean="0">
                <a:solidFill>
                  <a:schemeClr val="bg1"/>
                </a:solidFill>
              </a:rPr>
              <a:t>HTML Webpage</a:t>
            </a:r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4099" name="Picture 4" descr="fr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782" y="1628800"/>
            <a:ext cx="7200000" cy="434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61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3296</TotalTime>
  <Words>1855</Words>
  <Application>Microsoft Office PowerPoint</Application>
  <PresentationFormat>Custom</PresentationFormat>
  <Paragraphs>303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Office Theme</vt:lpstr>
      <vt:lpstr>Python: Programming the Google Search (Crawling)</vt:lpstr>
      <vt:lpstr>How Google works</vt:lpstr>
      <vt:lpstr>How Google works</vt:lpstr>
      <vt:lpstr>How Google works</vt:lpstr>
      <vt:lpstr>How Google works</vt:lpstr>
      <vt:lpstr>How Google works</vt:lpstr>
      <vt:lpstr>Introduction to HTML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HTML Webpage</vt:lpstr>
      <vt:lpstr>PowerPoint Presentation</vt:lpstr>
      <vt:lpstr>Opening a URL</vt:lpstr>
      <vt:lpstr>Opening a URL</vt:lpstr>
      <vt:lpstr>Opening a URL</vt:lpstr>
      <vt:lpstr>Opening a URL</vt:lpstr>
      <vt:lpstr>Opening a URL</vt:lpstr>
      <vt:lpstr>Opening a URL</vt:lpstr>
      <vt:lpstr>Opening a URL</vt:lpstr>
      <vt:lpstr>Opening a URL</vt:lpstr>
      <vt:lpstr>Opening a URL</vt:lpstr>
      <vt:lpstr>PowerPoint Presentation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Creating a New URL</vt:lpstr>
      <vt:lpstr>The HTML Parser</vt:lpstr>
      <vt:lpstr>PowerPoint Presentation</vt:lpstr>
      <vt:lpstr>Creating a Spider</vt:lpstr>
      <vt:lpstr>Creating a Spider</vt:lpstr>
      <vt:lpstr>Creating a Spider</vt:lpstr>
      <vt:lpstr>Creating a Spider</vt:lpstr>
      <vt:lpstr>Creating a Spider</vt:lpstr>
      <vt:lpstr>Creating a Spider</vt:lpstr>
      <vt:lpstr>Creating a Spider</vt:lpstr>
      <vt:lpstr>Creating a Spider</vt:lpstr>
      <vt:lpstr>etc.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Charting</dc:title>
  <dc:creator>dgordon</dc:creator>
  <cp:lastModifiedBy>DIT</cp:lastModifiedBy>
  <cp:revision>257</cp:revision>
  <dcterms:created xsi:type="dcterms:W3CDTF">2011-10-08T11:06:39Z</dcterms:created>
  <dcterms:modified xsi:type="dcterms:W3CDTF">2016-05-12T12:12:41Z</dcterms:modified>
</cp:coreProperties>
</file>