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0" r:id="rId2"/>
    <p:sldId id="261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1" r:id="rId2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20/10/2015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20</a:t>
            </a:fld>
            <a:endParaRPr lang="en-I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20/10/2015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8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Eras Demi ITC" panose="020B08050305040208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281" y="476672"/>
            <a:ext cx="1036185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sz="8000" b="1" dirty="0" smtClean="0">
                <a:solidFill>
                  <a:schemeClr val="bg2">
                    <a:lumMod val="25000"/>
                  </a:schemeClr>
                </a:solidFill>
                <a:latin typeface="Eras Demi ITC" panose="020B0805030504020804" pitchFamily="34" charset="0"/>
                <a:ea typeface="Batang" panose="02030600000101010101" pitchFamily="18" charset="-127"/>
              </a:rPr>
              <a:t>PEP 20 – </a:t>
            </a:r>
            <a:br>
              <a:rPr lang="en-IE" sz="8000" b="1" dirty="0" smtClean="0">
                <a:solidFill>
                  <a:schemeClr val="bg2">
                    <a:lumMod val="25000"/>
                  </a:schemeClr>
                </a:solidFill>
                <a:latin typeface="Eras Demi ITC" panose="020B0805030504020804" pitchFamily="34" charset="0"/>
                <a:ea typeface="Batang" panose="02030600000101010101" pitchFamily="18" charset="-127"/>
              </a:rPr>
            </a:br>
            <a:r>
              <a:rPr lang="en-IE" sz="8000" b="1" dirty="0" smtClean="0">
                <a:solidFill>
                  <a:schemeClr val="bg2">
                    <a:lumMod val="25000"/>
                  </a:schemeClr>
                </a:solidFill>
                <a:latin typeface="Eras Demi ITC" panose="020B0805030504020804" pitchFamily="34" charset="0"/>
                <a:ea typeface="Batang" panose="02030600000101010101" pitchFamily="18" charset="-127"/>
              </a:rPr>
              <a:t>The Zen of Python</a:t>
            </a:r>
            <a:endParaRPr lang="en-IE" sz="8000" b="1" dirty="0">
              <a:solidFill>
                <a:schemeClr val="bg2">
                  <a:lumMod val="25000"/>
                </a:schemeClr>
              </a:solidFill>
              <a:latin typeface="Eras Demi ITC" panose="020B0805030504020804" pitchFamily="34" charset="0"/>
              <a:ea typeface="Batang" panose="02030600000101010101" pitchFamily="18" charset="-127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8542" y="2684512"/>
            <a:ext cx="4286464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E" sz="4800" b="1" dirty="0" smtClean="0">
                <a:solidFill>
                  <a:schemeClr val="bg2">
                    <a:lumMod val="25000"/>
                  </a:schemeClr>
                </a:solidFill>
                <a:latin typeface="Eras Demi ITC" panose="020B0805030504020804" pitchFamily="34" charset="0"/>
                <a:ea typeface="Batang" panose="02030600000101010101" pitchFamily="18" charset="-127"/>
              </a:rPr>
              <a:t>Tim Peters</a:t>
            </a:r>
            <a:endParaRPr lang="en-IE" sz="4800" b="1" dirty="0">
              <a:solidFill>
                <a:schemeClr val="bg2">
                  <a:lumMod val="25000"/>
                </a:schemeClr>
              </a:solidFill>
              <a:latin typeface="Eras Demi ITC" panose="020B0805030504020804" pitchFamily="34" charset="0"/>
              <a:ea typeface="Batang" panose="02030600000101010101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b="1"/>
          </a:p>
        </p:txBody>
      </p:sp>
    </p:spTree>
    <p:extLst>
      <p:ext uri="{BB962C8B-B14F-4D97-AF65-F5344CB8AC3E}">
        <p14:creationId xmlns:p14="http://schemas.microsoft.com/office/powerpoint/2010/main" val="311548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Although practicality beats purity</a:t>
            </a:r>
          </a:p>
        </p:txBody>
      </p:sp>
    </p:spTree>
    <p:extLst>
      <p:ext uri="{BB962C8B-B14F-4D97-AF65-F5344CB8AC3E}">
        <p14:creationId xmlns:p14="http://schemas.microsoft.com/office/powerpoint/2010/main" val="31113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Errors should never pass silently</a:t>
            </a:r>
          </a:p>
        </p:txBody>
      </p:sp>
    </p:spTree>
    <p:extLst>
      <p:ext uri="{BB962C8B-B14F-4D97-AF65-F5344CB8AC3E}">
        <p14:creationId xmlns:p14="http://schemas.microsoft.com/office/powerpoint/2010/main" val="389173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Unless explicitly silenced</a:t>
            </a:r>
          </a:p>
        </p:txBody>
      </p:sp>
    </p:spTree>
    <p:extLst>
      <p:ext uri="{BB962C8B-B14F-4D97-AF65-F5344CB8AC3E}">
        <p14:creationId xmlns:p14="http://schemas.microsoft.com/office/powerpoint/2010/main" val="5452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158" y="2708920"/>
            <a:ext cx="6552728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2855491"/>
              </a:avLst>
            </a:prstTxWarp>
            <a:spAutoFit/>
          </a:bodyPr>
          <a:lstStyle/>
          <a:p>
            <a:pPr>
              <a:defRPr/>
            </a:pP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In the face of </a:t>
            </a:r>
            <a:r>
              <a:rPr lang="en-IE" sz="4400" b="1" dirty="0" smtClean="0">
                <a:solidFill>
                  <a:schemeClr val="bg2">
                    <a:lumMod val="25000"/>
                  </a:schemeClr>
                </a:solidFill>
              </a:rPr>
              <a:t>ambiguity,</a:t>
            </a:r>
            <a:endParaRPr lang="en-IE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23736" y="4005064"/>
            <a:ext cx="6120142" cy="2310643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449233"/>
              </a:avLst>
            </a:prstTxWarp>
            <a:spAutoFit/>
          </a:bodyPr>
          <a:lstStyle/>
          <a:p>
            <a:pPr>
              <a:defRPr/>
            </a:pP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refuse the temptation to guess</a:t>
            </a:r>
          </a:p>
        </p:txBody>
      </p:sp>
    </p:spTree>
    <p:extLst>
      <p:ext uri="{BB962C8B-B14F-4D97-AF65-F5344CB8AC3E}">
        <p14:creationId xmlns:p14="http://schemas.microsoft.com/office/powerpoint/2010/main" val="213048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158" y="2708920"/>
            <a:ext cx="6552728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3194148"/>
              </a:avLst>
            </a:prstTxWarp>
            <a:spAutoFit/>
          </a:bodyPr>
          <a:lstStyle/>
          <a:p>
            <a:pPr>
              <a:defRPr/>
            </a:pP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There should be </a:t>
            </a:r>
            <a:r>
              <a:rPr lang="en-IE" sz="4400" b="1" dirty="0" smtClean="0">
                <a:solidFill>
                  <a:schemeClr val="bg2">
                    <a:lumMod val="25000"/>
                  </a:schemeClr>
                </a:solidFill>
              </a:rPr>
              <a:t>one --</a:t>
            </a:r>
            <a:endParaRPr lang="en-IE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23736" y="4005064"/>
            <a:ext cx="6120142" cy="2310643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1611259"/>
              </a:avLst>
            </a:prstTxWarp>
            <a:spAutoFit/>
          </a:bodyPr>
          <a:lstStyle/>
          <a:p>
            <a:pPr>
              <a:defRPr/>
            </a:pP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obvious way to do it</a:t>
            </a:r>
          </a:p>
        </p:txBody>
      </p:sp>
      <p:sp>
        <p:nvSpPr>
          <p:cNvPr id="6" name="Rectangle 5"/>
          <p:cNvSpPr/>
          <p:nvPr/>
        </p:nvSpPr>
        <p:spPr>
          <a:xfrm>
            <a:off x="7823398" y="3780656"/>
            <a:ext cx="3384376" cy="116051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>
              <a:defRPr/>
            </a:pP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and preferably only one </a:t>
            </a:r>
            <a:r>
              <a:rPr lang="en-IE" sz="4400" b="1" dirty="0" smtClean="0">
                <a:solidFill>
                  <a:schemeClr val="bg2">
                    <a:lumMod val="25000"/>
                  </a:schemeClr>
                </a:solidFill>
              </a:rPr>
              <a:t>--</a:t>
            </a:r>
            <a:endParaRPr lang="en-IE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74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158" y="2708920"/>
            <a:ext cx="6552728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Although that way may not be obvious</a:t>
            </a:r>
          </a:p>
        </p:txBody>
      </p:sp>
      <p:sp>
        <p:nvSpPr>
          <p:cNvPr id="2" name="Rectangle 1"/>
          <p:cNvSpPr/>
          <p:nvPr/>
        </p:nvSpPr>
        <p:spPr>
          <a:xfrm>
            <a:off x="6023736" y="4005064"/>
            <a:ext cx="6120142" cy="2310643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1913460"/>
              </a:avLst>
            </a:prstTxWarp>
            <a:spAutoFit/>
          </a:bodyPr>
          <a:lstStyle/>
          <a:p>
            <a:pPr>
              <a:defRPr/>
            </a:pP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unless you're Dutch</a:t>
            </a:r>
          </a:p>
        </p:txBody>
      </p:sp>
      <p:sp>
        <p:nvSpPr>
          <p:cNvPr id="6" name="Rectangle 5"/>
          <p:cNvSpPr/>
          <p:nvPr/>
        </p:nvSpPr>
        <p:spPr>
          <a:xfrm>
            <a:off x="8543478" y="3789040"/>
            <a:ext cx="2088232" cy="10801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>
              <a:defRPr/>
            </a:pP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at first</a:t>
            </a:r>
          </a:p>
        </p:txBody>
      </p:sp>
    </p:spTree>
    <p:extLst>
      <p:ext uri="{BB962C8B-B14F-4D97-AF65-F5344CB8AC3E}">
        <p14:creationId xmlns:p14="http://schemas.microsoft.com/office/powerpoint/2010/main" val="14748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Now is better than never</a:t>
            </a:r>
          </a:p>
        </p:txBody>
      </p:sp>
    </p:spTree>
    <p:extLst>
      <p:ext uri="{BB962C8B-B14F-4D97-AF65-F5344CB8AC3E}">
        <p14:creationId xmlns:p14="http://schemas.microsoft.com/office/powerpoint/2010/main" val="22029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158" y="2708920"/>
            <a:ext cx="6552728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3048292"/>
              </a:avLst>
            </a:prstTxWarp>
            <a:spAutoFit/>
          </a:bodyPr>
          <a:lstStyle/>
          <a:p>
            <a:pPr>
              <a:defRPr/>
            </a:pP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Although never is </a:t>
            </a:r>
            <a:r>
              <a:rPr lang="en-IE" sz="4400" b="1" dirty="0" smtClean="0">
                <a:solidFill>
                  <a:schemeClr val="bg2">
                    <a:lumMod val="25000"/>
                  </a:schemeClr>
                </a:solidFill>
              </a:rPr>
              <a:t>often</a:t>
            </a:r>
            <a:endParaRPr lang="en-IE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23736" y="4005064"/>
            <a:ext cx="6120142" cy="2310643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449233"/>
              </a:avLst>
            </a:prstTxWarp>
            <a:spAutoFit/>
          </a:bodyPr>
          <a:lstStyle/>
          <a:p>
            <a:pPr>
              <a:defRPr/>
            </a:pP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b</a:t>
            </a:r>
            <a:r>
              <a:rPr lang="en-IE" sz="4800" b="1" dirty="0" smtClean="0">
                <a:solidFill>
                  <a:schemeClr val="bg2">
                    <a:lumMod val="25000"/>
                  </a:schemeClr>
                </a:solidFill>
              </a:rPr>
              <a:t>etter than </a:t>
            </a: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*right* now</a:t>
            </a:r>
          </a:p>
        </p:txBody>
      </p:sp>
    </p:spTree>
    <p:extLst>
      <p:ext uri="{BB962C8B-B14F-4D97-AF65-F5344CB8AC3E}">
        <p14:creationId xmlns:p14="http://schemas.microsoft.com/office/powerpoint/2010/main" val="62237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158" y="2492896"/>
            <a:ext cx="6552728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If the implementation is hard to </a:t>
            </a:r>
            <a:r>
              <a:rPr lang="en-IE" sz="4400" b="1" dirty="0" smtClean="0">
                <a:solidFill>
                  <a:schemeClr val="bg2">
                    <a:lumMod val="25000"/>
                  </a:schemeClr>
                </a:solidFill>
              </a:rPr>
              <a:t>explain,</a:t>
            </a:r>
            <a:endParaRPr lang="en-IE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23736" y="4005064"/>
            <a:ext cx="6120142" cy="2310643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2807500"/>
              </a:avLst>
            </a:prstTxWarp>
            <a:spAutoFit/>
          </a:bodyPr>
          <a:lstStyle/>
          <a:p>
            <a:pPr>
              <a:defRPr/>
            </a:pP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it's a bad idea</a:t>
            </a:r>
          </a:p>
        </p:txBody>
      </p:sp>
    </p:spTree>
    <p:extLst>
      <p:ext uri="{BB962C8B-B14F-4D97-AF65-F5344CB8AC3E}">
        <p14:creationId xmlns:p14="http://schemas.microsoft.com/office/powerpoint/2010/main" val="410026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158" y="2492896"/>
            <a:ext cx="6552728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If the implementation is </a:t>
            </a:r>
            <a:r>
              <a:rPr lang="en-IE" sz="4400" b="1" dirty="0" smtClean="0">
                <a:solidFill>
                  <a:schemeClr val="bg2">
                    <a:lumMod val="25000"/>
                  </a:schemeClr>
                </a:solidFill>
              </a:rPr>
              <a:t>easy </a:t>
            </a: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to </a:t>
            </a:r>
            <a:r>
              <a:rPr lang="en-IE" sz="4400" b="1" dirty="0" smtClean="0">
                <a:solidFill>
                  <a:schemeClr val="bg2">
                    <a:lumMod val="25000"/>
                  </a:schemeClr>
                </a:solidFill>
              </a:rPr>
              <a:t>explain,</a:t>
            </a:r>
            <a:endParaRPr lang="en-IE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23736" y="4005064"/>
            <a:ext cx="6120142" cy="2310643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2807500"/>
              </a:avLst>
            </a:prstTxWarp>
            <a:spAutoFit/>
          </a:bodyPr>
          <a:lstStyle/>
          <a:p>
            <a:pPr>
              <a:defRPr/>
            </a:pPr>
            <a:r>
              <a:rPr lang="en-IE" sz="4800" b="1" dirty="0" smtClean="0">
                <a:solidFill>
                  <a:schemeClr val="bg2">
                    <a:lumMod val="25000"/>
                  </a:schemeClr>
                </a:solidFill>
              </a:rPr>
              <a:t>It may be </a:t>
            </a: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a </a:t>
            </a:r>
            <a:r>
              <a:rPr lang="en-IE" sz="4800" b="1" dirty="0" smtClean="0">
                <a:solidFill>
                  <a:schemeClr val="bg2">
                    <a:lumMod val="25000"/>
                  </a:schemeClr>
                </a:solidFill>
              </a:rPr>
              <a:t>good </a:t>
            </a: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idea</a:t>
            </a:r>
          </a:p>
        </p:txBody>
      </p:sp>
    </p:spTree>
    <p:extLst>
      <p:ext uri="{BB962C8B-B14F-4D97-AF65-F5344CB8AC3E}">
        <p14:creationId xmlns:p14="http://schemas.microsoft.com/office/powerpoint/2010/main" val="205381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Beautiful is better than ugly</a:t>
            </a:r>
          </a:p>
        </p:txBody>
      </p:sp>
    </p:spTree>
    <p:extLst>
      <p:ext uri="{BB962C8B-B14F-4D97-AF65-F5344CB8AC3E}">
        <p14:creationId xmlns:p14="http://schemas.microsoft.com/office/powerpoint/2010/main" val="68422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158" y="2492896"/>
            <a:ext cx="6552728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4400" b="1" dirty="0">
                <a:solidFill>
                  <a:schemeClr val="bg2">
                    <a:lumMod val="25000"/>
                  </a:schemeClr>
                </a:solidFill>
              </a:rPr>
              <a:t>Namespaces are one honking great idea --</a:t>
            </a:r>
          </a:p>
        </p:txBody>
      </p:sp>
      <p:sp>
        <p:nvSpPr>
          <p:cNvPr id="2" name="Rectangle 1"/>
          <p:cNvSpPr/>
          <p:nvPr/>
        </p:nvSpPr>
        <p:spPr>
          <a:xfrm>
            <a:off x="6023736" y="4005064"/>
            <a:ext cx="6120142" cy="2310643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2807500"/>
              </a:avLst>
            </a:prstTxWarp>
            <a:spAutoFit/>
          </a:bodyPr>
          <a:lstStyle/>
          <a:p>
            <a:pPr>
              <a:defRPr/>
            </a:pP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let's do more of those!</a:t>
            </a:r>
          </a:p>
        </p:txBody>
      </p:sp>
    </p:spTree>
    <p:extLst>
      <p:ext uri="{BB962C8B-B14F-4D97-AF65-F5344CB8AC3E}">
        <p14:creationId xmlns:p14="http://schemas.microsoft.com/office/powerpoint/2010/main" val="366464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28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Explicit is better than implicit</a:t>
            </a:r>
          </a:p>
        </p:txBody>
      </p:sp>
    </p:spTree>
    <p:extLst>
      <p:ext uri="{BB962C8B-B14F-4D97-AF65-F5344CB8AC3E}">
        <p14:creationId xmlns:p14="http://schemas.microsoft.com/office/powerpoint/2010/main" val="2060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Simple is better than complex</a:t>
            </a:r>
          </a:p>
        </p:txBody>
      </p:sp>
    </p:spTree>
    <p:extLst>
      <p:ext uri="{BB962C8B-B14F-4D97-AF65-F5344CB8AC3E}">
        <p14:creationId xmlns:p14="http://schemas.microsoft.com/office/powerpoint/2010/main" val="303879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Complex is better than complicated</a:t>
            </a:r>
          </a:p>
        </p:txBody>
      </p:sp>
    </p:spTree>
    <p:extLst>
      <p:ext uri="{BB962C8B-B14F-4D97-AF65-F5344CB8AC3E}">
        <p14:creationId xmlns:p14="http://schemas.microsoft.com/office/powerpoint/2010/main" val="26190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Flat is better than nested</a:t>
            </a:r>
          </a:p>
        </p:txBody>
      </p:sp>
    </p:spTree>
    <p:extLst>
      <p:ext uri="{BB962C8B-B14F-4D97-AF65-F5344CB8AC3E}">
        <p14:creationId xmlns:p14="http://schemas.microsoft.com/office/powerpoint/2010/main" val="128093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Sparse is better than dense</a:t>
            </a:r>
          </a:p>
        </p:txBody>
      </p:sp>
    </p:spTree>
    <p:extLst>
      <p:ext uri="{BB962C8B-B14F-4D97-AF65-F5344CB8AC3E}">
        <p14:creationId xmlns:p14="http://schemas.microsoft.com/office/powerpoint/2010/main" val="333155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331020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Readability counts</a:t>
            </a:r>
          </a:p>
        </p:txBody>
      </p:sp>
    </p:spTree>
    <p:extLst>
      <p:ext uri="{BB962C8B-B14F-4D97-AF65-F5344CB8AC3E}">
        <p14:creationId xmlns:p14="http://schemas.microsoft.com/office/powerpoint/2010/main" val="361676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482" y="-27384"/>
            <a:ext cx="12345736" cy="69573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028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070" y="2780928"/>
            <a:ext cx="7200800" cy="266429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>
                <a:gd name="adj" fmla="val 11521512"/>
              </a:avLst>
            </a:prstTxWarp>
            <a:spAutoFit/>
          </a:bodyPr>
          <a:lstStyle/>
          <a:p>
            <a:pPr>
              <a:defRPr/>
            </a:pPr>
            <a:r>
              <a:rPr lang="en-IE" sz="5400" b="1" dirty="0">
                <a:solidFill>
                  <a:schemeClr val="bg2">
                    <a:lumMod val="25000"/>
                  </a:schemeClr>
                </a:solidFill>
              </a:rPr>
              <a:t>Special cases aren't special </a:t>
            </a:r>
            <a:r>
              <a:rPr lang="en-IE" sz="5400" b="1" dirty="0" smtClean="0">
                <a:solidFill>
                  <a:schemeClr val="bg2">
                    <a:lumMod val="25000"/>
                  </a:schemeClr>
                </a:solidFill>
              </a:rPr>
              <a:t>enough</a:t>
            </a:r>
            <a:endParaRPr lang="en-IE" sz="5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03318" y="4797152"/>
            <a:ext cx="5092210" cy="1698575"/>
          </a:xfrm>
          <a:prstGeom prst="rect">
            <a:avLst/>
          </a:prstGeom>
        </p:spPr>
        <p:txBody>
          <a:bodyPr wrap="none">
            <a:prstTxWarp prst="textArchDown">
              <a:avLst>
                <a:gd name="adj" fmla="val 449233"/>
              </a:avLst>
            </a:prstTxWarp>
            <a:spAutoFit/>
          </a:bodyPr>
          <a:lstStyle/>
          <a:p>
            <a:pPr>
              <a:defRPr/>
            </a:pPr>
            <a:r>
              <a:rPr lang="en-IE" sz="4800" b="1" dirty="0">
                <a:solidFill>
                  <a:schemeClr val="bg2">
                    <a:lumMod val="25000"/>
                  </a:schemeClr>
                </a:solidFill>
              </a:rPr>
              <a:t>to break the rules</a:t>
            </a:r>
          </a:p>
        </p:txBody>
      </p:sp>
    </p:spTree>
    <p:extLst>
      <p:ext uri="{BB962C8B-B14F-4D97-AF65-F5344CB8AC3E}">
        <p14:creationId xmlns:p14="http://schemas.microsoft.com/office/powerpoint/2010/main" val="339014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171</Words>
  <Application>Microsoft Office PowerPoint</Application>
  <PresentationFormat>Custom</PresentationFormat>
  <Paragraphs>52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26</cp:revision>
  <dcterms:created xsi:type="dcterms:W3CDTF">2011-11-22T13:33:19Z</dcterms:created>
  <dcterms:modified xsi:type="dcterms:W3CDTF">2015-10-20T11:29:16Z</dcterms:modified>
</cp:coreProperties>
</file>