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458" r:id="rId3"/>
    <p:sldId id="459" r:id="rId4"/>
    <p:sldId id="460" r:id="rId5"/>
    <p:sldId id="466" r:id="rId6"/>
    <p:sldId id="467" r:id="rId7"/>
    <p:sldId id="468" r:id="rId8"/>
    <p:sldId id="469" r:id="rId9"/>
    <p:sldId id="470" r:id="rId10"/>
    <p:sldId id="461" r:id="rId11"/>
    <p:sldId id="463" r:id="rId12"/>
    <p:sldId id="465" r:id="rId13"/>
    <p:sldId id="471" r:id="rId14"/>
    <p:sldId id="472" r:id="rId15"/>
    <p:sldId id="439" r:id="rId16"/>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569" autoAdjust="0"/>
  </p:normalViewPr>
  <p:slideViewPr>
    <p:cSldViewPr>
      <p:cViewPr varScale="1">
        <p:scale>
          <a:sx n="66" d="100"/>
          <a:sy n="66" d="100"/>
        </p:scale>
        <p:origin x="-876" y="-11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14/09/2015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10</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11</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12</a:t>
            </a:fld>
            <a:endParaRPr lang="en-IE"/>
          </a:p>
        </p:txBody>
      </p:sp>
    </p:spTree>
    <p:extLst>
      <p:ext uri="{BB962C8B-B14F-4D97-AF65-F5344CB8AC3E}">
        <p14:creationId xmlns:p14="http://schemas.microsoft.com/office/powerpoint/2010/main" val="2808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7"/>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40"/>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40"/>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2"/>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2"/>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2"/>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2"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2"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2" y="1535113"/>
            <a:ext cx="53883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2" y="2174875"/>
            <a:ext cx="53883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2"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4" y="273052"/>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2"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14/09/2015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2"/>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2"/>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14/09/2015</a:t>
            </a:fld>
            <a:endParaRPr lang="en-IE"/>
          </a:p>
        </p:txBody>
      </p:sp>
      <p:sp>
        <p:nvSpPr>
          <p:cNvPr id="5" name="Footer Placeholder 4"/>
          <p:cNvSpPr>
            <a:spLocks noGrp="1"/>
          </p:cNvSpPr>
          <p:nvPr>
            <p:ph type="ftr" sz="quarter" idx="3"/>
          </p:nvPr>
        </p:nvSpPr>
        <p:spPr>
          <a:xfrm>
            <a:off x="4165058" y="6356352"/>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2"/>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Introduction to Python</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9458" y="0"/>
            <a:ext cx="2630660" cy="33481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0550"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PROGRAM </a:t>
            </a:r>
            <a:r>
              <a:rPr lang="en-IE" sz="1800" dirty="0" err="1">
                <a:solidFill>
                  <a:schemeClr val="bg1"/>
                </a:solidFill>
                <a:latin typeface="Courier New" panose="02070309020205020404" pitchFamily="49" charset="0"/>
                <a:cs typeface="Courier New" panose="02070309020205020404" pitchFamily="49" charset="0"/>
              </a:rPr>
              <a:t>CheckPrime</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endParaRPr lang="en-IE" sz="18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ERROR CHECKING #</a:t>
            </a:r>
          </a:p>
          <a:p>
            <a:pPr marL="0" indent="0">
              <a:buNone/>
            </a:pP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c = </a:t>
            </a:r>
            <a:r>
              <a:rPr lang="en-IE" sz="1800" dirty="0" err="1">
                <a:solidFill>
                  <a:schemeClr val="bg1"/>
                </a:solidFill>
                <a:latin typeface="Courier New" panose="02070309020205020404" pitchFamily="49" charset="0"/>
                <a:cs typeface="Courier New" panose="02070309020205020404" pitchFamily="49" charset="0"/>
              </a:rPr>
              <a:t>str</a:t>
            </a:r>
            <a:r>
              <a:rPr lang="en-IE" sz="1800" dirty="0">
                <a:solidFill>
                  <a:schemeClr val="bg1"/>
                </a:solidFill>
                <a:latin typeface="Courier New" panose="02070309020205020404" pitchFamily="49" charset="0"/>
                <a:cs typeface="Courier New" panose="02070309020205020404" pitchFamily="49" charset="0"/>
              </a:rPr>
              <a:t>(input("Do you want error checking on? (y/n)"))</a:t>
            </a:r>
          </a:p>
          <a:p>
            <a:pPr marL="0" indent="0">
              <a:buNone/>
            </a:pPr>
            <a:r>
              <a:rPr lang="en-IE" sz="1800" dirty="0">
                <a:solidFill>
                  <a:schemeClr val="bg1"/>
                </a:solidFill>
                <a:latin typeface="Courier New" panose="02070309020205020404" pitchFamily="49" charset="0"/>
                <a:cs typeface="Courier New" panose="02070309020205020404" pitchFamily="49" charset="0"/>
              </a:rPr>
              <a:t>if c == 'y':</a:t>
            </a:r>
          </a:p>
          <a:p>
            <a:pPr marL="0" indent="0">
              <a:buNone/>
            </a:pPr>
            <a:r>
              <a:rPr lang="en-IE" sz="1800" dirty="0">
                <a:solidFill>
                  <a:schemeClr val="bg1"/>
                </a:solidFill>
                <a:latin typeface="Courier New" panose="02070309020205020404" pitchFamily="49" charset="0"/>
                <a:cs typeface="Courier New" panose="02070309020205020404" pitchFamily="49" charset="0"/>
              </a:rPr>
              <a:t>#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MyErrorCheck</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else:</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MyErrorCheck</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ENDIF</a:t>
            </a:r>
            <a:r>
              <a:rPr lang="en-IE" sz="18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PRIME CHECKING #</a:t>
            </a:r>
          </a:p>
          <a:p>
            <a:pPr marL="0" indent="0">
              <a:buNone/>
            </a:pPr>
            <a:r>
              <a:rPr lang="en-IE" sz="18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1800" dirty="0" smtClean="0">
                <a:solidFill>
                  <a:schemeClr val="bg1"/>
                </a:solidFill>
                <a:latin typeface="Courier New" panose="02070309020205020404" pitchFamily="49" charset="0"/>
                <a:cs typeface="Courier New" panose="02070309020205020404" pitchFamily="49" charset="0"/>
              </a:rPr>
              <a:t>a = </a:t>
            </a:r>
            <a:r>
              <a:rPr lang="en-IE" sz="1800" dirty="0" err="1" smtClean="0">
                <a:solidFill>
                  <a:schemeClr val="bg1"/>
                </a:solidFill>
                <a:latin typeface="Courier New" panose="02070309020205020404" pitchFamily="49" charset="0"/>
                <a:cs typeface="Courier New" panose="02070309020205020404" pitchFamily="49" charset="0"/>
              </a:rPr>
              <a:t>int</a:t>
            </a:r>
            <a:r>
              <a:rPr lang="en-IE" sz="1800" dirty="0" smtClean="0">
                <a:solidFill>
                  <a:schemeClr val="bg1"/>
                </a:solidFill>
                <a:latin typeface="Courier New" panose="02070309020205020404" pitchFamily="49" charset="0"/>
                <a:cs typeface="Courier New" panose="02070309020205020404" pitchFamily="49" charset="0"/>
              </a:rPr>
              <a:t>(input("Please input value:"))</a:t>
            </a:r>
          </a:p>
          <a:p>
            <a:pPr marL="0" indent="0">
              <a:buNone/>
            </a:pPr>
            <a:r>
              <a:rPr lang="en-IE" sz="1800" dirty="0" smtClean="0">
                <a:solidFill>
                  <a:schemeClr val="bg1"/>
                </a:solidFill>
                <a:latin typeface="Courier New" panose="02070309020205020404" pitchFamily="49" charset="0"/>
                <a:cs typeface="Courier New" panose="02070309020205020404" pitchFamily="49" charset="0"/>
              </a:rPr>
              <a:t>b = a - 1</a:t>
            </a:r>
          </a:p>
          <a:p>
            <a:pPr marL="0" indent="0">
              <a:buNone/>
            </a:pPr>
            <a:r>
              <a:rPr lang="en-IE" sz="1800" dirty="0" err="1" smtClean="0">
                <a:solidFill>
                  <a:schemeClr val="bg1"/>
                </a:solidFill>
                <a:latin typeface="Courier New" panose="02070309020205020404" pitchFamily="49" charset="0"/>
                <a:cs typeface="Courier New" panose="02070309020205020404" pitchFamily="49" charset="0"/>
              </a:rPr>
              <a:t>IsPrime</a:t>
            </a:r>
            <a:r>
              <a:rPr lang="en-IE" sz="1800" dirty="0" smtClean="0">
                <a:solidFill>
                  <a:schemeClr val="bg1"/>
                </a:solidFill>
                <a:latin typeface="Courier New" panose="02070309020205020404" pitchFamily="49" charset="0"/>
                <a:cs typeface="Courier New" panose="02070309020205020404" pitchFamily="49" charset="0"/>
              </a:rPr>
              <a:t> = True</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1 of 3</a:t>
            </a:r>
            <a:endParaRPr lang="en-IE" sz="2400" dirty="0"/>
          </a:p>
        </p:txBody>
      </p:sp>
    </p:spTree>
    <p:extLst>
      <p:ext uri="{BB962C8B-B14F-4D97-AF65-F5344CB8AC3E}">
        <p14:creationId xmlns:p14="http://schemas.microsoft.com/office/powerpoint/2010/main" val="3645147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0550"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while b != 1:</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 % b == 0:</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IsPrime</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MyErrorCheck</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smtClean="0">
                <a:solidFill>
                  <a:schemeClr val="bg1"/>
                </a:solidFill>
                <a:latin typeface="Courier New" panose="02070309020205020404" pitchFamily="49" charset="0"/>
                <a:cs typeface="Courier New" panose="02070309020205020404" pitchFamily="49" charset="0"/>
              </a:rPr>
              <a:t> print("*** </a:t>
            </a:r>
            <a:r>
              <a:rPr lang="en-IE" sz="1800" dirty="0">
                <a:solidFill>
                  <a:schemeClr val="bg1"/>
                </a:solidFill>
                <a:latin typeface="Courier New" panose="02070309020205020404" pitchFamily="49" charset="0"/>
                <a:cs typeface="Courier New" panose="02070309020205020404" pitchFamily="49" charset="0"/>
              </a:rPr>
              <a:t>Division with no remainder found, with ", b, </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MyErrorCheck</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print("&gt;&gt; a is ",a,"&gt;&gt; b is ",b, "&gt;&gt; </a:t>
            </a:r>
            <a:r>
              <a:rPr lang="en-IE" sz="1800" dirty="0" err="1">
                <a:solidFill>
                  <a:schemeClr val="bg1"/>
                </a:solidFill>
                <a:latin typeface="Courier New" panose="02070309020205020404" pitchFamily="49" charset="0"/>
                <a:cs typeface="Courier New" panose="02070309020205020404" pitchFamily="49" charset="0"/>
              </a:rPr>
              <a:t>IsPrime</a:t>
            </a:r>
            <a:r>
              <a:rPr lang="en-IE" sz="1800" dirty="0">
                <a:solidFill>
                  <a:schemeClr val="bg1"/>
                </a:solidFill>
                <a:latin typeface="Courier New" panose="02070309020205020404" pitchFamily="49" charset="0"/>
                <a:cs typeface="Courier New" panose="02070309020205020404" pitchFamily="49" charset="0"/>
              </a:rPr>
              <a:t> is ",</a:t>
            </a:r>
            <a:r>
              <a:rPr lang="en-IE" sz="1800" dirty="0" err="1">
                <a:solidFill>
                  <a:schemeClr val="bg1"/>
                </a:solidFill>
                <a:latin typeface="Courier New" panose="02070309020205020404" pitchFamily="49" charset="0"/>
                <a:cs typeface="Courier New" panose="02070309020205020404" pitchFamily="49" charset="0"/>
              </a:rPr>
              <a:t>IsPrime</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b = b - 1</a:t>
            </a:r>
          </a:p>
          <a:p>
            <a:pPr marL="0" indent="0">
              <a:buNone/>
            </a:pPr>
            <a:r>
              <a:rPr lang="en-IE" sz="1800" dirty="0">
                <a:solidFill>
                  <a:schemeClr val="bg1"/>
                </a:solidFill>
                <a:latin typeface="Courier New" panose="02070309020205020404" pitchFamily="49" charset="0"/>
                <a:cs typeface="Courier New" panose="02070309020205020404" pitchFamily="49" charset="0"/>
              </a:rPr>
              <a:t># ENDWHILE</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2 of 3</a:t>
            </a:r>
            <a:endParaRPr lang="en-IE" sz="2400" dirty="0"/>
          </a:p>
        </p:txBody>
      </p:sp>
    </p:spTree>
    <p:extLst>
      <p:ext uri="{BB962C8B-B14F-4D97-AF65-F5344CB8AC3E}">
        <p14:creationId xmlns:p14="http://schemas.microsoft.com/office/powerpoint/2010/main" val="3795774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0550" y="443803"/>
            <a:ext cx="10971372" cy="5865517"/>
          </a:xfrm>
        </p:spPr>
        <p:txBody>
          <a:bodyPr>
            <a:noAutofit/>
          </a:bodyPr>
          <a:lstStyle/>
          <a:p>
            <a:pPr marL="0" indent="0">
              <a:buNone/>
            </a:pPr>
            <a:r>
              <a:rPr lang="en-IE" sz="1800" dirty="0" smtClean="0">
                <a:solidFill>
                  <a:schemeClr val="bg1"/>
                </a:solidFill>
                <a:latin typeface="Courier New" panose="02070309020205020404" pitchFamily="49" charset="0"/>
                <a:cs typeface="Courier New" panose="02070309020205020404" pitchFamily="49" charset="0"/>
              </a:rPr>
              <a:t>if </a:t>
            </a:r>
            <a:r>
              <a:rPr lang="en-IE" sz="1800" dirty="0" err="1">
                <a:solidFill>
                  <a:schemeClr val="bg1"/>
                </a:solidFill>
                <a:latin typeface="Courier New" panose="02070309020205020404" pitchFamily="49" charset="0"/>
                <a:cs typeface="Courier New" panose="02070309020205020404" pitchFamily="49" charset="0"/>
              </a:rPr>
              <a:t>IsPrime</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THEN</a:t>
            </a:r>
          </a:p>
          <a:p>
            <a:pPr marL="0" indent="0">
              <a:buNone/>
            </a:pPr>
            <a:r>
              <a:rPr lang="en-IE" sz="1800" dirty="0">
                <a:solidFill>
                  <a:schemeClr val="bg1"/>
                </a:solidFill>
                <a:latin typeface="Courier New" panose="02070309020205020404" pitchFamily="49" charset="0"/>
                <a:cs typeface="Courier New" panose="02070309020205020404" pitchFamily="49" charset="0"/>
              </a:rPr>
              <a:t>    print(a, "is a prime number")</a:t>
            </a:r>
          </a:p>
          <a:p>
            <a:pPr marL="0" indent="0">
              <a:buNone/>
            </a:pPr>
            <a:r>
              <a:rPr lang="en-IE" sz="1800" dirty="0">
                <a:solidFill>
                  <a:schemeClr val="bg1"/>
                </a:solidFill>
                <a:latin typeface="Courier New" panose="02070309020205020404" pitchFamily="49" charset="0"/>
                <a:cs typeface="Courier New" panose="02070309020205020404" pitchFamily="49" charset="0"/>
              </a:rPr>
              <a:t>else:</a:t>
            </a:r>
          </a:p>
          <a:p>
            <a:pPr marL="0" indent="0">
              <a:buNone/>
            </a:pPr>
            <a:r>
              <a:rPr lang="en-IE" sz="1800" dirty="0">
                <a:solidFill>
                  <a:schemeClr val="bg1"/>
                </a:solidFill>
                <a:latin typeface="Courier New" panose="02070309020205020404" pitchFamily="49" charset="0"/>
                <a:cs typeface="Courier New" panose="02070309020205020404" pitchFamily="49" charset="0"/>
              </a:rPr>
              <a:t>    print(a, "is not a prime number")</a:t>
            </a:r>
          </a:p>
          <a:p>
            <a:pPr marL="0" indent="0">
              <a:buNone/>
            </a:pPr>
            <a:r>
              <a:rPr lang="en-IE" sz="1800" dirty="0">
                <a:solidFill>
                  <a:schemeClr val="bg1"/>
                </a:solidFill>
                <a:latin typeface="Courier New" panose="02070309020205020404" pitchFamily="49" charset="0"/>
                <a:cs typeface="Courier New" panose="02070309020205020404" pitchFamily="49" charset="0"/>
              </a:rPr>
              <a:t>#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3 of 3</a:t>
            </a:r>
            <a:endParaRPr lang="en-IE" sz="2400" dirty="0"/>
          </a:p>
        </p:txBody>
      </p:sp>
    </p:spTree>
    <p:extLst>
      <p:ext uri="{BB962C8B-B14F-4D97-AF65-F5344CB8AC3E}">
        <p14:creationId xmlns:p14="http://schemas.microsoft.com/office/powerpoint/2010/main" val="344830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Python Programming Language</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solidFill>
                  <a:schemeClr val="bg1"/>
                </a:solidFill>
              </a:rPr>
              <a:t>Organizations </a:t>
            </a:r>
            <a:r>
              <a:rPr lang="en-IE" dirty="0">
                <a:solidFill>
                  <a:schemeClr val="bg1"/>
                </a:solidFill>
              </a:rPr>
              <a:t>that </a:t>
            </a:r>
            <a:r>
              <a:rPr lang="en-IE" dirty="0" smtClean="0">
                <a:solidFill>
                  <a:schemeClr val="bg1"/>
                </a:solidFill>
              </a:rPr>
              <a:t>use Python </a:t>
            </a:r>
            <a:r>
              <a:rPr lang="en-IE" dirty="0">
                <a:solidFill>
                  <a:schemeClr val="bg1"/>
                </a:solidFill>
              </a:rPr>
              <a:t>include Google</a:t>
            </a:r>
            <a:r>
              <a:rPr lang="en-IE" dirty="0" smtClean="0">
                <a:solidFill>
                  <a:schemeClr val="bg1"/>
                </a:solidFill>
              </a:rPr>
              <a:t>, </a:t>
            </a:r>
            <a:r>
              <a:rPr lang="en-IE" dirty="0">
                <a:solidFill>
                  <a:schemeClr val="bg1"/>
                </a:solidFill>
              </a:rPr>
              <a:t>Yahoo</a:t>
            </a:r>
            <a:r>
              <a:rPr lang="en-IE" dirty="0" smtClean="0">
                <a:solidFill>
                  <a:schemeClr val="bg1"/>
                </a:solidFill>
              </a:rPr>
              <a:t>!, </a:t>
            </a:r>
            <a:r>
              <a:rPr lang="en-IE" dirty="0">
                <a:solidFill>
                  <a:schemeClr val="bg1"/>
                </a:solidFill>
              </a:rPr>
              <a:t>CERN</a:t>
            </a:r>
            <a:r>
              <a:rPr lang="en-IE" dirty="0" smtClean="0">
                <a:solidFill>
                  <a:schemeClr val="bg1"/>
                </a:solidFill>
              </a:rPr>
              <a:t>, and NASA.</a:t>
            </a:r>
          </a:p>
          <a:p>
            <a:r>
              <a:rPr lang="en-IE" dirty="0">
                <a:solidFill>
                  <a:schemeClr val="bg1"/>
                </a:solidFill>
              </a:rPr>
              <a:t>Python can serve as a scripting language for web </a:t>
            </a:r>
            <a:r>
              <a:rPr lang="en-IE" dirty="0" smtClean="0">
                <a:solidFill>
                  <a:schemeClr val="bg1"/>
                </a:solidFill>
              </a:rPr>
              <a:t>applications</a:t>
            </a:r>
          </a:p>
          <a:p>
            <a:r>
              <a:rPr lang="en-IE" dirty="0">
                <a:solidFill>
                  <a:schemeClr val="bg1"/>
                </a:solidFill>
              </a:rPr>
              <a:t>Python has been </a:t>
            </a:r>
            <a:r>
              <a:rPr lang="en-IE" dirty="0" smtClean="0">
                <a:solidFill>
                  <a:schemeClr val="bg1"/>
                </a:solidFill>
              </a:rPr>
              <a:t>embedded </a:t>
            </a:r>
            <a:r>
              <a:rPr lang="en-IE" dirty="0">
                <a:solidFill>
                  <a:schemeClr val="bg1"/>
                </a:solidFill>
              </a:rPr>
              <a:t>in a number of software products as a scripting language, including in finite element method software such as </a:t>
            </a:r>
            <a:r>
              <a:rPr lang="en-IE" dirty="0" err="1">
                <a:solidFill>
                  <a:schemeClr val="bg1"/>
                </a:solidFill>
              </a:rPr>
              <a:t>Abaqus</a:t>
            </a:r>
            <a:r>
              <a:rPr lang="en-IE" dirty="0">
                <a:solidFill>
                  <a:schemeClr val="bg1"/>
                </a:solidFill>
              </a:rPr>
              <a:t>, 3D parametric </a:t>
            </a:r>
            <a:r>
              <a:rPr lang="en-IE" dirty="0" err="1">
                <a:solidFill>
                  <a:schemeClr val="bg1"/>
                </a:solidFill>
              </a:rPr>
              <a:t>modeler</a:t>
            </a:r>
            <a:r>
              <a:rPr lang="en-IE" dirty="0">
                <a:solidFill>
                  <a:schemeClr val="bg1"/>
                </a:solidFill>
              </a:rPr>
              <a:t> like </a:t>
            </a:r>
            <a:r>
              <a:rPr lang="en-IE" dirty="0" err="1">
                <a:solidFill>
                  <a:schemeClr val="bg1"/>
                </a:solidFill>
              </a:rPr>
              <a:t>FreeCAD</a:t>
            </a:r>
            <a:r>
              <a:rPr lang="en-IE" dirty="0">
                <a:solidFill>
                  <a:schemeClr val="bg1"/>
                </a:solidFill>
              </a:rPr>
              <a:t>, 3D animation packages such as 3ds Max, Blender, Cinema 4D, </a:t>
            </a:r>
            <a:r>
              <a:rPr lang="en-IE" dirty="0" err="1">
                <a:solidFill>
                  <a:schemeClr val="bg1"/>
                </a:solidFill>
              </a:rPr>
              <a:t>Lightwave</a:t>
            </a:r>
            <a:r>
              <a:rPr lang="en-IE" dirty="0">
                <a:solidFill>
                  <a:schemeClr val="bg1"/>
                </a:solidFill>
              </a:rPr>
              <a:t>, Houdini, Maya, </a:t>
            </a:r>
            <a:r>
              <a:rPr lang="en-IE" dirty="0" err="1">
                <a:solidFill>
                  <a:schemeClr val="bg1"/>
                </a:solidFill>
              </a:rPr>
              <a:t>modo</a:t>
            </a:r>
            <a:r>
              <a:rPr lang="en-IE" dirty="0">
                <a:solidFill>
                  <a:schemeClr val="bg1"/>
                </a:solidFill>
              </a:rPr>
              <a:t>, </a:t>
            </a:r>
            <a:r>
              <a:rPr lang="en-IE" dirty="0" err="1">
                <a:solidFill>
                  <a:schemeClr val="bg1"/>
                </a:solidFill>
              </a:rPr>
              <a:t>MotionBuilder</a:t>
            </a:r>
            <a:r>
              <a:rPr lang="en-IE" dirty="0">
                <a:solidFill>
                  <a:schemeClr val="bg1"/>
                </a:solidFill>
              </a:rPr>
              <a:t>, Softimage, the visual effects compositor Nuke, 2D imaging programs like GIMP</a:t>
            </a:r>
            <a:r>
              <a:rPr lang="en-IE" dirty="0" smtClean="0">
                <a:solidFill>
                  <a:schemeClr val="bg1"/>
                </a:solidFill>
              </a:rPr>
              <a:t>, </a:t>
            </a:r>
            <a:r>
              <a:rPr lang="en-IE" dirty="0" err="1" smtClean="0">
                <a:solidFill>
                  <a:schemeClr val="bg1"/>
                </a:solidFill>
              </a:rPr>
              <a:t>Inkscape</a:t>
            </a:r>
            <a:r>
              <a:rPr lang="en-IE" dirty="0">
                <a:solidFill>
                  <a:schemeClr val="bg1"/>
                </a:solidFill>
              </a:rPr>
              <a:t>, </a:t>
            </a:r>
            <a:r>
              <a:rPr lang="en-IE" dirty="0" err="1">
                <a:solidFill>
                  <a:schemeClr val="bg1"/>
                </a:solidFill>
              </a:rPr>
              <a:t>Scribus</a:t>
            </a:r>
            <a:r>
              <a:rPr lang="en-IE" dirty="0">
                <a:solidFill>
                  <a:schemeClr val="bg1"/>
                </a:solidFill>
              </a:rPr>
              <a:t> and Paint Shop Pro</a:t>
            </a:r>
            <a:r>
              <a:rPr lang="en-IE" dirty="0" smtClean="0">
                <a:solidFill>
                  <a:schemeClr val="bg1"/>
                </a:solidFill>
              </a:rPr>
              <a:t>, </a:t>
            </a:r>
            <a:r>
              <a:rPr lang="en-IE" dirty="0">
                <a:solidFill>
                  <a:schemeClr val="bg1"/>
                </a:solidFill>
              </a:rPr>
              <a:t>and musical notation program or </a:t>
            </a:r>
            <a:r>
              <a:rPr lang="en-IE" dirty="0" err="1">
                <a:solidFill>
                  <a:schemeClr val="bg1"/>
                </a:solidFill>
              </a:rPr>
              <a:t>scorewriter</a:t>
            </a:r>
            <a:r>
              <a:rPr lang="en-IE" dirty="0">
                <a:solidFill>
                  <a:schemeClr val="bg1"/>
                </a:solidFill>
              </a:rPr>
              <a:t> </a:t>
            </a:r>
            <a:r>
              <a:rPr lang="en-IE" dirty="0" err="1">
                <a:solidFill>
                  <a:schemeClr val="bg1"/>
                </a:solidFill>
              </a:rPr>
              <a:t>capella</a:t>
            </a:r>
            <a:r>
              <a:rPr lang="en-IE" dirty="0">
                <a:solidFill>
                  <a:schemeClr val="bg1"/>
                </a:solidFill>
              </a:rPr>
              <a:t>. </a:t>
            </a:r>
          </a:p>
        </p:txBody>
      </p:sp>
    </p:spTree>
    <p:extLst>
      <p:ext uri="{BB962C8B-B14F-4D97-AF65-F5344CB8AC3E}">
        <p14:creationId xmlns:p14="http://schemas.microsoft.com/office/powerpoint/2010/main" val="169084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1"/>
                </a:solidFill>
              </a:rPr>
              <a:t>IDLE</a:t>
            </a:r>
            <a:endParaRPr lang="en-IE"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2798" y="1369057"/>
            <a:ext cx="7128792" cy="4796247"/>
          </a:xfrm>
          <a:prstGeom prst="rect">
            <a:avLst/>
          </a:prstGeom>
        </p:spPr>
      </p:pic>
    </p:spTree>
    <p:extLst>
      <p:ext uri="{BB962C8B-B14F-4D97-AF65-F5344CB8AC3E}">
        <p14:creationId xmlns:p14="http://schemas.microsoft.com/office/powerpoint/2010/main" val="3821337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4"/>
            <a:ext cx="12181173" cy="6858001"/>
          </a:xfrm>
          <a:prstGeom prst="rect">
            <a:avLst/>
          </a:prstGeom>
        </p:spPr>
      </p:pic>
    </p:spTree>
    <p:extLst>
      <p:ext uri="{BB962C8B-B14F-4D97-AF65-F5344CB8AC3E}">
        <p14:creationId xmlns:p14="http://schemas.microsoft.com/office/powerpoint/2010/main" val="3536748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The Python Programming Language</a:t>
            </a:r>
            <a:endParaRPr lang="en-IE" dirty="0">
              <a:solidFill>
                <a:schemeClr val="bg1"/>
              </a:solidFill>
            </a:endParaRPr>
          </a:p>
        </p:txBody>
      </p:sp>
      <p:sp>
        <p:nvSpPr>
          <p:cNvPr id="4" name="Content Placeholder 3"/>
          <p:cNvSpPr>
            <a:spLocks noGrp="1"/>
          </p:cNvSpPr>
          <p:nvPr>
            <p:ph idx="1"/>
          </p:nvPr>
        </p:nvSpPr>
        <p:spPr>
          <a:xfrm>
            <a:off x="609521" y="1600202"/>
            <a:ext cx="5485686" cy="4525963"/>
          </a:xfrm>
        </p:spPr>
        <p:txBody>
          <a:bodyPr>
            <a:normAutofit fontScale="92500" lnSpcReduction="20000"/>
          </a:bodyPr>
          <a:lstStyle/>
          <a:p>
            <a:r>
              <a:rPr lang="en-IE" dirty="0">
                <a:solidFill>
                  <a:schemeClr val="bg1"/>
                </a:solidFill>
              </a:rPr>
              <a:t>Python was </a:t>
            </a:r>
            <a:r>
              <a:rPr lang="en-IE" dirty="0" smtClean="0">
                <a:solidFill>
                  <a:schemeClr val="bg1"/>
                </a:solidFill>
              </a:rPr>
              <a:t>developed by </a:t>
            </a:r>
            <a:r>
              <a:rPr lang="en-IE" dirty="0">
                <a:solidFill>
                  <a:schemeClr val="bg1"/>
                </a:solidFill>
              </a:rPr>
              <a:t>Guido van Rossum </a:t>
            </a:r>
            <a:r>
              <a:rPr lang="en-IE" dirty="0" smtClean="0">
                <a:solidFill>
                  <a:schemeClr val="bg1"/>
                </a:solidFill>
              </a:rPr>
              <a:t>in </a:t>
            </a:r>
            <a:r>
              <a:rPr lang="en-IE" dirty="0">
                <a:solidFill>
                  <a:schemeClr val="bg1"/>
                </a:solidFill>
              </a:rPr>
              <a:t>the </a:t>
            </a:r>
            <a:r>
              <a:rPr lang="en-IE" dirty="0" smtClean="0">
                <a:solidFill>
                  <a:schemeClr val="bg1"/>
                </a:solidFill>
              </a:rPr>
              <a:t>Netherlands in 1989.</a:t>
            </a:r>
          </a:p>
          <a:p>
            <a:r>
              <a:rPr lang="en-IE" dirty="0" smtClean="0">
                <a:solidFill>
                  <a:schemeClr val="bg1"/>
                </a:solidFill>
              </a:rPr>
              <a:t>Van </a:t>
            </a:r>
            <a:r>
              <a:rPr lang="en-IE" dirty="0">
                <a:solidFill>
                  <a:schemeClr val="bg1"/>
                </a:solidFill>
              </a:rPr>
              <a:t>Rossum is Python's principal author, and his continuing central role in deciding the direction of Python is reflected in the title given to him by the Python </a:t>
            </a:r>
            <a:r>
              <a:rPr lang="en-IE" dirty="0" smtClean="0">
                <a:solidFill>
                  <a:schemeClr val="bg1"/>
                </a:solidFill>
              </a:rPr>
              <a:t>community</a:t>
            </a:r>
            <a:r>
              <a:rPr lang="en-IE" dirty="0">
                <a:solidFill>
                  <a:schemeClr val="bg1"/>
                </a:solidFill>
              </a:rPr>
              <a:t>, </a:t>
            </a:r>
            <a:r>
              <a:rPr lang="en-IE" i="1" dirty="0">
                <a:solidFill>
                  <a:schemeClr val="bg1"/>
                </a:solidFill>
              </a:rPr>
              <a:t>B</a:t>
            </a:r>
            <a:r>
              <a:rPr lang="en-IE" i="1" dirty="0" smtClean="0">
                <a:solidFill>
                  <a:schemeClr val="bg1"/>
                </a:solidFill>
              </a:rPr>
              <a:t>enevolent Dictator </a:t>
            </a:r>
            <a:r>
              <a:rPr lang="en-IE" i="1" dirty="0">
                <a:solidFill>
                  <a:schemeClr val="bg1"/>
                </a:solidFill>
              </a:rPr>
              <a:t>for </a:t>
            </a:r>
            <a:r>
              <a:rPr lang="en-IE" i="1" dirty="0" smtClean="0">
                <a:solidFill>
                  <a:schemeClr val="bg1"/>
                </a:solidFill>
              </a:rPr>
              <a:t>Life </a:t>
            </a:r>
            <a:r>
              <a:rPr lang="en-IE" dirty="0">
                <a:solidFill>
                  <a:schemeClr val="bg1"/>
                </a:solidFill>
              </a:rPr>
              <a:t>(BDFL).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3873" y="1844824"/>
            <a:ext cx="4791894" cy="3600000"/>
          </a:xfrm>
          <a:prstGeom prst="rect">
            <a:avLst/>
          </a:prstGeom>
        </p:spPr>
      </p:pic>
    </p:spTree>
    <p:extLst>
      <p:ext uri="{BB962C8B-B14F-4D97-AF65-F5344CB8AC3E}">
        <p14:creationId xmlns:p14="http://schemas.microsoft.com/office/powerpoint/2010/main" val="530680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The Python Programming Language</a:t>
            </a:r>
          </a:p>
        </p:txBody>
      </p:sp>
      <p:sp>
        <p:nvSpPr>
          <p:cNvPr id="4" name="Content Placeholder 3"/>
          <p:cNvSpPr>
            <a:spLocks noGrp="1"/>
          </p:cNvSpPr>
          <p:nvPr>
            <p:ph idx="1"/>
          </p:nvPr>
        </p:nvSpPr>
        <p:spPr>
          <a:xfrm>
            <a:off x="609521" y="1600202"/>
            <a:ext cx="5485686" cy="4525963"/>
          </a:xfrm>
        </p:spPr>
        <p:txBody>
          <a:bodyPr>
            <a:normAutofit/>
          </a:bodyPr>
          <a:lstStyle/>
          <a:p>
            <a:r>
              <a:rPr lang="en-IE" dirty="0">
                <a:solidFill>
                  <a:schemeClr val="bg1"/>
                </a:solidFill>
              </a:rPr>
              <a:t>Python </a:t>
            </a:r>
            <a:r>
              <a:rPr lang="en-IE" dirty="0" smtClean="0">
                <a:solidFill>
                  <a:schemeClr val="bg1"/>
                </a:solidFill>
              </a:rPr>
              <a:t>is named for the </a:t>
            </a:r>
            <a:r>
              <a:rPr lang="en-IE" dirty="0">
                <a:solidFill>
                  <a:schemeClr val="bg1"/>
                </a:solidFill>
              </a:rPr>
              <a:t>British </a:t>
            </a:r>
            <a:r>
              <a:rPr lang="en-IE" dirty="0" smtClean="0">
                <a:solidFill>
                  <a:schemeClr val="bg1"/>
                </a:solidFill>
              </a:rPr>
              <a:t>comedy </a:t>
            </a:r>
            <a:r>
              <a:rPr lang="en-IE" dirty="0">
                <a:solidFill>
                  <a:schemeClr val="bg1"/>
                </a:solidFill>
              </a:rPr>
              <a:t>group </a:t>
            </a:r>
            <a:r>
              <a:rPr lang="en-IE" i="1" dirty="0">
                <a:solidFill>
                  <a:schemeClr val="bg1"/>
                </a:solidFill>
              </a:rPr>
              <a:t>Monty </a:t>
            </a:r>
            <a:r>
              <a:rPr lang="en-IE" i="1" dirty="0" smtClean="0">
                <a:solidFill>
                  <a:schemeClr val="bg1"/>
                </a:solidFill>
              </a:rPr>
              <a:t>Python</a:t>
            </a:r>
            <a:r>
              <a:rPr lang="en-IE" dirty="0" smtClean="0">
                <a:solidFill>
                  <a:schemeClr val="bg1"/>
                </a:solidFill>
              </a:rPr>
              <a:t>.</a:t>
            </a:r>
          </a:p>
          <a:p>
            <a:r>
              <a:rPr lang="en-IE" dirty="0" smtClean="0">
                <a:solidFill>
                  <a:schemeClr val="bg1"/>
                </a:solidFill>
              </a:rPr>
              <a:t>The main members of the group are </a:t>
            </a:r>
            <a:r>
              <a:rPr lang="en-IE" dirty="0">
                <a:solidFill>
                  <a:schemeClr val="bg1"/>
                </a:solidFill>
              </a:rPr>
              <a:t>Eric Idle, Terry </a:t>
            </a:r>
            <a:r>
              <a:rPr lang="en-IE" dirty="0" smtClean="0">
                <a:solidFill>
                  <a:schemeClr val="bg1"/>
                </a:solidFill>
              </a:rPr>
              <a:t>Jones, </a:t>
            </a:r>
            <a:r>
              <a:rPr lang="en-IE" dirty="0">
                <a:solidFill>
                  <a:schemeClr val="bg1"/>
                </a:solidFill>
              </a:rPr>
              <a:t>John Cleese, Michael </a:t>
            </a:r>
            <a:r>
              <a:rPr lang="en-IE" dirty="0" smtClean="0">
                <a:solidFill>
                  <a:schemeClr val="bg1"/>
                </a:solidFill>
              </a:rPr>
              <a:t>Palin, Graham Chapman, and Terry Gilliam.</a:t>
            </a:r>
            <a:endParaRPr lang="en-IE"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9221" y="1701208"/>
            <a:ext cx="5278993" cy="3600000"/>
          </a:xfrm>
          <a:prstGeom prst="rect">
            <a:avLst/>
          </a:prstGeom>
        </p:spPr>
      </p:pic>
    </p:spTree>
    <p:extLst>
      <p:ext uri="{BB962C8B-B14F-4D97-AF65-F5344CB8AC3E}">
        <p14:creationId xmlns:p14="http://schemas.microsoft.com/office/powerpoint/2010/main" val="787025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a:xfrm>
            <a:off x="838621" y="1844824"/>
            <a:ext cx="10153128" cy="35283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Title 2"/>
          <p:cNvSpPr>
            <a:spLocks noGrp="1"/>
          </p:cNvSpPr>
          <p:nvPr>
            <p:ph type="title"/>
          </p:nvPr>
        </p:nvSpPr>
        <p:spPr/>
        <p:txBody>
          <a:bodyPr/>
          <a:lstStyle/>
          <a:p>
            <a:r>
              <a:rPr lang="en-IE" dirty="0">
                <a:solidFill>
                  <a:schemeClr val="bg1"/>
                </a:solidFill>
              </a:rPr>
              <a:t>The Python Programming Language</a:t>
            </a:r>
          </a:p>
        </p:txBody>
      </p:sp>
      <p:sp>
        <p:nvSpPr>
          <p:cNvPr id="7" name="Flowchart: Alternate Process 6"/>
          <p:cNvSpPr/>
          <p:nvPr/>
        </p:nvSpPr>
        <p:spPr>
          <a:xfrm>
            <a:off x="3196895" y="3266561"/>
            <a:ext cx="5850639" cy="360040"/>
          </a:xfrm>
          <a:prstGeom prst="flowChartAlternateProces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Oval 10"/>
          <p:cNvSpPr/>
          <p:nvPr/>
        </p:nvSpPr>
        <p:spPr>
          <a:xfrm>
            <a:off x="3106894" y="3338569"/>
            <a:ext cx="180000" cy="18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Oval 13"/>
          <p:cNvSpPr/>
          <p:nvPr/>
        </p:nvSpPr>
        <p:spPr>
          <a:xfrm>
            <a:off x="5627176" y="3338569"/>
            <a:ext cx="180000" cy="18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Oval 16"/>
          <p:cNvSpPr/>
          <p:nvPr/>
        </p:nvSpPr>
        <p:spPr>
          <a:xfrm>
            <a:off x="7787415" y="3338569"/>
            <a:ext cx="180000" cy="18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Alternate Process 23"/>
          <p:cNvSpPr/>
          <p:nvPr/>
        </p:nvSpPr>
        <p:spPr>
          <a:xfrm>
            <a:off x="5231112" y="3770618"/>
            <a:ext cx="972128" cy="5040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u="sng" dirty="0" smtClean="0">
                <a:solidFill>
                  <a:schemeClr val="tx1"/>
                </a:solidFill>
              </a:rPr>
              <a:t>2000</a:t>
            </a:r>
            <a:endParaRPr lang="en-IE" sz="1600" u="sng" dirty="0">
              <a:solidFill>
                <a:schemeClr val="tx1"/>
              </a:solidFill>
            </a:endParaRPr>
          </a:p>
          <a:p>
            <a:pPr algn="ctr"/>
            <a:r>
              <a:rPr lang="en-IE" sz="1600" dirty="0" err="1" smtClean="0">
                <a:solidFill>
                  <a:schemeClr val="tx1"/>
                </a:solidFill>
              </a:rPr>
              <a:t>Ver</a:t>
            </a:r>
            <a:r>
              <a:rPr lang="en-IE" sz="1600" dirty="0" smtClean="0">
                <a:solidFill>
                  <a:schemeClr val="tx1"/>
                </a:solidFill>
              </a:rPr>
              <a:t> 2</a:t>
            </a:r>
            <a:endParaRPr lang="en-IE" sz="1600" dirty="0">
              <a:solidFill>
                <a:schemeClr val="tx1"/>
              </a:solidFill>
            </a:endParaRPr>
          </a:p>
        </p:txBody>
      </p:sp>
      <p:sp>
        <p:nvSpPr>
          <p:cNvPr id="25" name="Flowchart: Alternate Process 24"/>
          <p:cNvSpPr/>
          <p:nvPr/>
        </p:nvSpPr>
        <p:spPr>
          <a:xfrm>
            <a:off x="7319343" y="2546481"/>
            <a:ext cx="972128" cy="5040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u="sng" dirty="0" smtClean="0">
                <a:solidFill>
                  <a:schemeClr val="tx1"/>
                </a:solidFill>
              </a:rPr>
              <a:t>2008</a:t>
            </a:r>
            <a:endParaRPr lang="en-IE" sz="1600" u="sng" dirty="0">
              <a:solidFill>
                <a:schemeClr val="tx1"/>
              </a:solidFill>
            </a:endParaRPr>
          </a:p>
          <a:p>
            <a:pPr algn="ctr"/>
            <a:r>
              <a:rPr lang="en-IE" sz="1600" dirty="0" err="1" smtClean="0">
                <a:solidFill>
                  <a:schemeClr val="tx1"/>
                </a:solidFill>
              </a:rPr>
              <a:t>Ver</a:t>
            </a:r>
            <a:r>
              <a:rPr lang="en-IE" sz="1600" dirty="0" smtClean="0">
                <a:solidFill>
                  <a:schemeClr val="tx1"/>
                </a:solidFill>
              </a:rPr>
              <a:t> 3</a:t>
            </a:r>
            <a:endParaRPr lang="en-IE" sz="1600" dirty="0">
              <a:solidFill>
                <a:schemeClr val="tx1"/>
              </a:solidFill>
            </a:endParaRPr>
          </a:p>
        </p:txBody>
      </p:sp>
      <p:sp>
        <p:nvSpPr>
          <p:cNvPr id="29" name="Flowchart: Alternate Process 28"/>
          <p:cNvSpPr/>
          <p:nvPr/>
        </p:nvSpPr>
        <p:spPr>
          <a:xfrm>
            <a:off x="2710830" y="2574191"/>
            <a:ext cx="972128" cy="5040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u="sng" dirty="0" smtClean="0">
                <a:solidFill>
                  <a:schemeClr val="tx1"/>
                </a:solidFill>
              </a:rPr>
              <a:t>1989</a:t>
            </a:r>
            <a:endParaRPr lang="en-IE" sz="1600" u="sng" dirty="0">
              <a:solidFill>
                <a:schemeClr val="tx1"/>
              </a:solidFill>
            </a:endParaRPr>
          </a:p>
          <a:p>
            <a:pPr algn="ctr"/>
            <a:r>
              <a:rPr lang="en-IE" sz="1600" dirty="0" err="1" smtClean="0">
                <a:solidFill>
                  <a:schemeClr val="tx1"/>
                </a:solidFill>
              </a:rPr>
              <a:t>Ver</a:t>
            </a:r>
            <a:r>
              <a:rPr lang="en-IE" sz="1600" dirty="0" smtClean="0">
                <a:solidFill>
                  <a:schemeClr val="tx1"/>
                </a:solidFill>
              </a:rPr>
              <a:t> 1</a:t>
            </a:r>
            <a:endParaRPr lang="en-IE" sz="1600" dirty="0">
              <a:solidFill>
                <a:schemeClr val="tx1"/>
              </a:solidFill>
            </a:endParaRPr>
          </a:p>
        </p:txBody>
      </p:sp>
      <p:cxnSp>
        <p:nvCxnSpPr>
          <p:cNvPr id="37" name="Straight Connector 36"/>
          <p:cNvCxnSpPr/>
          <p:nvPr/>
        </p:nvCxnSpPr>
        <p:spPr>
          <a:xfrm>
            <a:off x="5735166" y="3518570"/>
            <a:ext cx="0" cy="25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214886" y="3050537"/>
            <a:ext cx="0" cy="25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867696" y="3064392"/>
            <a:ext cx="0" cy="25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99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Python Programming Language</a:t>
            </a:r>
            <a:endParaRPr lang="en-IE" dirty="0"/>
          </a:p>
        </p:txBody>
      </p:sp>
      <p:sp>
        <p:nvSpPr>
          <p:cNvPr id="3" name="Content Placeholder 2"/>
          <p:cNvSpPr>
            <a:spLocks noGrp="1"/>
          </p:cNvSpPr>
          <p:nvPr>
            <p:ph idx="1"/>
          </p:nvPr>
        </p:nvSpPr>
        <p:spPr/>
        <p:txBody>
          <a:bodyPr>
            <a:normAutofit/>
          </a:bodyPr>
          <a:lstStyle/>
          <a:p>
            <a:r>
              <a:rPr lang="en-IE" dirty="0">
                <a:solidFill>
                  <a:schemeClr val="bg1"/>
                </a:solidFill>
              </a:rPr>
              <a:t>Python is a multi-paradigm programming language: </a:t>
            </a:r>
            <a:endParaRPr lang="en-IE" dirty="0" smtClean="0">
              <a:solidFill>
                <a:schemeClr val="bg1"/>
              </a:solidFill>
            </a:endParaRPr>
          </a:p>
          <a:p>
            <a:pPr lvl="1"/>
            <a:r>
              <a:rPr lang="en-IE" dirty="0">
                <a:solidFill>
                  <a:schemeClr val="bg1"/>
                </a:solidFill>
              </a:rPr>
              <a:t>structured </a:t>
            </a:r>
            <a:r>
              <a:rPr lang="en-IE" dirty="0" smtClean="0">
                <a:solidFill>
                  <a:schemeClr val="bg1"/>
                </a:solidFill>
              </a:rPr>
              <a:t>programming</a:t>
            </a:r>
          </a:p>
          <a:p>
            <a:pPr lvl="1"/>
            <a:r>
              <a:rPr lang="en-IE" dirty="0" smtClean="0">
                <a:solidFill>
                  <a:schemeClr val="bg1"/>
                </a:solidFill>
              </a:rPr>
              <a:t>object-oriented programming</a:t>
            </a:r>
          </a:p>
          <a:p>
            <a:pPr lvl="1"/>
            <a:r>
              <a:rPr lang="en-IE" dirty="0" smtClean="0">
                <a:solidFill>
                  <a:schemeClr val="bg1"/>
                </a:solidFill>
              </a:rPr>
              <a:t>functional programming</a:t>
            </a:r>
          </a:p>
          <a:p>
            <a:pPr lvl="1"/>
            <a:r>
              <a:rPr lang="en-IE" dirty="0" smtClean="0">
                <a:solidFill>
                  <a:schemeClr val="bg1"/>
                </a:solidFill>
              </a:rPr>
              <a:t> </a:t>
            </a:r>
            <a:r>
              <a:rPr lang="en-IE" dirty="0">
                <a:solidFill>
                  <a:schemeClr val="bg1"/>
                </a:solidFill>
              </a:rPr>
              <a:t>aspect-oriented </a:t>
            </a:r>
            <a:r>
              <a:rPr lang="en-IE" dirty="0" smtClean="0">
                <a:solidFill>
                  <a:schemeClr val="bg1"/>
                </a:solidFill>
              </a:rPr>
              <a:t>programming</a:t>
            </a:r>
          </a:p>
          <a:p>
            <a:pPr lvl="1"/>
            <a:r>
              <a:rPr lang="en-IE" dirty="0" smtClean="0">
                <a:solidFill>
                  <a:schemeClr val="bg1"/>
                </a:solidFill>
              </a:rPr>
              <a:t>design </a:t>
            </a:r>
            <a:r>
              <a:rPr lang="en-IE" dirty="0">
                <a:solidFill>
                  <a:schemeClr val="bg1"/>
                </a:solidFill>
              </a:rPr>
              <a:t>by </a:t>
            </a:r>
            <a:r>
              <a:rPr lang="en-IE" dirty="0" smtClean="0">
                <a:solidFill>
                  <a:schemeClr val="bg1"/>
                </a:solidFill>
              </a:rPr>
              <a:t>contract</a:t>
            </a:r>
          </a:p>
          <a:p>
            <a:pPr lvl="1"/>
            <a:r>
              <a:rPr lang="en-IE" dirty="0" smtClean="0">
                <a:solidFill>
                  <a:schemeClr val="bg1"/>
                </a:solidFill>
              </a:rPr>
              <a:t>logic programming</a:t>
            </a:r>
            <a:endParaRPr lang="en-IE" dirty="0">
              <a:solidFill>
                <a:schemeClr val="bg1"/>
              </a:solidFill>
            </a:endParaRPr>
          </a:p>
        </p:txBody>
      </p:sp>
    </p:spTree>
    <p:extLst>
      <p:ext uri="{BB962C8B-B14F-4D97-AF65-F5344CB8AC3E}">
        <p14:creationId xmlns:p14="http://schemas.microsoft.com/office/powerpoint/2010/main" val="65564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Python Programming Language</a:t>
            </a:r>
            <a:endParaRPr lang="en-IE" dirty="0"/>
          </a:p>
        </p:txBody>
      </p:sp>
      <p:sp>
        <p:nvSpPr>
          <p:cNvPr id="3" name="Content Placeholder 2"/>
          <p:cNvSpPr>
            <a:spLocks noGrp="1"/>
          </p:cNvSpPr>
          <p:nvPr>
            <p:ph idx="1"/>
          </p:nvPr>
        </p:nvSpPr>
        <p:spPr/>
        <p:txBody>
          <a:bodyPr>
            <a:normAutofit/>
          </a:bodyPr>
          <a:lstStyle/>
          <a:p>
            <a:r>
              <a:rPr lang="en-IE" dirty="0">
                <a:solidFill>
                  <a:schemeClr val="bg1"/>
                </a:solidFill>
              </a:rPr>
              <a:t>Python uses dynamic typing and a combination of reference counting and a cycle-detecting garbage collector for memory management. An important feature of Python is dynamic name resolution (late binding), which binds method and variable names during program execution</a:t>
            </a:r>
            <a:r>
              <a:rPr lang="en-IE" dirty="0" smtClean="0">
                <a:solidFill>
                  <a:schemeClr val="bg1"/>
                </a:solidFill>
              </a:rPr>
              <a:t>.</a:t>
            </a:r>
            <a:endParaRPr lang="en-IE" dirty="0">
              <a:solidFill>
                <a:schemeClr val="bg1"/>
              </a:solidFill>
            </a:endParaRPr>
          </a:p>
        </p:txBody>
      </p:sp>
    </p:spTree>
    <p:extLst>
      <p:ext uri="{BB962C8B-B14F-4D97-AF65-F5344CB8AC3E}">
        <p14:creationId xmlns:p14="http://schemas.microsoft.com/office/powerpoint/2010/main" val="42631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Python Programming Language</a:t>
            </a:r>
            <a:endParaRPr lang="en-IE" dirty="0"/>
          </a:p>
        </p:txBody>
      </p:sp>
      <p:sp>
        <p:nvSpPr>
          <p:cNvPr id="3" name="Content Placeholder 2"/>
          <p:cNvSpPr>
            <a:spLocks noGrp="1"/>
          </p:cNvSpPr>
          <p:nvPr>
            <p:ph idx="1"/>
          </p:nvPr>
        </p:nvSpPr>
        <p:spPr/>
        <p:txBody>
          <a:bodyPr>
            <a:normAutofit/>
          </a:bodyPr>
          <a:lstStyle/>
          <a:p>
            <a:r>
              <a:rPr lang="en-IE" dirty="0" smtClean="0">
                <a:solidFill>
                  <a:schemeClr val="bg1"/>
                </a:solidFill>
              </a:rPr>
              <a:t>Rather </a:t>
            </a:r>
            <a:r>
              <a:rPr lang="en-IE" dirty="0">
                <a:solidFill>
                  <a:schemeClr val="bg1"/>
                </a:solidFill>
              </a:rPr>
              <a:t>than requiring all desired functionality to </a:t>
            </a:r>
            <a:r>
              <a:rPr lang="en-IE" dirty="0" smtClean="0">
                <a:solidFill>
                  <a:schemeClr val="bg1"/>
                </a:solidFill>
              </a:rPr>
              <a:t>be </a:t>
            </a:r>
            <a:r>
              <a:rPr lang="en-IE" dirty="0">
                <a:solidFill>
                  <a:schemeClr val="bg1"/>
                </a:solidFill>
              </a:rPr>
              <a:t>built into the language's core, Python was designed to be highly extensible. Python can also be embedded in existing applications that need a programmable interface. This design of a small core language with a large standard library and an easily extensible interpreter was intended by Van Rossum from the very start</a:t>
            </a:r>
          </a:p>
        </p:txBody>
      </p:sp>
    </p:spTree>
    <p:extLst>
      <p:ext uri="{BB962C8B-B14F-4D97-AF65-F5344CB8AC3E}">
        <p14:creationId xmlns:p14="http://schemas.microsoft.com/office/powerpoint/2010/main" val="110885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Python Programming Language</a:t>
            </a:r>
            <a:endParaRPr lang="en-IE" dirty="0"/>
          </a:p>
        </p:txBody>
      </p:sp>
      <p:sp>
        <p:nvSpPr>
          <p:cNvPr id="3" name="Content Placeholder 2"/>
          <p:cNvSpPr>
            <a:spLocks noGrp="1"/>
          </p:cNvSpPr>
          <p:nvPr>
            <p:ph idx="1"/>
          </p:nvPr>
        </p:nvSpPr>
        <p:spPr>
          <a:xfrm>
            <a:off x="609521" y="1600202"/>
            <a:ext cx="5485685" cy="4525963"/>
          </a:xfrm>
        </p:spPr>
        <p:txBody>
          <a:bodyPr>
            <a:normAutofit fontScale="92500" lnSpcReduction="20000"/>
          </a:bodyPr>
          <a:lstStyle/>
          <a:p>
            <a:r>
              <a:rPr lang="en-IE" dirty="0">
                <a:solidFill>
                  <a:schemeClr val="bg1"/>
                </a:solidFill>
              </a:rPr>
              <a:t>Since 2003, Python has consistently ranked in the top ten most popular programming languages as measured by the TIOBE Programming Community Index. As of September 2015, it is in the fifth position</a:t>
            </a:r>
            <a:r>
              <a:rPr lang="en-IE" dirty="0" smtClean="0">
                <a:solidFill>
                  <a:schemeClr val="bg1"/>
                </a:solidFill>
              </a:rPr>
              <a:t>. </a:t>
            </a:r>
            <a:r>
              <a:rPr lang="en-IE" dirty="0">
                <a:solidFill>
                  <a:schemeClr val="bg1"/>
                </a:solidFill>
              </a:rPr>
              <a:t>It was ranked as Programming Language of the Year for the year 2007 and 2010</a:t>
            </a:r>
            <a:r>
              <a:rPr lang="en-IE" dirty="0" smtClean="0">
                <a:solidFill>
                  <a:schemeClr val="bg1"/>
                </a:solidFill>
              </a:rPr>
              <a:t>.</a:t>
            </a:r>
            <a:endParaRPr lang="en-IE"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7294" y="1556792"/>
            <a:ext cx="4176464" cy="4496661"/>
          </a:xfrm>
          <a:prstGeom prst="rect">
            <a:avLst/>
          </a:prstGeom>
        </p:spPr>
      </p:pic>
    </p:spTree>
    <p:extLst>
      <p:ext uri="{BB962C8B-B14F-4D97-AF65-F5344CB8AC3E}">
        <p14:creationId xmlns:p14="http://schemas.microsoft.com/office/powerpoint/2010/main" val="641496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21" y="2790056"/>
            <a:ext cx="10971372" cy="1143000"/>
          </a:xfrm>
        </p:spPr>
        <p:txBody>
          <a:bodyPr/>
          <a:lstStyle/>
          <a:p>
            <a:r>
              <a:rPr lang="en-IE" dirty="0" smtClean="0">
                <a:solidFill>
                  <a:schemeClr val="bg1"/>
                </a:solidFill>
              </a:rPr>
              <a:t>What does </a:t>
            </a:r>
            <a:r>
              <a:rPr lang="en-IE" dirty="0">
                <a:solidFill>
                  <a:schemeClr val="bg1"/>
                </a:solidFill>
              </a:rPr>
              <a:t>Python </a:t>
            </a:r>
            <a:r>
              <a:rPr lang="en-IE" dirty="0" smtClean="0">
                <a:solidFill>
                  <a:schemeClr val="bg1"/>
                </a:solidFill>
              </a:rPr>
              <a:t>look like?</a:t>
            </a:r>
            <a:endParaRPr lang="en-IE" dirty="0"/>
          </a:p>
        </p:txBody>
      </p:sp>
    </p:spTree>
    <p:extLst>
      <p:ext uri="{BB962C8B-B14F-4D97-AF65-F5344CB8AC3E}">
        <p14:creationId xmlns:p14="http://schemas.microsoft.com/office/powerpoint/2010/main" val="3115587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TotalTime>
  <Words>636</Words>
  <Application>Microsoft Office PowerPoint</Application>
  <PresentationFormat>Custom</PresentationFormat>
  <Paragraphs>85</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Introduction to Python</vt:lpstr>
      <vt:lpstr>The Python Programming Language</vt:lpstr>
      <vt:lpstr>The Python Programming Language</vt:lpstr>
      <vt:lpstr>The Python Programming Language</vt:lpstr>
      <vt:lpstr>The Python Programming Language</vt:lpstr>
      <vt:lpstr>The Python Programming Language</vt:lpstr>
      <vt:lpstr>The Python Programming Language</vt:lpstr>
      <vt:lpstr>The Python Programming Language</vt:lpstr>
      <vt:lpstr>What does Python look like?</vt:lpstr>
      <vt:lpstr>PowerPoint Presentation</vt:lpstr>
      <vt:lpstr>PowerPoint Presentation</vt:lpstr>
      <vt:lpstr>PowerPoint Presentation</vt:lpstr>
      <vt:lpstr>The Python Programming Language</vt:lpstr>
      <vt:lpstr>IDLE</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DIT</cp:lastModifiedBy>
  <cp:revision>91</cp:revision>
  <dcterms:created xsi:type="dcterms:W3CDTF">2011-10-08T11:06:39Z</dcterms:created>
  <dcterms:modified xsi:type="dcterms:W3CDTF">2015-09-14T19:30:44Z</dcterms:modified>
</cp:coreProperties>
</file>