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314" r:id="rId4"/>
    <p:sldId id="315" r:id="rId5"/>
    <p:sldId id="316" r:id="rId6"/>
    <p:sldId id="317" r:id="rId7"/>
    <p:sldId id="318" r:id="rId8"/>
    <p:sldId id="326" r:id="rId9"/>
    <p:sldId id="319" r:id="rId10"/>
    <p:sldId id="320" r:id="rId11"/>
    <p:sldId id="321" r:id="rId12"/>
    <p:sldId id="322" r:id="rId13"/>
    <p:sldId id="324" r:id="rId14"/>
    <p:sldId id="325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299" r:id="rId3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21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C5A7BF-D9EE-40E6-A748-E3CE3046C2E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13E781D-0ECA-4DBD-B661-20529927BB07}">
      <dgm:prSet phldrT="[Text]" custT="1"/>
      <dgm:spPr>
        <a:solidFill>
          <a:schemeClr val="accent6">
            <a:lumMod val="50000"/>
            <a:alpha val="50000"/>
          </a:schemeClr>
        </a:solidFill>
      </dgm:spPr>
      <dgm:t>
        <a:bodyPr/>
        <a:lstStyle/>
        <a:p>
          <a:r>
            <a:rPr lang="en-IE" sz="2800" b="1" dirty="0" smtClean="0"/>
            <a:t>Conversation</a:t>
          </a:r>
        </a:p>
        <a:p>
          <a:r>
            <a:rPr lang="en-IE" sz="2800" b="1" dirty="0" smtClean="0"/>
            <a:t>Interaction</a:t>
          </a:r>
        </a:p>
        <a:p>
          <a:r>
            <a:rPr lang="en-IE" sz="2800" b="1" dirty="0" smtClean="0"/>
            <a:t>Collaboration</a:t>
          </a:r>
        </a:p>
        <a:p>
          <a:r>
            <a:rPr lang="en-IE" sz="2800" b="1" dirty="0" smtClean="0"/>
            <a:t>Motivation</a:t>
          </a:r>
          <a:endParaRPr lang="en-IE" sz="2800" b="1" dirty="0"/>
        </a:p>
      </dgm:t>
    </dgm:pt>
    <dgm:pt modelId="{79CD2BCF-AB8A-4C11-81AE-963C524AD04A}" type="parTrans" cxnId="{FE4FD513-7181-48EF-98E0-45889C444A6B}">
      <dgm:prSet/>
      <dgm:spPr/>
      <dgm:t>
        <a:bodyPr/>
        <a:lstStyle/>
        <a:p>
          <a:endParaRPr lang="en-IE"/>
        </a:p>
      </dgm:t>
    </dgm:pt>
    <dgm:pt modelId="{2D5E8452-6A3A-4D2D-B44C-22ED4A27A678}" type="sibTrans" cxnId="{FE4FD513-7181-48EF-98E0-45889C444A6B}">
      <dgm:prSet/>
      <dgm:spPr/>
      <dgm:t>
        <a:bodyPr/>
        <a:lstStyle/>
        <a:p>
          <a:endParaRPr lang="en-IE"/>
        </a:p>
      </dgm:t>
    </dgm:pt>
    <dgm:pt modelId="{FF434F7C-B390-47F3-8F38-9C30AC902B8B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IE" sz="2800" b="1" dirty="0" smtClean="0"/>
            <a:t>Mobility</a:t>
          </a:r>
        </a:p>
        <a:p>
          <a:r>
            <a:rPr lang="en-IE" sz="2800" b="1" dirty="0" smtClean="0"/>
            <a:t>Tracking</a:t>
          </a:r>
        </a:p>
        <a:p>
          <a:r>
            <a:rPr lang="en-IE" sz="2800" b="1" dirty="0" smtClean="0"/>
            <a:t>Globalisation</a:t>
          </a:r>
        </a:p>
        <a:p>
          <a:r>
            <a:rPr lang="en-IE" sz="2800" b="1" dirty="0" smtClean="0"/>
            <a:t>Flexibility</a:t>
          </a:r>
          <a:endParaRPr lang="en-IE" sz="2800" b="1" dirty="0"/>
        </a:p>
      </dgm:t>
    </dgm:pt>
    <dgm:pt modelId="{B7A304BF-FF28-4DDF-BA6F-77713E142F3C}" type="parTrans" cxnId="{DA18A124-8341-4770-99C6-EF07762358BF}">
      <dgm:prSet/>
      <dgm:spPr/>
      <dgm:t>
        <a:bodyPr/>
        <a:lstStyle/>
        <a:p>
          <a:endParaRPr lang="en-IE"/>
        </a:p>
      </dgm:t>
    </dgm:pt>
    <dgm:pt modelId="{4BB2ECE1-7E3A-475D-A9A7-6D93DA774143}" type="sibTrans" cxnId="{DA18A124-8341-4770-99C6-EF07762358BF}">
      <dgm:prSet/>
      <dgm:spPr/>
      <dgm:t>
        <a:bodyPr/>
        <a:lstStyle/>
        <a:p>
          <a:endParaRPr lang="en-IE"/>
        </a:p>
      </dgm:t>
    </dgm:pt>
    <dgm:pt modelId="{E4956C14-09B6-45DC-9D50-C8690F8BA068}" type="pres">
      <dgm:prSet presAssocID="{3CC5A7BF-D9EE-40E6-A748-E3CE3046C2E4}" presName="compositeShape" presStyleCnt="0">
        <dgm:presLayoutVars>
          <dgm:chMax val="7"/>
          <dgm:dir/>
          <dgm:resizeHandles val="exact"/>
        </dgm:presLayoutVars>
      </dgm:prSet>
      <dgm:spPr/>
    </dgm:pt>
    <dgm:pt modelId="{2819D262-AE1F-4BBD-8228-5965C6340810}" type="pres">
      <dgm:prSet presAssocID="{913E781D-0ECA-4DBD-B661-20529927BB07}" presName="circ1" presStyleLbl="vennNode1" presStyleIdx="0" presStyleCnt="2"/>
      <dgm:spPr/>
      <dgm:t>
        <a:bodyPr/>
        <a:lstStyle/>
        <a:p>
          <a:endParaRPr lang="en-IE"/>
        </a:p>
      </dgm:t>
    </dgm:pt>
    <dgm:pt modelId="{AE2631B8-7331-4BD6-BBA9-EE17D4953E07}" type="pres">
      <dgm:prSet presAssocID="{913E781D-0ECA-4DBD-B661-20529927BB0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5CB7B94B-8968-487E-9999-33DA81779FF0}" type="pres">
      <dgm:prSet presAssocID="{FF434F7C-B390-47F3-8F38-9C30AC902B8B}" presName="circ2" presStyleLbl="vennNode1" presStyleIdx="1" presStyleCnt="2"/>
      <dgm:spPr/>
      <dgm:t>
        <a:bodyPr/>
        <a:lstStyle/>
        <a:p>
          <a:endParaRPr lang="en-IE"/>
        </a:p>
      </dgm:t>
    </dgm:pt>
    <dgm:pt modelId="{5786CE12-4C38-48F1-A68A-D60BBEC65878}" type="pres">
      <dgm:prSet presAssocID="{FF434F7C-B390-47F3-8F38-9C30AC902B8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EE0B0E30-DA24-4034-8503-C2B4869497C5}" type="presOf" srcId="{913E781D-0ECA-4DBD-B661-20529927BB07}" destId="{AE2631B8-7331-4BD6-BBA9-EE17D4953E07}" srcOrd="1" destOrd="0" presId="urn:microsoft.com/office/officeart/2005/8/layout/venn1"/>
    <dgm:cxn modelId="{B349ECBB-A125-46D7-BB76-F0D643496688}" type="presOf" srcId="{FF434F7C-B390-47F3-8F38-9C30AC902B8B}" destId="{5786CE12-4C38-48F1-A68A-D60BBEC65878}" srcOrd="1" destOrd="0" presId="urn:microsoft.com/office/officeart/2005/8/layout/venn1"/>
    <dgm:cxn modelId="{DA18A124-8341-4770-99C6-EF07762358BF}" srcId="{3CC5A7BF-D9EE-40E6-A748-E3CE3046C2E4}" destId="{FF434F7C-B390-47F3-8F38-9C30AC902B8B}" srcOrd="1" destOrd="0" parTransId="{B7A304BF-FF28-4DDF-BA6F-77713E142F3C}" sibTransId="{4BB2ECE1-7E3A-475D-A9A7-6D93DA774143}"/>
    <dgm:cxn modelId="{D1D224F3-227A-43DF-8192-058C690C70A9}" type="presOf" srcId="{FF434F7C-B390-47F3-8F38-9C30AC902B8B}" destId="{5CB7B94B-8968-487E-9999-33DA81779FF0}" srcOrd="0" destOrd="0" presId="urn:microsoft.com/office/officeart/2005/8/layout/venn1"/>
    <dgm:cxn modelId="{FE4FD513-7181-48EF-98E0-45889C444A6B}" srcId="{3CC5A7BF-D9EE-40E6-A748-E3CE3046C2E4}" destId="{913E781D-0ECA-4DBD-B661-20529927BB07}" srcOrd="0" destOrd="0" parTransId="{79CD2BCF-AB8A-4C11-81AE-963C524AD04A}" sibTransId="{2D5E8452-6A3A-4D2D-B44C-22ED4A27A678}"/>
    <dgm:cxn modelId="{78EF634F-A168-41A2-8186-486FB7CF6376}" type="presOf" srcId="{913E781D-0ECA-4DBD-B661-20529927BB07}" destId="{2819D262-AE1F-4BBD-8228-5965C6340810}" srcOrd="0" destOrd="0" presId="urn:microsoft.com/office/officeart/2005/8/layout/venn1"/>
    <dgm:cxn modelId="{0F3F5523-A466-486D-8252-0032356BB8C1}" type="presOf" srcId="{3CC5A7BF-D9EE-40E6-A748-E3CE3046C2E4}" destId="{E4956C14-09B6-45DC-9D50-C8690F8BA068}" srcOrd="0" destOrd="0" presId="urn:microsoft.com/office/officeart/2005/8/layout/venn1"/>
    <dgm:cxn modelId="{CDDC7168-4124-48E1-BC00-B226B9A06645}" type="presParOf" srcId="{E4956C14-09B6-45DC-9D50-C8690F8BA068}" destId="{2819D262-AE1F-4BBD-8228-5965C6340810}" srcOrd="0" destOrd="0" presId="urn:microsoft.com/office/officeart/2005/8/layout/venn1"/>
    <dgm:cxn modelId="{815E717D-8D73-4931-A150-2184A840B6FD}" type="presParOf" srcId="{E4956C14-09B6-45DC-9D50-C8690F8BA068}" destId="{AE2631B8-7331-4BD6-BBA9-EE17D4953E07}" srcOrd="1" destOrd="0" presId="urn:microsoft.com/office/officeart/2005/8/layout/venn1"/>
    <dgm:cxn modelId="{621D4F4D-5328-41E0-88B5-7C04D62983C3}" type="presParOf" srcId="{E4956C14-09B6-45DC-9D50-C8690F8BA068}" destId="{5CB7B94B-8968-487E-9999-33DA81779FF0}" srcOrd="2" destOrd="0" presId="urn:microsoft.com/office/officeart/2005/8/layout/venn1"/>
    <dgm:cxn modelId="{143F53F2-3A46-4C9F-9654-D23B8F51E4B2}" type="presParOf" srcId="{E4956C14-09B6-45DC-9D50-C8690F8BA068}" destId="{5786CE12-4C38-48F1-A68A-D60BBEC65878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9D262-AE1F-4BBD-8228-5965C6340810}">
      <dsp:nvSpPr>
        <dsp:cNvPr id="0" name=""/>
        <dsp:cNvSpPr/>
      </dsp:nvSpPr>
      <dsp:spPr>
        <a:xfrm>
          <a:off x="534801" y="13710"/>
          <a:ext cx="5013139" cy="5013139"/>
        </a:xfrm>
        <a:prstGeom prst="ellipse">
          <a:avLst/>
        </a:prstGeom>
        <a:solidFill>
          <a:schemeClr val="accent6">
            <a:lumMod val="5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/>
            <a:t>Conversation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/>
            <a:t>Interaction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/>
            <a:t>Collaboration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/>
            <a:t>Motivation</a:t>
          </a:r>
          <a:endParaRPr lang="en-IE" sz="2800" b="1" kern="1200" dirty="0"/>
        </a:p>
      </dsp:txBody>
      <dsp:txXfrm>
        <a:off x="1234834" y="604867"/>
        <a:ext cx="2890458" cy="3830825"/>
      </dsp:txXfrm>
    </dsp:sp>
    <dsp:sp modelId="{5CB7B94B-8968-487E-9999-33DA81779FF0}">
      <dsp:nvSpPr>
        <dsp:cNvPr id="0" name=""/>
        <dsp:cNvSpPr/>
      </dsp:nvSpPr>
      <dsp:spPr>
        <a:xfrm>
          <a:off x="4147874" y="13710"/>
          <a:ext cx="5013139" cy="5013139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/>
            <a:t>Mobility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/>
            <a:t>Tracking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/>
            <a:t>Globalisation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/>
            <a:t>Flexibility</a:t>
          </a:r>
          <a:endParaRPr lang="en-IE" sz="2800" b="1" kern="1200" dirty="0"/>
        </a:p>
      </dsp:txBody>
      <dsp:txXfrm>
        <a:off x="5570522" y="604867"/>
        <a:ext cx="2890458" cy="3830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12/09/2015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12/09/2015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Programming and Algorithms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Assembly</a:t>
            </a:r>
          </a:p>
        </p:txBody>
      </p:sp>
      <p:pic>
        <p:nvPicPr>
          <p:cNvPr id="3075" name="Picture 3" descr="C:\Documents and Settings\dgordon.COMP\Desktop\assembl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017" y="1752600"/>
            <a:ext cx="6040180" cy="454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645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/>
              <a:t/>
            </a:r>
            <a:br>
              <a:rPr lang="en-GB" altLang="en-US" dirty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/>
              <a:t/>
            </a:r>
            <a:br>
              <a:rPr lang="en-GB" altLang="en-US" dirty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Python</a:t>
            </a:r>
            <a:br>
              <a:rPr lang="en-GB" altLang="en-US" dirty="0" smtClean="0"/>
            </a:br>
            <a:r>
              <a:rPr lang="en-GB" altLang="en-US" dirty="0"/>
              <a:t/>
            </a:r>
            <a:br>
              <a:rPr lang="en-GB" altLang="en-US" dirty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/>
              <a:t/>
            </a:r>
            <a:br>
              <a:rPr lang="en-GB" altLang="en-US" dirty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285" y="1628801"/>
            <a:ext cx="7871850" cy="440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55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IDLE</a:t>
            </a:r>
            <a:endParaRPr lang="en-GB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937" y="1916833"/>
            <a:ext cx="9206301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01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Algorithms</a:t>
            </a:r>
            <a:endParaRPr lang="en-GB" alt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altLang="en-US"/>
              <a:t>An Algorithm is a series of instructions</a:t>
            </a:r>
          </a:p>
          <a:p>
            <a:r>
              <a:rPr lang="en-IE" altLang="en-US"/>
              <a:t>Examples of algorithms include</a:t>
            </a:r>
          </a:p>
          <a:p>
            <a:pPr lvl="1"/>
            <a:r>
              <a:rPr lang="en-IE" altLang="en-US"/>
              <a:t>Musical scores</a:t>
            </a:r>
          </a:p>
          <a:p>
            <a:pPr lvl="1"/>
            <a:endParaRPr lang="en-IE" altLang="en-US"/>
          </a:p>
          <a:p>
            <a:pPr lvl="1"/>
            <a:r>
              <a:rPr lang="en-IE" altLang="en-US"/>
              <a:t>Knitting patterns             </a:t>
            </a:r>
            <a:r>
              <a:rPr lang="en-GB" altLang="en-US" sz="1400" b="1">
                <a:latin typeface="Arial" pitchFamily="34" charset="0"/>
              </a:rPr>
              <a:t>Row 1:</a:t>
            </a:r>
            <a:r>
              <a:rPr lang="en-GB" altLang="en-US" sz="1400">
                <a:latin typeface="Arial" pitchFamily="34" charset="0"/>
              </a:rPr>
              <a:t> SL 1, K8, K2 tog, K1, turn</a:t>
            </a:r>
            <a:br>
              <a:rPr lang="en-GB" altLang="en-US" sz="1400">
                <a:latin typeface="Arial" pitchFamily="34" charset="0"/>
              </a:rPr>
            </a:br>
            <a:endParaRPr lang="en-IE" altLang="en-US" sz="1400"/>
          </a:p>
          <a:p>
            <a:pPr lvl="1"/>
            <a:endParaRPr lang="en-IE" altLang="en-US"/>
          </a:p>
          <a:p>
            <a:pPr lvl="1"/>
            <a:r>
              <a:rPr lang="en-IE" altLang="en-US"/>
              <a:t>Recipies</a:t>
            </a:r>
            <a:endParaRPr lang="en-GB" altLang="en-US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140" y="3124201"/>
            <a:ext cx="426664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3192" y="4941168"/>
            <a:ext cx="3043998" cy="166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201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Algorithms</a:t>
            </a:r>
            <a:endParaRPr lang="en-GB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altLang="en-US"/>
              <a:t>Problem Solving</a:t>
            </a:r>
          </a:p>
          <a:p>
            <a:pPr lvl="1"/>
            <a:r>
              <a:rPr lang="en-IE" altLang="en-US"/>
              <a:t>Analyse Problem (Analysis)</a:t>
            </a:r>
          </a:p>
          <a:p>
            <a:pPr lvl="1"/>
            <a:r>
              <a:rPr lang="en-IE" altLang="en-US"/>
              <a:t>Develop Algorithm (Design)</a:t>
            </a:r>
          </a:p>
          <a:p>
            <a:pPr lvl="1"/>
            <a:r>
              <a:rPr lang="en-IE" altLang="en-US"/>
              <a:t>Convert into programming language (Development)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005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35317" y="332656"/>
            <a:ext cx="11615778" cy="60486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391024"/>
            <a:ext cx="10361851" cy="1470025"/>
          </a:xfrm>
        </p:spPr>
        <p:txBody>
          <a:bodyPr/>
          <a:lstStyle/>
          <a:p>
            <a:r>
              <a:rPr lang="en-IE" b="1" dirty="0" smtClean="0"/>
              <a:t>Blended Learning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403251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43320" y="188640"/>
            <a:ext cx="11711777" cy="5986712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57932053"/>
              </p:ext>
            </p:extLst>
          </p:nvPr>
        </p:nvGraphicFramePr>
        <p:xfrm>
          <a:off x="1007304" y="692696"/>
          <a:ext cx="9695815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785286" y="1402728"/>
            <a:ext cx="2253941" cy="58611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Traditional</a:t>
            </a:r>
            <a:endParaRPr lang="en-IE" sz="2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767194" y="1412776"/>
            <a:ext cx="2036936" cy="58611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On-Line</a:t>
            </a:r>
            <a:endParaRPr lang="en-IE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2927267" y="5373216"/>
            <a:ext cx="6623874" cy="936104"/>
          </a:xfrm>
          <a:prstGeom prst="round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smtClean="0">
                <a:solidFill>
                  <a:schemeClr val="tx1"/>
                </a:solidFill>
              </a:rPr>
              <a:t>Blended Learning</a:t>
            </a:r>
            <a:endParaRPr lang="en-IE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6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35317" y="332656"/>
            <a:ext cx="11615778" cy="60486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391024"/>
            <a:ext cx="10361851" cy="1470025"/>
          </a:xfrm>
        </p:spPr>
        <p:txBody>
          <a:bodyPr/>
          <a:lstStyle/>
          <a:p>
            <a:r>
              <a:rPr lang="en-IE" b="1" dirty="0"/>
              <a:t>Diana </a:t>
            </a:r>
            <a:r>
              <a:rPr lang="en-IE" b="1" dirty="0" err="1"/>
              <a:t>Laurillard’s</a:t>
            </a:r>
            <a:r>
              <a:rPr lang="en-IE" b="1" dirty="0"/>
              <a:t> </a:t>
            </a:r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b="1" dirty="0" smtClean="0"/>
              <a:t>Conversational </a:t>
            </a:r>
            <a:r>
              <a:rPr lang="en-IE" b="1" dirty="0"/>
              <a:t>Framework</a:t>
            </a:r>
          </a:p>
        </p:txBody>
      </p:sp>
    </p:spTree>
    <p:extLst>
      <p:ext uri="{BB962C8B-B14F-4D97-AF65-F5344CB8AC3E}">
        <p14:creationId xmlns:p14="http://schemas.microsoft.com/office/powerpoint/2010/main" val="286836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1296" y="980728"/>
            <a:ext cx="3743929" cy="1656184"/>
          </a:xfrm>
          <a:prstGeom prst="rect">
            <a:avLst/>
          </a:prstGeom>
          <a:solidFill>
            <a:srgbClr val="CC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Teacher’s </a:t>
            </a: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Conceptual </a:t>
            </a: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Model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19172" y="980728"/>
            <a:ext cx="3743929" cy="1656184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Student’s </a:t>
            </a: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Conceptual </a:t>
            </a: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Model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91296" y="4221088"/>
            <a:ext cx="3743929" cy="1656184"/>
          </a:xfrm>
          <a:prstGeom prst="rect">
            <a:avLst/>
          </a:prstGeom>
          <a:solidFill>
            <a:srgbClr val="CC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Teacher’s </a:t>
            </a: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Constructed</a:t>
            </a: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World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919172" y="4221088"/>
            <a:ext cx="3743929" cy="1656184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Student’s </a:t>
            </a: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Experiential</a:t>
            </a:r>
          </a:p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Knowledge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Left-Right Arrow 2"/>
          <p:cNvSpPr/>
          <p:nvPr/>
        </p:nvSpPr>
        <p:spPr>
          <a:xfrm>
            <a:off x="5135225" y="1484784"/>
            <a:ext cx="2783947" cy="648072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Discussion</a:t>
            </a:r>
            <a:endParaRPr lang="en-IE" b="1" dirty="0"/>
          </a:p>
        </p:txBody>
      </p:sp>
      <p:sp>
        <p:nvSpPr>
          <p:cNvPr id="13" name="Left-Right Arrow 12"/>
          <p:cNvSpPr/>
          <p:nvPr/>
        </p:nvSpPr>
        <p:spPr>
          <a:xfrm>
            <a:off x="5135225" y="4725144"/>
            <a:ext cx="2783947" cy="648072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Interaction</a:t>
            </a:r>
            <a:endParaRPr lang="en-IE" b="1" dirty="0"/>
          </a:p>
        </p:txBody>
      </p:sp>
      <p:sp>
        <p:nvSpPr>
          <p:cNvPr id="7" name="Right Arrow 6"/>
          <p:cNvSpPr/>
          <p:nvPr/>
        </p:nvSpPr>
        <p:spPr>
          <a:xfrm rot="16200000">
            <a:off x="1607189" y="2997008"/>
            <a:ext cx="1584176" cy="86398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ight Arrow 13"/>
          <p:cNvSpPr/>
          <p:nvPr/>
        </p:nvSpPr>
        <p:spPr>
          <a:xfrm rot="16200000">
            <a:off x="8423059" y="2997008"/>
            <a:ext cx="1584176" cy="86398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Arrow 14"/>
          <p:cNvSpPr/>
          <p:nvPr/>
        </p:nvSpPr>
        <p:spPr>
          <a:xfrm rot="5400000">
            <a:off x="9863032" y="2997009"/>
            <a:ext cx="1584176" cy="86398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Arrow 15"/>
          <p:cNvSpPr/>
          <p:nvPr/>
        </p:nvSpPr>
        <p:spPr>
          <a:xfrm rot="5400000">
            <a:off x="3143160" y="2997008"/>
            <a:ext cx="1584176" cy="86398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10031131" y="3068960"/>
            <a:ext cx="2015962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Reflection on Interaction</a:t>
            </a:r>
            <a:endParaRPr lang="en-IE" sz="16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823173" y="3068960"/>
            <a:ext cx="2015962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Adaption of actions</a:t>
            </a:r>
            <a:endParaRPr lang="en-IE" sz="1600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311259" y="3068960"/>
            <a:ext cx="2015962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>
                <a:solidFill>
                  <a:schemeClr val="tx1"/>
                </a:solidFill>
              </a:rPr>
              <a:t>Adaption of </a:t>
            </a:r>
            <a:r>
              <a:rPr lang="en-IE" sz="1600" b="1" dirty="0" smtClean="0">
                <a:solidFill>
                  <a:schemeClr val="tx1"/>
                </a:solidFill>
              </a:rPr>
              <a:t>world</a:t>
            </a:r>
            <a:endParaRPr lang="en-IE" sz="1600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39318" y="3068960"/>
            <a:ext cx="2879945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Reflection on student performance</a:t>
            </a:r>
            <a:endParaRPr lang="en-I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09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35317" y="332656"/>
            <a:ext cx="11615778" cy="60486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391024"/>
            <a:ext cx="10361851" cy="1470025"/>
          </a:xfrm>
        </p:spPr>
        <p:txBody>
          <a:bodyPr/>
          <a:lstStyle/>
          <a:p>
            <a:r>
              <a:rPr lang="en-IE" b="1" dirty="0"/>
              <a:t>Gilly </a:t>
            </a:r>
            <a:r>
              <a:rPr lang="en-IE" b="1" dirty="0" smtClean="0"/>
              <a:t>Salmon’s </a:t>
            </a:r>
            <a:br>
              <a:rPr lang="en-IE" b="1" dirty="0" smtClean="0"/>
            </a:br>
            <a:r>
              <a:rPr lang="en-IE" b="1" dirty="0" smtClean="0"/>
              <a:t>5-Stage </a:t>
            </a:r>
            <a:r>
              <a:rPr lang="en-IE" b="1" dirty="0"/>
              <a:t>Model of e-Learning</a:t>
            </a:r>
          </a:p>
        </p:txBody>
      </p:sp>
    </p:spTree>
    <p:extLst>
      <p:ext uri="{BB962C8B-B14F-4D97-AF65-F5344CB8AC3E}">
        <p14:creationId xmlns:p14="http://schemas.microsoft.com/office/powerpoint/2010/main" val="41918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Module Description</a:t>
            </a:r>
            <a:endParaRPr lang="en-IE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This module is an introduction to programming, program design and algorithms. Students are introduced to a structured procedural programming language and to commonly used algorithms and their implementation.</a:t>
            </a:r>
            <a:endParaRPr lang="en-IE" dirty="0"/>
          </a:p>
          <a:p>
            <a:pPr lvl="1"/>
            <a:r>
              <a:rPr lang="en-GB" dirty="0"/>
              <a:t>This module assumes no prior knowledge of programming or algorithms.</a:t>
            </a:r>
            <a:endParaRPr lang="en-IE" dirty="0"/>
          </a:p>
          <a:p>
            <a:pPr lvl="1"/>
            <a:r>
              <a:rPr lang="en-GB" dirty="0"/>
              <a:t>The aims of this module are to:</a:t>
            </a:r>
            <a:endParaRPr lang="en-IE" dirty="0"/>
          </a:p>
          <a:p>
            <a:pPr lvl="1"/>
            <a:r>
              <a:rPr lang="en-GB" dirty="0"/>
              <a:t>Teach the fundamentals of procedural programming</a:t>
            </a:r>
            <a:endParaRPr lang="en-IE" dirty="0"/>
          </a:p>
          <a:p>
            <a:pPr lvl="1"/>
            <a:r>
              <a:rPr lang="en-GB" dirty="0"/>
              <a:t>Teach the principles of good program design, implementation, documentation and testing. </a:t>
            </a:r>
            <a:endParaRPr lang="en-IE" dirty="0"/>
          </a:p>
          <a:p>
            <a:pPr lvl="1"/>
            <a:r>
              <a:rPr lang="en-GB" dirty="0"/>
              <a:t>Teach the theory and application of elementary algorithms and data structures.</a:t>
            </a:r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2639273" y="5085185"/>
            <a:ext cx="9215824" cy="1080120"/>
          </a:xfrm>
          <a:prstGeom prst="rtTriangle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ight Triangle 21"/>
          <p:cNvSpPr/>
          <p:nvPr/>
        </p:nvSpPr>
        <p:spPr>
          <a:xfrm>
            <a:off x="3407258" y="4005065"/>
            <a:ext cx="8447839" cy="1080120"/>
          </a:xfrm>
          <a:prstGeom prst="rtTriangle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ight Triangle 22"/>
          <p:cNvSpPr/>
          <p:nvPr/>
        </p:nvSpPr>
        <p:spPr>
          <a:xfrm>
            <a:off x="4175243" y="2924945"/>
            <a:ext cx="7679854" cy="1080120"/>
          </a:xfrm>
          <a:prstGeom prst="rtTriangle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ight Triangle 23"/>
          <p:cNvSpPr/>
          <p:nvPr/>
        </p:nvSpPr>
        <p:spPr>
          <a:xfrm>
            <a:off x="4943229" y="1844825"/>
            <a:ext cx="6911868" cy="1080120"/>
          </a:xfrm>
          <a:prstGeom prst="rtTriangle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ight Triangle 24"/>
          <p:cNvSpPr/>
          <p:nvPr/>
        </p:nvSpPr>
        <p:spPr>
          <a:xfrm>
            <a:off x="5711214" y="764705"/>
            <a:ext cx="6143883" cy="1080120"/>
          </a:xfrm>
          <a:prstGeom prst="rtTriangle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ight Triangle 25"/>
          <p:cNvSpPr/>
          <p:nvPr/>
        </p:nvSpPr>
        <p:spPr>
          <a:xfrm rot="10800000">
            <a:off x="5711214" y="764705"/>
            <a:ext cx="6143883" cy="1080120"/>
          </a:xfrm>
          <a:prstGeom prst="rtTriangl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ight Triangle 26"/>
          <p:cNvSpPr/>
          <p:nvPr/>
        </p:nvSpPr>
        <p:spPr>
          <a:xfrm rot="10800000">
            <a:off x="4943229" y="1844826"/>
            <a:ext cx="6911868" cy="1080120"/>
          </a:xfrm>
          <a:prstGeom prst="rtTriangl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ight Triangle 27"/>
          <p:cNvSpPr/>
          <p:nvPr/>
        </p:nvSpPr>
        <p:spPr>
          <a:xfrm rot="10800000">
            <a:off x="4175243" y="2924947"/>
            <a:ext cx="7679854" cy="1080120"/>
          </a:xfrm>
          <a:prstGeom prst="rtTriangl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ight Triangle 28"/>
          <p:cNvSpPr/>
          <p:nvPr/>
        </p:nvSpPr>
        <p:spPr>
          <a:xfrm rot="10800000">
            <a:off x="3407258" y="4005064"/>
            <a:ext cx="8447839" cy="1080120"/>
          </a:xfrm>
          <a:prstGeom prst="rtTriangl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Right Triangle 29"/>
          <p:cNvSpPr/>
          <p:nvPr/>
        </p:nvSpPr>
        <p:spPr>
          <a:xfrm rot="10800000">
            <a:off x="2639273" y="5085184"/>
            <a:ext cx="9215824" cy="1080120"/>
          </a:xfrm>
          <a:prstGeom prst="rtTriangl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2639273" y="5085185"/>
            <a:ext cx="9215824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3407258" y="4005065"/>
            <a:ext cx="8447839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4175243" y="2924945"/>
            <a:ext cx="7679854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943229" y="1844825"/>
            <a:ext cx="6911868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>
            <a:off x="5711214" y="764705"/>
            <a:ext cx="6143883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 3"/>
          <p:cNvSpPr/>
          <p:nvPr/>
        </p:nvSpPr>
        <p:spPr>
          <a:xfrm>
            <a:off x="7260024" y="119514"/>
            <a:ext cx="2303956" cy="36004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>
                <a:solidFill>
                  <a:schemeClr val="tx1"/>
                </a:solidFill>
              </a:rPr>
              <a:t>e</a:t>
            </a:r>
            <a:r>
              <a:rPr lang="en-IE" b="1" dirty="0" smtClean="0">
                <a:solidFill>
                  <a:schemeClr val="tx1"/>
                </a:solidFill>
              </a:rPr>
              <a:t>-Moderating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339492" y="119514"/>
            <a:ext cx="2303956" cy="360040"/>
          </a:xfrm>
          <a:prstGeom prst="rect">
            <a:avLst/>
          </a:prstGeom>
          <a:solidFill>
            <a:srgbClr val="CC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Tech Support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2159281" y="5085185"/>
            <a:ext cx="383993" cy="108012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298910" y="5157193"/>
            <a:ext cx="184159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Access &amp;</a:t>
            </a:r>
          </a:p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Motivation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Left Brace 31"/>
          <p:cNvSpPr/>
          <p:nvPr/>
        </p:nvSpPr>
        <p:spPr>
          <a:xfrm>
            <a:off x="2735270" y="4005065"/>
            <a:ext cx="383993" cy="100811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578358" y="4077072"/>
            <a:ext cx="205069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On-Line</a:t>
            </a:r>
          </a:p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Socialization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Left Brace 33"/>
          <p:cNvSpPr/>
          <p:nvPr/>
        </p:nvSpPr>
        <p:spPr>
          <a:xfrm>
            <a:off x="3599254" y="2924945"/>
            <a:ext cx="383993" cy="100811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Left Brace 34"/>
          <p:cNvSpPr/>
          <p:nvPr/>
        </p:nvSpPr>
        <p:spPr>
          <a:xfrm>
            <a:off x="4367239" y="1844824"/>
            <a:ext cx="383993" cy="100811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Left Brace 35"/>
          <p:cNvSpPr/>
          <p:nvPr/>
        </p:nvSpPr>
        <p:spPr>
          <a:xfrm>
            <a:off x="5039226" y="764705"/>
            <a:ext cx="383993" cy="100811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1538047" y="2906942"/>
            <a:ext cx="196451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Information</a:t>
            </a:r>
          </a:p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Exchange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213572" y="1826822"/>
            <a:ext cx="209300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Knowledge</a:t>
            </a:r>
          </a:p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Construction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525367" y="1033572"/>
            <a:ext cx="21976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Development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60633" y="5067182"/>
            <a:ext cx="2494464" cy="95410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Welcoming and</a:t>
            </a:r>
          </a:p>
          <a:p>
            <a:pPr algn="r"/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e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ncouraging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77692" y="5211198"/>
            <a:ext cx="2893613" cy="95410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Set-up </a:t>
            </a:r>
          </a:p>
          <a:p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s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ystem and access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07258" y="4077073"/>
            <a:ext cx="3038139" cy="95410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Sending and</a:t>
            </a:r>
          </a:p>
          <a:p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eceiving messages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175244" y="3068960"/>
            <a:ext cx="3559564" cy="95410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Searching,</a:t>
            </a:r>
          </a:p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personalizing software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924827" y="1988841"/>
            <a:ext cx="2145716" cy="95410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endParaRPr lang="en-U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Conferencing</a:t>
            </a:r>
            <a:endParaRPr lang="en-US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692812" y="836713"/>
            <a:ext cx="2418932" cy="95410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endParaRPr lang="en-US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  <a:p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Providing Links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0050437" y="1826822"/>
            <a:ext cx="1804660" cy="95410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Facilitating</a:t>
            </a:r>
          </a:p>
          <a:p>
            <a:pPr algn="r"/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p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rocess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968122" y="674694"/>
            <a:ext cx="1852558" cy="95410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Supporting</a:t>
            </a:r>
          </a:p>
          <a:p>
            <a:pPr algn="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responding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050437" y="2924945"/>
            <a:ext cx="1804660" cy="95410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Facilitating</a:t>
            </a:r>
          </a:p>
          <a:p>
            <a:pPr algn="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tasks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229155" y="4005065"/>
            <a:ext cx="1591525" cy="95410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Providing</a:t>
            </a:r>
          </a:p>
          <a:p>
            <a:pPr algn="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bridges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2047093" y="299534"/>
            <a:ext cx="0" cy="622581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49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35317" y="332656"/>
            <a:ext cx="11615778" cy="60486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391024"/>
            <a:ext cx="10361851" cy="1470025"/>
          </a:xfrm>
        </p:spPr>
        <p:txBody>
          <a:bodyPr/>
          <a:lstStyle/>
          <a:p>
            <a:r>
              <a:rPr lang="en-IE" b="1" dirty="0" smtClean="0"/>
              <a:t>Pam </a:t>
            </a:r>
            <a:r>
              <a:rPr lang="en-IE" b="1" dirty="0" err="1" smtClean="0"/>
              <a:t>Moule’s</a:t>
            </a:r>
            <a:r>
              <a:rPr lang="en-IE" b="1" dirty="0"/>
              <a:t/>
            </a:r>
            <a:br>
              <a:rPr lang="en-IE" b="1" dirty="0"/>
            </a:br>
            <a:r>
              <a:rPr lang="en-IE" b="1" dirty="0" smtClean="0"/>
              <a:t>eLearning Ladder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353853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6200000">
            <a:off x="-1093035" y="3201018"/>
            <a:ext cx="5832648" cy="671987"/>
          </a:xfrm>
          <a:prstGeom prst="rect">
            <a:avLst/>
          </a:prstGeom>
          <a:solidFill>
            <a:srgbClr val="CC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Group Work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-421046" y="3201018"/>
            <a:ext cx="5832648" cy="671987"/>
          </a:xfrm>
          <a:prstGeom prst="rect">
            <a:avLst/>
          </a:prstGeom>
          <a:solidFill>
            <a:srgbClr val="CC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Facilitation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250942" y="3201018"/>
            <a:ext cx="5832648" cy="671987"/>
          </a:xfrm>
          <a:prstGeom prst="rect">
            <a:avLst/>
          </a:prstGeom>
          <a:solidFill>
            <a:srgbClr val="CC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Length of Engagement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4473028" y="3202847"/>
            <a:ext cx="5836308" cy="671987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ICT Access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16200000">
            <a:off x="5145015" y="3202847"/>
            <a:ext cx="5836308" cy="671987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ICT Skills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5817002" y="3199188"/>
            <a:ext cx="5836308" cy="671987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Technical Support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03256" y="5589240"/>
            <a:ext cx="3551932" cy="50405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Information Gathering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03256" y="4725144"/>
            <a:ext cx="3551932" cy="50405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Interactive Media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03256" y="3861048"/>
            <a:ext cx="3551932" cy="50405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Video Conferencing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3256" y="2996952"/>
            <a:ext cx="3551932" cy="50405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E-mail Discussions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03256" y="2060848"/>
            <a:ext cx="3551932" cy="50405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Chat rooms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03256" y="1052736"/>
            <a:ext cx="3551932" cy="64807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On-line Communities of Practice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17" name="Up Arrow 16"/>
          <p:cNvSpPr/>
          <p:nvPr/>
        </p:nvSpPr>
        <p:spPr>
          <a:xfrm>
            <a:off x="9455142" y="692696"/>
            <a:ext cx="1151978" cy="568863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N</a:t>
            </a:r>
          </a:p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C</a:t>
            </a:r>
          </a:p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R</a:t>
            </a:r>
          </a:p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E</a:t>
            </a:r>
          </a:p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A</a:t>
            </a:r>
          </a:p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S</a:t>
            </a:r>
          </a:p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N</a:t>
            </a:r>
          </a:p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G</a:t>
            </a:r>
            <a:endParaRPr lang="en-IE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3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35317" y="332656"/>
            <a:ext cx="11615778" cy="60486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391024"/>
            <a:ext cx="10361851" cy="1470025"/>
          </a:xfrm>
        </p:spPr>
        <p:txBody>
          <a:bodyPr/>
          <a:lstStyle/>
          <a:p>
            <a:r>
              <a:rPr lang="en-IE" b="1" dirty="0"/>
              <a:t>John </a:t>
            </a:r>
            <a:r>
              <a:rPr lang="en-IE" b="1" dirty="0" smtClean="0"/>
              <a:t>Hattie’s</a:t>
            </a:r>
            <a:br>
              <a:rPr lang="en-IE" b="1" dirty="0" smtClean="0"/>
            </a:br>
            <a:r>
              <a:rPr lang="en-IE" b="1" dirty="0" smtClean="0"/>
              <a:t>Meta-Analysis 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388664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391024"/>
            <a:ext cx="10361851" cy="1470025"/>
          </a:xfrm>
        </p:spPr>
        <p:txBody>
          <a:bodyPr>
            <a:normAutofit fontScale="90000"/>
          </a:bodyPr>
          <a:lstStyle/>
          <a:p>
            <a:pPr lvl="0" algn="l"/>
            <a:r>
              <a:rPr lang="en-IE" b="1" dirty="0" smtClean="0"/>
              <a:t>1. Feedback</a:t>
            </a:r>
            <a:r>
              <a:rPr lang="en-IE" b="1" dirty="0"/>
              <a:t/>
            </a:r>
            <a:br>
              <a:rPr lang="en-IE" b="1" dirty="0"/>
            </a:br>
            <a:r>
              <a:rPr lang="en-IE" b="1" dirty="0" smtClean="0"/>
              <a:t>2. Students</a:t>
            </a:r>
            <a:r>
              <a:rPr lang="en-IE" b="1" dirty="0"/>
              <a:t>’ Prior Cognitive Ability</a:t>
            </a:r>
            <a:br>
              <a:rPr lang="en-IE" b="1" dirty="0"/>
            </a:br>
            <a:r>
              <a:rPr lang="en-IE" b="1" dirty="0" smtClean="0"/>
              <a:t>3. Instructional </a:t>
            </a:r>
            <a:r>
              <a:rPr lang="en-IE" b="1" dirty="0"/>
              <a:t>Quality</a:t>
            </a:r>
            <a:br>
              <a:rPr lang="en-IE" b="1" dirty="0"/>
            </a:br>
            <a:r>
              <a:rPr lang="en-IE" b="1" dirty="0" smtClean="0"/>
              <a:t>4. Direct </a:t>
            </a:r>
            <a:r>
              <a:rPr lang="en-IE" b="1" dirty="0"/>
              <a:t>Instruction </a:t>
            </a:r>
            <a:br>
              <a:rPr lang="en-IE" b="1" dirty="0"/>
            </a:br>
            <a:r>
              <a:rPr lang="en-IE" b="1" dirty="0" smtClean="0"/>
              <a:t>5. Premeditation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16723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391024"/>
            <a:ext cx="10361851" cy="1470025"/>
          </a:xfrm>
        </p:spPr>
        <p:txBody>
          <a:bodyPr>
            <a:normAutofit fontScale="90000"/>
          </a:bodyPr>
          <a:lstStyle/>
          <a:p>
            <a:pPr lvl="0" algn="l"/>
            <a:r>
              <a:rPr lang="en-IE" b="1" dirty="0" smtClean="0">
                <a:solidFill>
                  <a:schemeClr val="accent6">
                    <a:lumMod val="50000"/>
                  </a:schemeClr>
                </a:solidFill>
              </a:rPr>
              <a:t>1. Feedback</a:t>
            </a:r>
            <a:r>
              <a:rPr lang="en-IE" b="1" dirty="0"/>
              <a:t/>
            </a:r>
            <a:br>
              <a:rPr lang="en-IE" b="1" dirty="0"/>
            </a:br>
            <a:r>
              <a:rPr lang="en-IE" b="1" dirty="0" smtClean="0">
                <a:solidFill>
                  <a:schemeClr val="accent3">
                    <a:lumMod val="50000"/>
                  </a:schemeClr>
                </a:solidFill>
              </a:rPr>
              <a:t>2. Students</a:t>
            </a:r>
            <a:r>
              <a:rPr lang="en-IE" b="1" dirty="0">
                <a:solidFill>
                  <a:schemeClr val="accent3">
                    <a:lumMod val="50000"/>
                  </a:schemeClr>
                </a:solidFill>
              </a:rPr>
              <a:t>’ Prior Cognitive Ability</a:t>
            </a:r>
            <a:r>
              <a:rPr lang="en-IE" b="1" dirty="0"/>
              <a:t/>
            </a:r>
            <a:br>
              <a:rPr lang="en-IE" b="1" dirty="0"/>
            </a:br>
            <a:r>
              <a:rPr lang="en-IE" b="1" dirty="0" smtClean="0">
                <a:solidFill>
                  <a:schemeClr val="accent6">
                    <a:lumMod val="50000"/>
                  </a:schemeClr>
                </a:solidFill>
              </a:rPr>
              <a:t>3. Instructional </a:t>
            </a:r>
            <a:r>
              <a:rPr lang="en-IE" b="1" dirty="0">
                <a:solidFill>
                  <a:schemeClr val="accent6">
                    <a:lumMod val="50000"/>
                  </a:schemeClr>
                </a:solidFill>
              </a:rPr>
              <a:t>Quality</a:t>
            </a:r>
            <a:br>
              <a:rPr lang="en-IE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IE" b="1" dirty="0" smtClean="0">
                <a:solidFill>
                  <a:schemeClr val="accent6">
                    <a:lumMod val="50000"/>
                  </a:schemeClr>
                </a:solidFill>
              </a:rPr>
              <a:t>4. Direct </a:t>
            </a:r>
            <a:r>
              <a:rPr lang="en-IE" b="1" dirty="0">
                <a:solidFill>
                  <a:schemeClr val="accent6">
                    <a:lumMod val="50000"/>
                  </a:schemeClr>
                </a:solidFill>
              </a:rPr>
              <a:t>Instruction </a:t>
            </a:r>
            <a:br>
              <a:rPr lang="en-IE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IE" b="1" dirty="0" smtClean="0">
                <a:solidFill>
                  <a:schemeClr val="accent6">
                    <a:lumMod val="50000"/>
                  </a:schemeClr>
                </a:solidFill>
              </a:rPr>
              <a:t>5. Premeditation</a:t>
            </a:r>
            <a:endParaRPr lang="en-IE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97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35317" y="332656"/>
            <a:ext cx="11615778" cy="60486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391024"/>
            <a:ext cx="10361851" cy="1470025"/>
          </a:xfrm>
        </p:spPr>
        <p:txBody>
          <a:bodyPr>
            <a:normAutofit/>
          </a:bodyPr>
          <a:lstStyle/>
          <a:p>
            <a:r>
              <a:rPr lang="en-IE" b="1" dirty="0"/>
              <a:t>Robert </a:t>
            </a:r>
            <a:r>
              <a:rPr lang="en-IE" b="1" dirty="0" err="1"/>
              <a:t>Gagné's</a:t>
            </a:r>
            <a:r>
              <a:rPr lang="en-IE" b="1" dirty="0"/>
              <a:t> </a:t>
            </a:r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b="1" dirty="0" smtClean="0"/>
              <a:t>Nine </a:t>
            </a:r>
            <a:r>
              <a:rPr lang="en-IE" b="1" dirty="0"/>
              <a:t>Events of instructional Design</a:t>
            </a:r>
          </a:p>
        </p:txBody>
      </p:sp>
    </p:spTree>
    <p:extLst>
      <p:ext uri="{BB962C8B-B14F-4D97-AF65-F5344CB8AC3E}">
        <p14:creationId xmlns:p14="http://schemas.microsoft.com/office/powerpoint/2010/main" val="9999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Arrow 11"/>
          <p:cNvSpPr/>
          <p:nvPr/>
        </p:nvSpPr>
        <p:spPr>
          <a:xfrm>
            <a:off x="1074925" y="116632"/>
            <a:ext cx="3359936" cy="1944216"/>
          </a:xfrm>
          <a:prstGeom prst="rightArrow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Gain</a:t>
            </a:r>
          </a:p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Attention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420275" y="129921"/>
            <a:ext cx="3359936" cy="1944216"/>
          </a:xfrm>
          <a:prstGeom prst="rightArrow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Inform Learner of Objectives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7823174" y="116632"/>
            <a:ext cx="3359936" cy="1944216"/>
          </a:xfrm>
          <a:prstGeom prst="rightArrow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Stimulate recall of prior learning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056454" y="2420888"/>
            <a:ext cx="3359936" cy="1944216"/>
          </a:xfrm>
          <a:prstGeom prst="rightArrow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Present</a:t>
            </a:r>
          </a:p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Information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4401804" y="2434177"/>
            <a:ext cx="3359936" cy="1944216"/>
          </a:xfrm>
          <a:prstGeom prst="rightArrow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Provide</a:t>
            </a:r>
          </a:p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Guidance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7804703" y="2420888"/>
            <a:ext cx="3359936" cy="1944216"/>
          </a:xfrm>
          <a:prstGeom prst="rightArrow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Elicit</a:t>
            </a:r>
          </a:p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Performance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1074925" y="4783863"/>
            <a:ext cx="3359936" cy="1944216"/>
          </a:xfrm>
          <a:prstGeom prst="rightArrow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Provide</a:t>
            </a:r>
          </a:p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Feedback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420275" y="4797152"/>
            <a:ext cx="3359936" cy="1944216"/>
          </a:xfrm>
          <a:prstGeom prst="rightArrow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Assess</a:t>
            </a:r>
          </a:p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Performance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7823174" y="4783863"/>
            <a:ext cx="3359936" cy="1944216"/>
          </a:xfrm>
          <a:prstGeom prst="rightArrow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Enhance Retention and Transfer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439553" y="1066801"/>
            <a:ext cx="11331369" cy="2369127"/>
          </a:xfrm>
          <a:custGeom>
            <a:avLst/>
            <a:gdLst>
              <a:gd name="connsiteX0" fmla="*/ 8038438 w 8499633"/>
              <a:gd name="connsiteY0" fmla="*/ 0 h 2369127"/>
              <a:gd name="connsiteX1" fmla="*/ 8454075 w 8499633"/>
              <a:gd name="connsiteY1" fmla="*/ 678873 h 2369127"/>
              <a:gd name="connsiteX2" fmla="*/ 7082475 w 8499633"/>
              <a:gd name="connsiteY2" fmla="*/ 1205345 h 2369127"/>
              <a:gd name="connsiteX3" fmla="*/ 501566 w 8499633"/>
              <a:gd name="connsiteY3" fmla="*/ 1219200 h 2369127"/>
              <a:gd name="connsiteX4" fmla="*/ 460002 w 8499633"/>
              <a:gd name="connsiteY4" fmla="*/ 2369127 h 2369127"/>
              <a:gd name="connsiteX5" fmla="*/ 460002 w 8499633"/>
              <a:gd name="connsiteY5" fmla="*/ 2369127 h 236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99633" h="2369127">
                <a:moveTo>
                  <a:pt x="8038438" y="0"/>
                </a:moveTo>
                <a:cubicBezTo>
                  <a:pt x="8325920" y="238991"/>
                  <a:pt x="8613402" y="477982"/>
                  <a:pt x="8454075" y="678873"/>
                </a:cubicBezTo>
                <a:cubicBezTo>
                  <a:pt x="8294748" y="879764"/>
                  <a:pt x="8407893" y="1115290"/>
                  <a:pt x="7082475" y="1205345"/>
                </a:cubicBezTo>
                <a:cubicBezTo>
                  <a:pt x="5757057" y="1295400"/>
                  <a:pt x="1605311" y="1025236"/>
                  <a:pt x="501566" y="1219200"/>
                </a:cubicBezTo>
                <a:cubicBezTo>
                  <a:pt x="-602179" y="1413164"/>
                  <a:pt x="460002" y="2369127"/>
                  <a:pt x="460002" y="2369127"/>
                </a:cubicBezTo>
                <a:lnTo>
                  <a:pt x="460002" y="2369127"/>
                </a:ln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Freeform 28"/>
          <p:cNvSpPr/>
          <p:nvPr/>
        </p:nvSpPr>
        <p:spPr>
          <a:xfrm>
            <a:off x="431315" y="3364130"/>
            <a:ext cx="11331369" cy="2369127"/>
          </a:xfrm>
          <a:custGeom>
            <a:avLst/>
            <a:gdLst>
              <a:gd name="connsiteX0" fmla="*/ 8038438 w 8499633"/>
              <a:gd name="connsiteY0" fmla="*/ 0 h 2369127"/>
              <a:gd name="connsiteX1" fmla="*/ 8454075 w 8499633"/>
              <a:gd name="connsiteY1" fmla="*/ 678873 h 2369127"/>
              <a:gd name="connsiteX2" fmla="*/ 7082475 w 8499633"/>
              <a:gd name="connsiteY2" fmla="*/ 1205345 h 2369127"/>
              <a:gd name="connsiteX3" fmla="*/ 501566 w 8499633"/>
              <a:gd name="connsiteY3" fmla="*/ 1219200 h 2369127"/>
              <a:gd name="connsiteX4" fmla="*/ 460002 w 8499633"/>
              <a:gd name="connsiteY4" fmla="*/ 2369127 h 2369127"/>
              <a:gd name="connsiteX5" fmla="*/ 460002 w 8499633"/>
              <a:gd name="connsiteY5" fmla="*/ 2369127 h 236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99633" h="2369127">
                <a:moveTo>
                  <a:pt x="8038438" y="0"/>
                </a:moveTo>
                <a:cubicBezTo>
                  <a:pt x="8325920" y="238991"/>
                  <a:pt x="8613402" y="477982"/>
                  <a:pt x="8454075" y="678873"/>
                </a:cubicBezTo>
                <a:cubicBezTo>
                  <a:pt x="8294748" y="879764"/>
                  <a:pt x="8407893" y="1115290"/>
                  <a:pt x="7082475" y="1205345"/>
                </a:cubicBezTo>
                <a:cubicBezTo>
                  <a:pt x="5757057" y="1295400"/>
                  <a:pt x="1605311" y="1025236"/>
                  <a:pt x="501566" y="1219200"/>
                </a:cubicBezTo>
                <a:cubicBezTo>
                  <a:pt x="-602179" y="1413164"/>
                  <a:pt x="460002" y="2369127"/>
                  <a:pt x="460002" y="2369127"/>
                </a:cubicBezTo>
                <a:lnTo>
                  <a:pt x="460002" y="2369127"/>
                </a:lnTo>
              </a:path>
            </a:pathLst>
          </a:custGeom>
          <a:noFill/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325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Some Challenges of Blended Learning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Technical Issues</a:t>
            </a:r>
          </a:p>
          <a:p>
            <a:r>
              <a:rPr lang="en-IE" sz="3600" dirty="0" smtClean="0"/>
              <a:t>Motivation of the Students</a:t>
            </a:r>
          </a:p>
          <a:p>
            <a:r>
              <a:rPr lang="en-IE" sz="3600" dirty="0" smtClean="0"/>
              <a:t>Student Participation</a:t>
            </a:r>
          </a:p>
          <a:p>
            <a:r>
              <a:rPr lang="en-IE" sz="3600" dirty="0" smtClean="0"/>
              <a:t>Ensuring Interactive of lessons</a:t>
            </a:r>
          </a:p>
          <a:p>
            <a:r>
              <a:rPr lang="en-IE" sz="3600" dirty="0" smtClean="0"/>
              <a:t>Organisational Alignment</a:t>
            </a:r>
          </a:p>
        </p:txBody>
      </p:sp>
    </p:spTree>
    <p:extLst>
      <p:ext uri="{BB962C8B-B14F-4D97-AF65-F5344CB8AC3E}">
        <p14:creationId xmlns:p14="http://schemas.microsoft.com/office/powerpoint/2010/main" val="9042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75" y="0"/>
            <a:ext cx="12215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91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Learning Outcomes</a:t>
            </a:r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551605"/>
              </p:ext>
            </p:extLst>
          </p:nvPr>
        </p:nvGraphicFramePr>
        <p:xfrm>
          <a:off x="766614" y="1556794"/>
          <a:ext cx="10657184" cy="4824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57184"/>
              </a:tblGrid>
              <a:tr h="747463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</a:rPr>
                        <a:t>On Completion of this module, the learner will be able to</a:t>
                      </a:r>
                      <a:endParaRPr lang="en-IE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5414">
                <a:tc>
                  <a:txBody>
                    <a:bodyPr/>
                    <a:lstStyle/>
                    <a:p>
                      <a:pPr marL="800100" lvl="1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>
                          <a:effectLst/>
                        </a:rPr>
                        <a:t>Design and write computer elementary programs in a structured procedural language.</a:t>
                      </a:r>
                      <a:endParaRPr lang="en-IE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5414">
                <a:tc>
                  <a:txBody>
                    <a:bodyPr/>
                    <a:lstStyle/>
                    <a:p>
                      <a:pPr marL="800100" lvl="1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>
                          <a:effectLst/>
                        </a:rPr>
                        <a:t>Use a text editor with command line tools and simple Integrated Development Environment (IDE) to compile, link and execute program code. </a:t>
                      </a:r>
                      <a:endParaRPr lang="en-IE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5414">
                <a:tc>
                  <a:txBody>
                    <a:bodyPr/>
                    <a:lstStyle/>
                    <a:p>
                      <a:pPr marL="800100" lvl="1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>
                          <a:effectLst/>
                        </a:rPr>
                        <a:t>Divide a computer program into modules. </a:t>
                      </a:r>
                      <a:endParaRPr lang="en-IE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5414">
                <a:tc>
                  <a:txBody>
                    <a:bodyPr/>
                    <a:lstStyle/>
                    <a:p>
                      <a:pPr marL="800100" lvl="1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>
                          <a:effectLst/>
                        </a:rPr>
                        <a:t>Test computer programs to ensure compliance with requirements.  </a:t>
                      </a:r>
                      <a:endParaRPr lang="en-IE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5414">
                <a:tc>
                  <a:txBody>
                    <a:bodyPr/>
                    <a:lstStyle/>
                    <a:p>
                      <a:pPr marL="800100" lvl="1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>
                          <a:effectLst/>
                        </a:rPr>
                        <a:t>Implement elementary algorithms and data structures in a procedural language.</a:t>
                      </a:r>
                      <a:endParaRPr lang="en-IE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30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Indicative Syllabus</a:t>
            </a:r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 fontScale="92500" lnSpcReduction="10000"/>
          </a:bodyPr>
          <a:lstStyle/>
          <a:p>
            <a:pPr lvl="0" fontAlgn="auto"/>
            <a:r>
              <a:rPr lang="en-GB" dirty="0"/>
              <a:t>Introduction: What is a program? Source code. Machine code.  Editing, Compiling, Linking Debugging. Use of an Integrated Development Environment (IDE). </a:t>
            </a:r>
            <a:endParaRPr lang="en-IE" dirty="0"/>
          </a:p>
          <a:p>
            <a:pPr lvl="0" fontAlgn="auto"/>
            <a:r>
              <a:rPr lang="en-GB" dirty="0"/>
              <a:t>Basic Data Types: integer, floating-point and character data and variables.</a:t>
            </a:r>
            <a:endParaRPr lang="en-IE" dirty="0"/>
          </a:p>
          <a:p>
            <a:pPr lvl="0" fontAlgn="auto"/>
            <a:r>
              <a:rPr lang="en-GB" dirty="0"/>
              <a:t>Basic Input-Output: Display data on a screen. Input data from the keyboard.</a:t>
            </a:r>
            <a:endParaRPr lang="en-IE" dirty="0"/>
          </a:p>
          <a:p>
            <a:pPr lvl="0" fontAlgn="auto"/>
            <a:r>
              <a:rPr lang="en-GB" dirty="0"/>
              <a:t>Programming Structures: Conditional statements: Boolean values and expressions, logical and relational operators, if-statement, case-statement, compound conditional statements.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4935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Indicative Syllabus</a:t>
            </a:r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lvl="0" fontAlgn="auto"/>
            <a:r>
              <a:rPr lang="en-GB" dirty="0"/>
              <a:t>Iterative constructs: while-statements, for-statements and nested control statements.</a:t>
            </a:r>
            <a:endParaRPr lang="en-IE" dirty="0"/>
          </a:p>
          <a:p>
            <a:pPr lvl="0" fontAlgn="auto"/>
            <a:r>
              <a:rPr lang="en-GB" dirty="0"/>
              <a:t>Structured Programming:  functions, parameter passing, returning values.</a:t>
            </a:r>
            <a:endParaRPr lang="en-IE" dirty="0"/>
          </a:p>
          <a:p>
            <a:pPr lvl="0"/>
            <a:r>
              <a:rPr lang="en-GB" dirty="0" smtClean="0"/>
              <a:t>Introduction to Data Structures: single-dimensional arrays, two-dimensional arrays, </a:t>
            </a:r>
            <a:r>
              <a:rPr lang="en-GB" dirty="0"/>
              <a:t>dynamically allocated </a:t>
            </a:r>
            <a:r>
              <a:rPr lang="en-GB" dirty="0" smtClean="0"/>
              <a:t>arrays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144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Indicative Syllabus</a:t>
            </a:r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lvl="0" fontAlgn="auto"/>
            <a:r>
              <a:rPr lang="en-GB" dirty="0"/>
              <a:t>Basic Algorithms: summation, counting, numeric operations, swapping, maximum and minimum, simple array manipulation.</a:t>
            </a:r>
            <a:endParaRPr lang="en-IE" dirty="0"/>
          </a:p>
          <a:p>
            <a:pPr lvl="0" fontAlgn="auto"/>
            <a:r>
              <a:rPr lang="en-GB" dirty="0"/>
              <a:t>Elementary Sorting Algorithms: Internal Sorting. Exchange sort. Interchange sort. Bubble sort. Shaker sort. Insertion sort. </a:t>
            </a:r>
            <a:endParaRPr lang="en-IE" dirty="0"/>
          </a:p>
          <a:p>
            <a:pPr lvl="0" fontAlgn="auto"/>
            <a:r>
              <a:rPr lang="en-GB" dirty="0"/>
              <a:t>Testing and debugging: Objectives and principles of testing. Choosing appropriate test data. Simple debugging using a program trace.</a:t>
            </a:r>
            <a:endParaRPr lang="en-IE" dirty="0"/>
          </a:p>
          <a:p>
            <a:r>
              <a:rPr lang="en-GB" dirty="0"/>
              <a:t>Documentation: Style guidelines.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892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Indicative Syllabus</a:t>
            </a:r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596218"/>
              </p:ext>
            </p:extLst>
          </p:nvPr>
        </p:nvGraphicFramePr>
        <p:xfrm>
          <a:off x="1414686" y="1628799"/>
          <a:ext cx="9721080" cy="4536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65628"/>
                <a:gridCol w="2955452"/>
              </a:tblGrid>
              <a:tr h="151216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Assessment Type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Weighting (%)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12168"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Written Assessment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70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12168"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Continuous Assessment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 dirty="0">
                          <a:effectLst/>
                        </a:rPr>
                        <a:t>30</a:t>
                      </a:r>
                      <a:endParaRPr lang="en-IE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0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Introduction to Progra</a:t>
            </a:r>
            <a:r>
              <a:rPr lang="en-IE" sz="6600" dirty="0" smtClean="0"/>
              <a:t>mming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096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Binary</a:t>
            </a:r>
          </a:p>
        </p:txBody>
      </p:sp>
      <p:pic>
        <p:nvPicPr>
          <p:cNvPr id="2051" name="Picture 3" descr="C:\Documents and Settings\dgordon.COMP\Desktop\bin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496" y="2057401"/>
            <a:ext cx="7517421" cy="373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68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613</Words>
  <Application>Microsoft Office PowerPoint</Application>
  <PresentationFormat>Custom</PresentationFormat>
  <Paragraphs>175</Paragraphs>
  <Slides>29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Programming and Algorithms</vt:lpstr>
      <vt:lpstr>Module Description</vt:lpstr>
      <vt:lpstr>Learning Outcomes</vt:lpstr>
      <vt:lpstr>Indicative Syllabus</vt:lpstr>
      <vt:lpstr>Indicative Syllabus</vt:lpstr>
      <vt:lpstr>Indicative Syllabus</vt:lpstr>
      <vt:lpstr>Indicative Syllabus</vt:lpstr>
      <vt:lpstr>Introduction to Programming</vt:lpstr>
      <vt:lpstr>Binary</vt:lpstr>
      <vt:lpstr>Assembly</vt:lpstr>
      <vt:lpstr>     Python     </vt:lpstr>
      <vt:lpstr>IDLE</vt:lpstr>
      <vt:lpstr>Algorithms</vt:lpstr>
      <vt:lpstr>Algorithms</vt:lpstr>
      <vt:lpstr>Blended Learning</vt:lpstr>
      <vt:lpstr>PowerPoint Presentation</vt:lpstr>
      <vt:lpstr>Diana Laurillard’s  Conversational Framework</vt:lpstr>
      <vt:lpstr>PowerPoint Presentation</vt:lpstr>
      <vt:lpstr>Gilly Salmon’s  5-Stage Model of e-Learning</vt:lpstr>
      <vt:lpstr>PowerPoint Presentation</vt:lpstr>
      <vt:lpstr>Pam Moule’s eLearning Ladder</vt:lpstr>
      <vt:lpstr>PowerPoint Presentation</vt:lpstr>
      <vt:lpstr>John Hattie’s Meta-Analysis </vt:lpstr>
      <vt:lpstr>1. Feedback 2. Students’ Prior Cognitive Ability 3. Instructional Quality 4. Direct Instruction  5. Premeditation</vt:lpstr>
      <vt:lpstr>1. Feedback 2. Students’ Prior Cognitive Ability 3. Instructional Quality 4. Direct Instruction  5. Premeditation</vt:lpstr>
      <vt:lpstr>Robert Gagné's  Nine Events of instructional Design</vt:lpstr>
      <vt:lpstr>PowerPoint Presentation</vt:lpstr>
      <vt:lpstr>Some Challenges of Blended Learning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24</cp:revision>
  <dcterms:created xsi:type="dcterms:W3CDTF">2011-11-22T13:33:19Z</dcterms:created>
  <dcterms:modified xsi:type="dcterms:W3CDTF">2015-09-12T20:52:39Z</dcterms:modified>
</cp:coreProperties>
</file>