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4"/>
  </p:notesMasterIdLst>
  <p:sldIdLst>
    <p:sldId id="258" r:id="rId2"/>
    <p:sldId id="705" r:id="rId3"/>
    <p:sldId id="729" r:id="rId4"/>
    <p:sldId id="730" r:id="rId5"/>
    <p:sldId id="731" r:id="rId6"/>
    <p:sldId id="732" r:id="rId7"/>
    <p:sldId id="767" r:id="rId8"/>
    <p:sldId id="763" r:id="rId9"/>
    <p:sldId id="745" r:id="rId10"/>
    <p:sldId id="739" r:id="rId11"/>
    <p:sldId id="740" r:id="rId12"/>
    <p:sldId id="733" r:id="rId13"/>
    <p:sldId id="735" r:id="rId14"/>
    <p:sldId id="725" r:id="rId15"/>
    <p:sldId id="736" r:id="rId16"/>
    <p:sldId id="734" r:id="rId17"/>
    <p:sldId id="737" r:id="rId18"/>
    <p:sldId id="747" r:id="rId19"/>
    <p:sldId id="746" r:id="rId20"/>
    <p:sldId id="743" r:id="rId21"/>
    <p:sldId id="744" r:id="rId22"/>
    <p:sldId id="741" r:id="rId23"/>
    <p:sldId id="742" r:id="rId24"/>
    <p:sldId id="748" r:id="rId25"/>
    <p:sldId id="749" r:id="rId26"/>
    <p:sldId id="764" r:id="rId27"/>
    <p:sldId id="750" r:id="rId28"/>
    <p:sldId id="751" r:id="rId29"/>
    <p:sldId id="752" r:id="rId30"/>
    <p:sldId id="753" r:id="rId31"/>
    <p:sldId id="754" r:id="rId32"/>
    <p:sldId id="755" r:id="rId33"/>
    <p:sldId id="756" r:id="rId34"/>
    <p:sldId id="757" r:id="rId35"/>
    <p:sldId id="758" r:id="rId36"/>
    <p:sldId id="759" r:id="rId37"/>
    <p:sldId id="760" r:id="rId38"/>
    <p:sldId id="765" r:id="rId39"/>
    <p:sldId id="761" r:id="rId40"/>
    <p:sldId id="762" r:id="rId41"/>
    <p:sldId id="766" r:id="rId42"/>
    <p:sldId id="557" r:id="rId43"/>
  </p:sldIdLst>
  <p:sldSz cx="12190413"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756" y="-96"/>
      </p:cViewPr>
      <p:guideLst>
        <p:guide orient="horz" pos="2160"/>
        <p:guide pos="38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5F2B873-4957-4E3B-A77F-8908B9507D51}" type="datetimeFigureOut">
              <a:rPr lang="en-IE" smtClean="0"/>
              <a:t>07/03/2016</a:t>
            </a:fld>
            <a:endParaRPr lang="en-IE"/>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ED8A29D-1E5C-4453-A787-2853283287FD}" type="slidenum">
              <a:rPr lang="en-IE" smtClean="0"/>
              <a:t>‹#›</a:t>
            </a:fld>
            <a:endParaRPr lang="en-IE"/>
          </a:p>
        </p:txBody>
      </p:sp>
    </p:spTree>
    <p:extLst>
      <p:ext uri="{BB962C8B-B14F-4D97-AF65-F5344CB8AC3E}">
        <p14:creationId xmlns:p14="http://schemas.microsoft.com/office/powerpoint/2010/main" val="27337574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281" y="2130426"/>
            <a:ext cx="10361851" cy="1470025"/>
          </a:xfrm>
        </p:spPr>
        <p:txBody>
          <a:bodyPr/>
          <a:lstStyle/>
          <a:p>
            <a:r>
              <a:rPr lang="en-US" smtClean="0"/>
              <a:t>Click to edit Master title style</a:t>
            </a:r>
            <a:endParaRPr lang="en-IE"/>
          </a:p>
        </p:txBody>
      </p:sp>
      <p:sp>
        <p:nvSpPr>
          <p:cNvPr id="3" name="Subtitle 2"/>
          <p:cNvSpPr>
            <a:spLocks noGrp="1"/>
          </p:cNvSpPr>
          <p:nvPr>
            <p:ph type="subTitle" idx="1"/>
          </p:nvPr>
        </p:nvSpPr>
        <p:spPr>
          <a:xfrm>
            <a:off x="1828562" y="3886200"/>
            <a:ext cx="8533289"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E"/>
          </a:p>
        </p:txBody>
      </p:sp>
      <p:sp>
        <p:nvSpPr>
          <p:cNvPr id="4" name="Date Placeholder 3"/>
          <p:cNvSpPr>
            <a:spLocks noGrp="1"/>
          </p:cNvSpPr>
          <p:nvPr>
            <p:ph type="dt" sz="half" idx="10"/>
          </p:nvPr>
        </p:nvSpPr>
        <p:spPr/>
        <p:txBody>
          <a:bodyPr/>
          <a:lstStyle/>
          <a:p>
            <a:fld id="{676021C0-1213-4F34-A6AB-E33E0EFBFE64}" type="datetimeFigureOut">
              <a:rPr lang="en-IE" smtClean="0"/>
              <a:pPr/>
              <a:t>07/03/2016</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263132FE-B943-4AC5-9B2C-5F8E869A79B0}" type="slidenum">
              <a:rPr lang="en-IE" smtClean="0"/>
              <a:pPr/>
              <a:t>‹#›</a:t>
            </a:fld>
            <a:endParaRPr lang="en-I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676021C0-1213-4F34-A6AB-E33E0EFBFE64}" type="datetimeFigureOut">
              <a:rPr lang="en-IE" smtClean="0"/>
              <a:pPr/>
              <a:t>07/03/2016</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263132FE-B943-4AC5-9B2C-5F8E869A79B0}" type="slidenum">
              <a:rPr lang="en-IE" smtClean="0"/>
              <a:pPr/>
              <a:t>‹#›</a:t>
            </a:fld>
            <a:endParaRPr lang="en-I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8049" y="274639"/>
            <a:ext cx="2742843" cy="5851525"/>
          </a:xfrm>
        </p:spPr>
        <p:txBody>
          <a:bodyPr vert="eaVert"/>
          <a:lstStyle/>
          <a:p>
            <a:r>
              <a:rPr lang="en-US" smtClean="0"/>
              <a:t>Click to edit Master title style</a:t>
            </a:r>
            <a:endParaRPr lang="en-IE"/>
          </a:p>
        </p:txBody>
      </p:sp>
      <p:sp>
        <p:nvSpPr>
          <p:cNvPr id="3" name="Vertical Text Placeholder 2"/>
          <p:cNvSpPr>
            <a:spLocks noGrp="1"/>
          </p:cNvSpPr>
          <p:nvPr>
            <p:ph type="body" orient="vert" idx="1"/>
          </p:nvPr>
        </p:nvSpPr>
        <p:spPr>
          <a:xfrm>
            <a:off x="609521" y="274639"/>
            <a:ext cx="8025355"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676021C0-1213-4F34-A6AB-E33E0EFBFE64}" type="datetimeFigureOut">
              <a:rPr lang="en-IE" smtClean="0"/>
              <a:pPr/>
              <a:t>07/03/2016</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263132FE-B943-4AC5-9B2C-5F8E869A79B0}" type="slidenum">
              <a:rPr lang="en-IE" smtClean="0"/>
              <a:pPr/>
              <a:t>‹#›</a:t>
            </a:fld>
            <a:endParaRPr lang="en-I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676021C0-1213-4F34-A6AB-E33E0EFBFE64}" type="datetimeFigureOut">
              <a:rPr lang="en-IE" smtClean="0"/>
              <a:pPr/>
              <a:t>07/03/2016</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263132FE-B943-4AC5-9B2C-5F8E869A79B0}" type="slidenum">
              <a:rPr lang="en-IE" smtClean="0"/>
              <a:pPr/>
              <a:t>‹#›</a:t>
            </a:fld>
            <a:endParaRPr lang="en-I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2959" y="4406901"/>
            <a:ext cx="10361851" cy="1362075"/>
          </a:xfrm>
        </p:spPr>
        <p:txBody>
          <a:bodyPr anchor="t"/>
          <a:lstStyle>
            <a:lvl1pPr algn="l">
              <a:defRPr sz="4000" b="1" cap="all"/>
            </a:lvl1pPr>
          </a:lstStyle>
          <a:p>
            <a:r>
              <a:rPr lang="en-US" smtClean="0"/>
              <a:t>Click to edit Master title style</a:t>
            </a:r>
            <a:endParaRPr lang="en-IE"/>
          </a:p>
        </p:txBody>
      </p:sp>
      <p:sp>
        <p:nvSpPr>
          <p:cNvPr id="3" name="Text Placeholder 2"/>
          <p:cNvSpPr>
            <a:spLocks noGrp="1"/>
          </p:cNvSpPr>
          <p:nvPr>
            <p:ph type="body" idx="1"/>
          </p:nvPr>
        </p:nvSpPr>
        <p:spPr>
          <a:xfrm>
            <a:off x="962959" y="2906713"/>
            <a:ext cx="10361851"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76021C0-1213-4F34-A6AB-E33E0EFBFE64}" type="datetimeFigureOut">
              <a:rPr lang="en-IE" smtClean="0"/>
              <a:pPr/>
              <a:t>07/03/2016</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263132FE-B943-4AC5-9B2C-5F8E869A79B0}" type="slidenum">
              <a:rPr lang="en-IE" smtClean="0"/>
              <a:pPr/>
              <a:t>‹#›</a:t>
            </a:fld>
            <a:endParaRPr lang="en-I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sz="half" idx="1"/>
          </p:nvPr>
        </p:nvSpPr>
        <p:spPr>
          <a:xfrm>
            <a:off x="609521" y="1600201"/>
            <a:ext cx="538409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Content Placeholder 3"/>
          <p:cNvSpPr>
            <a:spLocks noGrp="1"/>
          </p:cNvSpPr>
          <p:nvPr>
            <p:ph sz="half" idx="2"/>
          </p:nvPr>
        </p:nvSpPr>
        <p:spPr>
          <a:xfrm>
            <a:off x="6196793" y="1600201"/>
            <a:ext cx="538409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Date Placeholder 4"/>
          <p:cNvSpPr>
            <a:spLocks noGrp="1"/>
          </p:cNvSpPr>
          <p:nvPr>
            <p:ph type="dt" sz="half" idx="10"/>
          </p:nvPr>
        </p:nvSpPr>
        <p:spPr/>
        <p:txBody>
          <a:bodyPr/>
          <a:lstStyle/>
          <a:p>
            <a:fld id="{676021C0-1213-4F34-A6AB-E33E0EFBFE64}" type="datetimeFigureOut">
              <a:rPr lang="en-IE" smtClean="0"/>
              <a:pPr/>
              <a:t>07/03/2016</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263132FE-B943-4AC5-9B2C-5F8E869A79B0}" type="slidenum">
              <a:rPr lang="en-IE" smtClean="0"/>
              <a:pPr/>
              <a:t>‹#›</a:t>
            </a:fld>
            <a:endParaRPr lang="en-I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E"/>
          </a:p>
        </p:txBody>
      </p:sp>
      <p:sp>
        <p:nvSpPr>
          <p:cNvPr id="3" name="Text Placeholder 2"/>
          <p:cNvSpPr>
            <a:spLocks noGrp="1"/>
          </p:cNvSpPr>
          <p:nvPr>
            <p:ph type="body" idx="1"/>
          </p:nvPr>
        </p:nvSpPr>
        <p:spPr>
          <a:xfrm>
            <a:off x="609521" y="1535113"/>
            <a:ext cx="5386216"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521" y="2174875"/>
            <a:ext cx="5386216"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Text Placeholder 4"/>
          <p:cNvSpPr>
            <a:spLocks noGrp="1"/>
          </p:cNvSpPr>
          <p:nvPr>
            <p:ph type="body" sz="quarter" idx="3"/>
          </p:nvPr>
        </p:nvSpPr>
        <p:spPr>
          <a:xfrm>
            <a:off x="6192561" y="1535113"/>
            <a:ext cx="538833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2561" y="2174875"/>
            <a:ext cx="538833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7" name="Date Placeholder 6"/>
          <p:cNvSpPr>
            <a:spLocks noGrp="1"/>
          </p:cNvSpPr>
          <p:nvPr>
            <p:ph type="dt" sz="half" idx="10"/>
          </p:nvPr>
        </p:nvSpPr>
        <p:spPr/>
        <p:txBody>
          <a:bodyPr/>
          <a:lstStyle/>
          <a:p>
            <a:fld id="{676021C0-1213-4F34-A6AB-E33E0EFBFE64}" type="datetimeFigureOut">
              <a:rPr lang="en-IE" smtClean="0"/>
              <a:pPr/>
              <a:t>07/03/2016</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263132FE-B943-4AC5-9B2C-5F8E869A79B0}" type="slidenum">
              <a:rPr lang="en-IE" smtClean="0"/>
              <a:pPr/>
              <a:t>‹#›</a:t>
            </a:fld>
            <a:endParaRPr lang="en-I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Date Placeholder 2"/>
          <p:cNvSpPr>
            <a:spLocks noGrp="1"/>
          </p:cNvSpPr>
          <p:nvPr>
            <p:ph type="dt" sz="half" idx="10"/>
          </p:nvPr>
        </p:nvSpPr>
        <p:spPr/>
        <p:txBody>
          <a:bodyPr/>
          <a:lstStyle/>
          <a:p>
            <a:fld id="{676021C0-1213-4F34-A6AB-E33E0EFBFE64}" type="datetimeFigureOut">
              <a:rPr lang="en-IE" smtClean="0"/>
              <a:pPr/>
              <a:t>07/03/2016</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263132FE-B943-4AC5-9B2C-5F8E869A79B0}" type="slidenum">
              <a:rPr lang="en-IE" smtClean="0"/>
              <a:pPr/>
              <a:t>‹#›</a:t>
            </a:fld>
            <a:endParaRPr lang="en-I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6021C0-1213-4F34-A6AB-E33E0EFBFE64}" type="datetimeFigureOut">
              <a:rPr lang="en-IE" smtClean="0"/>
              <a:pPr/>
              <a:t>07/03/2016</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263132FE-B943-4AC5-9B2C-5F8E869A79B0}" type="slidenum">
              <a:rPr lang="en-IE" smtClean="0"/>
              <a:pPr/>
              <a:t>‹#›</a:t>
            </a:fld>
            <a:endParaRPr lang="en-I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21" y="273050"/>
            <a:ext cx="4010562" cy="1162050"/>
          </a:xfrm>
        </p:spPr>
        <p:txBody>
          <a:bodyPr anchor="b"/>
          <a:lstStyle>
            <a:lvl1pPr algn="l">
              <a:defRPr sz="2000" b="1"/>
            </a:lvl1pPr>
          </a:lstStyle>
          <a:p>
            <a:r>
              <a:rPr lang="en-US" smtClean="0"/>
              <a:t>Click to edit Master title style</a:t>
            </a:r>
            <a:endParaRPr lang="en-IE"/>
          </a:p>
        </p:txBody>
      </p:sp>
      <p:sp>
        <p:nvSpPr>
          <p:cNvPr id="3" name="Content Placeholder 2"/>
          <p:cNvSpPr>
            <a:spLocks noGrp="1"/>
          </p:cNvSpPr>
          <p:nvPr>
            <p:ph idx="1"/>
          </p:nvPr>
        </p:nvSpPr>
        <p:spPr>
          <a:xfrm>
            <a:off x="4766113" y="273051"/>
            <a:ext cx="681477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Text Placeholder 3"/>
          <p:cNvSpPr>
            <a:spLocks noGrp="1"/>
          </p:cNvSpPr>
          <p:nvPr>
            <p:ph type="body" sz="half" idx="2"/>
          </p:nvPr>
        </p:nvSpPr>
        <p:spPr>
          <a:xfrm>
            <a:off x="609521" y="1435101"/>
            <a:ext cx="4010562"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76021C0-1213-4F34-A6AB-E33E0EFBFE64}" type="datetimeFigureOut">
              <a:rPr lang="en-IE" smtClean="0"/>
              <a:pPr/>
              <a:t>07/03/2016</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263132FE-B943-4AC5-9B2C-5F8E869A79B0}" type="slidenum">
              <a:rPr lang="en-IE" smtClean="0"/>
              <a:pPr/>
              <a:t>‹#›</a:t>
            </a:fld>
            <a:endParaRPr lang="en-I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406" y="4800600"/>
            <a:ext cx="7314248" cy="566738"/>
          </a:xfrm>
        </p:spPr>
        <p:txBody>
          <a:bodyPr anchor="b"/>
          <a:lstStyle>
            <a:lvl1pPr algn="l">
              <a:defRPr sz="2000" b="1"/>
            </a:lvl1pPr>
          </a:lstStyle>
          <a:p>
            <a:r>
              <a:rPr lang="en-US" smtClean="0"/>
              <a:t>Click to edit Master title style</a:t>
            </a:r>
            <a:endParaRPr lang="en-IE"/>
          </a:p>
        </p:txBody>
      </p:sp>
      <p:sp>
        <p:nvSpPr>
          <p:cNvPr id="3" name="Picture Placeholder 2"/>
          <p:cNvSpPr>
            <a:spLocks noGrp="1"/>
          </p:cNvSpPr>
          <p:nvPr>
            <p:ph type="pic" idx="1"/>
          </p:nvPr>
        </p:nvSpPr>
        <p:spPr>
          <a:xfrm>
            <a:off x="2389406" y="612775"/>
            <a:ext cx="7314248"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p:cNvSpPr>
            <a:spLocks noGrp="1"/>
          </p:cNvSpPr>
          <p:nvPr>
            <p:ph type="body" sz="half" idx="2"/>
          </p:nvPr>
        </p:nvSpPr>
        <p:spPr>
          <a:xfrm>
            <a:off x="2389406" y="5367338"/>
            <a:ext cx="7314248"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76021C0-1213-4F34-A6AB-E33E0EFBFE64}" type="datetimeFigureOut">
              <a:rPr lang="en-IE" smtClean="0"/>
              <a:pPr/>
              <a:t>07/03/2016</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263132FE-B943-4AC5-9B2C-5F8E869A79B0}" type="slidenum">
              <a:rPr lang="en-IE" smtClean="0"/>
              <a:pPr/>
              <a:t>‹#›</a:t>
            </a:fld>
            <a:endParaRPr lang="en-I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521" y="274638"/>
            <a:ext cx="10971372" cy="1143000"/>
          </a:xfrm>
          <a:prstGeom prst="rect">
            <a:avLst/>
          </a:prstGeom>
        </p:spPr>
        <p:txBody>
          <a:bodyPr vert="horz" lIns="91440" tIns="45720" rIns="91440" bIns="45720" rtlCol="0" anchor="ctr">
            <a:normAutofit/>
          </a:bodyPr>
          <a:lstStyle/>
          <a:p>
            <a:r>
              <a:rPr lang="en-US" smtClean="0"/>
              <a:t>Click to edit Master title style</a:t>
            </a:r>
            <a:endParaRPr lang="en-IE"/>
          </a:p>
        </p:txBody>
      </p:sp>
      <p:sp>
        <p:nvSpPr>
          <p:cNvPr id="3" name="Text Placeholder 2"/>
          <p:cNvSpPr>
            <a:spLocks noGrp="1"/>
          </p:cNvSpPr>
          <p:nvPr>
            <p:ph type="body" idx="1"/>
          </p:nvPr>
        </p:nvSpPr>
        <p:spPr>
          <a:xfrm>
            <a:off x="609521" y="1600201"/>
            <a:ext cx="10971372"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2"/>
          </p:nvPr>
        </p:nvSpPr>
        <p:spPr>
          <a:xfrm>
            <a:off x="609521" y="6356351"/>
            <a:ext cx="284443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6021C0-1213-4F34-A6AB-E33E0EFBFE64}" type="datetimeFigureOut">
              <a:rPr lang="en-IE" smtClean="0"/>
              <a:pPr/>
              <a:t>07/03/2016</a:t>
            </a:fld>
            <a:endParaRPr lang="en-IE"/>
          </a:p>
        </p:txBody>
      </p:sp>
      <p:sp>
        <p:nvSpPr>
          <p:cNvPr id="5" name="Footer Placeholder 4"/>
          <p:cNvSpPr>
            <a:spLocks noGrp="1"/>
          </p:cNvSpPr>
          <p:nvPr>
            <p:ph type="ftr" sz="quarter" idx="3"/>
          </p:nvPr>
        </p:nvSpPr>
        <p:spPr>
          <a:xfrm>
            <a:off x="4165058" y="6356351"/>
            <a:ext cx="3860297"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p:cNvSpPr>
            <a:spLocks noGrp="1"/>
          </p:cNvSpPr>
          <p:nvPr>
            <p:ph type="sldNum" sz="quarter" idx="4"/>
          </p:nvPr>
        </p:nvSpPr>
        <p:spPr>
          <a:xfrm>
            <a:off x="8736463" y="6356351"/>
            <a:ext cx="284443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3132FE-B943-4AC5-9B2C-5F8E869A79B0}" type="slidenum">
              <a:rPr lang="en-IE" smtClean="0"/>
              <a:pPr/>
              <a:t>‹#›</a:t>
            </a:fld>
            <a:endParaRPr lang="en-I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IE" sz="6000" dirty="0">
                <a:solidFill>
                  <a:schemeClr val="bg1"/>
                </a:solidFill>
              </a:rPr>
              <a:t>Python: </a:t>
            </a:r>
            <a:r>
              <a:rPr lang="en-IE" sz="6000" dirty="0" smtClean="0">
                <a:solidFill>
                  <a:schemeClr val="bg1"/>
                </a:solidFill>
              </a:rPr>
              <a:t>File Management</a:t>
            </a:r>
            <a:endParaRPr lang="en-IE" sz="6000" dirty="0">
              <a:solidFill>
                <a:schemeClr val="bg1"/>
              </a:solidFill>
            </a:endParaRPr>
          </a:p>
        </p:txBody>
      </p:sp>
      <p:sp>
        <p:nvSpPr>
          <p:cNvPr id="3" name="Subtitle 2"/>
          <p:cNvSpPr>
            <a:spLocks noGrp="1"/>
          </p:cNvSpPr>
          <p:nvPr>
            <p:ph type="subTitle" idx="1"/>
          </p:nvPr>
        </p:nvSpPr>
        <p:spPr/>
        <p:txBody>
          <a:bodyPr/>
          <a:lstStyle/>
          <a:p>
            <a:r>
              <a:rPr lang="en-IE" dirty="0" smtClean="0">
                <a:solidFill>
                  <a:schemeClr val="bg1"/>
                </a:solidFill>
              </a:rPr>
              <a:t>Damian Gordon</a:t>
            </a:r>
            <a:endParaRPr lang="en-IE" dirty="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File Management</a:t>
            </a:r>
            <a:endParaRPr lang="en-IE" dirty="0">
              <a:solidFill>
                <a:schemeClr val="bg1"/>
              </a:solidFill>
            </a:endParaRPr>
          </a:p>
        </p:txBody>
      </p:sp>
      <p:sp>
        <p:nvSpPr>
          <p:cNvPr id="2" name="Content Placeholder 1"/>
          <p:cNvSpPr>
            <a:spLocks noGrp="1"/>
          </p:cNvSpPr>
          <p:nvPr>
            <p:ph idx="1"/>
          </p:nvPr>
        </p:nvSpPr>
        <p:spPr>
          <a:xfrm>
            <a:off x="609521" y="1600201"/>
            <a:ext cx="10742269" cy="4525963"/>
          </a:xfrm>
        </p:spPr>
        <p:txBody>
          <a:bodyPr>
            <a:normAutofit/>
          </a:bodyPr>
          <a:lstStyle/>
          <a:p>
            <a:pPr marL="0" indent="0">
              <a:buNone/>
            </a:pPr>
            <a:r>
              <a:rPr lang="en-IE" sz="2400" dirty="0">
                <a:solidFill>
                  <a:schemeClr val="bg1"/>
                </a:solidFill>
                <a:latin typeface="Courier New" panose="02070309020205020404" pitchFamily="49" charset="0"/>
                <a:cs typeface="Courier New" panose="02070309020205020404" pitchFamily="49" charset="0"/>
              </a:rPr>
              <a:t># PROGRAM </a:t>
            </a:r>
            <a:r>
              <a:rPr lang="en-IE" sz="2400" dirty="0" smtClean="0">
                <a:solidFill>
                  <a:schemeClr val="bg1"/>
                </a:solidFill>
                <a:latin typeface="Courier New" panose="02070309020205020404" pitchFamily="49" charset="0"/>
                <a:cs typeface="Courier New" panose="02070309020205020404" pitchFamily="49" charset="0"/>
              </a:rPr>
              <a:t>FileReader1</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err="1">
                <a:solidFill>
                  <a:schemeClr val="bg1"/>
                </a:solidFill>
                <a:latin typeface="Courier New" panose="02070309020205020404" pitchFamily="49" charset="0"/>
                <a:cs typeface="Courier New" panose="02070309020205020404" pitchFamily="49" charset="0"/>
              </a:rPr>
              <a:t>file_pointer</a:t>
            </a:r>
            <a:r>
              <a:rPr lang="en-IE" sz="2400" dirty="0">
                <a:solidFill>
                  <a:schemeClr val="bg1"/>
                </a:solidFill>
                <a:latin typeface="Courier New" panose="02070309020205020404" pitchFamily="49" charset="0"/>
                <a:cs typeface="Courier New" panose="02070309020205020404" pitchFamily="49" charset="0"/>
              </a:rPr>
              <a:t> = open("C:\Python34\MyData.txt", "r")</a:t>
            </a:r>
          </a:p>
          <a:p>
            <a:pPr marL="0" indent="0">
              <a:buNone/>
            </a:pPr>
            <a:r>
              <a:rPr lang="en-IE" sz="2400" dirty="0" smtClean="0">
                <a:solidFill>
                  <a:schemeClr val="bg1"/>
                </a:solidFill>
                <a:latin typeface="Courier New" panose="02070309020205020404" pitchFamily="49" charset="0"/>
                <a:cs typeface="Courier New" panose="02070309020205020404" pitchFamily="49" charset="0"/>
              </a:rPr>
              <a:t>print(</a:t>
            </a:r>
            <a:r>
              <a:rPr lang="en-IE" sz="2400" dirty="0" err="1" smtClean="0">
                <a:solidFill>
                  <a:schemeClr val="bg1"/>
                </a:solidFill>
                <a:latin typeface="Courier New" panose="02070309020205020404" pitchFamily="49" charset="0"/>
                <a:cs typeface="Courier New" panose="02070309020205020404" pitchFamily="49" charset="0"/>
              </a:rPr>
              <a:t>file_pointer.read</a:t>
            </a:r>
            <a:r>
              <a:rPr lang="en-IE" sz="2400" dirty="0" smtClean="0">
                <a:solidFill>
                  <a:schemeClr val="bg1"/>
                </a:solidFill>
                <a:latin typeface="Courier New" panose="02070309020205020404" pitchFamily="49" charset="0"/>
                <a:cs typeface="Courier New" panose="02070309020205020404" pitchFamily="49" charset="0"/>
              </a:rPr>
              <a:t>())</a:t>
            </a:r>
          </a:p>
          <a:p>
            <a:pPr marL="0" indent="0">
              <a:buNone/>
            </a:pPr>
            <a:r>
              <a:rPr lang="en-IE" sz="2400" dirty="0" err="1" smtClean="0">
                <a:solidFill>
                  <a:schemeClr val="bg1"/>
                </a:solidFill>
                <a:latin typeface="Courier New" panose="02070309020205020404" pitchFamily="49" charset="0"/>
                <a:cs typeface="Courier New" panose="02070309020205020404" pitchFamily="49" charset="0"/>
              </a:rPr>
              <a:t>file_pointer.close</a:t>
            </a:r>
            <a:r>
              <a:rPr lang="en-IE" sz="2400" dirty="0" smtClean="0">
                <a:solidFill>
                  <a:schemeClr val="bg1"/>
                </a:solidFill>
                <a:latin typeface="Courier New" panose="02070309020205020404" pitchFamily="49" charset="0"/>
                <a:cs typeface="Courier New" panose="02070309020205020404" pitchFamily="49" charset="0"/>
              </a:rPr>
              <a:t>()</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endParaRPr lang="en-IE" sz="2400" dirty="0" smtClean="0">
              <a:solidFill>
                <a:schemeClr val="bg1"/>
              </a:solidFill>
              <a:latin typeface="Courier New" panose="02070309020205020404" pitchFamily="49" charset="0"/>
              <a:cs typeface="Courier New" panose="02070309020205020404" pitchFamily="49" charset="0"/>
            </a:endParaRPr>
          </a:p>
          <a:p>
            <a:pPr marL="0" indent="0">
              <a:buNone/>
            </a:pPr>
            <a:r>
              <a:rPr lang="en-IE" sz="2400" dirty="0" smtClean="0">
                <a:solidFill>
                  <a:schemeClr val="bg1"/>
                </a:solidFill>
                <a:latin typeface="Courier New" panose="02070309020205020404" pitchFamily="49" charset="0"/>
                <a:cs typeface="Courier New" panose="02070309020205020404" pitchFamily="49" charset="0"/>
              </a:rPr>
              <a:t># </a:t>
            </a:r>
            <a:r>
              <a:rPr lang="en-IE" sz="2400" dirty="0">
                <a:solidFill>
                  <a:schemeClr val="bg1"/>
                </a:solidFill>
                <a:latin typeface="Courier New" panose="02070309020205020404" pitchFamily="49" charset="0"/>
                <a:cs typeface="Courier New" panose="02070309020205020404" pitchFamily="49" charset="0"/>
              </a:rPr>
              <a:t>END.</a:t>
            </a:r>
          </a:p>
        </p:txBody>
      </p:sp>
    </p:spTree>
    <p:extLst>
      <p:ext uri="{BB962C8B-B14F-4D97-AF65-F5344CB8AC3E}">
        <p14:creationId xmlns:p14="http://schemas.microsoft.com/office/powerpoint/2010/main" val="33328344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File Management</a:t>
            </a:r>
            <a:endParaRPr lang="en-IE" dirty="0">
              <a:solidFill>
                <a:schemeClr val="bg1"/>
              </a:solidFill>
            </a:endParaRPr>
          </a:p>
        </p:txBody>
      </p:sp>
      <p:sp>
        <p:nvSpPr>
          <p:cNvPr id="2" name="Content Placeholder 1"/>
          <p:cNvSpPr>
            <a:spLocks noGrp="1"/>
          </p:cNvSpPr>
          <p:nvPr>
            <p:ph idx="1"/>
          </p:nvPr>
        </p:nvSpPr>
        <p:spPr>
          <a:xfrm>
            <a:off x="609521" y="1600201"/>
            <a:ext cx="10742269" cy="4525963"/>
          </a:xfrm>
        </p:spPr>
        <p:txBody>
          <a:bodyPr>
            <a:normAutofit/>
          </a:bodyPr>
          <a:lstStyle/>
          <a:p>
            <a:pPr marL="0" indent="0">
              <a:buNone/>
            </a:pPr>
            <a:r>
              <a:rPr lang="en-IE" sz="2400" dirty="0">
                <a:solidFill>
                  <a:schemeClr val="bg1"/>
                </a:solidFill>
                <a:latin typeface="Courier New" panose="02070309020205020404" pitchFamily="49" charset="0"/>
                <a:cs typeface="Courier New" panose="02070309020205020404" pitchFamily="49" charset="0"/>
              </a:rPr>
              <a:t># PROGRAM FileReader1</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err="1">
                <a:solidFill>
                  <a:schemeClr val="bg1"/>
                </a:solidFill>
                <a:latin typeface="Courier New" panose="02070309020205020404" pitchFamily="49" charset="0"/>
                <a:cs typeface="Courier New" panose="02070309020205020404" pitchFamily="49" charset="0"/>
              </a:rPr>
              <a:t>file_pointer</a:t>
            </a:r>
            <a:r>
              <a:rPr lang="en-IE" sz="2400" dirty="0">
                <a:solidFill>
                  <a:schemeClr val="bg1"/>
                </a:solidFill>
                <a:latin typeface="Courier New" panose="02070309020205020404" pitchFamily="49" charset="0"/>
                <a:cs typeface="Courier New" panose="02070309020205020404" pitchFamily="49" charset="0"/>
              </a:rPr>
              <a:t> = open("C:\Python34\MyData.txt", "r")</a:t>
            </a:r>
          </a:p>
          <a:p>
            <a:pPr marL="0" indent="0">
              <a:buNone/>
            </a:pPr>
            <a:r>
              <a:rPr lang="en-IE" sz="2400" dirty="0">
                <a:solidFill>
                  <a:schemeClr val="bg1"/>
                </a:solidFill>
                <a:latin typeface="Courier New" panose="02070309020205020404" pitchFamily="49" charset="0"/>
                <a:cs typeface="Courier New" panose="02070309020205020404" pitchFamily="49" charset="0"/>
              </a:rPr>
              <a:t>print(</a:t>
            </a:r>
            <a:r>
              <a:rPr lang="en-IE" sz="2400" dirty="0" err="1">
                <a:solidFill>
                  <a:schemeClr val="bg1"/>
                </a:solidFill>
                <a:latin typeface="Courier New" panose="02070309020205020404" pitchFamily="49" charset="0"/>
                <a:cs typeface="Courier New" panose="02070309020205020404" pitchFamily="49" charset="0"/>
              </a:rPr>
              <a:t>file_pointer.read</a:t>
            </a:r>
            <a:r>
              <a:rPr lang="en-IE" sz="2400" dirty="0" smtClean="0">
                <a:solidFill>
                  <a:schemeClr val="bg1"/>
                </a:solidFill>
                <a:latin typeface="Courier New" panose="02070309020205020404" pitchFamily="49" charset="0"/>
                <a:cs typeface="Courier New" panose="02070309020205020404" pitchFamily="49" charset="0"/>
              </a:rPr>
              <a:t>())</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err="1">
                <a:solidFill>
                  <a:schemeClr val="bg1"/>
                </a:solidFill>
                <a:latin typeface="Courier New" panose="02070309020205020404" pitchFamily="49" charset="0"/>
                <a:cs typeface="Courier New" panose="02070309020205020404" pitchFamily="49" charset="0"/>
              </a:rPr>
              <a:t>file_pointer.close</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END.</a:t>
            </a:r>
          </a:p>
        </p:txBody>
      </p:sp>
      <p:sp>
        <p:nvSpPr>
          <p:cNvPr id="4" name="Rounded Rectangle 3"/>
          <p:cNvSpPr/>
          <p:nvPr/>
        </p:nvSpPr>
        <p:spPr>
          <a:xfrm>
            <a:off x="694606" y="5301208"/>
            <a:ext cx="10801200" cy="1224136"/>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400" dirty="0" smtClean="0"/>
              <a:t>This program opens a file called </a:t>
            </a:r>
            <a:r>
              <a:rPr lang="en-IE" sz="2400" dirty="0" smtClean="0">
                <a:latin typeface="Courier New" panose="02070309020205020404" pitchFamily="49" charset="0"/>
                <a:cs typeface="Courier New" panose="02070309020205020404" pitchFamily="49" charset="0"/>
              </a:rPr>
              <a:t>MyData.txt</a:t>
            </a:r>
            <a:r>
              <a:rPr lang="en-IE" sz="2400" dirty="0" smtClean="0"/>
              <a:t> for </a:t>
            </a:r>
            <a:r>
              <a:rPr lang="en-IE" sz="2400" dirty="0" err="1" smtClean="0"/>
              <a:t>READing</a:t>
            </a:r>
            <a:r>
              <a:rPr lang="en-IE" sz="2400" dirty="0" smtClean="0"/>
              <a:t>, and prints out the whole file.</a:t>
            </a:r>
            <a:endParaRPr lang="en-IE" sz="2400" dirty="0"/>
          </a:p>
        </p:txBody>
      </p:sp>
    </p:spTree>
    <p:extLst>
      <p:ext uri="{BB962C8B-B14F-4D97-AF65-F5344CB8AC3E}">
        <p14:creationId xmlns:p14="http://schemas.microsoft.com/office/powerpoint/2010/main" val="18936937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File Management</a:t>
            </a:r>
            <a:endParaRPr lang="en-IE" dirty="0">
              <a:solidFill>
                <a:schemeClr val="bg1"/>
              </a:solidFill>
            </a:endParaRPr>
          </a:p>
        </p:txBody>
      </p:sp>
      <p:sp>
        <p:nvSpPr>
          <p:cNvPr id="2" name="Content Placeholder 1"/>
          <p:cNvSpPr>
            <a:spLocks noGrp="1"/>
          </p:cNvSpPr>
          <p:nvPr>
            <p:ph idx="1"/>
          </p:nvPr>
        </p:nvSpPr>
        <p:spPr>
          <a:xfrm>
            <a:off x="609521" y="1600201"/>
            <a:ext cx="10742269" cy="4525963"/>
          </a:xfrm>
        </p:spPr>
        <p:txBody>
          <a:bodyPr>
            <a:normAutofit/>
          </a:bodyPr>
          <a:lstStyle/>
          <a:p>
            <a:pPr marL="0" indent="0">
              <a:buNone/>
            </a:pPr>
            <a:r>
              <a:rPr lang="en-IE" sz="2400" dirty="0">
                <a:solidFill>
                  <a:schemeClr val="bg1"/>
                </a:solidFill>
                <a:latin typeface="Courier New" panose="02070309020205020404" pitchFamily="49" charset="0"/>
                <a:cs typeface="Courier New" panose="02070309020205020404" pitchFamily="49" charset="0"/>
              </a:rPr>
              <a:t># PROGRAM </a:t>
            </a:r>
            <a:r>
              <a:rPr lang="en-IE" sz="2400" dirty="0" smtClean="0">
                <a:solidFill>
                  <a:schemeClr val="bg1"/>
                </a:solidFill>
                <a:latin typeface="Courier New" panose="02070309020205020404" pitchFamily="49" charset="0"/>
                <a:cs typeface="Courier New" panose="02070309020205020404" pitchFamily="49" charset="0"/>
              </a:rPr>
              <a:t>FileReader2</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err="1">
                <a:solidFill>
                  <a:schemeClr val="bg1"/>
                </a:solidFill>
                <a:latin typeface="Courier New" panose="02070309020205020404" pitchFamily="49" charset="0"/>
                <a:cs typeface="Courier New" panose="02070309020205020404" pitchFamily="49" charset="0"/>
              </a:rPr>
              <a:t>file_pointer</a:t>
            </a:r>
            <a:r>
              <a:rPr lang="en-IE" sz="2400" dirty="0">
                <a:solidFill>
                  <a:schemeClr val="bg1"/>
                </a:solidFill>
                <a:latin typeface="Courier New" panose="02070309020205020404" pitchFamily="49" charset="0"/>
                <a:cs typeface="Courier New" panose="02070309020205020404" pitchFamily="49" charset="0"/>
              </a:rPr>
              <a:t> = open("C:\Python34\MyData.txt", "r")</a:t>
            </a:r>
          </a:p>
          <a:p>
            <a:pPr marL="0" indent="0">
              <a:buNone/>
            </a:pPr>
            <a:r>
              <a:rPr lang="en-IE" sz="2400" dirty="0">
                <a:solidFill>
                  <a:schemeClr val="bg1"/>
                </a:solidFill>
                <a:latin typeface="Courier New" panose="02070309020205020404" pitchFamily="49" charset="0"/>
                <a:cs typeface="Courier New" panose="02070309020205020404" pitchFamily="49" charset="0"/>
              </a:rPr>
              <a:t>print(</a:t>
            </a:r>
            <a:r>
              <a:rPr lang="en-IE" sz="2400" dirty="0" err="1">
                <a:solidFill>
                  <a:schemeClr val="bg1"/>
                </a:solidFill>
                <a:latin typeface="Courier New" panose="02070309020205020404" pitchFamily="49" charset="0"/>
                <a:cs typeface="Courier New" panose="02070309020205020404" pitchFamily="49" charset="0"/>
              </a:rPr>
              <a:t>file_pointer.read</a:t>
            </a:r>
            <a:r>
              <a:rPr lang="en-IE" sz="2400" dirty="0">
                <a:solidFill>
                  <a:schemeClr val="bg1"/>
                </a:solidFill>
                <a:latin typeface="Courier New" panose="02070309020205020404" pitchFamily="49" charset="0"/>
                <a:cs typeface="Courier New" panose="02070309020205020404" pitchFamily="49" charset="0"/>
              </a:rPr>
              <a:t>(20</a:t>
            </a:r>
            <a:r>
              <a:rPr lang="en-IE" sz="2400" dirty="0" smtClean="0">
                <a:solidFill>
                  <a:schemeClr val="bg1"/>
                </a:solidFill>
                <a:latin typeface="Courier New" panose="02070309020205020404" pitchFamily="49" charset="0"/>
                <a:cs typeface="Courier New" panose="02070309020205020404" pitchFamily="49" charset="0"/>
              </a:rPr>
              <a:t>))</a:t>
            </a:r>
          </a:p>
          <a:p>
            <a:pPr marL="0" indent="0">
              <a:buNone/>
            </a:pPr>
            <a:r>
              <a:rPr lang="en-IE" sz="2400" dirty="0" err="1">
                <a:solidFill>
                  <a:schemeClr val="bg1"/>
                </a:solidFill>
                <a:latin typeface="Courier New" panose="02070309020205020404" pitchFamily="49" charset="0"/>
                <a:cs typeface="Courier New" panose="02070309020205020404" pitchFamily="49" charset="0"/>
              </a:rPr>
              <a:t>file_pointer.close</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END.</a:t>
            </a:r>
          </a:p>
        </p:txBody>
      </p:sp>
    </p:spTree>
    <p:extLst>
      <p:ext uri="{BB962C8B-B14F-4D97-AF65-F5344CB8AC3E}">
        <p14:creationId xmlns:p14="http://schemas.microsoft.com/office/powerpoint/2010/main" val="1010194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File Management</a:t>
            </a:r>
            <a:endParaRPr lang="en-IE" dirty="0">
              <a:solidFill>
                <a:schemeClr val="bg1"/>
              </a:solidFill>
            </a:endParaRPr>
          </a:p>
        </p:txBody>
      </p:sp>
      <p:sp>
        <p:nvSpPr>
          <p:cNvPr id="2" name="Content Placeholder 1"/>
          <p:cNvSpPr>
            <a:spLocks noGrp="1"/>
          </p:cNvSpPr>
          <p:nvPr>
            <p:ph idx="1"/>
          </p:nvPr>
        </p:nvSpPr>
        <p:spPr>
          <a:xfrm>
            <a:off x="609521" y="1600201"/>
            <a:ext cx="10742269" cy="4525963"/>
          </a:xfrm>
        </p:spPr>
        <p:txBody>
          <a:bodyPr>
            <a:normAutofit/>
          </a:bodyPr>
          <a:lstStyle/>
          <a:p>
            <a:pPr marL="0" indent="0">
              <a:buNone/>
            </a:pPr>
            <a:r>
              <a:rPr lang="en-IE" sz="2400" dirty="0">
                <a:solidFill>
                  <a:schemeClr val="bg1"/>
                </a:solidFill>
                <a:latin typeface="Courier New" panose="02070309020205020404" pitchFamily="49" charset="0"/>
                <a:cs typeface="Courier New" panose="02070309020205020404" pitchFamily="49" charset="0"/>
              </a:rPr>
              <a:t># PROGRAM FileReader2</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err="1">
                <a:solidFill>
                  <a:schemeClr val="bg1"/>
                </a:solidFill>
                <a:latin typeface="Courier New" panose="02070309020205020404" pitchFamily="49" charset="0"/>
                <a:cs typeface="Courier New" panose="02070309020205020404" pitchFamily="49" charset="0"/>
              </a:rPr>
              <a:t>file_pointer</a:t>
            </a:r>
            <a:r>
              <a:rPr lang="en-IE" sz="2400" dirty="0">
                <a:solidFill>
                  <a:schemeClr val="bg1"/>
                </a:solidFill>
                <a:latin typeface="Courier New" panose="02070309020205020404" pitchFamily="49" charset="0"/>
                <a:cs typeface="Courier New" panose="02070309020205020404" pitchFamily="49" charset="0"/>
              </a:rPr>
              <a:t> = open("C:\Python34\MyData.txt", "r")</a:t>
            </a:r>
          </a:p>
          <a:p>
            <a:pPr marL="0" indent="0">
              <a:buNone/>
            </a:pPr>
            <a:r>
              <a:rPr lang="en-IE" sz="2400" dirty="0">
                <a:solidFill>
                  <a:schemeClr val="bg1"/>
                </a:solidFill>
                <a:latin typeface="Courier New" panose="02070309020205020404" pitchFamily="49" charset="0"/>
                <a:cs typeface="Courier New" panose="02070309020205020404" pitchFamily="49" charset="0"/>
              </a:rPr>
              <a:t>print(</a:t>
            </a:r>
            <a:r>
              <a:rPr lang="en-IE" sz="2400" dirty="0" err="1">
                <a:solidFill>
                  <a:schemeClr val="bg1"/>
                </a:solidFill>
                <a:latin typeface="Courier New" panose="02070309020205020404" pitchFamily="49" charset="0"/>
                <a:cs typeface="Courier New" panose="02070309020205020404" pitchFamily="49" charset="0"/>
              </a:rPr>
              <a:t>file_pointer.read</a:t>
            </a:r>
            <a:r>
              <a:rPr lang="en-IE" sz="2400" dirty="0">
                <a:solidFill>
                  <a:schemeClr val="bg1"/>
                </a:solidFill>
                <a:latin typeface="Courier New" panose="02070309020205020404" pitchFamily="49" charset="0"/>
                <a:cs typeface="Courier New" panose="02070309020205020404" pitchFamily="49" charset="0"/>
              </a:rPr>
              <a:t>(20</a:t>
            </a:r>
            <a:r>
              <a:rPr lang="en-IE" sz="2400" dirty="0" smtClean="0">
                <a:solidFill>
                  <a:schemeClr val="bg1"/>
                </a:solidFill>
                <a:latin typeface="Courier New" panose="02070309020205020404" pitchFamily="49" charset="0"/>
                <a:cs typeface="Courier New" panose="02070309020205020404" pitchFamily="49" charset="0"/>
              </a:rPr>
              <a:t>))</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err="1">
                <a:solidFill>
                  <a:schemeClr val="bg1"/>
                </a:solidFill>
                <a:latin typeface="Courier New" panose="02070309020205020404" pitchFamily="49" charset="0"/>
                <a:cs typeface="Courier New" panose="02070309020205020404" pitchFamily="49" charset="0"/>
              </a:rPr>
              <a:t>file_pointer.close</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END.</a:t>
            </a:r>
          </a:p>
        </p:txBody>
      </p:sp>
      <p:sp>
        <p:nvSpPr>
          <p:cNvPr id="4" name="Rounded Rectangle 3"/>
          <p:cNvSpPr/>
          <p:nvPr/>
        </p:nvSpPr>
        <p:spPr>
          <a:xfrm>
            <a:off x="694606" y="5301208"/>
            <a:ext cx="10801200" cy="1224136"/>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400" dirty="0" smtClean="0"/>
              <a:t>This program opens a file called </a:t>
            </a:r>
            <a:r>
              <a:rPr lang="en-IE" sz="2400" dirty="0" smtClean="0">
                <a:latin typeface="Courier New" panose="02070309020205020404" pitchFamily="49" charset="0"/>
                <a:cs typeface="Courier New" panose="02070309020205020404" pitchFamily="49" charset="0"/>
              </a:rPr>
              <a:t>MyData.txt</a:t>
            </a:r>
            <a:r>
              <a:rPr lang="en-IE" sz="2400" dirty="0" smtClean="0"/>
              <a:t> for </a:t>
            </a:r>
            <a:r>
              <a:rPr lang="en-IE" sz="2400" dirty="0" err="1" smtClean="0"/>
              <a:t>READing</a:t>
            </a:r>
            <a:r>
              <a:rPr lang="en-IE" sz="2400" dirty="0" smtClean="0"/>
              <a:t>, and prints out the first 20 characters from the file.</a:t>
            </a:r>
            <a:endParaRPr lang="en-IE" sz="2400" dirty="0"/>
          </a:p>
        </p:txBody>
      </p:sp>
    </p:spTree>
    <p:extLst>
      <p:ext uri="{BB962C8B-B14F-4D97-AF65-F5344CB8AC3E}">
        <p14:creationId xmlns:p14="http://schemas.microsoft.com/office/powerpoint/2010/main" val="15037370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File Management</a:t>
            </a:r>
            <a:endParaRPr lang="en-IE" dirty="0">
              <a:solidFill>
                <a:schemeClr val="bg1"/>
              </a:solidFill>
            </a:endParaRPr>
          </a:p>
        </p:txBody>
      </p:sp>
      <p:sp>
        <p:nvSpPr>
          <p:cNvPr id="2" name="Content Placeholder 1"/>
          <p:cNvSpPr>
            <a:spLocks noGrp="1"/>
          </p:cNvSpPr>
          <p:nvPr>
            <p:ph idx="1"/>
          </p:nvPr>
        </p:nvSpPr>
        <p:spPr>
          <a:xfrm>
            <a:off x="609521" y="1600201"/>
            <a:ext cx="10742269" cy="4525963"/>
          </a:xfrm>
        </p:spPr>
        <p:txBody>
          <a:bodyPr>
            <a:normAutofit/>
          </a:bodyPr>
          <a:lstStyle/>
          <a:p>
            <a:pPr marL="0" indent="0">
              <a:buNone/>
            </a:pPr>
            <a:r>
              <a:rPr lang="en-IE" sz="2400" dirty="0">
                <a:solidFill>
                  <a:schemeClr val="bg1"/>
                </a:solidFill>
                <a:latin typeface="Courier New" panose="02070309020205020404" pitchFamily="49" charset="0"/>
                <a:cs typeface="Courier New" panose="02070309020205020404" pitchFamily="49" charset="0"/>
              </a:rPr>
              <a:t># PROGRAM </a:t>
            </a:r>
            <a:r>
              <a:rPr lang="en-IE" sz="2400" dirty="0" smtClean="0">
                <a:solidFill>
                  <a:schemeClr val="bg1"/>
                </a:solidFill>
                <a:latin typeface="Courier New" panose="02070309020205020404" pitchFamily="49" charset="0"/>
                <a:cs typeface="Courier New" panose="02070309020205020404" pitchFamily="49" charset="0"/>
              </a:rPr>
              <a:t>FileReader3</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err="1">
                <a:solidFill>
                  <a:schemeClr val="bg1"/>
                </a:solidFill>
                <a:latin typeface="Courier New" panose="02070309020205020404" pitchFamily="49" charset="0"/>
                <a:cs typeface="Courier New" panose="02070309020205020404" pitchFamily="49" charset="0"/>
              </a:rPr>
              <a:t>file_pointer</a:t>
            </a:r>
            <a:r>
              <a:rPr lang="en-IE" sz="2400" dirty="0">
                <a:solidFill>
                  <a:schemeClr val="bg1"/>
                </a:solidFill>
                <a:latin typeface="Courier New" panose="02070309020205020404" pitchFamily="49" charset="0"/>
                <a:cs typeface="Courier New" panose="02070309020205020404" pitchFamily="49" charset="0"/>
              </a:rPr>
              <a:t> = open("C:\Python34\MyData.txt", "r")</a:t>
            </a:r>
          </a:p>
          <a:p>
            <a:pPr marL="0" indent="0">
              <a:buNone/>
            </a:pPr>
            <a:r>
              <a:rPr lang="en-IE" sz="2400" dirty="0">
                <a:solidFill>
                  <a:schemeClr val="bg1"/>
                </a:solidFill>
                <a:latin typeface="Courier New" panose="02070309020205020404" pitchFamily="49" charset="0"/>
                <a:cs typeface="Courier New" panose="02070309020205020404" pitchFamily="49" charset="0"/>
              </a:rPr>
              <a:t>print(</a:t>
            </a:r>
            <a:r>
              <a:rPr lang="en-IE" sz="2400" dirty="0" err="1">
                <a:solidFill>
                  <a:schemeClr val="bg1"/>
                </a:solidFill>
                <a:latin typeface="Courier New" panose="02070309020205020404" pitchFamily="49" charset="0"/>
                <a:cs typeface="Courier New" panose="02070309020205020404" pitchFamily="49" charset="0"/>
              </a:rPr>
              <a:t>file_pointer.read</a:t>
            </a:r>
            <a:r>
              <a:rPr lang="en-IE" sz="2400" dirty="0">
                <a:solidFill>
                  <a:schemeClr val="bg1"/>
                </a:solidFill>
                <a:latin typeface="Courier New" panose="02070309020205020404" pitchFamily="49" charset="0"/>
                <a:cs typeface="Courier New" panose="02070309020205020404" pitchFamily="49" charset="0"/>
              </a:rPr>
              <a:t>(20))</a:t>
            </a:r>
          </a:p>
          <a:p>
            <a:pPr marL="0" indent="0">
              <a:buNone/>
            </a:pPr>
            <a:r>
              <a:rPr lang="en-IE" sz="2400" dirty="0">
                <a:solidFill>
                  <a:schemeClr val="bg1"/>
                </a:solidFill>
                <a:latin typeface="Courier New" panose="02070309020205020404" pitchFamily="49" charset="0"/>
                <a:cs typeface="Courier New" panose="02070309020205020404" pitchFamily="49" charset="0"/>
              </a:rPr>
              <a:t>print(</a:t>
            </a:r>
            <a:r>
              <a:rPr lang="en-IE" sz="2400" dirty="0" err="1">
                <a:solidFill>
                  <a:schemeClr val="bg1"/>
                </a:solidFill>
                <a:latin typeface="Courier New" panose="02070309020205020404" pitchFamily="49" charset="0"/>
                <a:cs typeface="Courier New" panose="02070309020205020404" pitchFamily="49" charset="0"/>
              </a:rPr>
              <a:t>file_pointer.read</a:t>
            </a:r>
            <a:r>
              <a:rPr lang="en-IE" sz="2400" dirty="0">
                <a:solidFill>
                  <a:schemeClr val="bg1"/>
                </a:solidFill>
                <a:latin typeface="Courier New" panose="02070309020205020404" pitchFamily="49" charset="0"/>
                <a:cs typeface="Courier New" panose="02070309020205020404" pitchFamily="49" charset="0"/>
              </a:rPr>
              <a:t>(20</a:t>
            </a:r>
            <a:r>
              <a:rPr lang="en-IE" sz="2400" dirty="0" smtClean="0">
                <a:solidFill>
                  <a:schemeClr val="bg1"/>
                </a:solidFill>
                <a:latin typeface="Courier New" panose="02070309020205020404" pitchFamily="49" charset="0"/>
                <a:cs typeface="Courier New" panose="02070309020205020404" pitchFamily="49" charset="0"/>
              </a:rPr>
              <a:t>))</a:t>
            </a:r>
          </a:p>
          <a:p>
            <a:pPr marL="0" indent="0">
              <a:buNone/>
            </a:pPr>
            <a:r>
              <a:rPr lang="en-IE" sz="2400" dirty="0" err="1">
                <a:solidFill>
                  <a:schemeClr val="bg1"/>
                </a:solidFill>
                <a:latin typeface="Courier New" panose="02070309020205020404" pitchFamily="49" charset="0"/>
                <a:cs typeface="Courier New" panose="02070309020205020404" pitchFamily="49" charset="0"/>
              </a:rPr>
              <a:t>file_pointer.close</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END.</a:t>
            </a:r>
          </a:p>
        </p:txBody>
      </p:sp>
    </p:spTree>
    <p:extLst>
      <p:ext uri="{BB962C8B-B14F-4D97-AF65-F5344CB8AC3E}">
        <p14:creationId xmlns:p14="http://schemas.microsoft.com/office/powerpoint/2010/main" val="396535297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File Management</a:t>
            </a:r>
            <a:endParaRPr lang="en-IE" dirty="0">
              <a:solidFill>
                <a:schemeClr val="bg1"/>
              </a:solidFill>
            </a:endParaRPr>
          </a:p>
        </p:txBody>
      </p:sp>
      <p:sp>
        <p:nvSpPr>
          <p:cNvPr id="2" name="Content Placeholder 1"/>
          <p:cNvSpPr>
            <a:spLocks noGrp="1"/>
          </p:cNvSpPr>
          <p:nvPr>
            <p:ph idx="1"/>
          </p:nvPr>
        </p:nvSpPr>
        <p:spPr>
          <a:xfrm>
            <a:off x="609521" y="1600201"/>
            <a:ext cx="10742269" cy="4525963"/>
          </a:xfrm>
        </p:spPr>
        <p:txBody>
          <a:bodyPr>
            <a:normAutofit/>
          </a:bodyPr>
          <a:lstStyle/>
          <a:p>
            <a:pPr marL="0" indent="0">
              <a:buNone/>
            </a:pPr>
            <a:r>
              <a:rPr lang="en-IE" sz="2400" dirty="0">
                <a:solidFill>
                  <a:schemeClr val="bg1"/>
                </a:solidFill>
                <a:latin typeface="Courier New" panose="02070309020205020404" pitchFamily="49" charset="0"/>
                <a:cs typeface="Courier New" panose="02070309020205020404" pitchFamily="49" charset="0"/>
              </a:rPr>
              <a:t># PROGRAM </a:t>
            </a:r>
            <a:r>
              <a:rPr lang="en-IE" sz="2400" dirty="0" smtClean="0">
                <a:solidFill>
                  <a:schemeClr val="bg1"/>
                </a:solidFill>
                <a:latin typeface="Courier New" panose="02070309020205020404" pitchFamily="49" charset="0"/>
                <a:cs typeface="Courier New" panose="02070309020205020404" pitchFamily="49" charset="0"/>
              </a:rPr>
              <a:t>FileReader3</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err="1">
                <a:solidFill>
                  <a:schemeClr val="bg1"/>
                </a:solidFill>
                <a:latin typeface="Courier New" panose="02070309020205020404" pitchFamily="49" charset="0"/>
                <a:cs typeface="Courier New" panose="02070309020205020404" pitchFamily="49" charset="0"/>
              </a:rPr>
              <a:t>file_pointer</a:t>
            </a:r>
            <a:r>
              <a:rPr lang="en-IE" sz="2400" dirty="0">
                <a:solidFill>
                  <a:schemeClr val="bg1"/>
                </a:solidFill>
                <a:latin typeface="Courier New" panose="02070309020205020404" pitchFamily="49" charset="0"/>
                <a:cs typeface="Courier New" panose="02070309020205020404" pitchFamily="49" charset="0"/>
              </a:rPr>
              <a:t> = open("C:\Python34\MyData.txt", "r")</a:t>
            </a:r>
          </a:p>
          <a:p>
            <a:pPr marL="0" indent="0">
              <a:buNone/>
            </a:pPr>
            <a:r>
              <a:rPr lang="en-IE" sz="2400" dirty="0">
                <a:solidFill>
                  <a:schemeClr val="bg1"/>
                </a:solidFill>
                <a:latin typeface="Courier New" panose="02070309020205020404" pitchFamily="49" charset="0"/>
                <a:cs typeface="Courier New" panose="02070309020205020404" pitchFamily="49" charset="0"/>
              </a:rPr>
              <a:t>print(</a:t>
            </a:r>
            <a:r>
              <a:rPr lang="en-IE" sz="2400" dirty="0" err="1">
                <a:solidFill>
                  <a:schemeClr val="bg1"/>
                </a:solidFill>
                <a:latin typeface="Courier New" panose="02070309020205020404" pitchFamily="49" charset="0"/>
                <a:cs typeface="Courier New" panose="02070309020205020404" pitchFamily="49" charset="0"/>
              </a:rPr>
              <a:t>file_pointer.read</a:t>
            </a:r>
            <a:r>
              <a:rPr lang="en-IE" sz="2400" dirty="0">
                <a:solidFill>
                  <a:schemeClr val="bg1"/>
                </a:solidFill>
                <a:latin typeface="Courier New" panose="02070309020205020404" pitchFamily="49" charset="0"/>
                <a:cs typeface="Courier New" panose="02070309020205020404" pitchFamily="49" charset="0"/>
              </a:rPr>
              <a:t>(20))</a:t>
            </a:r>
          </a:p>
          <a:p>
            <a:pPr marL="0" indent="0">
              <a:buNone/>
            </a:pPr>
            <a:r>
              <a:rPr lang="en-IE" sz="2400" dirty="0">
                <a:solidFill>
                  <a:schemeClr val="bg1"/>
                </a:solidFill>
                <a:latin typeface="Courier New" panose="02070309020205020404" pitchFamily="49" charset="0"/>
                <a:cs typeface="Courier New" panose="02070309020205020404" pitchFamily="49" charset="0"/>
              </a:rPr>
              <a:t>print(</a:t>
            </a:r>
            <a:r>
              <a:rPr lang="en-IE" sz="2400" dirty="0" err="1">
                <a:solidFill>
                  <a:schemeClr val="bg1"/>
                </a:solidFill>
                <a:latin typeface="Courier New" panose="02070309020205020404" pitchFamily="49" charset="0"/>
                <a:cs typeface="Courier New" panose="02070309020205020404" pitchFamily="49" charset="0"/>
              </a:rPr>
              <a:t>file_pointer.read</a:t>
            </a:r>
            <a:r>
              <a:rPr lang="en-IE" sz="2400" dirty="0">
                <a:solidFill>
                  <a:schemeClr val="bg1"/>
                </a:solidFill>
                <a:latin typeface="Courier New" panose="02070309020205020404" pitchFamily="49" charset="0"/>
                <a:cs typeface="Courier New" panose="02070309020205020404" pitchFamily="49" charset="0"/>
              </a:rPr>
              <a:t>(20</a:t>
            </a:r>
            <a:r>
              <a:rPr lang="en-IE" sz="2400" dirty="0" smtClean="0">
                <a:solidFill>
                  <a:schemeClr val="bg1"/>
                </a:solidFill>
                <a:latin typeface="Courier New" panose="02070309020205020404" pitchFamily="49" charset="0"/>
                <a:cs typeface="Courier New" panose="02070309020205020404" pitchFamily="49" charset="0"/>
              </a:rPr>
              <a:t>))</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err="1">
                <a:solidFill>
                  <a:schemeClr val="bg1"/>
                </a:solidFill>
                <a:latin typeface="Courier New" panose="02070309020205020404" pitchFamily="49" charset="0"/>
                <a:cs typeface="Courier New" panose="02070309020205020404" pitchFamily="49" charset="0"/>
              </a:rPr>
              <a:t>file_pointer.close</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END.</a:t>
            </a:r>
          </a:p>
        </p:txBody>
      </p:sp>
      <p:sp>
        <p:nvSpPr>
          <p:cNvPr id="4" name="Rounded Rectangle 3"/>
          <p:cNvSpPr/>
          <p:nvPr/>
        </p:nvSpPr>
        <p:spPr>
          <a:xfrm>
            <a:off x="694606" y="5301208"/>
            <a:ext cx="10801200" cy="1224136"/>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400" dirty="0" smtClean="0"/>
              <a:t>This program opens a file called </a:t>
            </a:r>
            <a:r>
              <a:rPr lang="en-IE" sz="2400" dirty="0" smtClean="0">
                <a:latin typeface="Courier New" panose="02070309020205020404" pitchFamily="49" charset="0"/>
                <a:cs typeface="Courier New" panose="02070309020205020404" pitchFamily="49" charset="0"/>
              </a:rPr>
              <a:t>MyData.txt</a:t>
            </a:r>
            <a:r>
              <a:rPr lang="en-IE" sz="2400" dirty="0" smtClean="0"/>
              <a:t> for </a:t>
            </a:r>
            <a:r>
              <a:rPr lang="en-IE" sz="2400" dirty="0" err="1" smtClean="0"/>
              <a:t>READing</a:t>
            </a:r>
            <a:r>
              <a:rPr lang="en-IE" sz="2400" dirty="0" smtClean="0"/>
              <a:t>, and prints out the first 20 characters from the file, and then it prints out the next 20 characters.</a:t>
            </a:r>
            <a:endParaRPr lang="en-IE" sz="2400" dirty="0"/>
          </a:p>
        </p:txBody>
      </p:sp>
    </p:spTree>
    <p:extLst>
      <p:ext uri="{BB962C8B-B14F-4D97-AF65-F5344CB8AC3E}">
        <p14:creationId xmlns:p14="http://schemas.microsoft.com/office/powerpoint/2010/main" val="117213579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File Management</a:t>
            </a:r>
            <a:endParaRPr lang="en-IE" dirty="0">
              <a:solidFill>
                <a:schemeClr val="bg1"/>
              </a:solidFill>
            </a:endParaRPr>
          </a:p>
        </p:txBody>
      </p:sp>
      <p:sp>
        <p:nvSpPr>
          <p:cNvPr id="2" name="Content Placeholder 1"/>
          <p:cNvSpPr>
            <a:spLocks noGrp="1"/>
          </p:cNvSpPr>
          <p:nvPr>
            <p:ph idx="1"/>
          </p:nvPr>
        </p:nvSpPr>
        <p:spPr>
          <a:xfrm>
            <a:off x="609521" y="1600201"/>
            <a:ext cx="10742269" cy="4525963"/>
          </a:xfrm>
        </p:spPr>
        <p:txBody>
          <a:bodyPr>
            <a:normAutofit fontScale="92500" lnSpcReduction="20000"/>
          </a:bodyPr>
          <a:lstStyle/>
          <a:p>
            <a:pPr marL="0" indent="0">
              <a:buNone/>
            </a:pPr>
            <a:r>
              <a:rPr lang="en-IE" sz="2400" dirty="0">
                <a:solidFill>
                  <a:schemeClr val="bg1"/>
                </a:solidFill>
                <a:latin typeface="Courier New" panose="02070309020205020404" pitchFamily="49" charset="0"/>
                <a:cs typeface="Courier New" panose="02070309020205020404" pitchFamily="49" charset="0"/>
              </a:rPr>
              <a:t># PROGRAM </a:t>
            </a:r>
            <a:r>
              <a:rPr lang="en-IE" sz="2400" dirty="0" smtClean="0">
                <a:solidFill>
                  <a:schemeClr val="bg1"/>
                </a:solidFill>
                <a:latin typeface="Courier New" panose="02070309020205020404" pitchFamily="49" charset="0"/>
                <a:cs typeface="Courier New" panose="02070309020205020404" pitchFamily="49" charset="0"/>
              </a:rPr>
              <a:t>FileReader4</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err="1">
                <a:solidFill>
                  <a:schemeClr val="bg1"/>
                </a:solidFill>
                <a:latin typeface="Courier New" panose="02070309020205020404" pitchFamily="49" charset="0"/>
                <a:cs typeface="Courier New" panose="02070309020205020404" pitchFamily="49" charset="0"/>
              </a:rPr>
              <a:t>PathName</a:t>
            </a:r>
            <a:r>
              <a:rPr lang="en-IE" sz="2400" dirty="0">
                <a:solidFill>
                  <a:schemeClr val="bg1"/>
                </a:solidFill>
                <a:latin typeface="Courier New" panose="02070309020205020404" pitchFamily="49" charset="0"/>
                <a:cs typeface="Courier New" panose="02070309020205020404" pitchFamily="49" charset="0"/>
              </a:rPr>
              <a:t> = "C:\\Python34\\"</a:t>
            </a:r>
          </a:p>
          <a:p>
            <a:pPr marL="0" indent="0">
              <a:buNone/>
            </a:pPr>
            <a:r>
              <a:rPr lang="en-IE" sz="2400" dirty="0" err="1" smtClean="0">
                <a:solidFill>
                  <a:schemeClr val="bg1"/>
                </a:solidFill>
                <a:latin typeface="Courier New" panose="02070309020205020404" pitchFamily="49" charset="0"/>
                <a:cs typeface="Courier New" panose="02070309020205020404" pitchFamily="49" charset="0"/>
              </a:rPr>
              <a:t>NameOfFile</a:t>
            </a:r>
            <a:r>
              <a:rPr lang="en-IE" sz="2400" dirty="0" smtClean="0">
                <a:solidFill>
                  <a:schemeClr val="bg1"/>
                </a:solidFill>
                <a:latin typeface="Courier New" panose="02070309020205020404" pitchFamily="49" charset="0"/>
                <a:cs typeface="Courier New" panose="02070309020205020404" pitchFamily="49" charset="0"/>
              </a:rPr>
              <a:t> </a:t>
            </a: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str</a:t>
            </a:r>
            <a:r>
              <a:rPr lang="en-IE" sz="2400" dirty="0">
                <a:solidFill>
                  <a:schemeClr val="bg1"/>
                </a:solidFill>
                <a:latin typeface="Courier New" panose="02070309020205020404" pitchFamily="49" charset="0"/>
                <a:cs typeface="Courier New" panose="02070309020205020404" pitchFamily="49" charset="0"/>
              </a:rPr>
              <a:t>(input("What File would you like to read</a:t>
            </a:r>
            <a:r>
              <a:rPr lang="en-IE" sz="2400" dirty="0" smtClean="0">
                <a:solidFill>
                  <a:schemeClr val="bg1"/>
                </a:solidFill>
                <a:latin typeface="Courier New" panose="02070309020205020404" pitchFamily="49" charset="0"/>
                <a:cs typeface="Courier New" panose="02070309020205020404" pitchFamily="49" charset="0"/>
              </a:rPr>
              <a:t>:"))</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smtClean="0">
                <a:solidFill>
                  <a:schemeClr val="bg1"/>
                </a:solidFill>
                <a:latin typeface="Courier New" panose="02070309020205020404" pitchFamily="49" charset="0"/>
                <a:cs typeface="Courier New" panose="02070309020205020404" pitchFamily="49" charset="0"/>
              </a:rPr>
              <a:t>Extension </a:t>
            </a:r>
            <a:r>
              <a:rPr lang="en-IE" sz="2400" dirty="0">
                <a:solidFill>
                  <a:schemeClr val="bg1"/>
                </a:solidFill>
                <a:latin typeface="Courier New" panose="02070309020205020404" pitchFamily="49" charset="0"/>
                <a:cs typeface="Courier New" panose="02070309020205020404" pitchFamily="49" charset="0"/>
              </a:rPr>
              <a:t>= ".txt"</a:t>
            </a:r>
          </a:p>
          <a:p>
            <a:pPr marL="0" indent="0">
              <a:buNone/>
            </a:pPr>
            <a:r>
              <a:rPr lang="en-IE" sz="2400" dirty="0" err="1">
                <a:solidFill>
                  <a:schemeClr val="bg1"/>
                </a:solidFill>
                <a:latin typeface="Courier New" panose="02070309020205020404" pitchFamily="49" charset="0"/>
                <a:cs typeface="Courier New" panose="02070309020205020404" pitchFamily="49" charset="0"/>
              </a:rPr>
              <a:t>FullFileName</a:t>
            </a:r>
            <a:r>
              <a:rPr lang="en-IE" sz="2400" dirty="0">
                <a:solidFill>
                  <a:schemeClr val="bg1"/>
                </a:solidFill>
                <a:latin typeface="Courier New" panose="02070309020205020404" pitchFamily="49" charset="0"/>
                <a:cs typeface="Courier New" panose="02070309020205020404" pitchFamily="49" charset="0"/>
              </a:rPr>
              <a:t> = </a:t>
            </a:r>
            <a:r>
              <a:rPr lang="en-IE" sz="2400" dirty="0" err="1">
                <a:solidFill>
                  <a:schemeClr val="bg1"/>
                </a:solidFill>
                <a:latin typeface="Courier New" panose="02070309020205020404" pitchFamily="49" charset="0"/>
                <a:cs typeface="Courier New" panose="02070309020205020404" pitchFamily="49" charset="0"/>
              </a:rPr>
              <a:t>PathName</a:t>
            </a:r>
            <a:r>
              <a:rPr lang="en-IE" sz="2400" dirty="0">
                <a:solidFill>
                  <a:schemeClr val="bg1"/>
                </a:solidFill>
                <a:latin typeface="Courier New" panose="02070309020205020404" pitchFamily="49" charset="0"/>
                <a:cs typeface="Courier New" panose="02070309020205020404" pitchFamily="49" charset="0"/>
              </a:rPr>
              <a:t> + </a:t>
            </a:r>
            <a:r>
              <a:rPr lang="en-IE" sz="2400" dirty="0" err="1">
                <a:solidFill>
                  <a:schemeClr val="bg1"/>
                </a:solidFill>
                <a:latin typeface="Courier New" panose="02070309020205020404" pitchFamily="49" charset="0"/>
                <a:cs typeface="Courier New" panose="02070309020205020404" pitchFamily="49" charset="0"/>
              </a:rPr>
              <a:t>NameOfFile</a:t>
            </a:r>
            <a:r>
              <a:rPr lang="en-IE" sz="2400" dirty="0">
                <a:solidFill>
                  <a:schemeClr val="bg1"/>
                </a:solidFill>
                <a:latin typeface="Courier New" panose="02070309020205020404" pitchFamily="49" charset="0"/>
                <a:cs typeface="Courier New" panose="02070309020205020404" pitchFamily="49" charset="0"/>
              </a:rPr>
              <a:t> + </a:t>
            </a:r>
            <a:r>
              <a:rPr lang="en-IE" sz="2400" dirty="0" smtClean="0">
                <a:solidFill>
                  <a:schemeClr val="bg1"/>
                </a:solidFill>
                <a:latin typeface="Courier New" panose="02070309020205020404" pitchFamily="49" charset="0"/>
                <a:cs typeface="Courier New" panose="02070309020205020404" pitchFamily="49" charset="0"/>
              </a:rPr>
              <a:t>Extension</a:t>
            </a:r>
          </a:p>
          <a:p>
            <a:pPr marL="0" indent="0">
              <a:buNone/>
            </a:pPr>
            <a:r>
              <a:rPr lang="en-IE" sz="2400" dirty="0" err="1" smtClean="0">
                <a:solidFill>
                  <a:schemeClr val="bg1"/>
                </a:solidFill>
                <a:latin typeface="Courier New" panose="02070309020205020404" pitchFamily="49" charset="0"/>
                <a:cs typeface="Courier New" panose="02070309020205020404" pitchFamily="49" charset="0"/>
              </a:rPr>
              <a:t>NumberOfChars</a:t>
            </a:r>
            <a:r>
              <a:rPr lang="en-IE" sz="2400" dirty="0" smtClean="0">
                <a:solidFill>
                  <a:schemeClr val="bg1"/>
                </a:solidFill>
                <a:latin typeface="Courier New" panose="02070309020205020404" pitchFamily="49" charset="0"/>
                <a:cs typeface="Courier New" panose="02070309020205020404" pitchFamily="49" charset="0"/>
              </a:rPr>
              <a:t> </a:t>
            </a: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int</a:t>
            </a:r>
            <a:r>
              <a:rPr lang="en-IE" sz="2400" dirty="0">
                <a:solidFill>
                  <a:schemeClr val="bg1"/>
                </a:solidFill>
                <a:latin typeface="Courier New" panose="02070309020205020404" pitchFamily="49" charset="0"/>
                <a:cs typeface="Courier New" panose="02070309020205020404" pitchFamily="49" charset="0"/>
              </a:rPr>
              <a:t>(input("How many </a:t>
            </a:r>
            <a:r>
              <a:rPr lang="en-IE" sz="2400" dirty="0" smtClean="0">
                <a:solidFill>
                  <a:schemeClr val="bg1"/>
                </a:solidFill>
                <a:latin typeface="Courier New" panose="02070309020205020404" pitchFamily="49" charset="0"/>
                <a:cs typeface="Courier New" panose="02070309020205020404" pitchFamily="49" charset="0"/>
              </a:rPr>
              <a:t>characters:  </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endParaRPr lang="en-IE" sz="2400" dirty="0" smtClean="0">
              <a:solidFill>
                <a:schemeClr val="bg1"/>
              </a:solidFill>
              <a:latin typeface="Courier New" panose="02070309020205020404" pitchFamily="49" charset="0"/>
              <a:cs typeface="Courier New" panose="02070309020205020404" pitchFamily="49" charset="0"/>
            </a:endParaRPr>
          </a:p>
          <a:p>
            <a:pPr marL="0" indent="0">
              <a:buNone/>
            </a:pPr>
            <a:r>
              <a:rPr lang="en-IE" sz="2400" dirty="0" err="1" smtClean="0">
                <a:solidFill>
                  <a:schemeClr val="bg1"/>
                </a:solidFill>
                <a:latin typeface="Courier New" panose="02070309020205020404" pitchFamily="49" charset="0"/>
                <a:cs typeface="Courier New" panose="02070309020205020404" pitchFamily="49" charset="0"/>
              </a:rPr>
              <a:t>file_pointer</a:t>
            </a:r>
            <a:r>
              <a:rPr lang="en-IE" sz="2400" dirty="0" smtClean="0">
                <a:solidFill>
                  <a:schemeClr val="bg1"/>
                </a:solidFill>
                <a:latin typeface="Courier New" panose="02070309020205020404" pitchFamily="49" charset="0"/>
                <a:cs typeface="Courier New" panose="02070309020205020404" pitchFamily="49" charset="0"/>
              </a:rPr>
              <a:t> </a:t>
            </a:r>
            <a:r>
              <a:rPr lang="en-IE" sz="2400" dirty="0">
                <a:solidFill>
                  <a:schemeClr val="bg1"/>
                </a:solidFill>
                <a:latin typeface="Courier New" panose="02070309020205020404" pitchFamily="49" charset="0"/>
                <a:cs typeface="Courier New" panose="02070309020205020404" pitchFamily="49" charset="0"/>
              </a:rPr>
              <a:t>= open(</a:t>
            </a:r>
            <a:r>
              <a:rPr lang="en-IE" sz="2400" dirty="0" err="1">
                <a:solidFill>
                  <a:schemeClr val="bg1"/>
                </a:solidFill>
                <a:latin typeface="Courier New" panose="02070309020205020404" pitchFamily="49" charset="0"/>
                <a:cs typeface="Courier New" panose="02070309020205020404" pitchFamily="49" charset="0"/>
              </a:rPr>
              <a:t>FullFileName</a:t>
            </a:r>
            <a:r>
              <a:rPr lang="en-IE" sz="2400" dirty="0">
                <a:solidFill>
                  <a:schemeClr val="bg1"/>
                </a:solidFill>
                <a:latin typeface="Courier New" panose="02070309020205020404" pitchFamily="49" charset="0"/>
                <a:cs typeface="Courier New" panose="02070309020205020404" pitchFamily="49" charset="0"/>
              </a:rPr>
              <a:t>, "r")</a:t>
            </a:r>
          </a:p>
          <a:p>
            <a:pPr marL="0" indent="0">
              <a:buNone/>
            </a:pPr>
            <a:r>
              <a:rPr lang="en-IE" sz="2400" dirty="0">
                <a:solidFill>
                  <a:schemeClr val="bg1"/>
                </a:solidFill>
                <a:latin typeface="Courier New" panose="02070309020205020404" pitchFamily="49" charset="0"/>
                <a:cs typeface="Courier New" panose="02070309020205020404" pitchFamily="49" charset="0"/>
              </a:rPr>
              <a:t>print(</a:t>
            </a:r>
            <a:r>
              <a:rPr lang="en-IE" sz="2400" dirty="0" err="1">
                <a:solidFill>
                  <a:schemeClr val="bg1"/>
                </a:solidFill>
                <a:latin typeface="Courier New" panose="02070309020205020404" pitchFamily="49" charset="0"/>
                <a:cs typeface="Courier New" panose="02070309020205020404" pitchFamily="49" charset="0"/>
              </a:rPr>
              <a:t>file_pointer.read</a:t>
            </a:r>
            <a:r>
              <a:rPr lang="en-IE" sz="2400" dirty="0">
                <a:solidFill>
                  <a:schemeClr val="bg1"/>
                </a:solidFill>
                <a:latin typeface="Courier New" panose="02070309020205020404" pitchFamily="49" charset="0"/>
                <a:cs typeface="Courier New" panose="02070309020205020404" pitchFamily="49" charset="0"/>
              </a:rPr>
              <a:t>(</a:t>
            </a:r>
            <a:r>
              <a:rPr lang="en-IE" sz="2400" dirty="0" err="1">
                <a:solidFill>
                  <a:schemeClr val="bg1"/>
                </a:solidFill>
                <a:latin typeface="Courier New" panose="02070309020205020404" pitchFamily="49" charset="0"/>
                <a:cs typeface="Courier New" panose="02070309020205020404" pitchFamily="49" charset="0"/>
              </a:rPr>
              <a:t>NumberOfChars</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r>
              <a:rPr lang="en-IE" sz="2400" dirty="0" err="1" smtClean="0">
                <a:solidFill>
                  <a:schemeClr val="bg1"/>
                </a:solidFill>
                <a:latin typeface="Courier New" panose="02070309020205020404" pitchFamily="49" charset="0"/>
                <a:cs typeface="Courier New" panose="02070309020205020404" pitchFamily="49" charset="0"/>
              </a:rPr>
              <a:t>file_pointer.close</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endParaRPr lang="en-IE" sz="2400" dirty="0" smtClean="0">
              <a:solidFill>
                <a:schemeClr val="bg1"/>
              </a:solidFill>
              <a:latin typeface="Courier New" panose="02070309020205020404" pitchFamily="49" charset="0"/>
              <a:cs typeface="Courier New" panose="02070309020205020404" pitchFamily="49" charset="0"/>
            </a:endParaRPr>
          </a:p>
          <a:p>
            <a:pPr marL="0" indent="0">
              <a:buNone/>
            </a:pPr>
            <a:r>
              <a:rPr lang="en-IE" sz="2400" dirty="0" smtClean="0">
                <a:solidFill>
                  <a:schemeClr val="bg1"/>
                </a:solidFill>
                <a:latin typeface="Courier New" panose="02070309020205020404" pitchFamily="49" charset="0"/>
                <a:cs typeface="Courier New" panose="02070309020205020404" pitchFamily="49" charset="0"/>
              </a:rPr>
              <a:t># </a:t>
            </a:r>
            <a:r>
              <a:rPr lang="en-IE" sz="2400" dirty="0">
                <a:solidFill>
                  <a:schemeClr val="bg1"/>
                </a:solidFill>
                <a:latin typeface="Courier New" panose="02070309020205020404" pitchFamily="49" charset="0"/>
                <a:cs typeface="Courier New" panose="02070309020205020404" pitchFamily="49" charset="0"/>
              </a:rPr>
              <a:t>END.</a:t>
            </a:r>
          </a:p>
        </p:txBody>
      </p:sp>
    </p:spTree>
    <p:extLst>
      <p:ext uri="{BB962C8B-B14F-4D97-AF65-F5344CB8AC3E}">
        <p14:creationId xmlns:p14="http://schemas.microsoft.com/office/powerpoint/2010/main" val="240771250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File Management</a:t>
            </a:r>
            <a:endParaRPr lang="en-IE" dirty="0">
              <a:solidFill>
                <a:schemeClr val="bg1"/>
              </a:solidFill>
            </a:endParaRPr>
          </a:p>
        </p:txBody>
      </p:sp>
      <p:sp>
        <p:nvSpPr>
          <p:cNvPr id="2" name="Content Placeholder 1"/>
          <p:cNvSpPr>
            <a:spLocks noGrp="1"/>
          </p:cNvSpPr>
          <p:nvPr>
            <p:ph idx="1"/>
          </p:nvPr>
        </p:nvSpPr>
        <p:spPr>
          <a:xfrm>
            <a:off x="609521" y="1600201"/>
            <a:ext cx="10742269" cy="4525963"/>
          </a:xfrm>
        </p:spPr>
        <p:txBody>
          <a:bodyPr>
            <a:normAutofit fontScale="92500" lnSpcReduction="20000"/>
          </a:bodyPr>
          <a:lstStyle/>
          <a:p>
            <a:pPr marL="0" indent="0">
              <a:buNone/>
            </a:pPr>
            <a:r>
              <a:rPr lang="en-IE" sz="2400" dirty="0">
                <a:solidFill>
                  <a:schemeClr val="bg1"/>
                </a:solidFill>
                <a:latin typeface="Courier New" panose="02070309020205020404" pitchFamily="49" charset="0"/>
                <a:cs typeface="Courier New" panose="02070309020205020404" pitchFamily="49" charset="0"/>
              </a:rPr>
              <a:t># PROGRAM FileReader4</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err="1">
                <a:solidFill>
                  <a:schemeClr val="bg1"/>
                </a:solidFill>
                <a:latin typeface="Courier New" panose="02070309020205020404" pitchFamily="49" charset="0"/>
                <a:cs typeface="Courier New" panose="02070309020205020404" pitchFamily="49" charset="0"/>
              </a:rPr>
              <a:t>PathName</a:t>
            </a:r>
            <a:r>
              <a:rPr lang="en-IE" sz="2400" dirty="0">
                <a:solidFill>
                  <a:schemeClr val="bg1"/>
                </a:solidFill>
                <a:latin typeface="Courier New" panose="02070309020205020404" pitchFamily="49" charset="0"/>
                <a:cs typeface="Courier New" panose="02070309020205020404" pitchFamily="49" charset="0"/>
              </a:rPr>
              <a:t> = "C:\\Python34\\"</a:t>
            </a:r>
          </a:p>
          <a:p>
            <a:pPr marL="0" indent="0">
              <a:buNone/>
            </a:pPr>
            <a:r>
              <a:rPr lang="en-IE" sz="2400" dirty="0" err="1">
                <a:solidFill>
                  <a:schemeClr val="bg1"/>
                </a:solidFill>
                <a:latin typeface="Courier New" panose="02070309020205020404" pitchFamily="49" charset="0"/>
                <a:cs typeface="Courier New" panose="02070309020205020404" pitchFamily="49" charset="0"/>
              </a:rPr>
              <a:t>NameOfFile</a:t>
            </a:r>
            <a:r>
              <a:rPr lang="en-IE" sz="2400" dirty="0">
                <a:solidFill>
                  <a:schemeClr val="bg1"/>
                </a:solidFill>
                <a:latin typeface="Courier New" panose="02070309020205020404" pitchFamily="49" charset="0"/>
                <a:cs typeface="Courier New" panose="02070309020205020404" pitchFamily="49" charset="0"/>
              </a:rPr>
              <a:t> = </a:t>
            </a:r>
            <a:r>
              <a:rPr lang="en-IE" sz="2400" dirty="0" err="1">
                <a:solidFill>
                  <a:schemeClr val="bg1"/>
                </a:solidFill>
                <a:latin typeface="Courier New" panose="02070309020205020404" pitchFamily="49" charset="0"/>
                <a:cs typeface="Courier New" panose="02070309020205020404" pitchFamily="49" charset="0"/>
              </a:rPr>
              <a:t>str</a:t>
            </a:r>
            <a:r>
              <a:rPr lang="en-IE" sz="2400" dirty="0">
                <a:solidFill>
                  <a:schemeClr val="bg1"/>
                </a:solidFill>
                <a:latin typeface="Courier New" panose="02070309020205020404" pitchFamily="49" charset="0"/>
                <a:cs typeface="Courier New" panose="02070309020205020404" pitchFamily="49" charset="0"/>
              </a:rPr>
              <a:t>(input("What File would you like to read:"))</a:t>
            </a:r>
          </a:p>
          <a:p>
            <a:pPr marL="0" indent="0">
              <a:buNone/>
            </a:pPr>
            <a:r>
              <a:rPr lang="en-IE" sz="2400" dirty="0">
                <a:solidFill>
                  <a:schemeClr val="bg1"/>
                </a:solidFill>
                <a:latin typeface="Courier New" panose="02070309020205020404" pitchFamily="49" charset="0"/>
                <a:cs typeface="Courier New" panose="02070309020205020404" pitchFamily="49" charset="0"/>
              </a:rPr>
              <a:t>Extension = ".txt"</a:t>
            </a:r>
          </a:p>
          <a:p>
            <a:pPr marL="0" indent="0">
              <a:buNone/>
            </a:pPr>
            <a:r>
              <a:rPr lang="en-IE" sz="2400" dirty="0" err="1">
                <a:solidFill>
                  <a:schemeClr val="bg1"/>
                </a:solidFill>
                <a:latin typeface="Courier New" panose="02070309020205020404" pitchFamily="49" charset="0"/>
                <a:cs typeface="Courier New" panose="02070309020205020404" pitchFamily="49" charset="0"/>
              </a:rPr>
              <a:t>FullFileName</a:t>
            </a:r>
            <a:r>
              <a:rPr lang="en-IE" sz="2400" dirty="0">
                <a:solidFill>
                  <a:schemeClr val="bg1"/>
                </a:solidFill>
                <a:latin typeface="Courier New" panose="02070309020205020404" pitchFamily="49" charset="0"/>
                <a:cs typeface="Courier New" panose="02070309020205020404" pitchFamily="49" charset="0"/>
              </a:rPr>
              <a:t> = </a:t>
            </a:r>
            <a:r>
              <a:rPr lang="en-IE" sz="2400" dirty="0" err="1">
                <a:solidFill>
                  <a:schemeClr val="bg1"/>
                </a:solidFill>
                <a:latin typeface="Courier New" panose="02070309020205020404" pitchFamily="49" charset="0"/>
                <a:cs typeface="Courier New" panose="02070309020205020404" pitchFamily="49" charset="0"/>
              </a:rPr>
              <a:t>PathName</a:t>
            </a:r>
            <a:r>
              <a:rPr lang="en-IE" sz="2400" dirty="0">
                <a:solidFill>
                  <a:schemeClr val="bg1"/>
                </a:solidFill>
                <a:latin typeface="Courier New" panose="02070309020205020404" pitchFamily="49" charset="0"/>
                <a:cs typeface="Courier New" panose="02070309020205020404" pitchFamily="49" charset="0"/>
              </a:rPr>
              <a:t> + </a:t>
            </a:r>
            <a:r>
              <a:rPr lang="en-IE" sz="2400" dirty="0" err="1">
                <a:solidFill>
                  <a:schemeClr val="bg1"/>
                </a:solidFill>
                <a:latin typeface="Courier New" panose="02070309020205020404" pitchFamily="49" charset="0"/>
                <a:cs typeface="Courier New" panose="02070309020205020404" pitchFamily="49" charset="0"/>
              </a:rPr>
              <a:t>NameOfFile</a:t>
            </a:r>
            <a:r>
              <a:rPr lang="en-IE" sz="2400" dirty="0">
                <a:solidFill>
                  <a:schemeClr val="bg1"/>
                </a:solidFill>
                <a:latin typeface="Courier New" panose="02070309020205020404" pitchFamily="49" charset="0"/>
                <a:cs typeface="Courier New" panose="02070309020205020404" pitchFamily="49" charset="0"/>
              </a:rPr>
              <a:t> + Extension</a:t>
            </a:r>
          </a:p>
          <a:p>
            <a:pPr marL="0" indent="0">
              <a:buNone/>
            </a:pPr>
            <a:r>
              <a:rPr lang="en-IE" sz="2400" dirty="0" err="1">
                <a:solidFill>
                  <a:schemeClr val="bg1"/>
                </a:solidFill>
                <a:latin typeface="Courier New" panose="02070309020205020404" pitchFamily="49" charset="0"/>
                <a:cs typeface="Courier New" panose="02070309020205020404" pitchFamily="49" charset="0"/>
              </a:rPr>
              <a:t>NumberOfChars</a:t>
            </a:r>
            <a:r>
              <a:rPr lang="en-IE" sz="2400" dirty="0">
                <a:solidFill>
                  <a:schemeClr val="bg1"/>
                </a:solidFill>
                <a:latin typeface="Courier New" panose="02070309020205020404" pitchFamily="49" charset="0"/>
                <a:cs typeface="Courier New" panose="02070309020205020404" pitchFamily="49" charset="0"/>
              </a:rPr>
              <a:t> = </a:t>
            </a:r>
            <a:r>
              <a:rPr lang="en-IE" sz="2400" dirty="0" err="1">
                <a:solidFill>
                  <a:schemeClr val="bg1"/>
                </a:solidFill>
                <a:latin typeface="Courier New" panose="02070309020205020404" pitchFamily="49" charset="0"/>
                <a:cs typeface="Courier New" panose="02070309020205020404" pitchFamily="49" charset="0"/>
              </a:rPr>
              <a:t>int</a:t>
            </a:r>
            <a:r>
              <a:rPr lang="en-IE" sz="2400" dirty="0">
                <a:solidFill>
                  <a:schemeClr val="bg1"/>
                </a:solidFill>
                <a:latin typeface="Courier New" panose="02070309020205020404" pitchFamily="49" charset="0"/>
                <a:cs typeface="Courier New" panose="02070309020205020404" pitchFamily="49" charset="0"/>
              </a:rPr>
              <a:t>(input("How many characters:  "))</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err="1">
                <a:solidFill>
                  <a:schemeClr val="bg1"/>
                </a:solidFill>
                <a:latin typeface="Courier New" panose="02070309020205020404" pitchFamily="49" charset="0"/>
                <a:cs typeface="Courier New" panose="02070309020205020404" pitchFamily="49" charset="0"/>
              </a:rPr>
              <a:t>file_pointer</a:t>
            </a:r>
            <a:r>
              <a:rPr lang="en-IE" sz="2400" dirty="0">
                <a:solidFill>
                  <a:schemeClr val="bg1"/>
                </a:solidFill>
                <a:latin typeface="Courier New" panose="02070309020205020404" pitchFamily="49" charset="0"/>
                <a:cs typeface="Courier New" panose="02070309020205020404" pitchFamily="49" charset="0"/>
              </a:rPr>
              <a:t> = open(</a:t>
            </a:r>
            <a:r>
              <a:rPr lang="en-IE" sz="2400" dirty="0" err="1">
                <a:solidFill>
                  <a:schemeClr val="bg1"/>
                </a:solidFill>
                <a:latin typeface="Courier New" panose="02070309020205020404" pitchFamily="49" charset="0"/>
                <a:cs typeface="Courier New" panose="02070309020205020404" pitchFamily="49" charset="0"/>
              </a:rPr>
              <a:t>FullFileName</a:t>
            </a:r>
            <a:r>
              <a:rPr lang="en-IE" sz="2400" dirty="0">
                <a:solidFill>
                  <a:schemeClr val="bg1"/>
                </a:solidFill>
                <a:latin typeface="Courier New" panose="02070309020205020404" pitchFamily="49" charset="0"/>
                <a:cs typeface="Courier New" panose="02070309020205020404" pitchFamily="49" charset="0"/>
              </a:rPr>
              <a:t>, "r")</a:t>
            </a:r>
          </a:p>
          <a:p>
            <a:pPr marL="0" indent="0">
              <a:buNone/>
            </a:pPr>
            <a:r>
              <a:rPr lang="en-IE" sz="2400" dirty="0">
                <a:solidFill>
                  <a:schemeClr val="bg1"/>
                </a:solidFill>
                <a:latin typeface="Courier New" panose="02070309020205020404" pitchFamily="49" charset="0"/>
                <a:cs typeface="Courier New" panose="02070309020205020404" pitchFamily="49" charset="0"/>
              </a:rPr>
              <a:t>print(</a:t>
            </a:r>
            <a:r>
              <a:rPr lang="en-IE" sz="2400" dirty="0" err="1">
                <a:solidFill>
                  <a:schemeClr val="bg1"/>
                </a:solidFill>
                <a:latin typeface="Courier New" panose="02070309020205020404" pitchFamily="49" charset="0"/>
                <a:cs typeface="Courier New" panose="02070309020205020404" pitchFamily="49" charset="0"/>
              </a:rPr>
              <a:t>file_pointer.read</a:t>
            </a:r>
            <a:r>
              <a:rPr lang="en-IE" sz="2400" dirty="0">
                <a:solidFill>
                  <a:schemeClr val="bg1"/>
                </a:solidFill>
                <a:latin typeface="Courier New" panose="02070309020205020404" pitchFamily="49" charset="0"/>
                <a:cs typeface="Courier New" panose="02070309020205020404" pitchFamily="49" charset="0"/>
              </a:rPr>
              <a:t>(</a:t>
            </a:r>
            <a:r>
              <a:rPr lang="en-IE" sz="2400" dirty="0" err="1">
                <a:solidFill>
                  <a:schemeClr val="bg1"/>
                </a:solidFill>
                <a:latin typeface="Courier New" panose="02070309020205020404" pitchFamily="49" charset="0"/>
                <a:cs typeface="Courier New" panose="02070309020205020404" pitchFamily="49" charset="0"/>
              </a:rPr>
              <a:t>NumberOfChars</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r>
              <a:rPr lang="en-IE" sz="2400" dirty="0" err="1">
                <a:solidFill>
                  <a:schemeClr val="bg1"/>
                </a:solidFill>
                <a:latin typeface="Courier New" panose="02070309020205020404" pitchFamily="49" charset="0"/>
                <a:cs typeface="Courier New" panose="02070309020205020404" pitchFamily="49" charset="0"/>
              </a:rPr>
              <a:t>file_pointer.close</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END.</a:t>
            </a:r>
          </a:p>
        </p:txBody>
      </p:sp>
      <p:sp>
        <p:nvSpPr>
          <p:cNvPr id="4" name="Rounded Rectangle 3"/>
          <p:cNvSpPr/>
          <p:nvPr/>
        </p:nvSpPr>
        <p:spPr>
          <a:xfrm>
            <a:off x="694606" y="5445224"/>
            <a:ext cx="10801200" cy="1224136"/>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400" dirty="0" smtClean="0"/>
              <a:t>This program asks the user for a filename and a number of characters, and it opens  the specified file for </a:t>
            </a:r>
            <a:r>
              <a:rPr lang="en-IE" sz="2400" dirty="0" err="1" smtClean="0"/>
              <a:t>READing</a:t>
            </a:r>
            <a:r>
              <a:rPr lang="en-IE" sz="2400" dirty="0" smtClean="0"/>
              <a:t>, and prints out the specified number of characters from the file.</a:t>
            </a:r>
            <a:endParaRPr lang="en-IE" sz="2400" dirty="0"/>
          </a:p>
        </p:txBody>
      </p:sp>
    </p:spTree>
    <p:extLst>
      <p:ext uri="{BB962C8B-B14F-4D97-AF65-F5344CB8AC3E}">
        <p14:creationId xmlns:p14="http://schemas.microsoft.com/office/powerpoint/2010/main" val="243655498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File Management</a:t>
            </a:r>
            <a:endParaRPr lang="en-IE" dirty="0">
              <a:solidFill>
                <a:schemeClr val="bg1"/>
              </a:solidFill>
            </a:endParaRPr>
          </a:p>
        </p:txBody>
      </p:sp>
      <p:sp>
        <p:nvSpPr>
          <p:cNvPr id="2" name="Content Placeholder 1"/>
          <p:cNvSpPr>
            <a:spLocks noGrp="1"/>
          </p:cNvSpPr>
          <p:nvPr>
            <p:ph idx="1"/>
          </p:nvPr>
        </p:nvSpPr>
        <p:spPr>
          <a:xfrm>
            <a:off x="609521" y="1600201"/>
            <a:ext cx="10742269" cy="4525963"/>
          </a:xfrm>
        </p:spPr>
        <p:txBody>
          <a:bodyPr>
            <a:normAutofit fontScale="92500" lnSpcReduction="20000"/>
          </a:bodyPr>
          <a:lstStyle/>
          <a:p>
            <a:pPr marL="0" indent="0">
              <a:buNone/>
            </a:pPr>
            <a:r>
              <a:rPr lang="en-IE" sz="2400" dirty="0">
                <a:solidFill>
                  <a:schemeClr val="bg1"/>
                </a:solidFill>
                <a:latin typeface="Courier New" panose="02070309020205020404" pitchFamily="49" charset="0"/>
                <a:cs typeface="Courier New" panose="02070309020205020404" pitchFamily="49" charset="0"/>
              </a:rPr>
              <a:t># PROGRAM FileReader4</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err="1">
                <a:solidFill>
                  <a:schemeClr val="bg1"/>
                </a:solidFill>
                <a:latin typeface="Courier New" panose="02070309020205020404" pitchFamily="49" charset="0"/>
                <a:cs typeface="Courier New" panose="02070309020205020404" pitchFamily="49" charset="0"/>
              </a:rPr>
              <a:t>PathName</a:t>
            </a:r>
            <a:r>
              <a:rPr lang="en-IE" sz="2400" dirty="0">
                <a:solidFill>
                  <a:schemeClr val="bg1"/>
                </a:solidFill>
                <a:latin typeface="Courier New" panose="02070309020205020404" pitchFamily="49" charset="0"/>
                <a:cs typeface="Courier New" panose="02070309020205020404" pitchFamily="49" charset="0"/>
              </a:rPr>
              <a:t> = "C:\\Python34\\"</a:t>
            </a:r>
          </a:p>
          <a:p>
            <a:pPr marL="0" indent="0">
              <a:buNone/>
            </a:pPr>
            <a:r>
              <a:rPr lang="en-IE" sz="2400" dirty="0" err="1">
                <a:solidFill>
                  <a:schemeClr val="bg1"/>
                </a:solidFill>
                <a:latin typeface="Courier New" panose="02070309020205020404" pitchFamily="49" charset="0"/>
                <a:cs typeface="Courier New" panose="02070309020205020404" pitchFamily="49" charset="0"/>
              </a:rPr>
              <a:t>NameOfFile</a:t>
            </a:r>
            <a:r>
              <a:rPr lang="en-IE" sz="2400" dirty="0">
                <a:solidFill>
                  <a:schemeClr val="bg1"/>
                </a:solidFill>
                <a:latin typeface="Courier New" panose="02070309020205020404" pitchFamily="49" charset="0"/>
                <a:cs typeface="Courier New" panose="02070309020205020404" pitchFamily="49" charset="0"/>
              </a:rPr>
              <a:t> = </a:t>
            </a:r>
            <a:r>
              <a:rPr lang="en-IE" sz="2400" dirty="0" err="1">
                <a:solidFill>
                  <a:schemeClr val="bg1"/>
                </a:solidFill>
                <a:latin typeface="Courier New" panose="02070309020205020404" pitchFamily="49" charset="0"/>
                <a:cs typeface="Courier New" panose="02070309020205020404" pitchFamily="49" charset="0"/>
              </a:rPr>
              <a:t>str</a:t>
            </a:r>
            <a:r>
              <a:rPr lang="en-IE" sz="2400" dirty="0">
                <a:solidFill>
                  <a:schemeClr val="bg1"/>
                </a:solidFill>
                <a:latin typeface="Courier New" panose="02070309020205020404" pitchFamily="49" charset="0"/>
                <a:cs typeface="Courier New" panose="02070309020205020404" pitchFamily="49" charset="0"/>
              </a:rPr>
              <a:t>(input("What File would you like to read:"))</a:t>
            </a:r>
          </a:p>
          <a:p>
            <a:pPr marL="0" indent="0">
              <a:buNone/>
            </a:pPr>
            <a:r>
              <a:rPr lang="en-IE" sz="2400" dirty="0">
                <a:solidFill>
                  <a:schemeClr val="bg1"/>
                </a:solidFill>
                <a:latin typeface="Courier New" panose="02070309020205020404" pitchFamily="49" charset="0"/>
                <a:cs typeface="Courier New" panose="02070309020205020404" pitchFamily="49" charset="0"/>
              </a:rPr>
              <a:t>Extension = ".txt"</a:t>
            </a:r>
          </a:p>
          <a:p>
            <a:pPr marL="0" indent="0">
              <a:buNone/>
            </a:pPr>
            <a:r>
              <a:rPr lang="en-IE" sz="2400" dirty="0" err="1">
                <a:solidFill>
                  <a:schemeClr val="bg1"/>
                </a:solidFill>
                <a:latin typeface="Courier New" panose="02070309020205020404" pitchFamily="49" charset="0"/>
                <a:cs typeface="Courier New" panose="02070309020205020404" pitchFamily="49" charset="0"/>
              </a:rPr>
              <a:t>FullFileName</a:t>
            </a:r>
            <a:r>
              <a:rPr lang="en-IE" sz="2400" dirty="0">
                <a:solidFill>
                  <a:schemeClr val="bg1"/>
                </a:solidFill>
                <a:latin typeface="Courier New" panose="02070309020205020404" pitchFamily="49" charset="0"/>
                <a:cs typeface="Courier New" panose="02070309020205020404" pitchFamily="49" charset="0"/>
              </a:rPr>
              <a:t> = </a:t>
            </a:r>
            <a:r>
              <a:rPr lang="en-IE" sz="2400" dirty="0" err="1">
                <a:solidFill>
                  <a:schemeClr val="bg1"/>
                </a:solidFill>
                <a:latin typeface="Courier New" panose="02070309020205020404" pitchFamily="49" charset="0"/>
                <a:cs typeface="Courier New" panose="02070309020205020404" pitchFamily="49" charset="0"/>
              </a:rPr>
              <a:t>PathName</a:t>
            </a:r>
            <a:r>
              <a:rPr lang="en-IE" sz="2400" dirty="0">
                <a:solidFill>
                  <a:schemeClr val="bg1"/>
                </a:solidFill>
                <a:latin typeface="Courier New" panose="02070309020205020404" pitchFamily="49" charset="0"/>
                <a:cs typeface="Courier New" panose="02070309020205020404" pitchFamily="49" charset="0"/>
              </a:rPr>
              <a:t> + </a:t>
            </a:r>
            <a:r>
              <a:rPr lang="en-IE" sz="2400" dirty="0" err="1">
                <a:solidFill>
                  <a:schemeClr val="bg1"/>
                </a:solidFill>
                <a:latin typeface="Courier New" panose="02070309020205020404" pitchFamily="49" charset="0"/>
                <a:cs typeface="Courier New" panose="02070309020205020404" pitchFamily="49" charset="0"/>
              </a:rPr>
              <a:t>NameOfFile</a:t>
            </a:r>
            <a:r>
              <a:rPr lang="en-IE" sz="2400" dirty="0">
                <a:solidFill>
                  <a:schemeClr val="bg1"/>
                </a:solidFill>
                <a:latin typeface="Courier New" panose="02070309020205020404" pitchFamily="49" charset="0"/>
                <a:cs typeface="Courier New" panose="02070309020205020404" pitchFamily="49" charset="0"/>
              </a:rPr>
              <a:t> + Extension</a:t>
            </a:r>
          </a:p>
          <a:p>
            <a:pPr marL="0" indent="0">
              <a:buNone/>
            </a:pPr>
            <a:r>
              <a:rPr lang="en-IE" sz="2400" dirty="0" err="1">
                <a:solidFill>
                  <a:schemeClr val="bg1"/>
                </a:solidFill>
                <a:latin typeface="Courier New" panose="02070309020205020404" pitchFamily="49" charset="0"/>
                <a:cs typeface="Courier New" panose="02070309020205020404" pitchFamily="49" charset="0"/>
              </a:rPr>
              <a:t>NumberOfChars</a:t>
            </a:r>
            <a:r>
              <a:rPr lang="en-IE" sz="2400" dirty="0">
                <a:solidFill>
                  <a:schemeClr val="bg1"/>
                </a:solidFill>
                <a:latin typeface="Courier New" panose="02070309020205020404" pitchFamily="49" charset="0"/>
                <a:cs typeface="Courier New" panose="02070309020205020404" pitchFamily="49" charset="0"/>
              </a:rPr>
              <a:t> = </a:t>
            </a:r>
            <a:r>
              <a:rPr lang="en-IE" sz="2400" dirty="0" err="1">
                <a:solidFill>
                  <a:schemeClr val="bg1"/>
                </a:solidFill>
                <a:latin typeface="Courier New" panose="02070309020205020404" pitchFamily="49" charset="0"/>
                <a:cs typeface="Courier New" panose="02070309020205020404" pitchFamily="49" charset="0"/>
              </a:rPr>
              <a:t>int</a:t>
            </a:r>
            <a:r>
              <a:rPr lang="en-IE" sz="2400" dirty="0">
                <a:solidFill>
                  <a:schemeClr val="bg1"/>
                </a:solidFill>
                <a:latin typeface="Courier New" panose="02070309020205020404" pitchFamily="49" charset="0"/>
                <a:cs typeface="Courier New" panose="02070309020205020404" pitchFamily="49" charset="0"/>
              </a:rPr>
              <a:t>(input("How many characters:  "))</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err="1">
                <a:solidFill>
                  <a:schemeClr val="bg1"/>
                </a:solidFill>
                <a:latin typeface="Courier New" panose="02070309020205020404" pitchFamily="49" charset="0"/>
                <a:cs typeface="Courier New" panose="02070309020205020404" pitchFamily="49" charset="0"/>
              </a:rPr>
              <a:t>file_pointer</a:t>
            </a:r>
            <a:r>
              <a:rPr lang="en-IE" sz="2400" dirty="0">
                <a:solidFill>
                  <a:schemeClr val="bg1"/>
                </a:solidFill>
                <a:latin typeface="Courier New" panose="02070309020205020404" pitchFamily="49" charset="0"/>
                <a:cs typeface="Courier New" panose="02070309020205020404" pitchFamily="49" charset="0"/>
              </a:rPr>
              <a:t> = open(</a:t>
            </a:r>
            <a:r>
              <a:rPr lang="en-IE" sz="2400" dirty="0" err="1">
                <a:solidFill>
                  <a:schemeClr val="bg1"/>
                </a:solidFill>
                <a:latin typeface="Courier New" panose="02070309020205020404" pitchFamily="49" charset="0"/>
                <a:cs typeface="Courier New" panose="02070309020205020404" pitchFamily="49" charset="0"/>
              </a:rPr>
              <a:t>FullFileName</a:t>
            </a:r>
            <a:r>
              <a:rPr lang="en-IE" sz="2400" dirty="0">
                <a:solidFill>
                  <a:schemeClr val="bg1"/>
                </a:solidFill>
                <a:latin typeface="Courier New" panose="02070309020205020404" pitchFamily="49" charset="0"/>
                <a:cs typeface="Courier New" panose="02070309020205020404" pitchFamily="49" charset="0"/>
              </a:rPr>
              <a:t>, "r")</a:t>
            </a:r>
          </a:p>
          <a:p>
            <a:pPr marL="0" indent="0">
              <a:buNone/>
            </a:pPr>
            <a:r>
              <a:rPr lang="en-IE" sz="2400" dirty="0">
                <a:solidFill>
                  <a:schemeClr val="bg1"/>
                </a:solidFill>
                <a:latin typeface="Courier New" panose="02070309020205020404" pitchFamily="49" charset="0"/>
                <a:cs typeface="Courier New" panose="02070309020205020404" pitchFamily="49" charset="0"/>
              </a:rPr>
              <a:t>print(</a:t>
            </a:r>
            <a:r>
              <a:rPr lang="en-IE" sz="2400" dirty="0" err="1">
                <a:solidFill>
                  <a:schemeClr val="bg1"/>
                </a:solidFill>
                <a:latin typeface="Courier New" panose="02070309020205020404" pitchFamily="49" charset="0"/>
                <a:cs typeface="Courier New" panose="02070309020205020404" pitchFamily="49" charset="0"/>
              </a:rPr>
              <a:t>file_pointer.read</a:t>
            </a:r>
            <a:r>
              <a:rPr lang="en-IE" sz="2400" dirty="0">
                <a:solidFill>
                  <a:schemeClr val="bg1"/>
                </a:solidFill>
                <a:latin typeface="Courier New" panose="02070309020205020404" pitchFamily="49" charset="0"/>
                <a:cs typeface="Courier New" panose="02070309020205020404" pitchFamily="49" charset="0"/>
              </a:rPr>
              <a:t>(</a:t>
            </a:r>
            <a:r>
              <a:rPr lang="en-IE" sz="2400" dirty="0" err="1">
                <a:solidFill>
                  <a:schemeClr val="bg1"/>
                </a:solidFill>
                <a:latin typeface="Courier New" panose="02070309020205020404" pitchFamily="49" charset="0"/>
                <a:cs typeface="Courier New" panose="02070309020205020404" pitchFamily="49" charset="0"/>
              </a:rPr>
              <a:t>NumberOfChars</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r>
              <a:rPr lang="en-IE" sz="2400" dirty="0" err="1">
                <a:solidFill>
                  <a:schemeClr val="bg1"/>
                </a:solidFill>
                <a:latin typeface="Courier New" panose="02070309020205020404" pitchFamily="49" charset="0"/>
                <a:cs typeface="Courier New" panose="02070309020205020404" pitchFamily="49" charset="0"/>
              </a:rPr>
              <a:t>file_pointer.close</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END.</a:t>
            </a:r>
          </a:p>
        </p:txBody>
      </p:sp>
      <p:sp>
        <p:nvSpPr>
          <p:cNvPr id="4" name="Rounded Rectangle 3"/>
          <p:cNvSpPr/>
          <p:nvPr/>
        </p:nvSpPr>
        <p:spPr>
          <a:xfrm>
            <a:off x="694606" y="5445224"/>
            <a:ext cx="10801200" cy="1224136"/>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400" dirty="0" smtClean="0"/>
              <a:t>This program asks the user for a filename and a number of characters, and it opens  the specified file for </a:t>
            </a:r>
            <a:r>
              <a:rPr lang="en-IE" sz="2400" dirty="0" err="1" smtClean="0"/>
              <a:t>READing</a:t>
            </a:r>
            <a:r>
              <a:rPr lang="en-IE" sz="2400" dirty="0" smtClean="0"/>
              <a:t>, and prints out the specified number of characters from the file.</a:t>
            </a:r>
            <a:endParaRPr lang="en-IE" sz="2400" dirty="0"/>
          </a:p>
        </p:txBody>
      </p:sp>
      <p:sp>
        <p:nvSpPr>
          <p:cNvPr id="5" name="Rounded Rectangle 4"/>
          <p:cNvSpPr/>
          <p:nvPr/>
        </p:nvSpPr>
        <p:spPr>
          <a:xfrm>
            <a:off x="694606" y="1556792"/>
            <a:ext cx="10801200" cy="374441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E" sz="2800" b="1" dirty="0" smtClean="0">
                <a:solidFill>
                  <a:schemeClr val="tx1"/>
                </a:solidFill>
                <a:latin typeface="Courier New" panose="02070309020205020404" pitchFamily="49" charset="0"/>
                <a:cs typeface="Courier New" panose="02070309020205020404" pitchFamily="49" charset="0"/>
              </a:rPr>
              <a:t>&gt;&gt;&gt;</a:t>
            </a:r>
          </a:p>
          <a:p>
            <a:r>
              <a:rPr lang="en-IE" sz="2800" b="1" dirty="0" smtClean="0">
                <a:solidFill>
                  <a:srgbClr val="0070C0"/>
                </a:solidFill>
                <a:latin typeface="Courier New" panose="02070309020205020404" pitchFamily="49" charset="0"/>
                <a:cs typeface="Courier New" panose="02070309020205020404" pitchFamily="49" charset="0"/>
              </a:rPr>
              <a:t>What </a:t>
            </a:r>
            <a:r>
              <a:rPr lang="en-IE" sz="2800" b="1" dirty="0">
                <a:solidFill>
                  <a:srgbClr val="0070C0"/>
                </a:solidFill>
                <a:latin typeface="Courier New" panose="02070309020205020404" pitchFamily="49" charset="0"/>
                <a:cs typeface="Courier New" panose="02070309020205020404" pitchFamily="49" charset="0"/>
              </a:rPr>
              <a:t>File would you like to read:  </a:t>
            </a:r>
            <a:r>
              <a:rPr lang="en-IE" sz="2800" b="1" dirty="0" err="1">
                <a:solidFill>
                  <a:schemeClr val="tx1"/>
                </a:solidFill>
                <a:latin typeface="Courier New" panose="02070309020205020404" pitchFamily="49" charset="0"/>
                <a:cs typeface="Courier New" panose="02070309020205020404" pitchFamily="49" charset="0"/>
              </a:rPr>
              <a:t>MyData</a:t>
            </a:r>
            <a:endParaRPr lang="en-IE" sz="2800" b="1" dirty="0">
              <a:solidFill>
                <a:schemeClr val="tx1"/>
              </a:solidFill>
              <a:latin typeface="Courier New" panose="02070309020205020404" pitchFamily="49" charset="0"/>
              <a:cs typeface="Courier New" panose="02070309020205020404" pitchFamily="49" charset="0"/>
            </a:endParaRPr>
          </a:p>
          <a:p>
            <a:r>
              <a:rPr lang="en-IE" sz="2800" b="1" dirty="0">
                <a:solidFill>
                  <a:srgbClr val="0070C0"/>
                </a:solidFill>
                <a:latin typeface="Courier New" panose="02070309020205020404" pitchFamily="49" charset="0"/>
                <a:cs typeface="Courier New" panose="02070309020205020404" pitchFamily="49" charset="0"/>
              </a:rPr>
              <a:t>How many characters do you want to </a:t>
            </a:r>
            <a:r>
              <a:rPr lang="en-IE" sz="2800" b="1" dirty="0" smtClean="0">
                <a:solidFill>
                  <a:srgbClr val="0070C0"/>
                </a:solidFill>
                <a:latin typeface="Courier New" panose="02070309020205020404" pitchFamily="49" charset="0"/>
                <a:cs typeface="Courier New" panose="02070309020205020404" pitchFamily="49" charset="0"/>
              </a:rPr>
              <a:t>print:  </a:t>
            </a:r>
            <a:r>
              <a:rPr lang="en-IE" sz="2800" b="1" dirty="0" smtClean="0">
                <a:solidFill>
                  <a:schemeClr val="tx1"/>
                </a:solidFill>
                <a:latin typeface="Courier New" panose="02070309020205020404" pitchFamily="49" charset="0"/>
                <a:cs typeface="Courier New" panose="02070309020205020404" pitchFamily="49" charset="0"/>
              </a:rPr>
              <a:t>43</a:t>
            </a:r>
            <a:endParaRPr lang="en-IE" sz="2800" b="1" dirty="0">
              <a:solidFill>
                <a:schemeClr val="tx1"/>
              </a:solidFill>
              <a:latin typeface="Courier New" panose="02070309020205020404" pitchFamily="49" charset="0"/>
              <a:cs typeface="Courier New" panose="02070309020205020404" pitchFamily="49" charset="0"/>
            </a:endParaRPr>
          </a:p>
          <a:p>
            <a:endParaRPr lang="en-IE" sz="2800" b="1" dirty="0" smtClean="0">
              <a:solidFill>
                <a:srgbClr val="0070C0"/>
              </a:solidFill>
              <a:latin typeface="Courier New" panose="02070309020205020404" pitchFamily="49" charset="0"/>
              <a:cs typeface="Courier New" panose="02070309020205020404" pitchFamily="49" charset="0"/>
            </a:endParaRPr>
          </a:p>
          <a:p>
            <a:r>
              <a:rPr lang="en-IE" sz="2800" b="1" i="1" dirty="0" smtClean="0">
                <a:solidFill>
                  <a:srgbClr val="0070C0"/>
                </a:solidFill>
                <a:latin typeface="Courier New" panose="02070309020205020404" pitchFamily="49" charset="0"/>
                <a:cs typeface="Courier New" panose="02070309020205020404" pitchFamily="49" charset="0"/>
              </a:rPr>
              <a:t>Python </a:t>
            </a:r>
            <a:r>
              <a:rPr lang="en-IE" sz="2800" b="1" i="1" dirty="0">
                <a:solidFill>
                  <a:srgbClr val="0070C0"/>
                </a:solidFill>
                <a:latin typeface="Courier New" panose="02070309020205020404" pitchFamily="49" charset="0"/>
                <a:cs typeface="Courier New" panose="02070309020205020404" pitchFamily="49" charset="0"/>
              </a:rPr>
              <a:t>is a widely used high-level, </a:t>
            </a:r>
            <a:r>
              <a:rPr lang="en-IE" sz="2800" b="1" i="1" dirty="0" smtClean="0">
                <a:solidFill>
                  <a:srgbClr val="0070C0"/>
                </a:solidFill>
                <a:latin typeface="Courier New" panose="02070309020205020404" pitchFamily="49" charset="0"/>
                <a:cs typeface="Courier New" panose="02070309020205020404" pitchFamily="49" charset="0"/>
              </a:rPr>
              <a:t>general</a:t>
            </a:r>
            <a:endParaRPr lang="en-IE" sz="2800" b="1" i="1" dirty="0">
              <a:solidFill>
                <a:srgbClr val="0070C0"/>
              </a:solidFill>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340369009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File Management</a:t>
            </a:r>
            <a:endParaRPr lang="en-IE" dirty="0">
              <a:solidFill>
                <a:schemeClr val="bg1"/>
              </a:solidFill>
            </a:endParaRPr>
          </a:p>
        </p:txBody>
      </p:sp>
      <p:sp>
        <p:nvSpPr>
          <p:cNvPr id="2" name="Content Placeholder 1"/>
          <p:cNvSpPr>
            <a:spLocks noGrp="1"/>
          </p:cNvSpPr>
          <p:nvPr>
            <p:ph idx="1"/>
          </p:nvPr>
        </p:nvSpPr>
        <p:spPr>
          <a:xfrm>
            <a:off x="609521" y="1600201"/>
            <a:ext cx="10742269" cy="4525963"/>
          </a:xfrm>
        </p:spPr>
        <p:txBody>
          <a:bodyPr>
            <a:normAutofit/>
          </a:bodyPr>
          <a:lstStyle/>
          <a:p>
            <a:r>
              <a:rPr lang="en-IE" sz="4000" dirty="0" smtClean="0">
                <a:solidFill>
                  <a:schemeClr val="bg1"/>
                </a:solidFill>
              </a:rPr>
              <a:t>Now let’s look at the </a:t>
            </a:r>
            <a:r>
              <a:rPr lang="en-IE" sz="4000" dirty="0" smtClean="0">
                <a:solidFill>
                  <a:schemeClr val="bg1"/>
                </a:solidFill>
                <a:latin typeface="Courier New" panose="02070309020205020404" pitchFamily="49" charset="0"/>
                <a:cs typeface="Courier New" panose="02070309020205020404" pitchFamily="49" charset="0"/>
              </a:rPr>
              <a:t>open()</a:t>
            </a:r>
            <a:r>
              <a:rPr lang="en-IE" sz="4000" dirty="0" smtClean="0">
                <a:solidFill>
                  <a:schemeClr val="bg1"/>
                </a:solidFill>
              </a:rPr>
              <a:t> command used in conjunction with the </a:t>
            </a:r>
            <a:r>
              <a:rPr lang="en-IE" sz="4000" dirty="0" err="1" smtClean="0">
                <a:solidFill>
                  <a:schemeClr val="bg1"/>
                </a:solidFill>
                <a:latin typeface="Courier New" panose="02070309020205020404" pitchFamily="49" charset="0"/>
                <a:cs typeface="Courier New" panose="02070309020205020404" pitchFamily="49" charset="0"/>
              </a:rPr>
              <a:t>readline</a:t>
            </a:r>
            <a:r>
              <a:rPr lang="en-IE" sz="4000" dirty="0" smtClean="0">
                <a:solidFill>
                  <a:schemeClr val="bg1"/>
                </a:solidFill>
                <a:latin typeface="Courier New" panose="02070309020205020404" pitchFamily="49" charset="0"/>
                <a:cs typeface="Courier New" panose="02070309020205020404" pitchFamily="49" charset="0"/>
              </a:rPr>
              <a:t>()</a:t>
            </a:r>
            <a:r>
              <a:rPr lang="en-IE" sz="4000" dirty="0" smtClean="0">
                <a:solidFill>
                  <a:schemeClr val="bg1"/>
                </a:solidFill>
                <a:latin typeface="Arial" panose="020B0604020202020204" pitchFamily="34" charset="0"/>
                <a:cs typeface="Arial" panose="020B0604020202020204" pitchFamily="34" charset="0"/>
              </a:rPr>
              <a:t> </a:t>
            </a:r>
            <a:r>
              <a:rPr lang="en-IE" sz="4000" dirty="0" smtClean="0">
                <a:solidFill>
                  <a:schemeClr val="bg1"/>
                </a:solidFill>
              </a:rPr>
              <a:t>command:</a:t>
            </a:r>
            <a:endParaRPr lang="en-IE" sz="4000" dirty="0">
              <a:solidFill>
                <a:schemeClr val="bg1"/>
              </a:solidFill>
            </a:endParaRPr>
          </a:p>
        </p:txBody>
      </p:sp>
    </p:spTree>
    <p:extLst>
      <p:ext uri="{BB962C8B-B14F-4D97-AF65-F5344CB8AC3E}">
        <p14:creationId xmlns:p14="http://schemas.microsoft.com/office/powerpoint/2010/main" val="29705413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File Management</a:t>
            </a:r>
            <a:endParaRPr lang="en-IE" dirty="0">
              <a:solidFill>
                <a:schemeClr val="bg1"/>
              </a:solidFill>
            </a:endParaRPr>
          </a:p>
        </p:txBody>
      </p:sp>
      <p:sp>
        <p:nvSpPr>
          <p:cNvPr id="2" name="Content Placeholder 1"/>
          <p:cNvSpPr>
            <a:spLocks noGrp="1"/>
          </p:cNvSpPr>
          <p:nvPr>
            <p:ph idx="1"/>
          </p:nvPr>
        </p:nvSpPr>
        <p:spPr>
          <a:xfrm>
            <a:off x="609521" y="1600201"/>
            <a:ext cx="10742269" cy="4525963"/>
          </a:xfrm>
        </p:spPr>
        <p:txBody>
          <a:bodyPr/>
          <a:lstStyle/>
          <a:p>
            <a:r>
              <a:rPr lang="en-IE" dirty="0" smtClean="0">
                <a:solidFill>
                  <a:schemeClr val="bg1"/>
                </a:solidFill>
              </a:rPr>
              <a:t>We’ve seen a range of variable types:</a:t>
            </a:r>
          </a:p>
          <a:p>
            <a:pPr lvl="1"/>
            <a:r>
              <a:rPr lang="en-IE" dirty="0" smtClean="0">
                <a:solidFill>
                  <a:schemeClr val="bg1"/>
                </a:solidFill>
              </a:rPr>
              <a:t>Integer Variables</a:t>
            </a:r>
          </a:p>
          <a:p>
            <a:pPr lvl="1"/>
            <a:r>
              <a:rPr lang="en-IE" dirty="0" smtClean="0">
                <a:solidFill>
                  <a:schemeClr val="bg1"/>
                </a:solidFill>
              </a:rPr>
              <a:t>Real Variables</a:t>
            </a:r>
          </a:p>
          <a:p>
            <a:pPr lvl="1"/>
            <a:r>
              <a:rPr lang="en-IE" dirty="0" smtClean="0">
                <a:solidFill>
                  <a:schemeClr val="bg1"/>
                </a:solidFill>
              </a:rPr>
              <a:t>Character Variables </a:t>
            </a:r>
          </a:p>
          <a:p>
            <a:pPr lvl="1"/>
            <a:r>
              <a:rPr lang="en-IE" dirty="0" smtClean="0">
                <a:solidFill>
                  <a:schemeClr val="bg1"/>
                </a:solidFill>
              </a:rPr>
              <a:t>String Variables</a:t>
            </a:r>
          </a:p>
          <a:p>
            <a:pPr lvl="1"/>
            <a:r>
              <a:rPr lang="en-IE" dirty="0" smtClean="0">
                <a:solidFill>
                  <a:schemeClr val="bg1"/>
                </a:solidFill>
              </a:rPr>
              <a:t>Arrays</a:t>
            </a:r>
          </a:p>
          <a:p>
            <a:pPr lvl="1"/>
            <a:r>
              <a:rPr lang="en-IE" dirty="0" smtClean="0">
                <a:solidFill>
                  <a:schemeClr val="bg1"/>
                </a:solidFill>
              </a:rPr>
              <a:t>Linked Lists</a:t>
            </a:r>
            <a:endParaRPr lang="en-IE" dirty="0">
              <a:solidFill>
                <a:schemeClr val="bg1"/>
              </a:solidFill>
            </a:endParaRPr>
          </a:p>
        </p:txBody>
      </p:sp>
      <p:sp>
        <p:nvSpPr>
          <p:cNvPr id="4" name="Flowchart: Magnetic Disk 3"/>
          <p:cNvSpPr/>
          <p:nvPr/>
        </p:nvSpPr>
        <p:spPr>
          <a:xfrm>
            <a:off x="8015170" y="3429000"/>
            <a:ext cx="1247976" cy="1224136"/>
          </a:xfrm>
          <a:prstGeom prst="flowChartMagneticDisk">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4000" dirty="0" smtClean="0">
                <a:solidFill>
                  <a:schemeClr val="bg1"/>
                </a:solidFill>
              </a:rPr>
              <a:t>X</a:t>
            </a:r>
            <a:endParaRPr lang="en-IE" sz="4000" dirty="0">
              <a:solidFill>
                <a:schemeClr val="bg1"/>
              </a:solidFill>
            </a:endParaRPr>
          </a:p>
        </p:txBody>
      </p:sp>
      <p:sp>
        <p:nvSpPr>
          <p:cNvPr id="5" name="Flowchart: Magnetic Disk 4"/>
          <p:cNvSpPr/>
          <p:nvPr/>
        </p:nvSpPr>
        <p:spPr>
          <a:xfrm>
            <a:off x="9839135" y="2348880"/>
            <a:ext cx="1247976" cy="1224136"/>
          </a:xfrm>
          <a:prstGeom prst="flowChartMagneticDisk">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4000" dirty="0" smtClean="0">
                <a:solidFill>
                  <a:schemeClr val="bg1"/>
                </a:solidFill>
              </a:rPr>
              <a:t>5</a:t>
            </a:r>
            <a:endParaRPr lang="en-IE" sz="4000" dirty="0">
              <a:solidFill>
                <a:schemeClr val="bg1"/>
              </a:solidFill>
            </a:endParaRPr>
          </a:p>
        </p:txBody>
      </p:sp>
      <p:sp>
        <p:nvSpPr>
          <p:cNvPr id="6" name="Bent Arrow 5"/>
          <p:cNvSpPr/>
          <p:nvPr/>
        </p:nvSpPr>
        <p:spPr>
          <a:xfrm rot="5400000" flipV="1">
            <a:off x="8879107" y="2517008"/>
            <a:ext cx="720080" cy="1679968"/>
          </a:xfrm>
          <a:prstGeom prst="bentArrow">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bg1"/>
              </a:solidFill>
            </a:endParaRPr>
          </a:p>
        </p:txBody>
      </p:sp>
    </p:spTree>
    <p:extLst>
      <p:ext uri="{BB962C8B-B14F-4D97-AF65-F5344CB8AC3E}">
        <p14:creationId xmlns:p14="http://schemas.microsoft.com/office/powerpoint/2010/main" val="335819223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File Management</a:t>
            </a:r>
            <a:endParaRPr lang="en-IE" dirty="0">
              <a:solidFill>
                <a:schemeClr val="bg1"/>
              </a:solidFill>
            </a:endParaRPr>
          </a:p>
        </p:txBody>
      </p:sp>
      <p:sp>
        <p:nvSpPr>
          <p:cNvPr id="2" name="Content Placeholder 1"/>
          <p:cNvSpPr>
            <a:spLocks noGrp="1"/>
          </p:cNvSpPr>
          <p:nvPr>
            <p:ph idx="1"/>
          </p:nvPr>
        </p:nvSpPr>
        <p:spPr>
          <a:xfrm>
            <a:off x="609521" y="1600201"/>
            <a:ext cx="10742269" cy="4525963"/>
          </a:xfrm>
        </p:spPr>
        <p:txBody>
          <a:bodyPr>
            <a:normAutofit/>
          </a:bodyPr>
          <a:lstStyle/>
          <a:p>
            <a:pPr marL="0" indent="0">
              <a:buNone/>
            </a:pPr>
            <a:r>
              <a:rPr lang="en-IE" sz="2400" dirty="0">
                <a:solidFill>
                  <a:schemeClr val="bg1"/>
                </a:solidFill>
                <a:latin typeface="Courier New" panose="02070309020205020404" pitchFamily="49" charset="0"/>
                <a:cs typeface="Courier New" panose="02070309020205020404" pitchFamily="49" charset="0"/>
              </a:rPr>
              <a:t># PROGRAM </a:t>
            </a:r>
            <a:r>
              <a:rPr lang="en-IE" sz="2400" dirty="0" smtClean="0">
                <a:solidFill>
                  <a:schemeClr val="bg1"/>
                </a:solidFill>
                <a:latin typeface="Courier New" panose="02070309020205020404" pitchFamily="49" charset="0"/>
                <a:cs typeface="Courier New" panose="02070309020205020404" pitchFamily="49" charset="0"/>
              </a:rPr>
              <a:t>FileReader5</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err="1">
                <a:solidFill>
                  <a:schemeClr val="bg1"/>
                </a:solidFill>
                <a:latin typeface="Courier New" panose="02070309020205020404" pitchFamily="49" charset="0"/>
                <a:cs typeface="Courier New" panose="02070309020205020404" pitchFamily="49" charset="0"/>
              </a:rPr>
              <a:t>file_pointer</a:t>
            </a:r>
            <a:r>
              <a:rPr lang="en-IE" sz="2400" dirty="0">
                <a:solidFill>
                  <a:schemeClr val="bg1"/>
                </a:solidFill>
                <a:latin typeface="Courier New" panose="02070309020205020404" pitchFamily="49" charset="0"/>
                <a:cs typeface="Courier New" panose="02070309020205020404" pitchFamily="49" charset="0"/>
              </a:rPr>
              <a:t> = open("C:\Python34\MyData.txt", "r")</a:t>
            </a:r>
          </a:p>
          <a:p>
            <a:pPr marL="0" indent="0">
              <a:buNone/>
            </a:pPr>
            <a:r>
              <a:rPr lang="en-IE" sz="2400" dirty="0" smtClean="0">
                <a:solidFill>
                  <a:schemeClr val="bg1"/>
                </a:solidFill>
                <a:latin typeface="Courier New" panose="02070309020205020404" pitchFamily="49" charset="0"/>
                <a:cs typeface="Courier New" panose="02070309020205020404" pitchFamily="49" charset="0"/>
              </a:rPr>
              <a:t>print(</a:t>
            </a:r>
            <a:r>
              <a:rPr lang="en-IE" sz="2400" dirty="0" err="1" smtClean="0">
                <a:solidFill>
                  <a:schemeClr val="bg1"/>
                </a:solidFill>
                <a:latin typeface="Courier New" panose="02070309020205020404" pitchFamily="49" charset="0"/>
                <a:cs typeface="Courier New" panose="02070309020205020404" pitchFamily="49" charset="0"/>
              </a:rPr>
              <a:t>file_pointer.readline</a:t>
            </a:r>
            <a:r>
              <a:rPr lang="en-IE" sz="2400" dirty="0" smtClean="0">
                <a:solidFill>
                  <a:schemeClr val="bg1"/>
                </a:solidFill>
                <a:latin typeface="Courier New" panose="02070309020205020404" pitchFamily="49" charset="0"/>
                <a:cs typeface="Courier New" panose="02070309020205020404" pitchFamily="49" charset="0"/>
              </a:rPr>
              <a:t>())</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err="1">
                <a:solidFill>
                  <a:schemeClr val="bg1"/>
                </a:solidFill>
                <a:latin typeface="Courier New" panose="02070309020205020404" pitchFamily="49" charset="0"/>
                <a:cs typeface="Courier New" panose="02070309020205020404" pitchFamily="49" charset="0"/>
              </a:rPr>
              <a:t>file_pointer.close</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END.</a:t>
            </a:r>
          </a:p>
        </p:txBody>
      </p:sp>
    </p:spTree>
    <p:extLst>
      <p:ext uri="{BB962C8B-B14F-4D97-AF65-F5344CB8AC3E}">
        <p14:creationId xmlns:p14="http://schemas.microsoft.com/office/powerpoint/2010/main" val="315891576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File Management</a:t>
            </a:r>
            <a:endParaRPr lang="en-IE" dirty="0">
              <a:solidFill>
                <a:schemeClr val="bg1"/>
              </a:solidFill>
            </a:endParaRPr>
          </a:p>
        </p:txBody>
      </p:sp>
      <p:sp>
        <p:nvSpPr>
          <p:cNvPr id="2" name="Content Placeholder 1"/>
          <p:cNvSpPr>
            <a:spLocks noGrp="1"/>
          </p:cNvSpPr>
          <p:nvPr>
            <p:ph idx="1"/>
          </p:nvPr>
        </p:nvSpPr>
        <p:spPr>
          <a:xfrm>
            <a:off x="609521" y="1600201"/>
            <a:ext cx="10742269" cy="4525963"/>
          </a:xfrm>
        </p:spPr>
        <p:txBody>
          <a:bodyPr>
            <a:normAutofit/>
          </a:bodyPr>
          <a:lstStyle/>
          <a:p>
            <a:pPr marL="0" indent="0">
              <a:buNone/>
            </a:pPr>
            <a:r>
              <a:rPr lang="en-IE" sz="2400" dirty="0">
                <a:solidFill>
                  <a:schemeClr val="bg1"/>
                </a:solidFill>
                <a:latin typeface="Courier New" panose="02070309020205020404" pitchFamily="49" charset="0"/>
                <a:cs typeface="Courier New" panose="02070309020205020404" pitchFamily="49" charset="0"/>
              </a:rPr>
              <a:t># PROGRAM </a:t>
            </a:r>
            <a:r>
              <a:rPr lang="en-IE" sz="2400" dirty="0" smtClean="0">
                <a:solidFill>
                  <a:schemeClr val="bg1"/>
                </a:solidFill>
                <a:latin typeface="Courier New" panose="02070309020205020404" pitchFamily="49" charset="0"/>
                <a:cs typeface="Courier New" panose="02070309020205020404" pitchFamily="49" charset="0"/>
              </a:rPr>
              <a:t>FileReader5</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err="1">
                <a:solidFill>
                  <a:schemeClr val="bg1"/>
                </a:solidFill>
                <a:latin typeface="Courier New" panose="02070309020205020404" pitchFamily="49" charset="0"/>
                <a:cs typeface="Courier New" panose="02070309020205020404" pitchFamily="49" charset="0"/>
              </a:rPr>
              <a:t>file_pointer</a:t>
            </a:r>
            <a:r>
              <a:rPr lang="en-IE" sz="2400" dirty="0">
                <a:solidFill>
                  <a:schemeClr val="bg1"/>
                </a:solidFill>
                <a:latin typeface="Courier New" panose="02070309020205020404" pitchFamily="49" charset="0"/>
                <a:cs typeface="Courier New" panose="02070309020205020404" pitchFamily="49" charset="0"/>
              </a:rPr>
              <a:t> = open("C:\Python34\MyData.txt", "r")</a:t>
            </a:r>
          </a:p>
          <a:p>
            <a:pPr marL="0" indent="0">
              <a:buNone/>
            </a:pPr>
            <a:r>
              <a:rPr lang="en-IE" sz="2400" dirty="0" smtClean="0">
                <a:solidFill>
                  <a:schemeClr val="bg1"/>
                </a:solidFill>
                <a:latin typeface="Courier New" panose="02070309020205020404" pitchFamily="49" charset="0"/>
                <a:cs typeface="Courier New" panose="02070309020205020404" pitchFamily="49" charset="0"/>
              </a:rPr>
              <a:t>print(</a:t>
            </a:r>
            <a:r>
              <a:rPr lang="en-IE" sz="2400" dirty="0" err="1" smtClean="0">
                <a:solidFill>
                  <a:schemeClr val="bg1"/>
                </a:solidFill>
                <a:latin typeface="Courier New" panose="02070309020205020404" pitchFamily="49" charset="0"/>
                <a:cs typeface="Courier New" panose="02070309020205020404" pitchFamily="49" charset="0"/>
              </a:rPr>
              <a:t>file_pointer.readline</a:t>
            </a:r>
            <a:r>
              <a:rPr lang="en-IE" sz="2400" dirty="0" smtClean="0">
                <a:solidFill>
                  <a:schemeClr val="bg1"/>
                </a:solidFill>
                <a:latin typeface="Courier New" panose="02070309020205020404" pitchFamily="49" charset="0"/>
                <a:cs typeface="Courier New" panose="02070309020205020404" pitchFamily="49" charset="0"/>
              </a:rPr>
              <a:t>())</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err="1">
                <a:solidFill>
                  <a:schemeClr val="bg1"/>
                </a:solidFill>
                <a:latin typeface="Courier New" panose="02070309020205020404" pitchFamily="49" charset="0"/>
                <a:cs typeface="Courier New" panose="02070309020205020404" pitchFamily="49" charset="0"/>
              </a:rPr>
              <a:t>file_pointer.close</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END.</a:t>
            </a:r>
          </a:p>
        </p:txBody>
      </p:sp>
      <p:sp>
        <p:nvSpPr>
          <p:cNvPr id="4" name="Rounded Rectangle 3"/>
          <p:cNvSpPr/>
          <p:nvPr/>
        </p:nvSpPr>
        <p:spPr>
          <a:xfrm>
            <a:off x="694606" y="5301208"/>
            <a:ext cx="10801200" cy="1224136"/>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400" dirty="0" smtClean="0"/>
              <a:t>This program opens a file called </a:t>
            </a:r>
            <a:r>
              <a:rPr lang="en-IE" sz="2400" dirty="0" smtClean="0">
                <a:latin typeface="Courier New" panose="02070309020205020404" pitchFamily="49" charset="0"/>
                <a:cs typeface="Courier New" panose="02070309020205020404" pitchFamily="49" charset="0"/>
              </a:rPr>
              <a:t>MyData.txt</a:t>
            </a:r>
            <a:r>
              <a:rPr lang="en-IE" sz="2400" dirty="0" smtClean="0"/>
              <a:t> for </a:t>
            </a:r>
            <a:r>
              <a:rPr lang="en-IE" sz="2400" dirty="0" err="1" smtClean="0"/>
              <a:t>READing</a:t>
            </a:r>
            <a:r>
              <a:rPr lang="en-IE" sz="2400" dirty="0" smtClean="0"/>
              <a:t>, and prints out the first line only of the file.</a:t>
            </a:r>
            <a:endParaRPr lang="en-IE" sz="2400" dirty="0"/>
          </a:p>
        </p:txBody>
      </p:sp>
    </p:spTree>
    <p:extLst>
      <p:ext uri="{BB962C8B-B14F-4D97-AF65-F5344CB8AC3E}">
        <p14:creationId xmlns:p14="http://schemas.microsoft.com/office/powerpoint/2010/main" val="329601615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File Management</a:t>
            </a:r>
            <a:endParaRPr lang="en-IE" dirty="0">
              <a:solidFill>
                <a:schemeClr val="bg1"/>
              </a:solidFill>
            </a:endParaRPr>
          </a:p>
        </p:txBody>
      </p:sp>
      <p:sp>
        <p:nvSpPr>
          <p:cNvPr id="2" name="Content Placeholder 1"/>
          <p:cNvSpPr>
            <a:spLocks noGrp="1"/>
          </p:cNvSpPr>
          <p:nvPr>
            <p:ph idx="1"/>
          </p:nvPr>
        </p:nvSpPr>
        <p:spPr>
          <a:xfrm>
            <a:off x="609521" y="1600201"/>
            <a:ext cx="10742269" cy="4525963"/>
          </a:xfrm>
        </p:spPr>
        <p:txBody>
          <a:bodyPr>
            <a:normAutofit/>
          </a:bodyPr>
          <a:lstStyle/>
          <a:p>
            <a:pPr marL="0" indent="0">
              <a:buNone/>
            </a:pPr>
            <a:r>
              <a:rPr lang="en-IE" sz="2400" dirty="0">
                <a:solidFill>
                  <a:schemeClr val="bg1"/>
                </a:solidFill>
                <a:latin typeface="Courier New" panose="02070309020205020404" pitchFamily="49" charset="0"/>
                <a:cs typeface="Courier New" panose="02070309020205020404" pitchFamily="49" charset="0"/>
              </a:rPr>
              <a:t># PROGRAM </a:t>
            </a:r>
            <a:r>
              <a:rPr lang="en-IE" sz="2400" dirty="0" smtClean="0">
                <a:solidFill>
                  <a:schemeClr val="bg1"/>
                </a:solidFill>
                <a:latin typeface="Courier New" panose="02070309020205020404" pitchFamily="49" charset="0"/>
                <a:cs typeface="Courier New" panose="02070309020205020404" pitchFamily="49" charset="0"/>
              </a:rPr>
              <a:t>FileReader6</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err="1">
                <a:solidFill>
                  <a:schemeClr val="bg1"/>
                </a:solidFill>
                <a:latin typeface="Courier New" panose="02070309020205020404" pitchFamily="49" charset="0"/>
                <a:cs typeface="Courier New" panose="02070309020205020404" pitchFamily="49" charset="0"/>
              </a:rPr>
              <a:t>file_pointer</a:t>
            </a:r>
            <a:r>
              <a:rPr lang="en-IE" sz="2400" dirty="0">
                <a:solidFill>
                  <a:schemeClr val="bg1"/>
                </a:solidFill>
                <a:latin typeface="Courier New" panose="02070309020205020404" pitchFamily="49" charset="0"/>
                <a:cs typeface="Courier New" panose="02070309020205020404" pitchFamily="49" charset="0"/>
              </a:rPr>
              <a:t> = open("C:\Python34\MyData.txt", "r")</a:t>
            </a:r>
          </a:p>
          <a:p>
            <a:pPr marL="0" indent="0">
              <a:buNone/>
            </a:pPr>
            <a:r>
              <a:rPr lang="en-IE" sz="2400" dirty="0" smtClean="0">
                <a:solidFill>
                  <a:schemeClr val="bg1"/>
                </a:solidFill>
                <a:latin typeface="Courier New" panose="02070309020205020404" pitchFamily="49" charset="0"/>
                <a:cs typeface="Courier New" panose="02070309020205020404" pitchFamily="49" charset="0"/>
              </a:rPr>
              <a:t>print(</a:t>
            </a:r>
            <a:r>
              <a:rPr lang="en-IE" sz="2400" dirty="0" err="1" smtClean="0">
                <a:solidFill>
                  <a:schemeClr val="bg1"/>
                </a:solidFill>
                <a:latin typeface="Courier New" panose="02070309020205020404" pitchFamily="49" charset="0"/>
                <a:cs typeface="Courier New" panose="02070309020205020404" pitchFamily="49" charset="0"/>
              </a:rPr>
              <a:t>file_pointer.readline</a:t>
            </a:r>
            <a:r>
              <a:rPr lang="en-IE" sz="2400" dirty="0" smtClean="0">
                <a:solidFill>
                  <a:schemeClr val="bg1"/>
                </a:solidFill>
                <a:latin typeface="Courier New" panose="02070309020205020404" pitchFamily="49" charset="0"/>
                <a:cs typeface="Courier New" panose="02070309020205020404" pitchFamily="49" charset="0"/>
              </a:rPr>
              <a:t>(100</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r>
              <a:rPr lang="en-IE" sz="2400" dirty="0" err="1">
                <a:solidFill>
                  <a:schemeClr val="bg1"/>
                </a:solidFill>
                <a:latin typeface="Courier New" panose="02070309020205020404" pitchFamily="49" charset="0"/>
                <a:cs typeface="Courier New" panose="02070309020205020404" pitchFamily="49" charset="0"/>
              </a:rPr>
              <a:t>file_pointer.close</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END.</a:t>
            </a:r>
          </a:p>
        </p:txBody>
      </p:sp>
    </p:spTree>
    <p:extLst>
      <p:ext uri="{BB962C8B-B14F-4D97-AF65-F5344CB8AC3E}">
        <p14:creationId xmlns:p14="http://schemas.microsoft.com/office/powerpoint/2010/main" val="165706261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File Management</a:t>
            </a:r>
            <a:endParaRPr lang="en-IE" dirty="0">
              <a:solidFill>
                <a:schemeClr val="bg1"/>
              </a:solidFill>
            </a:endParaRPr>
          </a:p>
        </p:txBody>
      </p:sp>
      <p:sp>
        <p:nvSpPr>
          <p:cNvPr id="2" name="Content Placeholder 1"/>
          <p:cNvSpPr>
            <a:spLocks noGrp="1"/>
          </p:cNvSpPr>
          <p:nvPr>
            <p:ph idx="1"/>
          </p:nvPr>
        </p:nvSpPr>
        <p:spPr>
          <a:xfrm>
            <a:off x="609521" y="1600201"/>
            <a:ext cx="10742269" cy="4525963"/>
          </a:xfrm>
        </p:spPr>
        <p:txBody>
          <a:bodyPr>
            <a:normAutofit/>
          </a:bodyPr>
          <a:lstStyle/>
          <a:p>
            <a:pPr marL="0" indent="0">
              <a:buNone/>
            </a:pPr>
            <a:r>
              <a:rPr lang="en-IE" sz="2400" dirty="0">
                <a:solidFill>
                  <a:schemeClr val="bg1"/>
                </a:solidFill>
                <a:latin typeface="Courier New" panose="02070309020205020404" pitchFamily="49" charset="0"/>
                <a:cs typeface="Courier New" panose="02070309020205020404" pitchFamily="49" charset="0"/>
              </a:rPr>
              <a:t># PROGRAM </a:t>
            </a:r>
            <a:r>
              <a:rPr lang="en-IE" sz="2400" dirty="0" smtClean="0">
                <a:solidFill>
                  <a:schemeClr val="bg1"/>
                </a:solidFill>
                <a:latin typeface="Courier New" panose="02070309020205020404" pitchFamily="49" charset="0"/>
                <a:cs typeface="Courier New" panose="02070309020205020404" pitchFamily="49" charset="0"/>
              </a:rPr>
              <a:t>FileReader6</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err="1">
                <a:solidFill>
                  <a:schemeClr val="bg1"/>
                </a:solidFill>
                <a:latin typeface="Courier New" panose="02070309020205020404" pitchFamily="49" charset="0"/>
                <a:cs typeface="Courier New" panose="02070309020205020404" pitchFamily="49" charset="0"/>
              </a:rPr>
              <a:t>file_pointer</a:t>
            </a:r>
            <a:r>
              <a:rPr lang="en-IE" sz="2400" dirty="0">
                <a:solidFill>
                  <a:schemeClr val="bg1"/>
                </a:solidFill>
                <a:latin typeface="Courier New" panose="02070309020205020404" pitchFamily="49" charset="0"/>
                <a:cs typeface="Courier New" panose="02070309020205020404" pitchFamily="49" charset="0"/>
              </a:rPr>
              <a:t> = open("C:\Python34\MyData.txt", "r")</a:t>
            </a:r>
          </a:p>
          <a:p>
            <a:pPr marL="0" indent="0">
              <a:buNone/>
            </a:pPr>
            <a:r>
              <a:rPr lang="en-IE" sz="2400" dirty="0" smtClean="0">
                <a:solidFill>
                  <a:schemeClr val="bg1"/>
                </a:solidFill>
                <a:latin typeface="Courier New" panose="02070309020205020404" pitchFamily="49" charset="0"/>
                <a:cs typeface="Courier New" panose="02070309020205020404" pitchFamily="49" charset="0"/>
              </a:rPr>
              <a:t>print(</a:t>
            </a:r>
            <a:r>
              <a:rPr lang="en-IE" sz="2400" dirty="0" err="1" smtClean="0">
                <a:solidFill>
                  <a:schemeClr val="bg1"/>
                </a:solidFill>
                <a:latin typeface="Courier New" panose="02070309020205020404" pitchFamily="49" charset="0"/>
                <a:cs typeface="Courier New" panose="02070309020205020404" pitchFamily="49" charset="0"/>
              </a:rPr>
              <a:t>file_pointer.readline</a:t>
            </a:r>
            <a:r>
              <a:rPr lang="en-IE" sz="2400" dirty="0" smtClean="0">
                <a:solidFill>
                  <a:schemeClr val="bg1"/>
                </a:solidFill>
                <a:latin typeface="Courier New" panose="02070309020205020404" pitchFamily="49" charset="0"/>
                <a:cs typeface="Courier New" panose="02070309020205020404" pitchFamily="49" charset="0"/>
              </a:rPr>
              <a:t>(100</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r>
              <a:rPr lang="en-IE" sz="2400" dirty="0" err="1">
                <a:solidFill>
                  <a:schemeClr val="bg1"/>
                </a:solidFill>
                <a:latin typeface="Courier New" panose="02070309020205020404" pitchFamily="49" charset="0"/>
                <a:cs typeface="Courier New" panose="02070309020205020404" pitchFamily="49" charset="0"/>
              </a:rPr>
              <a:t>file_pointer.close</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END.</a:t>
            </a:r>
          </a:p>
        </p:txBody>
      </p:sp>
      <p:sp>
        <p:nvSpPr>
          <p:cNvPr id="4" name="Rounded Rectangle 3"/>
          <p:cNvSpPr/>
          <p:nvPr/>
        </p:nvSpPr>
        <p:spPr>
          <a:xfrm>
            <a:off x="694606" y="5301208"/>
            <a:ext cx="10801200" cy="1224136"/>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400" dirty="0" smtClean="0"/>
              <a:t>This program opens a file called </a:t>
            </a:r>
            <a:r>
              <a:rPr lang="en-IE" sz="2400" dirty="0" smtClean="0">
                <a:latin typeface="Courier New" panose="02070309020205020404" pitchFamily="49" charset="0"/>
                <a:cs typeface="Courier New" panose="02070309020205020404" pitchFamily="49" charset="0"/>
              </a:rPr>
              <a:t>MyData.txt</a:t>
            </a:r>
            <a:r>
              <a:rPr lang="en-IE" sz="2400" dirty="0" smtClean="0"/>
              <a:t> for </a:t>
            </a:r>
            <a:r>
              <a:rPr lang="en-IE" sz="2400" dirty="0" err="1" smtClean="0"/>
              <a:t>READing</a:t>
            </a:r>
            <a:r>
              <a:rPr lang="en-IE" sz="2400" dirty="0" smtClean="0"/>
              <a:t>, and prints out the first 100 characters from the first line only of the file (if there is less than 100 characters, it keeps on printing until it reaches the end of the line).</a:t>
            </a:r>
            <a:endParaRPr lang="en-IE" sz="2400" dirty="0"/>
          </a:p>
        </p:txBody>
      </p:sp>
    </p:spTree>
    <p:extLst>
      <p:ext uri="{BB962C8B-B14F-4D97-AF65-F5344CB8AC3E}">
        <p14:creationId xmlns:p14="http://schemas.microsoft.com/office/powerpoint/2010/main" val="135271152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File Management</a:t>
            </a:r>
            <a:endParaRPr lang="en-IE" dirty="0">
              <a:solidFill>
                <a:schemeClr val="bg1"/>
              </a:solidFill>
            </a:endParaRPr>
          </a:p>
        </p:txBody>
      </p:sp>
      <p:sp>
        <p:nvSpPr>
          <p:cNvPr id="2" name="Content Placeholder 1"/>
          <p:cNvSpPr>
            <a:spLocks noGrp="1"/>
          </p:cNvSpPr>
          <p:nvPr>
            <p:ph idx="1"/>
          </p:nvPr>
        </p:nvSpPr>
        <p:spPr>
          <a:xfrm>
            <a:off x="609521" y="1600201"/>
            <a:ext cx="10742269" cy="4525963"/>
          </a:xfrm>
        </p:spPr>
        <p:txBody>
          <a:bodyPr>
            <a:normAutofit/>
          </a:bodyPr>
          <a:lstStyle/>
          <a:p>
            <a:pPr marL="0" indent="0">
              <a:buNone/>
            </a:pPr>
            <a:r>
              <a:rPr lang="en-IE" sz="2400" dirty="0">
                <a:solidFill>
                  <a:schemeClr val="bg1"/>
                </a:solidFill>
                <a:latin typeface="Courier New" panose="02070309020205020404" pitchFamily="49" charset="0"/>
                <a:cs typeface="Courier New" panose="02070309020205020404" pitchFamily="49" charset="0"/>
              </a:rPr>
              <a:t># PROGRAM </a:t>
            </a:r>
            <a:r>
              <a:rPr lang="en-IE" sz="2400" dirty="0" smtClean="0">
                <a:solidFill>
                  <a:schemeClr val="bg1"/>
                </a:solidFill>
                <a:latin typeface="Courier New" panose="02070309020205020404" pitchFamily="49" charset="0"/>
                <a:cs typeface="Courier New" panose="02070309020205020404" pitchFamily="49" charset="0"/>
              </a:rPr>
              <a:t>FileReader7</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err="1" smtClean="0">
                <a:solidFill>
                  <a:schemeClr val="bg1"/>
                </a:solidFill>
                <a:latin typeface="Courier New" panose="02070309020205020404" pitchFamily="49" charset="0"/>
                <a:cs typeface="Courier New" panose="02070309020205020404" pitchFamily="49" charset="0"/>
              </a:rPr>
              <a:t>file_pointer</a:t>
            </a:r>
            <a:r>
              <a:rPr lang="en-IE" sz="2400" dirty="0" smtClean="0">
                <a:solidFill>
                  <a:schemeClr val="bg1"/>
                </a:solidFill>
                <a:latin typeface="Courier New" panose="02070309020205020404" pitchFamily="49" charset="0"/>
                <a:cs typeface="Courier New" panose="02070309020205020404" pitchFamily="49" charset="0"/>
              </a:rPr>
              <a:t> </a:t>
            </a:r>
            <a:r>
              <a:rPr lang="en-IE" sz="2400" dirty="0">
                <a:solidFill>
                  <a:schemeClr val="bg1"/>
                </a:solidFill>
                <a:latin typeface="Courier New" panose="02070309020205020404" pitchFamily="49" charset="0"/>
                <a:cs typeface="Courier New" panose="02070309020205020404" pitchFamily="49" charset="0"/>
              </a:rPr>
              <a:t>= open("C:\Python34\MyData.txt", "r")</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for line in </a:t>
            </a:r>
            <a:r>
              <a:rPr lang="en-IE" sz="2400" dirty="0" err="1">
                <a:solidFill>
                  <a:schemeClr val="bg1"/>
                </a:solidFill>
                <a:latin typeface="Courier New" panose="02070309020205020404" pitchFamily="49" charset="0"/>
                <a:cs typeface="Courier New" panose="02070309020205020404" pitchFamily="49" charset="0"/>
              </a:rPr>
              <a:t>file_pointer</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r>
              <a:rPr lang="en-IE" sz="2400" dirty="0">
                <a:solidFill>
                  <a:schemeClr val="bg1"/>
                </a:solidFill>
                <a:latin typeface="Courier New" panose="02070309020205020404" pitchFamily="49" charset="0"/>
                <a:cs typeface="Courier New" panose="02070309020205020404" pitchFamily="49" charset="0"/>
              </a:rPr>
              <a:t># DO</a:t>
            </a:r>
          </a:p>
          <a:p>
            <a:pPr marL="0" indent="0">
              <a:buNone/>
            </a:pPr>
            <a:r>
              <a:rPr lang="en-IE" sz="2400" dirty="0">
                <a:solidFill>
                  <a:schemeClr val="bg1"/>
                </a:solidFill>
                <a:latin typeface="Courier New" panose="02070309020205020404" pitchFamily="49" charset="0"/>
                <a:cs typeface="Courier New" panose="02070309020205020404" pitchFamily="49" charset="0"/>
              </a:rPr>
              <a:t>    print(line)</a:t>
            </a:r>
          </a:p>
          <a:p>
            <a:pPr marL="0" indent="0">
              <a:buNone/>
            </a:pPr>
            <a:r>
              <a:rPr lang="en-IE" sz="2400" dirty="0">
                <a:solidFill>
                  <a:schemeClr val="bg1"/>
                </a:solidFill>
                <a:latin typeface="Courier New" panose="02070309020205020404" pitchFamily="49" charset="0"/>
                <a:cs typeface="Courier New" panose="02070309020205020404" pitchFamily="49" charset="0"/>
              </a:rPr>
              <a:t># ENDFOR</a:t>
            </a:r>
            <a:r>
              <a:rPr lang="en-IE" sz="2400" dirty="0" smtClean="0">
                <a:solidFill>
                  <a:schemeClr val="bg1"/>
                </a:solidFill>
                <a:latin typeface="Courier New" panose="02070309020205020404" pitchFamily="49" charset="0"/>
                <a:cs typeface="Courier New" panose="02070309020205020404" pitchFamily="49" charset="0"/>
              </a:rPr>
              <a:t>;</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err="1">
                <a:solidFill>
                  <a:schemeClr val="bg1"/>
                </a:solidFill>
                <a:latin typeface="Courier New" panose="02070309020205020404" pitchFamily="49" charset="0"/>
                <a:cs typeface="Courier New" panose="02070309020205020404" pitchFamily="49" charset="0"/>
              </a:rPr>
              <a:t>file_pointer.close</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r>
              <a:rPr lang="en-IE" sz="2400" dirty="0" smtClean="0">
                <a:solidFill>
                  <a:schemeClr val="bg1"/>
                </a:solidFill>
                <a:latin typeface="Courier New" panose="02070309020205020404" pitchFamily="49" charset="0"/>
                <a:cs typeface="Courier New" panose="02070309020205020404" pitchFamily="49" charset="0"/>
              </a:rPr>
              <a:t># </a:t>
            </a:r>
            <a:r>
              <a:rPr lang="en-IE" sz="2400" dirty="0">
                <a:solidFill>
                  <a:schemeClr val="bg1"/>
                </a:solidFill>
                <a:latin typeface="Courier New" panose="02070309020205020404" pitchFamily="49" charset="0"/>
                <a:cs typeface="Courier New" panose="02070309020205020404" pitchFamily="49" charset="0"/>
              </a:rPr>
              <a:t>END.</a:t>
            </a:r>
          </a:p>
        </p:txBody>
      </p:sp>
    </p:spTree>
    <p:extLst>
      <p:ext uri="{BB962C8B-B14F-4D97-AF65-F5344CB8AC3E}">
        <p14:creationId xmlns:p14="http://schemas.microsoft.com/office/powerpoint/2010/main" val="163067526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File Management</a:t>
            </a:r>
            <a:endParaRPr lang="en-IE" dirty="0">
              <a:solidFill>
                <a:schemeClr val="bg1"/>
              </a:solidFill>
            </a:endParaRPr>
          </a:p>
        </p:txBody>
      </p:sp>
      <p:sp>
        <p:nvSpPr>
          <p:cNvPr id="2" name="Content Placeholder 1"/>
          <p:cNvSpPr>
            <a:spLocks noGrp="1"/>
          </p:cNvSpPr>
          <p:nvPr>
            <p:ph idx="1"/>
          </p:nvPr>
        </p:nvSpPr>
        <p:spPr>
          <a:xfrm>
            <a:off x="609521" y="1600201"/>
            <a:ext cx="10742269" cy="4525963"/>
          </a:xfrm>
        </p:spPr>
        <p:txBody>
          <a:bodyPr>
            <a:normAutofit/>
          </a:bodyPr>
          <a:lstStyle/>
          <a:p>
            <a:pPr marL="0" indent="0">
              <a:buNone/>
            </a:pPr>
            <a:r>
              <a:rPr lang="en-IE" sz="2400" dirty="0">
                <a:solidFill>
                  <a:schemeClr val="bg1"/>
                </a:solidFill>
                <a:latin typeface="Courier New" panose="02070309020205020404" pitchFamily="49" charset="0"/>
                <a:cs typeface="Courier New" panose="02070309020205020404" pitchFamily="49" charset="0"/>
              </a:rPr>
              <a:t># PROGRAM </a:t>
            </a:r>
            <a:r>
              <a:rPr lang="en-IE" sz="2400" dirty="0" smtClean="0">
                <a:solidFill>
                  <a:schemeClr val="bg1"/>
                </a:solidFill>
                <a:latin typeface="Courier New" panose="02070309020205020404" pitchFamily="49" charset="0"/>
                <a:cs typeface="Courier New" panose="02070309020205020404" pitchFamily="49" charset="0"/>
              </a:rPr>
              <a:t>FileReader7</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err="1">
                <a:solidFill>
                  <a:schemeClr val="bg1"/>
                </a:solidFill>
                <a:latin typeface="Courier New" panose="02070309020205020404" pitchFamily="49" charset="0"/>
                <a:cs typeface="Courier New" panose="02070309020205020404" pitchFamily="49" charset="0"/>
              </a:rPr>
              <a:t>file_pointer</a:t>
            </a:r>
            <a:r>
              <a:rPr lang="en-IE" sz="2400" dirty="0">
                <a:solidFill>
                  <a:schemeClr val="bg1"/>
                </a:solidFill>
                <a:latin typeface="Courier New" panose="02070309020205020404" pitchFamily="49" charset="0"/>
                <a:cs typeface="Courier New" panose="02070309020205020404" pitchFamily="49" charset="0"/>
              </a:rPr>
              <a:t> = open("C:\Python34\MyData.txt", "r")</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for line in </a:t>
            </a:r>
            <a:r>
              <a:rPr lang="en-IE" sz="2400" dirty="0" err="1">
                <a:solidFill>
                  <a:schemeClr val="bg1"/>
                </a:solidFill>
                <a:latin typeface="Courier New" panose="02070309020205020404" pitchFamily="49" charset="0"/>
                <a:cs typeface="Courier New" panose="02070309020205020404" pitchFamily="49" charset="0"/>
              </a:rPr>
              <a:t>file_pointer</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r>
              <a:rPr lang="en-IE" sz="2400" dirty="0">
                <a:solidFill>
                  <a:schemeClr val="bg1"/>
                </a:solidFill>
                <a:latin typeface="Courier New" panose="02070309020205020404" pitchFamily="49" charset="0"/>
                <a:cs typeface="Courier New" panose="02070309020205020404" pitchFamily="49" charset="0"/>
              </a:rPr>
              <a:t># DO</a:t>
            </a:r>
          </a:p>
          <a:p>
            <a:pPr marL="0" indent="0">
              <a:buNone/>
            </a:pPr>
            <a:r>
              <a:rPr lang="en-IE" sz="2400" dirty="0">
                <a:solidFill>
                  <a:schemeClr val="bg1"/>
                </a:solidFill>
                <a:latin typeface="Courier New" panose="02070309020205020404" pitchFamily="49" charset="0"/>
                <a:cs typeface="Courier New" panose="02070309020205020404" pitchFamily="49" charset="0"/>
              </a:rPr>
              <a:t>    print(line)</a:t>
            </a:r>
          </a:p>
          <a:p>
            <a:pPr marL="0" indent="0">
              <a:buNone/>
            </a:pPr>
            <a:r>
              <a:rPr lang="en-IE" sz="2400" dirty="0">
                <a:solidFill>
                  <a:schemeClr val="bg1"/>
                </a:solidFill>
                <a:latin typeface="Courier New" panose="02070309020205020404" pitchFamily="49" charset="0"/>
                <a:cs typeface="Courier New" panose="02070309020205020404" pitchFamily="49" charset="0"/>
              </a:rPr>
              <a:t># ENDFOR</a:t>
            </a:r>
            <a:r>
              <a:rPr lang="en-IE" sz="2400" dirty="0" smtClean="0">
                <a:solidFill>
                  <a:schemeClr val="bg1"/>
                </a:solidFill>
                <a:latin typeface="Courier New" panose="02070309020205020404" pitchFamily="49" charset="0"/>
                <a:cs typeface="Courier New" panose="02070309020205020404" pitchFamily="49" charset="0"/>
              </a:rPr>
              <a:t>;</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err="1">
                <a:solidFill>
                  <a:schemeClr val="bg1"/>
                </a:solidFill>
                <a:latin typeface="Courier New" panose="02070309020205020404" pitchFamily="49" charset="0"/>
                <a:cs typeface="Courier New" panose="02070309020205020404" pitchFamily="49" charset="0"/>
              </a:rPr>
              <a:t>file_pointer.close</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r>
              <a:rPr lang="en-IE" sz="2400" dirty="0">
                <a:solidFill>
                  <a:schemeClr val="bg1"/>
                </a:solidFill>
                <a:latin typeface="Courier New" panose="02070309020205020404" pitchFamily="49" charset="0"/>
                <a:cs typeface="Courier New" panose="02070309020205020404" pitchFamily="49" charset="0"/>
              </a:rPr>
              <a:t># END.</a:t>
            </a:r>
          </a:p>
        </p:txBody>
      </p:sp>
      <p:sp>
        <p:nvSpPr>
          <p:cNvPr id="4" name="Rounded Rectangle 3"/>
          <p:cNvSpPr/>
          <p:nvPr/>
        </p:nvSpPr>
        <p:spPr>
          <a:xfrm>
            <a:off x="694606" y="5301208"/>
            <a:ext cx="10801200" cy="1224136"/>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400" dirty="0" smtClean="0"/>
              <a:t>This program opens a file called </a:t>
            </a:r>
            <a:r>
              <a:rPr lang="en-IE" sz="2400" dirty="0" smtClean="0">
                <a:latin typeface="Courier New" panose="02070309020205020404" pitchFamily="49" charset="0"/>
                <a:cs typeface="Courier New" panose="02070309020205020404" pitchFamily="49" charset="0"/>
              </a:rPr>
              <a:t>MyData.txt</a:t>
            </a:r>
            <a:r>
              <a:rPr lang="en-IE" sz="2400" dirty="0" smtClean="0"/>
              <a:t> for </a:t>
            </a:r>
            <a:r>
              <a:rPr lang="en-IE" sz="2400" dirty="0" err="1" smtClean="0"/>
              <a:t>READing</a:t>
            </a:r>
            <a:r>
              <a:rPr lang="en-IE" sz="2400" dirty="0" smtClean="0"/>
              <a:t>, prints out the whole file line by line.</a:t>
            </a:r>
            <a:endParaRPr lang="en-IE" sz="2400" dirty="0"/>
          </a:p>
        </p:txBody>
      </p:sp>
    </p:spTree>
    <p:extLst>
      <p:ext uri="{BB962C8B-B14F-4D97-AF65-F5344CB8AC3E}">
        <p14:creationId xmlns:p14="http://schemas.microsoft.com/office/powerpoint/2010/main" val="32381389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IE" sz="6600" dirty="0" smtClean="0">
                <a:solidFill>
                  <a:schemeClr val="bg1"/>
                </a:solidFill>
              </a:rPr>
              <a:t>Writing Text Files</a:t>
            </a:r>
            <a:endParaRPr lang="en-IE" sz="6600" dirty="0">
              <a:solidFill>
                <a:schemeClr val="bg1"/>
              </a:solidFill>
            </a:endParaRPr>
          </a:p>
        </p:txBody>
      </p:sp>
    </p:spTree>
    <p:extLst>
      <p:ext uri="{BB962C8B-B14F-4D97-AF65-F5344CB8AC3E}">
        <p14:creationId xmlns:p14="http://schemas.microsoft.com/office/powerpoint/2010/main" val="388362027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File Management</a:t>
            </a:r>
            <a:endParaRPr lang="en-IE" dirty="0">
              <a:solidFill>
                <a:schemeClr val="bg1"/>
              </a:solidFill>
            </a:endParaRPr>
          </a:p>
        </p:txBody>
      </p:sp>
      <p:sp>
        <p:nvSpPr>
          <p:cNvPr id="2" name="Content Placeholder 1"/>
          <p:cNvSpPr>
            <a:spLocks noGrp="1"/>
          </p:cNvSpPr>
          <p:nvPr>
            <p:ph idx="1"/>
          </p:nvPr>
        </p:nvSpPr>
        <p:spPr>
          <a:xfrm>
            <a:off x="609521" y="1600201"/>
            <a:ext cx="10742269" cy="4525963"/>
          </a:xfrm>
        </p:spPr>
        <p:txBody>
          <a:bodyPr>
            <a:normAutofit/>
          </a:bodyPr>
          <a:lstStyle/>
          <a:p>
            <a:r>
              <a:rPr lang="en-IE" sz="4000" dirty="0" smtClean="0">
                <a:solidFill>
                  <a:schemeClr val="bg1"/>
                </a:solidFill>
              </a:rPr>
              <a:t>To WRITE to a file we use the </a:t>
            </a:r>
            <a:r>
              <a:rPr lang="en-IE" sz="4000" dirty="0" smtClean="0">
                <a:solidFill>
                  <a:schemeClr val="bg1"/>
                </a:solidFill>
                <a:latin typeface="Courier New" panose="02070309020205020404" pitchFamily="49" charset="0"/>
                <a:cs typeface="Courier New" panose="02070309020205020404" pitchFamily="49" charset="0"/>
              </a:rPr>
              <a:t>open()</a:t>
            </a:r>
            <a:r>
              <a:rPr lang="en-IE" sz="4000" dirty="0" smtClean="0">
                <a:solidFill>
                  <a:schemeClr val="bg1"/>
                </a:solidFill>
              </a:rPr>
              <a:t> and the </a:t>
            </a:r>
            <a:r>
              <a:rPr lang="en-IE" sz="4000" dirty="0" smtClean="0">
                <a:solidFill>
                  <a:schemeClr val="bg1"/>
                </a:solidFill>
                <a:latin typeface="Courier New" panose="02070309020205020404" pitchFamily="49" charset="0"/>
                <a:cs typeface="Courier New" panose="02070309020205020404" pitchFamily="49" charset="0"/>
              </a:rPr>
              <a:t>write()</a:t>
            </a:r>
            <a:r>
              <a:rPr lang="en-IE" sz="4000" dirty="0" smtClean="0">
                <a:solidFill>
                  <a:schemeClr val="bg1"/>
                </a:solidFill>
                <a:latin typeface="Arial" panose="020B0604020202020204" pitchFamily="34" charset="0"/>
                <a:cs typeface="Arial" panose="020B0604020202020204" pitchFamily="34" charset="0"/>
              </a:rPr>
              <a:t> </a:t>
            </a:r>
            <a:r>
              <a:rPr lang="en-IE" sz="4000" dirty="0" smtClean="0">
                <a:solidFill>
                  <a:schemeClr val="bg1"/>
                </a:solidFill>
              </a:rPr>
              <a:t>commands:</a:t>
            </a:r>
            <a:endParaRPr lang="en-IE" sz="4000" dirty="0">
              <a:solidFill>
                <a:schemeClr val="bg1"/>
              </a:solidFill>
            </a:endParaRPr>
          </a:p>
        </p:txBody>
      </p:sp>
    </p:spTree>
    <p:extLst>
      <p:ext uri="{BB962C8B-B14F-4D97-AF65-F5344CB8AC3E}">
        <p14:creationId xmlns:p14="http://schemas.microsoft.com/office/powerpoint/2010/main" val="376555782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File Management</a:t>
            </a:r>
            <a:endParaRPr lang="en-IE" dirty="0">
              <a:solidFill>
                <a:schemeClr val="bg1"/>
              </a:solidFill>
            </a:endParaRPr>
          </a:p>
        </p:txBody>
      </p:sp>
      <p:sp>
        <p:nvSpPr>
          <p:cNvPr id="2" name="Content Placeholder 1"/>
          <p:cNvSpPr>
            <a:spLocks noGrp="1"/>
          </p:cNvSpPr>
          <p:nvPr>
            <p:ph idx="1"/>
          </p:nvPr>
        </p:nvSpPr>
        <p:spPr>
          <a:xfrm>
            <a:off x="609521" y="1600201"/>
            <a:ext cx="10742269" cy="4525963"/>
          </a:xfrm>
        </p:spPr>
        <p:txBody>
          <a:bodyPr>
            <a:normAutofit/>
          </a:bodyPr>
          <a:lstStyle/>
          <a:p>
            <a:pPr marL="0" indent="0">
              <a:buNone/>
            </a:pPr>
            <a:r>
              <a:rPr lang="en-IE" sz="2400" dirty="0">
                <a:solidFill>
                  <a:schemeClr val="bg1"/>
                </a:solidFill>
                <a:latin typeface="Courier New" panose="02070309020205020404" pitchFamily="49" charset="0"/>
                <a:cs typeface="Courier New" panose="02070309020205020404" pitchFamily="49" charset="0"/>
              </a:rPr>
              <a:t># PROGRAM </a:t>
            </a:r>
            <a:r>
              <a:rPr lang="en-IE" sz="2400" dirty="0" smtClean="0">
                <a:solidFill>
                  <a:schemeClr val="bg1"/>
                </a:solidFill>
                <a:latin typeface="Courier New" panose="02070309020205020404" pitchFamily="49" charset="0"/>
                <a:cs typeface="Courier New" panose="02070309020205020404" pitchFamily="49" charset="0"/>
              </a:rPr>
              <a:t>FileWriter1</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err="1">
                <a:solidFill>
                  <a:schemeClr val="bg1"/>
                </a:solidFill>
                <a:latin typeface="Courier New" panose="02070309020205020404" pitchFamily="49" charset="0"/>
                <a:cs typeface="Courier New" panose="02070309020205020404" pitchFamily="49" charset="0"/>
              </a:rPr>
              <a:t>file_pointer</a:t>
            </a:r>
            <a:r>
              <a:rPr lang="en-IE" sz="2400" dirty="0">
                <a:solidFill>
                  <a:schemeClr val="bg1"/>
                </a:solidFill>
                <a:latin typeface="Courier New" panose="02070309020205020404" pitchFamily="49" charset="0"/>
                <a:cs typeface="Courier New" panose="02070309020205020404" pitchFamily="49" charset="0"/>
              </a:rPr>
              <a:t> = open("C:\Python34\MyData2.txt", "w")</a:t>
            </a:r>
          </a:p>
          <a:p>
            <a:pPr marL="0" indent="0">
              <a:buNone/>
            </a:pPr>
            <a:r>
              <a:rPr lang="en-IE" sz="2400" dirty="0">
                <a:solidFill>
                  <a:schemeClr val="bg1"/>
                </a:solidFill>
                <a:latin typeface="Courier New" panose="02070309020205020404" pitchFamily="49" charset="0"/>
                <a:cs typeface="Courier New" panose="02070309020205020404" pitchFamily="49" charset="0"/>
              </a:rPr>
              <a:t>print(</a:t>
            </a:r>
            <a:r>
              <a:rPr lang="en-IE" sz="2400" dirty="0" err="1">
                <a:solidFill>
                  <a:schemeClr val="bg1"/>
                </a:solidFill>
                <a:latin typeface="Courier New" panose="02070309020205020404" pitchFamily="49" charset="0"/>
                <a:cs typeface="Courier New" panose="02070309020205020404" pitchFamily="49" charset="0"/>
              </a:rPr>
              <a:t>file_pointer.write</a:t>
            </a:r>
            <a:r>
              <a:rPr lang="en-IE" sz="2400" dirty="0">
                <a:solidFill>
                  <a:schemeClr val="bg1"/>
                </a:solidFill>
                <a:latin typeface="Courier New" panose="02070309020205020404" pitchFamily="49" charset="0"/>
                <a:cs typeface="Courier New" panose="02070309020205020404" pitchFamily="49" charset="0"/>
              </a:rPr>
              <a:t>("This is a new message"))</a:t>
            </a:r>
          </a:p>
          <a:p>
            <a:pPr marL="0" indent="0">
              <a:buNone/>
            </a:pPr>
            <a:r>
              <a:rPr lang="en-IE" sz="2400" dirty="0" err="1">
                <a:solidFill>
                  <a:schemeClr val="bg1"/>
                </a:solidFill>
                <a:latin typeface="Courier New" panose="02070309020205020404" pitchFamily="49" charset="0"/>
                <a:cs typeface="Courier New" panose="02070309020205020404" pitchFamily="49" charset="0"/>
              </a:rPr>
              <a:t>file_pointer.close</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END.</a:t>
            </a:r>
          </a:p>
        </p:txBody>
      </p:sp>
    </p:spTree>
    <p:extLst>
      <p:ext uri="{BB962C8B-B14F-4D97-AF65-F5344CB8AC3E}">
        <p14:creationId xmlns:p14="http://schemas.microsoft.com/office/powerpoint/2010/main" val="358457434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File Management</a:t>
            </a:r>
            <a:endParaRPr lang="en-IE" dirty="0">
              <a:solidFill>
                <a:schemeClr val="bg1"/>
              </a:solidFill>
            </a:endParaRPr>
          </a:p>
        </p:txBody>
      </p:sp>
      <p:sp>
        <p:nvSpPr>
          <p:cNvPr id="2" name="Content Placeholder 1"/>
          <p:cNvSpPr>
            <a:spLocks noGrp="1"/>
          </p:cNvSpPr>
          <p:nvPr>
            <p:ph idx="1"/>
          </p:nvPr>
        </p:nvSpPr>
        <p:spPr>
          <a:xfrm>
            <a:off x="609521" y="1600201"/>
            <a:ext cx="10742269" cy="4525963"/>
          </a:xfrm>
        </p:spPr>
        <p:txBody>
          <a:bodyPr>
            <a:normAutofit/>
          </a:bodyPr>
          <a:lstStyle/>
          <a:p>
            <a:pPr marL="0" indent="0">
              <a:buNone/>
            </a:pPr>
            <a:r>
              <a:rPr lang="en-IE" sz="2400" dirty="0">
                <a:solidFill>
                  <a:schemeClr val="bg1"/>
                </a:solidFill>
                <a:latin typeface="Courier New" panose="02070309020205020404" pitchFamily="49" charset="0"/>
                <a:cs typeface="Courier New" panose="02070309020205020404" pitchFamily="49" charset="0"/>
              </a:rPr>
              <a:t># PROGRAM </a:t>
            </a:r>
            <a:r>
              <a:rPr lang="en-IE" sz="2400" dirty="0" smtClean="0">
                <a:solidFill>
                  <a:schemeClr val="bg1"/>
                </a:solidFill>
                <a:latin typeface="Courier New" panose="02070309020205020404" pitchFamily="49" charset="0"/>
                <a:cs typeface="Courier New" panose="02070309020205020404" pitchFamily="49" charset="0"/>
              </a:rPr>
              <a:t>FileWriter1</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err="1">
                <a:solidFill>
                  <a:schemeClr val="bg1"/>
                </a:solidFill>
                <a:latin typeface="Courier New" panose="02070309020205020404" pitchFamily="49" charset="0"/>
                <a:cs typeface="Courier New" panose="02070309020205020404" pitchFamily="49" charset="0"/>
              </a:rPr>
              <a:t>file_pointer</a:t>
            </a:r>
            <a:r>
              <a:rPr lang="en-IE" sz="2400" dirty="0">
                <a:solidFill>
                  <a:schemeClr val="bg1"/>
                </a:solidFill>
                <a:latin typeface="Courier New" panose="02070309020205020404" pitchFamily="49" charset="0"/>
                <a:cs typeface="Courier New" panose="02070309020205020404" pitchFamily="49" charset="0"/>
              </a:rPr>
              <a:t> = open("C:\Python34\MyData2.txt", "w")</a:t>
            </a:r>
          </a:p>
          <a:p>
            <a:pPr marL="0" indent="0">
              <a:buNone/>
            </a:pPr>
            <a:r>
              <a:rPr lang="en-IE" sz="2400" dirty="0">
                <a:solidFill>
                  <a:schemeClr val="bg1"/>
                </a:solidFill>
                <a:latin typeface="Courier New" panose="02070309020205020404" pitchFamily="49" charset="0"/>
                <a:cs typeface="Courier New" panose="02070309020205020404" pitchFamily="49" charset="0"/>
              </a:rPr>
              <a:t>print(</a:t>
            </a:r>
            <a:r>
              <a:rPr lang="en-IE" sz="2400" dirty="0" err="1">
                <a:solidFill>
                  <a:schemeClr val="bg1"/>
                </a:solidFill>
                <a:latin typeface="Courier New" panose="02070309020205020404" pitchFamily="49" charset="0"/>
                <a:cs typeface="Courier New" panose="02070309020205020404" pitchFamily="49" charset="0"/>
              </a:rPr>
              <a:t>file_pointer.write</a:t>
            </a:r>
            <a:r>
              <a:rPr lang="en-IE" sz="2400" dirty="0">
                <a:solidFill>
                  <a:schemeClr val="bg1"/>
                </a:solidFill>
                <a:latin typeface="Courier New" panose="02070309020205020404" pitchFamily="49" charset="0"/>
                <a:cs typeface="Courier New" panose="02070309020205020404" pitchFamily="49" charset="0"/>
              </a:rPr>
              <a:t>("This is a new message"))</a:t>
            </a:r>
          </a:p>
          <a:p>
            <a:pPr marL="0" indent="0">
              <a:buNone/>
            </a:pPr>
            <a:r>
              <a:rPr lang="en-IE" sz="2400" dirty="0" err="1">
                <a:solidFill>
                  <a:schemeClr val="bg1"/>
                </a:solidFill>
                <a:latin typeface="Courier New" panose="02070309020205020404" pitchFamily="49" charset="0"/>
                <a:cs typeface="Courier New" panose="02070309020205020404" pitchFamily="49" charset="0"/>
              </a:rPr>
              <a:t>file_pointer.close</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END.</a:t>
            </a:r>
          </a:p>
        </p:txBody>
      </p:sp>
      <p:sp>
        <p:nvSpPr>
          <p:cNvPr id="4" name="Rounded Rectangle 3"/>
          <p:cNvSpPr/>
          <p:nvPr/>
        </p:nvSpPr>
        <p:spPr>
          <a:xfrm>
            <a:off x="694606" y="5301208"/>
            <a:ext cx="10801200" cy="1224136"/>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400" dirty="0" smtClean="0"/>
              <a:t>This program opens a file called </a:t>
            </a:r>
            <a:r>
              <a:rPr lang="en-IE" sz="2400" dirty="0" smtClean="0">
                <a:latin typeface="Courier New" panose="02070309020205020404" pitchFamily="49" charset="0"/>
                <a:cs typeface="Courier New" panose="02070309020205020404" pitchFamily="49" charset="0"/>
              </a:rPr>
              <a:t>MyData2.txt</a:t>
            </a:r>
            <a:r>
              <a:rPr lang="en-IE" sz="2400" dirty="0" smtClean="0"/>
              <a:t> for </a:t>
            </a:r>
            <a:r>
              <a:rPr lang="en-IE" sz="2400" dirty="0" err="1" smtClean="0"/>
              <a:t>WRITing</a:t>
            </a:r>
            <a:r>
              <a:rPr lang="en-IE" sz="2400" dirty="0" smtClean="0"/>
              <a:t>, and creates a new file if there isn’t one there, or overwrites the text in the file if it exists.</a:t>
            </a:r>
            <a:endParaRPr lang="en-IE" sz="2400" dirty="0"/>
          </a:p>
        </p:txBody>
      </p:sp>
    </p:spTree>
    <p:extLst>
      <p:ext uri="{BB962C8B-B14F-4D97-AF65-F5344CB8AC3E}">
        <p14:creationId xmlns:p14="http://schemas.microsoft.com/office/powerpoint/2010/main" val="17652420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File Management</a:t>
            </a:r>
            <a:endParaRPr lang="en-IE" dirty="0">
              <a:solidFill>
                <a:schemeClr val="bg1"/>
              </a:solidFill>
            </a:endParaRPr>
          </a:p>
        </p:txBody>
      </p:sp>
      <p:sp>
        <p:nvSpPr>
          <p:cNvPr id="2" name="Content Placeholder 1"/>
          <p:cNvSpPr>
            <a:spLocks noGrp="1"/>
          </p:cNvSpPr>
          <p:nvPr>
            <p:ph idx="1"/>
          </p:nvPr>
        </p:nvSpPr>
        <p:spPr>
          <a:xfrm>
            <a:off x="609521" y="1600201"/>
            <a:ext cx="10742269" cy="4525963"/>
          </a:xfrm>
        </p:spPr>
        <p:txBody>
          <a:bodyPr/>
          <a:lstStyle/>
          <a:p>
            <a:r>
              <a:rPr lang="en-IE" dirty="0" smtClean="0">
                <a:solidFill>
                  <a:schemeClr val="bg1"/>
                </a:solidFill>
              </a:rPr>
              <a:t>The only problem with variables is that once the program has finished running, they cease to exist and all the values they had are forgotten. </a:t>
            </a:r>
          </a:p>
          <a:p>
            <a:endParaRPr lang="en-IE" dirty="0" smtClean="0">
              <a:solidFill>
                <a:schemeClr val="bg1"/>
              </a:solidFill>
            </a:endParaRPr>
          </a:p>
          <a:p>
            <a:r>
              <a:rPr lang="en-IE" dirty="0" smtClean="0">
                <a:solidFill>
                  <a:schemeClr val="bg1"/>
                </a:solidFill>
              </a:rPr>
              <a:t>In formal terms “</a:t>
            </a:r>
            <a:r>
              <a:rPr lang="en-IE" i="1" dirty="0" smtClean="0">
                <a:solidFill>
                  <a:schemeClr val="bg1"/>
                </a:solidFill>
              </a:rPr>
              <a:t>variables only persist while the program is running</a:t>
            </a:r>
            <a:r>
              <a:rPr lang="en-IE" dirty="0" smtClean="0">
                <a:solidFill>
                  <a:schemeClr val="bg1"/>
                </a:solidFill>
              </a:rPr>
              <a:t>”.</a:t>
            </a:r>
            <a:endParaRPr lang="en-IE" dirty="0">
              <a:solidFill>
                <a:schemeClr val="bg1"/>
              </a:solidFill>
            </a:endParaRPr>
          </a:p>
        </p:txBody>
      </p:sp>
    </p:spTree>
    <p:extLst>
      <p:ext uri="{BB962C8B-B14F-4D97-AF65-F5344CB8AC3E}">
        <p14:creationId xmlns:p14="http://schemas.microsoft.com/office/powerpoint/2010/main" val="241173987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File Management</a:t>
            </a:r>
            <a:endParaRPr lang="en-IE" dirty="0">
              <a:solidFill>
                <a:schemeClr val="bg1"/>
              </a:solidFill>
            </a:endParaRPr>
          </a:p>
        </p:txBody>
      </p:sp>
      <p:sp>
        <p:nvSpPr>
          <p:cNvPr id="2" name="Content Placeholder 1"/>
          <p:cNvSpPr>
            <a:spLocks noGrp="1"/>
          </p:cNvSpPr>
          <p:nvPr>
            <p:ph idx="1"/>
          </p:nvPr>
        </p:nvSpPr>
        <p:spPr>
          <a:xfrm>
            <a:off x="609521" y="1600201"/>
            <a:ext cx="10742269" cy="4525963"/>
          </a:xfrm>
        </p:spPr>
        <p:txBody>
          <a:bodyPr>
            <a:normAutofit/>
          </a:bodyPr>
          <a:lstStyle/>
          <a:p>
            <a:pPr marL="0" indent="0">
              <a:buNone/>
            </a:pPr>
            <a:r>
              <a:rPr lang="en-IE" sz="2400" dirty="0">
                <a:solidFill>
                  <a:schemeClr val="bg1"/>
                </a:solidFill>
                <a:latin typeface="Courier New" panose="02070309020205020404" pitchFamily="49" charset="0"/>
                <a:cs typeface="Courier New" panose="02070309020205020404" pitchFamily="49" charset="0"/>
              </a:rPr>
              <a:t># PROGRAM </a:t>
            </a:r>
            <a:r>
              <a:rPr lang="en-IE" sz="2400" dirty="0" smtClean="0">
                <a:solidFill>
                  <a:schemeClr val="bg1"/>
                </a:solidFill>
                <a:latin typeface="Courier New" panose="02070309020205020404" pitchFamily="49" charset="0"/>
                <a:cs typeface="Courier New" panose="02070309020205020404" pitchFamily="49" charset="0"/>
              </a:rPr>
              <a:t>FileWriter2</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endParaRPr lang="en-IE" sz="2400" dirty="0" smtClean="0">
              <a:solidFill>
                <a:schemeClr val="bg1"/>
              </a:solidFill>
              <a:latin typeface="Courier New" panose="02070309020205020404" pitchFamily="49" charset="0"/>
              <a:cs typeface="Courier New" panose="02070309020205020404" pitchFamily="49" charset="0"/>
            </a:endParaRPr>
          </a:p>
          <a:p>
            <a:pPr marL="0" indent="0">
              <a:buNone/>
            </a:pPr>
            <a:r>
              <a:rPr lang="en-IE" sz="2400" dirty="0" err="1" smtClean="0">
                <a:solidFill>
                  <a:schemeClr val="bg1"/>
                </a:solidFill>
                <a:latin typeface="Courier New" panose="02070309020205020404" pitchFamily="49" charset="0"/>
                <a:cs typeface="Courier New" panose="02070309020205020404" pitchFamily="49" charset="0"/>
              </a:rPr>
              <a:t>file_pointer</a:t>
            </a:r>
            <a:r>
              <a:rPr lang="en-IE" sz="2400" dirty="0" smtClean="0">
                <a:solidFill>
                  <a:schemeClr val="bg1"/>
                </a:solidFill>
                <a:latin typeface="Courier New" panose="02070309020205020404" pitchFamily="49" charset="0"/>
                <a:cs typeface="Courier New" panose="02070309020205020404" pitchFamily="49" charset="0"/>
              </a:rPr>
              <a:t> </a:t>
            </a:r>
            <a:r>
              <a:rPr lang="en-IE" sz="2400" dirty="0">
                <a:solidFill>
                  <a:schemeClr val="bg1"/>
                </a:solidFill>
                <a:latin typeface="Courier New" panose="02070309020205020404" pitchFamily="49" charset="0"/>
                <a:cs typeface="Courier New" panose="02070309020205020404" pitchFamily="49" charset="0"/>
              </a:rPr>
              <a:t>= open("C:\Python34\MyData2.txt", "w")</a:t>
            </a:r>
          </a:p>
          <a:p>
            <a:pPr marL="0" indent="0">
              <a:buNone/>
            </a:pPr>
            <a:r>
              <a:rPr lang="en-IE" sz="2400" dirty="0">
                <a:solidFill>
                  <a:schemeClr val="bg1"/>
                </a:solidFill>
                <a:latin typeface="Courier New" panose="02070309020205020404" pitchFamily="49" charset="0"/>
                <a:cs typeface="Courier New" panose="02070309020205020404" pitchFamily="49" charset="0"/>
              </a:rPr>
              <a:t>print(</a:t>
            </a:r>
            <a:r>
              <a:rPr lang="en-IE" sz="2400" dirty="0" err="1">
                <a:solidFill>
                  <a:schemeClr val="bg1"/>
                </a:solidFill>
                <a:latin typeface="Courier New" panose="02070309020205020404" pitchFamily="49" charset="0"/>
                <a:cs typeface="Courier New" panose="02070309020205020404" pitchFamily="49" charset="0"/>
              </a:rPr>
              <a:t>file_pointer.write</a:t>
            </a:r>
            <a:r>
              <a:rPr lang="en-IE" sz="2400" dirty="0">
                <a:solidFill>
                  <a:schemeClr val="bg1"/>
                </a:solidFill>
                <a:latin typeface="Courier New" panose="02070309020205020404" pitchFamily="49" charset="0"/>
                <a:cs typeface="Courier New" panose="02070309020205020404" pitchFamily="49" charset="0"/>
              </a:rPr>
              <a:t>("This is a new message\n"))</a:t>
            </a:r>
          </a:p>
          <a:p>
            <a:pPr marL="0" indent="0">
              <a:buNone/>
            </a:pPr>
            <a:r>
              <a:rPr lang="en-IE" sz="2400" dirty="0">
                <a:solidFill>
                  <a:schemeClr val="bg1"/>
                </a:solidFill>
                <a:latin typeface="Courier New" panose="02070309020205020404" pitchFamily="49" charset="0"/>
                <a:cs typeface="Courier New" panose="02070309020205020404" pitchFamily="49" charset="0"/>
              </a:rPr>
              <a:t>print(</a:t>
            </a:r>
            <a:r>
              <a:rPr lang="en-IE" sz="2400" dirty="0" err="1">
                <a:solidFill>
                  <a:schemeClr val="bg1"/>
                </a:solidFill>
                <a:latin typeface="Courier New" panose="02070309020205020404" pitchFamily="49" charset="0"/>
                <a:cs typeface="Courier New" panose="02070309020205020404" pitchFamily="49" charset="0"/>
              </a:rPr>
              <a:t>file_pointer.write</a:t>
            </a:r>
            <a:r>
              <a:rPr lang="en-IE" sz="2400" dirty="0">
                <a:solidFill>
                  <a:schemeClr val="bg1"/>
                </a:solidFill>
                <a:latin typeface="Courier New" panose="02070309020205020404" pitchFamily="49" charset="0"/>
                <a:cs typeface="Courier New" panose="02070309020205020404" pitchFamily="49" charset="0"/>
              </a:rPr>
              <a:t>("This is a second message\n"))</a:t>
            </a:r>
          </a:p>
          <a:p>
            <a:pPr marL="0" indent="0">
              <a:buNone/>
            </a:pPr>
            <a:r>
              <a:rPr lang="en-IE" sz="2400" dirty="0" err="1">
                <a:solidFill>
                  <a:schemeClr val="bg1"/>
                </a:solidFill>
                <a:latin typeface="Courier New" panose="02070309020205020404" pitchFamily="49" charset="0"/>
                <a:cs typeface="Courier New" panose="02070309020205020404" pitchFamily="49" charset="0"/>
              </a:rPr>
              <a:t>file_pointer.close</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END.</a:t>
            </a:r>
          </a:p>
        </p:txBody>
      </p:sp>
    </p:spTree>
    <p:extLst>
      <p:ext uri="{BB962C8B-B14F-4D97-AF65-F5344CB8AC3E}">
        <p14:creationId xmlns:p14="http://schemas.microsoft.com/office/powerpoint/2010/main" val="48373914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File Management</a:t>
            </a:r>
            <a:endParaRPr lang="en-IE" dirty="0">
              <a:solidFill>
                <a:schemeClr val="bg1"/>
              </a:solidFill>
            </a:endParaRPr>
          </a:p>
        </p:txBody>
      </p:sp>
      <p:sp>
        <p:nvSpPr>
          <p:cNvPr id="2" name="Content Placeholder 1"/>
          <p:cNvSpPr>
            <a:spLocks noGrp="1"/>
          </p:cNvSpPr>
          <p:nvPr>
            <p:ph idx="1"/>
          </p:nvPr>
        </p:nvSpPr>
        <p:spPr>
          <a:xfrm>
            <a:off x="609521" y="1600201"/>
            <a:ext cx="10742269" cy="4525963"/>
          </a:xfrm>
        </p:spPr>
        <p:txBody>
          <a:bodyPr>
            <a:normAutofit/>
          </a:bodyPr>
          <a:lstStyle/>
          <a:p>
            <a:pPr marL="0" indent="0">
              <a:buNone/>
            </a:pPr>
            <a:r>
              <a:rPr lang="en-IE" sz="2400" dirty="0">
                <a:solidFill>
                  <a:schemeClr val="bg1"/>
                </a:solidFill>
                <a:latin typeface="Courier New" panose="02070309020205020404" pitchFamily="49" charset="0"/>
                <a:cs typeface="Courier New" panose="02070309020205020404" pitchFamily="49" charset="0"/>
              </a:rPr>
              <a:t># PROGRAM </a:t>
            </a:r>
            <a:r>
              <a:rPr lang="en-IE" sz="2400" dirty="0" smtClean="0">
                <a:solidFill>
                  <a:schemeClr val="bg1"/>
                </a:solidFill>
                <a:latin typeface="Courier New" panose="02070309020205020404" pitchFamily="49" charset="0"/>
                <a:cs typeface="Courier New" panose="02070309020205020404" pitchFamily="49" charset="0"/>
              </a:rPr>
              <a:t>FileWriter2</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err="1">
                <a:solidFill>
                  <a:schemeClr val="bg1"/>
                </a:solidFill>
                <a:latin typeface="Courier New" panose="02070309020205020404" pitchFamily="49" charset="0"/>
                <a:cs typeface="Courier New" panose="02070309020205020404" pitchFamily="49" charset="0"/>
              </a:rPr>
              <a:t>file_pointer</a:t>
            </a:r>
            <a:r>
              <a:rPr lang="en-IE" sz="2400" dirty="0">
                <a:solidFill>
                  <a:schemeClr val="bg1"/>
                </a:solidFill>
                <a:latin typeface="Courier New" panose="02070309020205020404" pitchFamily="49" charset="0"/>
                <a:cs typeface="Courier New" panose="02070309020205020404" pitchFamily="49" charset="0"/>
              </a:rPr>
              <a:t> = open("C:\Python34\MyData2.txt", "w")</a:t>
            </a:r>
          </a:p>
          <a:p>
            <a:pPr marL="0" indent="0">
              <a:buNone/>
            </a:pPr>
            <a:r>
              <a:rPr lang="en-IE" sz="2400" dirty="0">
                <a:solidFill>
                  <a:schemeClr val="bg1"/>
                </a:solidFill>
                <a:latin typeface="Courier New" panose="02070309020205020404" pitchFamily="49" charset="0"/>
                <a:cs typeface="Courier New" panose="02070309020205020404" pitchFamily="49" charset="0"/>
              </a:rPr>
              <a:t>print(</a:t>
            </a:r>
            <a:r>
              <a:rPr lang="en-IE" sz="2400" dirty="0" err="1">
                <a:solidFill>
                  <a:schemeClr val="bg1"/>
                </a:solidFill>
                <a:latin typeface="Courier New" panose="02070309020205020404" pitchFamily="49" charset="0"/>
                <a:cs typeface="Courier New" panose="02070309020205020404" pitchFamily="49" charset="0"/>
              </a:rPr>
              <a:t>file_pointer.write</a:t>
            </a:r>
            <a:r>
              <a:rPr lang="en-IE" sz="2400" dirty="0">
                <a:solidFill>
                  <a:schemeClr val="bg1"/>
                </a:solidFill>
                <a:latin typeface="Courier New" panose="02070309020205020404" pitchFamily="49" charset="0"/>
                <a:cs typeface="Courier New" panose="02070309020205020404" pitchFamily="49" charset="0"/>
              </a:rPr>
              <a:t>("This is a new message\n"))</a:t>
            </a:r>
          </a:p>
          <a:p>
            <a:pPr marL="0" indent="0">
              <a:buNone/>
            </a:pPr>
            <a:r>
              <a:rPr lang="en-IE" sz="2400" dirty="0">
                <a:solidFill>
                  <a:schemeClr val="bg1"/>
                </a:solidFill>
                <a:latin typeface="Courier New" panose="02070309020205020404" pitchFamily="49" charset="0"/>
                <a:cs typeface="Courier New" panose="02070309020205020404" pitchFamily="49" charset="0"/>
              </a:rPr>
              <a:t>print(</a:t>
            </a:r>
            <a:r>
              <a:rPr lang="en-IE" sz="2400" dirty="0" err="1">
                <a:solidFill>
                  <a:schemeClr val="bg1"/>
                </a:solidFill>
                <a:latin typeface="Courier New" panose="02070309020205020404" pitchFamily="49" charset="0"/>
                <a:cs typeface="Courier New" panose="02070309020205020404" pitchFamily="49" charset="0"/>
              </a:rPr>
              <a:t>file_pointer.write</a:t>
            </a:r>
            <a:r>
              <a:rPr lang="en-IE" sz="2400" dirty="0">
                <a:solidFill>
                  <a:schemeClr val="bg1"/>
                </a:solidFill>
                <a:latin typeface="Courier New" panose="02070309020205020404" pitchFamily="49" charset="0"/>
                <a:cs typeface="Courier New" panose="02070309020205020404" pitchFamily="49" charset="0"/>
              </a:rPr>
              <a:t>("This is a second message\n"))</a:t>
            </a:r>
          </a:p>
          <a:p>
            <a:pPr marL="0" indent="0">
              <a:buNone/>
            </a:pPr>
            <a:r>
              <a:rPr lang="en-IE" sz="2400" dirty="0" err="1">
                <a:solidFill>
                  <a:schemeClr val="bg1"/>
                </a:solidFill>
                <a:latin typeface="Courier New" panose="02070309020205020404" pitchFamily="49" charset="0"/>
                <a:cs typeface="Courier New" panose="02070309020205020404" pitchFamily="49" charset="0"/>
              </a:rPr>
              <a:t>file_pointer.close</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END.</a:t>
            </a:r>
          </a:p>
        </p:txBody>
      </p:sp>
      <p:sp>
        <p:nvSpPr>
          <p:cNvPr id="4" name="Rounded Rectangle 3"/>
          <p:cNvSpPr/>
          <p:nvPr/>
        </p:nvSpPr>
        <p:spPr>
          <a:xfrm>
            <a:off x="694606" y="5301208"/>
            <a:ext cx="10801200" cy="1224136"/>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400" dirty="0"/>
              <a:t>This program opens a file called </a:t>
            </a:r>
            <a:r>
              <a:rPr lang="en-IE" sz="2400" dirty="0">
                <a:latin typeface="Courier New" panose="02070309020205020404" pitchFamily="49" charset="0"/>
                <a:cs typeface="Courier New" panose="02070309020205020404" pitchFamily="49" charset="0"/>
              </a:rPr>
              <a:t>MyData2.txt</a:t>
            </a:r>
            <a:r>
              <a:rPr lang="en-IE" sz="2400" dirty="0"/>
              <a:t> for </a:t>
            </a:r>
            <a:r>
              <a:rPr lang="en-IE" sz="2400" dirty="0" err="1"/>
              <a:t>WRITing</a:t>
            </a:r>
            <a:r>
              <a:rPr lang="en-IE" sz="2400" dirty="0"/>
              <a:t>, and creates a new file if there isn’t one there, or overwrites the text in the file if it </a:t>
            </a:r>
            <a:r>
              <a:rPr lang="en-IE" sz="2400" dirty="0" smtClean="0"/>
              <a:t>exists with the two lines specified in the program.</a:t>
            </a:r>
            <a:endParaRPr lang="en-IE" sz="2400" dirty="0"/>
          </a:p>
        </p:txBody>
      </p:sp>
    </p:spTree>
    <p:extLst>
      <p:ext uri="{BB962C8B-B14F-4D97-AF65-F5344CB8AC3E}">
        <p14:creationId xmlns:p14="http://schemas.microsoft.com/office/powerpoint/2010/main" val="325051755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File Management</a:t>
            </a:r>
            <a:endParaRPr lang="en-IE" dirty="0">
              <a:solidFill>
                <a:schemeClr val="bg1"/>
              </a:solidFill>
            </a:endParaRPr>
          </a:p>
        </p:txBody>
      </p:sp>
      <p:sp>
        <p:nvSpPr>
          <p:cNvPr id="2" name="Content Placeholder 1"/>
          <p:cNvSpPr>
            <a:spLocks noGrp="1"/>
          </p:cNvSpPr>
          <p:nvPr>
            <p:ph idx="1"/>
          </p:nvPr>
        </p:nvSpPr>
        <p:spPr>
          <a:xfrm>
            <a:off x="609521" y="1600201"/>
            <a:ext cx="10742269" cy="4525963"/>
          </a:xfrm>
        </p:spPr>
        <p:txBody>
          <a:bodyPr>
            <a:normAutofit/>
          </a:bodyPr>
          <a:lstStyle/>
          <a:p>
            <a:pPr marL="0" indent="0">
              <a:buNone/>
            </a:pPr>
            <a:r>
              <a:rPr lang="en-IE" sz="2400" dirty="0">
                <a:solidFill>
                  <a:schemeClr val="bg1"/>
                </a:solidFill>
                <a:latin typeface="Courier New" panose="02070309020205020404" pitchFamily="49" charset="0"/>
                <a:cs typeface="Courier New" panose="02070309020205020404" pitchFamily="49" charset="0"/>
              </a:rPr>
              <a:t># PROGRAM </a:t>
            </a:r>
            <a:r>
              <a:rPr lang="en-IE" sz="2400" dirty="0" smtClean="0">
                <a:solidFill>
                  <a:schemeClr val="bg1"/>
                </a:solidFill>
                <a:latin typeface="Courier New" panose="02070309020205020404" pitchFamily="49" charset="0"/>
                <a:cs typeface="Courier New" panose="02070309020205020404" pitchFamily="49" charset="0"/>
              </a:rPr>
              <a:t>FileWriter3</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Message = ["line 1\n", "line 2\n", "line 3\n"]</a:t>
            </a:r>
          </a:p>
          <a:p>
            <a:pPr marL="0" indent="0">
              <a:buNone/>
            </a:pPr>
            <a:r>
              <a:rPr lang="en-IE" sz="2400" dirty="0" err="1">
                <a:solidFill>
                  <a:schemeClr val="bg1"/>
                </a:solidFill>
                <a:latin typeface="Courier New" panose="02070309020205020404" pitchFamily="49" charset="0"/>
                <a:cs typeface="Courier New" panose="02070309020205020404" pitchFamily="49" charset="0"/>
              </a:rPr>
              <a:t>file_pointer</a:t>
            </a:r>
            <a:r>
              <a:rPr lang="en-IE" sz="2400" dirty="0">
                <a:solidFill>
                  <a:schemeClr val="bg1"/>
                </a:solidFill>
                <a:latin typeface="Courier New" panose="02070309020205020404" pitchFamily="49" charset="0"/>
                <a:cs typeface="Courier New" panose="02070309020205020404" pitchFamily="49" charset="0"/>
              </a:rPr>
              <a:t> = open("C:\Python34\MyData2.txt", "w")</a:t>
            </a:r>
          </a:p>
          <a:p>
            <a:pPr marL="0" indent="0">
              <a:buNone/>
            </a:pPr>
            <a:r>
              <a:rPr lang="en-IE" sz="2400" dirty="0">
                <a:solidFill>
                  <a:schemeClr val="bg1"/>
                </a:solidFill>
                <a:latin typeface="Courier New" panose="02070309020205020404" pitchFamily="49" charset="0"/>
                <a:cs typeface="Courier New" panose="02070309020205020404" pitchFamily="49" charset="0"/>
              </a:rPr>
              <a:t>print(</a:t>
            </a:r>
            <a:r>
              <a:rPr lang="en-IE" sz="2400" dirty="0" err="1">
                <a:solidFill>
                  <a:schemeClr val="bg1"/>
                </a:solidFill>
                <a:latin typeface="Courier New" panose="02070309020205020404" pitchFamily="49" charset="0"/>
                <a:cs typeface="Courier New" panose="02070309020205020404" pitchFamily="49" charset="0"/>
              </a:rPr>
              <a:t>file_pointer.writelines</a:t>
            </a:r>
            <a:r>
              <a:rPr lang="en-IE" sz="2400" dirty="0">
                <a:solidFill>
                  <a:schemeClr val="bg1"/>
                </a:solidFill>
                <a:latin typeface="Courier New" panose="02070309020205020404" pitchFamily="49" charset="0"/>
                <a:cs typeface="Courier New" panose="02070309020205020404" pitchFamily="49" charset="0"/>
              </a:rPr>
              <a:t>(Message))</a:t>
            </a:r>
          </a:p>
          <a:p>
            <a:pPr marL="0" indent="0">
              <a:buNone/>
            </a:pPr>
            <a:r>
              <a:rPr lang="en-IE" sz="2400" dirty="0" err="1">
                <a:solidFill>
                  <a:schemeClr val="bg1"/>
                </a:solidFill>
                <a:latin typeface="Courier New" panose="02070309020205020404" pitchFamily="49" charset="0"/>
                <a:cs typeface="Courier New" panose="02070309020205020404" pitchFamily="49" charset="0"/>
              </a:rPr>
              <a:t>file_pointer.close</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END.</a:t>
            </a:r>
          </a:p>
        </p:txBody>
      </p:sp>
    </p:spTree>
    <p:extLst>
      <p:ext uri="{BB962C8B-B14F-4D97-AF65-F5344CB8AC3E}">
        <p14:creationId xmlns:p14="http://schemas.microsoft.com/office/powerpoint/2010/main" val="62945692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File Management</a:t>
            </a:r>
            <a:endParaRPr lang="en-IE" dirty="0">
              <a:solidFill>
                <a:schemeClr val="bg1"/>
              </a:solidFill>
            </a:endParaRPr>
          </a:p>
        </p:txBody>
      </p:sp>
      <p:sp>
        <p:nvSpPr>
          <p:cNvPr id="2" name="Content Placeholder 1"/>
          <p:cNvSpPr>
            <a:spLocks noGrp="1"/>
          </p:cNvSpPr>
          <p:nvPr>
            <p:ph idx="1"/>
          </p:nvPr>
        </p:nvSpPr>
        <p:spPr>
          <a:xfrm>
            <a:off x="609521" y="1600201"/>
            <a:ext cx="10742269" cy="4525963"/>
          </a:xfrm>
        </p:spPr>
        <p:txBody>
          <a:bodyPr>
            <a:normAutofit/>
          </a:bodyPr>
          <a:lstStyle/>
          <a:p>
            <a:pPr marL="0" indent="0">
              <a:buNone/>
            </a:pPr>
            <a:r>
              <a:rPr lang="en-IE" sz="2400" dirty="0">
                <a:solidFill>
                  <a:schemeClr val="bg1"/>
                </a:solidFill>
                <a:latin typeface="Courier New" panose="02070309020205020404" pitchFamily="49" charset="0"/>
                <a:cs typeface="Courier New" panose="02070309020205020404" pitchFamily="49" charset="0"/>
              </a:rPr>
              <a:t># PROGRAM FileWriter3</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Message = ["line 1\n", "line 2\n", "line 3\n"]</a:t>
            </a:r>
          </a:p>
          <a:p>
            <a:pPr marL="0" indent="0">
              <a:buNone/>
            </a:pPr>
            <a:r>
              <a:rPr lang="en-IE" sz="2400" dirty="0" err="1">
                <a:solidFill>
                  <a:schemeClr val="bg1"/>
                </a:solidFill>
                <a:latin typeface="Courier New" panose="02070309020205020404" pitchFamily="49" charset="0"/>
                <a:cs typeface="Courier New" panose="02070309020205020404" pitchFamily="49" charset="0"/>
              </a:rPr>
              <a:t>file_pointer</a:t>
            </a:r>
            <a:r>
              <a:rPr lang="en-IE" sz="2400" dirty="0">
                <a:solidFill>
                  <a:schemeClr val="bg1"/>
                </a:solidFill>
                <a:latin typeface="Courier New" panose="02070309020205020404" pitchFamily="49" charset="0"/>
                <a:cs typeface="Courier New" panose="02070309020205020404" pitchFamily="49" charset="0"/>
              </a:rPr>
              <a:t> = open("C:\Python34\MyData2.txt", "w")</a:t>
            </a:r>
          </a:p>
          <a:p>
            <a:pPr marL="0" indent="0">
              <a:buNone/>
            </a:pPr>
            <a:r>
              <a:rPr lang="en-IE" sz="2400" dirty="0">
                <a:solidFill>
                  <a:schemeClr val="bg1"/>
                </a:solidFill>
                <a:latin typeface="Courier New" panose="02070309020205020404" pitchFamily="49" charset="0"/>
                <a:cs typeface="Courier New" panose="02070309020205020404" pitchFamily="49" charset="0"/>
              </a:rPr>
              <a:t>print(</a:t>
            </a:r>
            <a:r>
              <a:rPr lang="en-IE" sz="2400" dirty="0" err="1">
                <a:solidFill>
                  <a:schemeClr val="bg1"/>
                </a:solidFill>
                <a:latin typeface="Courier New" panose="02070309020205020404" pitchFamily="49" charset="0"/>
                <a:cs typeface="Courier New" panose="02070309020205020404" pitchFamily="49" charset="0"/>
              </a:rPr>
              <a:t>file_pointer.writelines</a:t>
            </a:r>
            <a:r>
              <a:rPr lang="en-IE" sz="2400" dirty="0">
                <a:solidFill>
                  <a:schemeClr val="bg1"/>
                </a:solidFill>
                <a:latin typeface="Courier New" panose="02070309020205020404" pitchFamily="49" charset="0"/>
                <a:cs typeface="Courier New" panose="02070309020205020404" pitchFamily="49" charset="0"/>
              </a:rPr>
              <a:t>(Message))</a:t>
            </a:r>
          </a:p>
          <a:p>
            <a:pPr marL="0" indent="0">
              <a:buNone/>
            </a:pPr>
            <a:r>
              <a:rPr lang="en-IE" sz="2400" dirty="0" err="1">
                <a:solidFill>
                  <a:schemeClr val="bg1"/>
                </a:solidFill>
                <a:latin typeface="Courier New" panose="02070309020205020404" pitchFamily="49" charset="0"/>
                <a:cs typeface="Courier New" panose="02070309020205020404" pitchFamily="49" charset="0"/>
              </a:rPr>
              <a:t>file_pointer.close</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END.</a:t>
            </a:r>
          </a:p>
        </p:txBody>
      </p:sp>
      <p:sp>
        <p:nvSpPr>
          <p:cNvPr id="4" name="Rounded Rectangle 3"/>
          <p:cNvSpPr/>
          <p:nvPr/>
        </p:nvSpPr>
        <p:spPr>
          <a:xfrm>
            <a:off x="694606" y="5301208"/>
            <a:ext cx="10801200" cy="1224136"/>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400" dirty="0"/>
              <a:t>This program opens a file called </a:t>
            </a:r>
            <a:r>
              <a:rPr lang="en-IE" sz="2400" dirty="0">
                <a:latin typeface="Courier New" panose="02070309020205020404" pitchFamily="49" charset="0"/>
                <a:cs typeface="Courier New" panose="02070309020205020404" pitchFamily="49" charset="0"/>
              </a:rPr>
              <a:t>MyData2.txt</a:t>
            </a:r>
            <a:r>
              <a:rPr lang="en-IE" sz="2400" dirty="0"/>
              <a:t> for </a:t>
            </a:r>
            <a:r>
              <a:rPr lang="en-IE" sz="2400" dirty="0" err="1"/>
              <a:t>WRITing</a:t>
            </a:r>
            <a:r>
              <a:rPr lang="en-IE" sz="2400" dirty="0"/>
              <a:t>, and creates a new file if there isn’t one there, or overwrites the text in the file if it </a:t>
            </a:r>
            <a:r>
              <a:rPr lang="en-IE" sz="2400" dirty="0" smtClean="0"/>
              <a:t>exists with the three lines specified in the program.</a:t>
            </a:r>
            <a:endParaRPr lang="en-IE" sz="2400" dirty="0"/>
          </a:p>
        </p:txBody>
      </p:sp>
    </p:spTree>
    <p:extLst>
      <p:ext uri="{BB962C8B-B14F-4D97-AF65-F5344CB8AC3E}">
        <p14:creationId xmlns:p14="http://schemas.microsoft.com/office/powerpoint/2010/main" val="78416222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File Management</a:t>
            </a:r>
            <a:endParaRPr lang="en-IE" dirty="0">
              <a:solidFill>
                <a:schemeClr val="bg1"/>
              </a:solidFill>
            </a:endParaRPr>
          </a:p>
        </p:txBody>
      </p:sp>
      <p:sp>
        <p:nvSpPr>
          <p:cNvPr id="2" name="Content Placeholder 1"/>
          <p:cNvSpPr>
            <a:spLocks noGrp="1"/>
          </p:cNvSpPr>
          <p:nvPr>
            <p:ph idx="1"/>
          </p:nvPr>
        </p:nvSpPr>
        <p:spPr>
          <a:xfrm>
            <a:off x="609521" y="1600201"/>
            <a:ext cx="10742269" cy="4525963"/>
          </a:xfrm>
        </p:spPr>
        <p:txBody>
          <a:bodyPr>
            <a:normAutofit/>
          </a:bodyPr>
          <a:lstStyle/>
          <a:p>
            <a:pPr marL="0" indent="0">
              <a:buNone/>
            </a:pPr>
            <a:r>
              <a:rPr lang="en-IE" sz="2400" dirty="0">
                <a:solidFill>
                  <a:schemeClr val="bg1"/>
                </a:solidFill>
                <a:latin typeface="Courier New" panose="02070309020205020404" pitchFamily="49" charset="0"/>
                <a:cs typeface="Courier New" panose="02070309020205020404" pitchFamily="49" charset="0"/>
              </a:rPr>
              <a:t># PROGRAM </a:t>
            </a:r>
            <a:r>
              <a:rPr lang="en-IE" sz="2400" dirty="0" smtClean="0">
                <a:solidFill>
                  <a:schemeClr val="bg1"/>
                </a:solidFill>
                <a:latin typeface="Courier New" panose="02070309020205020404" pitchFamily="49" charset="0"/>
                <a:cs typeface="Courier New" panose="02070309020205020404" pitchFamily="49" charset="0"/>
              </a:rPr>
              <a:t>FileWriter4</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Message = ["line 1\n", "line 2\n", "line 3\n"]</a:t>
            </a:r>
          </a:p>
          <a:p>
            <a:pPr marL="0" indent="0">
              <a:buNone/>
            </a:pPr>
            <a:r>
              <a:rPr lang="en-IE" sz="2400" dirty="0" err="1">
                <a:solidFill>
                  <a:schemeClr val="bg1"/>
                </a:solidFill>
                <a:latin typeface="Courier New" panose="02070309020205020404" pitchFamily="49" charset="0"/>
                <a:cs typeface="Courier New" panose="02070309020205020404" pitchFamily="49" charset="0"/>
              </a:rPr>
              <a:t>file_pointer</a:t>
            </a:r>
            <a:r>
              <a:rPr lang="en-IE" sz="2400" dirty="0">
                <a:solidFill>
                  <a:schemeClr val="bg1"/>
                </a:solidFill>
                <a:latin typeface="Courier New" panose="02070309020205020404" pitchFamily="49" charset="0"/>
                <a:cs typeface="Courier New" panose="02070309020205020404" pitchFamily="49" charset="0"/>
              </a:rPr>
              <a:t> = open("C:\Python34\MyData2.txt", </a:t>
            </a:r>
            <a:r>
              <a:rPr lang="en-IE" sz="2400" dirty="0" smtClean="0">
                <a:solidFill>
                  <a:schemeClr val="bg1"/>
                </a:solidFill>
                <a:latin typeface="Courier New" panose="02070309020205020404" pitchFamily="49" charset="0"/>
                <a:cs typeface="Courier New" panose="02070309020205020404" pitchFamily="49" charset="0"/>
              </a:rPr>
              <a:t>“a")</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print(</a:t>
            </a:r>
            <a:r>
              <a:rPr lang="en-IE" sz="2400" dirty="0" err="1">
                <a:solidFill>
                  <a:schemeClr val="bg1"/>
                </a:solidFill>
                <a:latin typeface="Courier New" panose="02070309020205020404" pitchFamily="49" charset="0"/>
                <a:cs typeface="Courier New" panose="02070309020205020404" pitchFamily="49" charset="0"/>
              </a:rPr>
              <a:t>file_pointer.writelines</a:t>
            </a:r>
            <a:r>
              <a:rPr lang="en-IE" sz="2400" dirty="0">
                <a:solidFill>
                  <a:schemeClr val="bg1"/>
                </a:solidFill>
                <a:latin typeface="Courier New" panose="02070309020205020404" pitchFamily="49" charset="0"/>
                <a:cs typeface="Courier New" panose="02070309020205020404" pitchFamily="49" charset="0"/>
              </a:rPr>
              <a:t>(Message))</a:t>
            </a:r>
          </a:p>
          <a:p>
            <a:pPr marL="0" indent="0">
              <a:buNone/>
            </a:pPr>
            <a:r>
              <a:rPr lang="en-IE" sz="2400" dirty="0" err="1">
                <a:solidFill>
                  <a:schemeClr val="bg1"/>
                </a:solidFill>
                <a:latin typeface="Courier New" panose="02070309020205020404" pitchFamily="49" charset="0"/>
                <a:cs typeface="Courier New" panose="02070309020205020404" pitchFamily="49" charset="0"/>
              </a:rPr>
              <a:t>file_pointer.close</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END.</a:t>
            </a:r>
          </a:p>
        </p:txBody>
      </p:sp>
      <p:sp>
        <p:nvSpPr>
          <p:cNvPr id="4" name="Rectangle 3"/>
          <p:cNvSpPr/>
          <p:nvPr/>
        </p:nvSpPr>
        <p:spPr>
          <a:xfrm>
            <a:off x="9294001" y="3356992"/>
            <a:ext cx="504056" cy="72008"/>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304292525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File Management</a:t>
            </a:r>
            <a:endParaRPr lang="en-IE" dirty="0">
              <a:solidFill>
                <a:schemeClr val="bg1"/>
              </a:solidFill>
            </a:endParaRPr>
          </a:p>
        </p:txBody>
      </p:sp>
      <p:sp>
        <p:nvSpPr>
          <p:cNvPr id="2" name="Content Placeholder 1"/>
          <p:cNvSpPr>
            <a:spLocks noGrp="1"/>
          </p:cNvSpPr>
          <p:nvPr>
            <p:ph idx="1"/>
          </p:nvPr>
        </p:nvSpPr>
        <p:spPr>
          <a:xfrm>
            <a:off x="609521" y="1600201"/>
            <a:ext cx="10742269" cy="4525963"/>
          </a:xfrm>
        </p:spPr>
        <p:txBody>
          <a:bodyPr>
            <a:normAutofit/>
          </a:bodyPr>
          <a:lstStyle/>
          <a:p>
            <a:pPr marL="0" indent="0">
              <a:buNone/>
            </a:pPr>
            <a:r>
              <a:rPr lang="en-IE" sz="2400" dirty="0">
                <a:solidFill>
                  <a:schemeClr val="bg1"/>
                </a:solidFill>
                <a:latin typeface="Courier New" panose="02070309020205020404" pitchFamily="49" charset="0"/>
                <a:cs typeface="Courier New" panose="02070309020205020404" pitchFamily="49" charset="0"/>
              </a:rPr>
              <a:t># PROGRAM </a:t>
            </a:r>
            <a:r>
              <a:rPr lang="en-IE" sz="2400" dirty="0" smtClean="0">
                <a:solidFill>
                  <a:schemeClr val="bg1"/>
                </a:solidFill>
                <a:latin typeface="Courier New" panose="02070309020205020404" pitchFamily="49" charset="0"/>
                <a:cs typeface="Courier New" panose="02070309020205020404" pitchFamily="49" charset="0"/>
              </a:rPr>
              <a:t>FileWriter4</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Message = ["line 1\n", "line 2\n", "line 3\n"]</a:t>
            </a:r>
          </a:p>
          <a:p>
            <a:pPr marL="0" indent="0">
              <a:buNone/>
            </a:pPr>
            <a:r>
              <a:rPr lang="en-IE" sz="2400" dirty="0" err="1">
                <a:solidFill>
                  <a:schemeClr val="bg1"/>
                </a:solidFill>
                <a:latin typeface="Courier New" panose="02070309020205020404" pitchFamily="49" charset="0"/>
                <a:cs typeface="Courier New" panose="02070309020205020404" pitchFamily="49" charset="0"/>
              </a:rPr>
              <a:t>file_pointer</a:t>
            </a:r>
            <a:r>
              <a:rPr lang="en-IE" sz="2400" dirty="0">
                <a:solidFill>
                  <a:schemeClr val="bg1"/>
                </a:solidFill>
                <a:latin typeface="Courier New" panose="02070309020205020404" pitchFamily="49" charset="0"/>
                <a:cs typeface="Courier New" panose="02070309020205020404" pitchFamily="49" charset="0"/>
              </a:rPr>
              <a:t> = open("C:\Python34\MyData2.txt", </a:t>
            </a:r>
            <a:r>
              <a:rPr lang="en-IE" sz="2400" dirty="0" smtClean="0">
                <a:solidFill>
                  <a:schemeClr val="bg1"/>
                </a:solidFill>
                <a:latin typeface="Courier New" panose="02070309020205020404" pitchFamily="49" charset="0"/>
                <a:cs typeface="Courier New" panose="02070309020205020404" pitchFamily="49" charset="0"/>
              </a:rPr>
              <a:t>“a")</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print(</a:t>
            </a:r>
            <a:r>
              <a:rPr lang="en-IE" sz="2400" dirty="0" err="1">
                <a:solidFill>
                  <a:schemeClr val="bg1"/>
                </a:solidFill>
                <a:latin typeface="Courier New" panose="02070309020205020404" pitchFamily="49" charset="0"/>
                <a:cs typeface="Courier New" panose="02070309020205020404" pitchFamily="49" charset="0"/>
              </a:rPr>
              <a:t>file_pointer.writelines</a:t>
            </a:r>
            <a:r>
              <a:rPr lang="en-IE" sz="2400" dirty="0">
                <a:solidFill>
                  <a:schemeClr val="bg1"/>
                </a:solidFill>
                <a:latin typeface="Courier New" panose="02070309020205020404" pitchFamily="49" charset="0"/>
                <a:cs typeface="Courier New" panose="02070309020205020404" pitchFamily="49" charset="0"/>
              </a:rPr>
              <a:t>(Message))</a:t>
            </a:r>
          </a:p>
          <a:p>
            <a:pPr marL="0" indent="0">
              <a:buNone/>
            </a:pPr>
            <a:r>
              <a:rPr lang="en-IE" sz="2400" dirty="0" err="1">
                <a:solidFill>
                  <a:schemeClr val="bg1"/>
                </a:solidFill>
                <a:latin typeface="Courier New" panose="02070309020205020404" pitchFamily="49" charset="0"/>
                <a:cs typeface="Courier New" panose="02070309020205020404" pitchFamily="49" charset="0"/>
              </a:rPr>
              <a:t>file_pointer.close</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END.</a:t>
            </a:r>
          </a:p>
        </p:txBody>
      </p:sp>
      <p:sp>
        <p:nvSpPr>
          <p:cNvPr id="4" name="Rounded Rectangle 3"/>
          <p:cNvSpPr/>
          <p:nvPr/>
        </p:nvSpPr>
        <p:spPr>
          <a:xfrm>
            <a:off x="694606" y="5301208"/>
            <a:ext cx="10801200" cy="1224136"/>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400" dirty="0" smtClean="0"/>
              <a:t>Does the same as the previous program, except instead of overwriting the existing text in the file, it appends the new three lines into the file.</a:t>
            </a:r>
            <a:endParaRPr lang="en-IE" sz="2400" dirty="0"/>
          </a:p>
        </p:txBody>
      </p:sp>
      <p:sp>
        <p:nvSpPr>
          <p:cNvPr id="5" name="Rectangle 4"/>
          <p:cNvSpPr/>
          <p:nvPr/>
        </p:nvSpPr>
        <p:spPr>
          <a:xfrm>
            <a:off x="10199662" y="620688"/>
            <a:ext cx="1584176" cy="1224136"/>
          </a:xfrm>
          <a:prstGeom prst="rect">
            <a:avLst/>
          </a:prstGeom>
          <a:solidFill>
            <a:schemeClr val="bg1"/>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Current File</a:t>
            </a:r>
            <a:endParaRPr lang="en-IE" dirty="0">
              <a:solidFill>
                <a:schemeClr val="tx1"/>
              </a:solidFill>
            </a:endParaRPr>
          </a:p>
        </p:txBody>
      </p:sp>
      <p:sp>
        <p:nvSpPr>
          <p:cNvPr id="6" name="Rectangle 5"/>
          <p:cNvSpPr/>
          <p:nvPr/>
        </p:nvSpPr>
        <p:spPr>
          <a:xfrm>
            <a:off x="10199662" y="1844824"/>
            <a:ext cx="1584176" cy="612068"/>
          </a:xfrm>
          <a:prstGeom prst="rect">
            <a:avLst/>
          </a:prstGeom>
          <a:solidFill>
            <a:schemeClr val="accent3">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Message</a:t>
            </a:r>
            <a:endParaRPr lang="en-IE" dirty="0">
              <a:solidFill>
                <a:schemeClr val="tx1"/>
              </a:solidFill>
            </a:endParaRPr>
          </a:p>
        </p:txBody>
      </p:sp>
      <p:sp>
        <p:nvSpPr>
          <p:cNvPr id="7" name="Rectangle 6"/>
          <p:cNvSpPr/>
          <p:nvPr/>
        </p:nvSpPr>
        <p:spPr>
          <a:xfrm>
            <a:off x="9294001" y="3356992"/>
            <a:ext cx="504056" cy="72008"/>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423644078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File Management</a:t>
            </a:r>
            <a:endParaRPr lang="en-IE" dirty="0">
              <a:solidFill>
                <a:schemeClr val="bg1"/>
              </a:solidFill>
            </a:endParaRPr>
          </a:p>
        </p:txBody>
      </p:sp>
      <p:sp>
        <p:nvSpPr>
          <p:cNvPr id="2" name="Content Placeholder 1"/>
          <p:cNvSpPr>
            <a:spLocks noGrp="1"/>
          </p:cNvSpPr>
          <p:nvPr>
            <p:ph idx="1"/>
          </p:nvPr>
        </p:nvSpPr>
        <p:spPr>
          <a:xfrm>
            <a:off x="609521" y="1600201"/>
            <a:ext cx="10742269" cy="4525963"/>
          </a:xfrm>
        </p:spPr>
        <p:txBody>
          <a:bodyPr>
            <a:normAutofit fontScale="92500"/>
          </a:bodyPr>
          <a:lstStyle/>
          <a:p>
            <a:pPr marL="0" indent="0">
              <a:buNone/>
            </a:pPr>
            <a:r>
              <a:rPr lang="en-IE" sz="2400" dirty="0" smtClean="0">
                <a:solidFill>
                  <a:schemeClr val="bg1"/>
                </a:solidFill>
                <a:latin typeface="Courier New" panose="02070309020205020404" pitchFamily="49" charset="0"/>
                <a:cs typeface="Courier New" panose="02070309020205020404" pitchFamily="49" charset="0"/>
              </a:rPr>
              <a:t># PROGRAM FileWriter5</a:t>
            </a:r>
          </a:p>
          <a:p>
            <a:pPr marL="0" indent="0">
              <a:buNone/>
            </a:pPr>
            <a:endParaRPr lang="en-IE" sz="2400" dirty="0" smtClean="0">
              <a:solidFill>
                <a:schemeClr val="bg1"/>
              </a:solidFill>
              <a:latin typeface="Courier New" panose="02070309020205020404" pitchFamily="49" charset="0"/>
              <a:cs typeface="Courier New" panose="02070309020205020404" pitchFamily="49" charset="0"/>
            </a:endParaRPr>
          </a:p>
          <a:p>
            <a:pPr marL="0" indent="0">
              <a:buNone/>
            </a:pPr>
            <a:r>
              <a:rPr lang="en-IE" sz="2400" dirty="0" err="1" smtClean="0">
                <a:solidFill>
                  <a:schemeClr val="bg1"/>
                </a:solidFill>
                <a:latin typeface="Courier New" panose="02070309020205020404" pitchFamily="49" charset="0"/>
                <a:cs typeface="Courier New" panose="02070309020205020404" pitchFamily="49" charset="0"/>
              </a:rPr>
              <a:t>file_pointer</a:t>
            </a:r>
            <a:r>
              <a:rPr lang="en-IE" sz="2400" dirty="0" smtClean="0">
                <a:solidFill>
                  <a:schemeClr val="bg1"/>
                </a:solidFill>
                <a:latin typeface="Courier New" panose="02070309020205020404" pitchFamily="49" charset="0"/>
                <a:cs typeface="Courier New" panose="02070309020205020404" pitchFamily="49" charset="0"/>
              </a:rPr>
              <a:t> = open("C:\Python34\MyData2.txt", "r+")</a:t>
            </a:r>
          </a:p>
          <a:p>
            <a:pPr marL="0" indent="0">
              <a:buNone/>
            </a:pPr>
            <a:r>
              <a:rPr lang="en-IE" sz="2400" dirty="0" err="1" smtClean="0">
                <a:solidFill>
                  <a:schemeClr val="bg1"/>
                </a:solidFill>
                <a:latin typeface="Courier New" panose="02070309020205020404" pitchFamily="49" charset="0"/>
                <a:cs typeface="Courier New" panose="02070309020205020404" pitchFamily="49" charset="0"/>
              </a:rPr>
              <a:t>Current_file</a:t>
            </a:r>
            <a:r>
              <a:rPr lang="en-IE" sz="2400" dirty="0" smtClean="0">
                <a:solidFill>
                  <a:schemeClr val="bg1"/>
                </a:solidFill>
                <a:latin typeface="Courier New" panose="02070309020205020404" pitchFamily="49" charset="0"/>
                <a:cs typeface="Courier New" panose="02070309020205020404" pitchFamily="49" charset="0"/>
              </a:rPr>
              <a:t> = </a:t>
            </a:r>
            <a:r>
              <a:rPr lang="en-IE" sz="2400" dirty="0" err="1" smtClean="0">
                <a:solidFill>
                  <a:schemeClr val="bg1"/>
                </a:solidFill>
                <a:latin typeface="Courier New" panose="02070309020205020404" pitchFamily="49" charset="0"/>
                <a:cs typeface="Courier New" panose="02070309020205020404" pitchFamily="49" charset="0"/>
              </a:rPr>
              <a:t>file_pointer.read</a:t>
            </a:r>
            <a:r>
              <a:rPr lang="en-IE" sz="2400" dirty="0" smtClean="0">
                <a:solidFill>
                  <a:schemeClr val="bg1"/>
                </a:solidFill>
                <a:latin typeface="Courier New" panose="02070309020205020404" pitchFamily="49" charset="0"/>
                <a:cs typeface="Courier New" panose="02070309020205020404" pitchFamily="49" charset="0"/>
              </a:rPr>
              <a:t>()</a:t>
            </a:r>
          </a:p>
          <a:p>
            <a:pPr marL="0" indent="0">
              <a:buNone/>
            </a:pPr>
            <a:r>
              <a:rPr lang="en-IE" sz="2400" dirty="0" err="1" smtClean="0">
                <a:solidFill>
                  <a:schemeClr val="bg1"/>
                </a:solidFill>
                <a:latin typeface="Courier New" panose="02070309020205020404" pitchFamily="49" charset="0"/>
                <a:cs typeface="Courier New" panose="02070309020205020404" pitchFamily="49" charset="0"/>
              </a:rPr>
              <a:t>New_file</a:t>
            </a:r>
            <a:r>
              <a:rPr lang="en-IE" sz="2400" dirty="0" smtClean="0">
                <a:solidFill>
                  <a:schemeClr val="bg1"/>
                </a:solidFill>
                <a:latin typeface="Courier New" panose="02070309020205020404" pitchFamily="49" charset="0"/>
                <a:cs typeface="Courier New" panose="02070309020205020404" pitchFamily="49" charset="0"/>
              </a:rPr>
              <a:t> = "Start of file\n" + </a:t>
            </a:r>
            <a:r>
              <a:rPr lang="en-IE" sz="2400" dirty="0" err="1" smtClean="0">
                <a:solidFill>
                  <a:schemeClr val="bg1"/>
                </a:solidFill>
                <a:latin typeface="Courier New" panose="02070309020205020404" pitchFamily="49" charset="0"/>
                <a:cs typeface="Courier New" panose="02070309020205020404" pitchFamily="49" charset="0"/>
              </a:rPr>
              <a:t>Current_file</a:t>
            </a:r>
            <a:endParaRPr lang="en-IE" sz="2400" dirty="0" smtClean="0">
              <a:solidFill>
                <a:schemeClr val="bg1"/>
              </a:solidFill>
              <a:latin typeface="Courier New" panose="02070309020205020404" pitchFamily="49" charset="0"/>
              <a:cs typeface="Courier New" panose="02070309020205020404" pitchFamily="49" charset="0"/>
            </a:endParaRPr>
          </a:p>
          <a:p>
            <a:pPr marL="0" indent="0">
              <a:buNone/>
            </a:pPr>
            <a:endParaRPr lang="en-IE" sz="2400" dirty="0" smtClean="0">
              <a:solidFill>
                <a:schemeClr val="bg1"/>
              </a:solidFill>
              <a:latin typeface="Courier New" panose="02070309020205020404" pitchFamily="49" charset="0"/>
              <a:cs typeface="Courier New" panose="02070309020205020404" pitchFamily="49" charset="0"/>
            </a:endParaRPr>
          </a:p>
          <a:p>
            <a:pPr marL="0" indent="0">
              <a:buNone/>
            </a:pPr>
            <a:r>
              <a:rPr lang="en-IE" sz="2400" dirty="0" err="1" smtClean="0">
                <a:solidFill>
                  <a:schemeClr val="bg1"/>
                </a:solidFill>
                <a:latin typeface="Courier New" panose="02070309020205020404" pitchFamily="49" charset="0"/>
                <a:cs typeface="Courier New" panose="02070309020205020404" pitchFamily="49" charset="0"/>
              </a:rPr>
              <a:t>file_pointer.seek</a:t>
            </a:r>
            <a:r>
              <a:rPr lang="en-IE" sz="2400" dirty="0" smtClean="0">
                <a:solidFill>
                  <a:schemeClr val="bg1"/>
                </a:solidFill>
                <a:latin typeface="Courier New" panose="02070309020205020404" pitchFamily="49" charset="0"/>
                <a:cs typeface="Courier New" panose="02070309020205020404" pitchFamily="49" charset="0"/>
              </a:rPr>
              <a:t>(0) # This resets the pointer to the start</a:t>
            </a:r>
          </a:p>
          <a:p>
            <a:pPr marL="0" indent="0">
              <a:buNone/>
            </a:pPr>
            <a:r>
              <a:rPr lang="en-IE" sz="2400" dirty="0" err="1" smtClean="0">
                <a:solidFill>
                  <a:schemeClr val="bg1"/>
                </a:solidFill>
                <a:latin typeface="Courier New" panose="02070309020205020404" pitchFamily="49" charset="0"/>
                <a:cs typeface="Courier New" panose="02070309020205020404" pitchFamily="49" charset="0"/>
              </a:rPr>
              <a:t>file_pointer.write</a:t>
            </a:r>
            <a:r>
              <a:rPr lang="en-IE" sz="2400" dirty="0" smtClean="0">
                <a:solidFill>
                  <a:schemeClr val="bg1"/>
                </a:solidFill>
                <a:latin typeface="Courier New" panose="02070309020205020404" pitchFamily="49" charset="0"/>
                <a:cs typeface="Courier New" panose="02070309020205020404" pitchFamily="49" charset="0"/>
              </a:rPr>
              <a:t>(</a:t>
            </a:r>
            <a:r>
              <a:rPr lang="en-IE" sz="2400" dirty="0" err="1" smtClean="0">
                <a:solidFill>
                  <a:schemeClr val="bg1"/>
                </a:solidFill>
                <a:latin typeface="Courier New" panose="02070309020205020404" pitchFamily="49" charset="0"/>
                <a:cs typeface="Courier New" panose="02070309020205020404" pitchFamily="49" charset="0"/>
              </a:rPr>
              <a:t>New_file</a:t>
            </a:r>
            <a:r>
              <a:rPr lang="en-IE" sz="2400" dirty="0" smtClean="0">
                <a:solidFill>
                  <a:schemeClr val="bg1"/>
                </a:solidFill>
                <a:latin typeface="Courier New" panose="02070309020205020404" pitchFamily="49" charset="0"/>
                <a:cs typeface="Courier New" panose="02070309020205020404" pitchFamily="49" charset="0"/>
              </a:rPr>
              <a:t>)</a:t>
            </a:r>
          </a:p>
          <a:p>
            <a:pPr marL="0" indent="0">
              <a:buNone/>
            </a:pPr>
            <a:r>
              <a:rPr lang="en-IE" sz="2400" dirty="0" err="1" smtClean="0">
                <a:solidFill>
                  <a:schemeClr val="bg1"/>
                </a:solidFill>
                <a:latin typeface="Courier New" panose="02070309020205020404" pitchFamily="49" charset="0"/>
                <a:cs typeface="Courier New" panose="02070309020205020404" pitchFamily="49" charset="0"/>
              </a:rPr>
              <a:t>file_pointer.close</a:t>
            </a:r>
            <a:r>
              <a:rPr lang="en-IE" sz="2400" dirty="0" smtClean="0">
                <a:solidFill>
                  <a:schemeClr val="bg1"/>
                </a:solidFill>
                <a:latin typeface="Courier New" panose="02070309020205020404" pitchFamily="49" charset="0"/>
                <a:cs typeface="Courier New" panose="02070309020205020404" pitchFamily="49" charset="0"/>
              </a:rPr>
              <a:t>()</a:t>
            </a:r>
          </a:p>
          <a:p>
            <a:pPr marL="0" indent="0">
              <a:buNone/>
            </a:pPr>
            <a:endParaRPr lang="en-IE" sz="2400" dirty="0" smtClean="0">
              <a:solidFill>
                <a:schemeClr val="bg1"/>
              </a:solidFill>
              <a:latin typeface="Courier New" panose="02070309020205020404" pitchFamily="49" charset="0"/>
              <a:cs typeface="Courier New" panose="02070309020205020404" pitchFamily="49" charset="0"/>
            </a:endParaRPr>
          </a:p>
          <a:p>
            <a:pPr marL="0" indent="0">
              <a:buNone/>
            </a:pPr>
            <a:r>
              <a:rPr lang="en-IE" sz="2400" dirty="0" smtClean="0">
                <a:solidFill>
                  <a:schemeClr val="bg1"/>
                </a:solidFill>
                <a:latin typeface="Courier New" panose="02070309020205020404" pitchFamily="49" charset="0"/>
                <a:cs typeface="Courier New" panose="02070309020205020404" pitchFamily="49" charset="0"/>
              </a:rPr>
              <a:t># END.</a:t>
            </a:r>
            <a:endParaRPr lang="en-IE" sz="2400" dirty="0">
              <a:solidFill>
                <a:schemeClr val="bg1"/>
              </a:solidFill>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61578748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File Management</a:t>
            </a:r>
            <a:endParaRPr lang="en-IE" dirty="0">
              <a:solidFill>
                <a:schemeClr val="bg1"/>
              </a:solidFill>
            </a:endParaRPr>
          </a:p>
        </p:txBody>
      </p:sp>
      <p:sp>
        <p:nvSpPr>
          <p:cNvPr id="2" name="Content Placeholder 1"/>
          <p:cNvSpPr>
            <a:spLocks noGrp="1"/>
          </p:cNvSpPr>
          <p:nvPr>
            <p:ph idx="1"/>
          </p:nvPr>
        </p:nvSpPr>
        <p:spPr>
          <a:xfrm>
            <a:off x="609521" y="1600201"/>
            <a:ext cx="10742269" cy="4525963"/>
          </a:xfrm>
        </p:spPr>
        <p:txBody>
          <a:bodyPr>
            <a:normAutofit fontScale="92500"/>
          </a:bodyPr>
          <a:lstStyle/>
          <a:p>
            <a:pPr marL="0" indent="0">
              <a:buNone/>
            </a:pPr>
            <a:r>
              <a:rPr lang="en-IE" sz="2400" dirty="0">
                <a:solidFill>
                  <a:schemeClr val="bg1"/>
                </a:solidFill>
                <a:latin typeface="Courier New" panose="02070309020205020404" pitchFamily="49" charset="0"/>
                <a:cs typeface="Courier New" panose="02070309020205020404" pitchFamily="49" charset="0"/>
              </a:rPr>
              <a:t># PROGRAM FileWriter5</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err="1">
                <a:solidFill>
                  <a:schemeClr val="bg1"/>
                </a:solidFill>
                <a:latin typeface="Courier New" panose="02070309020205020404" pitchFamily="49" charset="0"/>
                <a:cs typeface="Courier New" panose="02070309020205020404" pitchFamily="49" charset="0"/>
              </a:rPr>
              <a:t>file_pointer</a:t>
            </a:r>
            <a:r>
              <a:rPr lang="en-IE" sz="2400" dirty="0">
                <a:solidFill>
                  <a:schemeClr val="bg1"/>
                </a:solidFill>
                <a:latin typeface="Courier New" panose="02070309020205020404" pitchFamily="49" charset="0"/>
                <a:cs typeface="Courier New" panose="02070309020205020404" pitchFamily="49" charset="0"/>
              </a:rPr>
              <a:t> = open("C:\Python34\MyData2.txt", "r+")</a:t>
            </a:r>
          </a:p>
          <a:p>
            <a:pPr marL="0" indent="0">
              <a:buNone/>
            </a:pPr>
            <a:r>
              <a:rPr lang="en-IE" sz="2400" dirty="0" err="1">
                <a:solidFill>
                  <a:schemeClr val="bg1"/>
                </a:solidFill>
                <a:latin typeface="Courier New" panose="02070309020205020404" pitchFamily="49" charset="0"/>
                <a:cs typeface="Courier New" panose="02070309020205020404" pitchFamily="49" charset="0"/>
              </a:rPr>
              <a:t>Current_file</a:t>
            </a:r>
            <a:r>
              <a:rPr lang="en-IE" sz="2400" dirty="0">
                <a:solidFill>
                  <a:schemeClr val="bg1"/>
                </a:solidFill>
                <a:latin typeface="Courier New" panose="02070309020205020404" pitchFamily="49" charset="0"/>
                <a:cs typeface="Courier New" panose="02070309020205020404" pitchFamily="49" charset="0"/>
              </a:rPr>
              <a:t> = </a:t>
            </a:r>
            <a:r>
              <a:rPr lang="en-IE" sz="2400" dirty="0" err="1">
                <a:solidFill>
                  <a:schemeClr val="bg1"/>
                </a:solidFill>
                <a:latin typeface="Courier New" panose="02070309020205020404" pitchFamily="49" charset="0"/>
                <a:cs typeface="Courier New" panose="02070309020205020404" pitchFamily="49" charset="0"/>
              </a:rPr>
              <a:t>file_pointer.read</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r>
              <a:rPr lang="en-IE" sz="2400" dirty="0" err="1">
                <a:solidFill>
                  <a:schemeClr val="bg1"/>
                </a:solidFill>
                <a:latin typeface="Courier New" panose="02070309020205020404" pitchFamily="49" charset="0"/>
                <a:cs typeface="Courier New" panose="02070309020205020404" pitchFamily="49" charset="0"/>
              </a:rPr>
              <a:t>New_file</a:t>
            </a:r>
            <a:r>
              <a:rPr lang="en-IE" sz="2400" dirty="0">
                <a:solidFill>
                  <a:schemeClr val="bg1"/>
                </a:solidFill>
                <a:latin typeface="Courier New" panose="02070309020205020404" pitchFamily="49" charset="0"/>
                <a:cs typeface="Courier New" panose="02070309020205020404" pitchFamily="49" charset="0"/>
              </a:rPr>
              <a:t> = "Start of file\n" + </a:t>
            </a:r>
            <a:r>
              <a:rPr lang="en-IE" sz="2400" dirty="0" err="1">
                <a:solidFill>
                  <a:schemeClr val="bg1"/>
                </a:solidFill>
                <a:latin typeface="Courier New" panose="02070309020205020404" pitchFamily="49" charset="0"/>
                <a:cs typeface="Courier New" panose="02070309020205020404" pitchFamily="49" charset="0"/>
              </a:rPr>
              <a:t>Current_file</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err="1">
                <a:solidFill>
                  <a:schemeClr val="bg1"/>
                </a:solidFill>
                <a:latin typeface="Courier New" panose="02070309020205020404" pitchFamily="49" charset="0"/>
                <a:cs typeface="Courier New" panose="02070309020205020404" pitchFamily="49" charset="0"/>
              </a:rPr>
              <a:t>file_pointer.seek</a:t>
            </a:r>
            <a:r>
              <a:rPr lang="en-IE" sz="2400" dirty="0">
                <a:solidFill>
                  <a:schemeClr val="bg1"/>
                </a:solidFill>
                <a:latin typeface="Courier New" panose="02070309020205020404" pitchFamily="49" charset="0"/>
                <a:cs typeface="Courier New" panose="02070309020205020404" pitchFamily="49" charset="0"/>
              </a:rPr>
              <a:t>(0) # This resets the pointer to the start</a:t>
            </a:r>
          </a:p>
          <a:p>
            <a:pPr marL="0" indent="0">
              <a:buNone/>
            </a:pPr>
            <a:r>
              <a:rPr lang="en-IE" sz="2400" dirty="0" err="1">
                <a:solidFill>
                  <a:schemeClr val="bg1"/>
                </a:solidFill>
                <a:latin typeface="Courier New" panose="02070309020205020404" pitchFamily="49" charset="0"/>
                <a:cs typeface="Courier New" panose="02070309020205020404" pitchFamily="49" charset="0"/>
              </a:rPr>
              <a:t>file_pointer.write</a:t>
            </a:r>
            <a:r>
              <a:rPr lang="en-IE" sz="2400" dirty="0">
                <a:solidFill>
                  <a:schemeClr val="bg1"/>
                </a:solidFill>
                <a:latin typeface="Courier New" panose="02070309020205020404" pitchFamily="49" charset="0"/>
                <a:cs typeface="Courier New" panose="02070309020205020404" pitchFamily="49" charset="0"/>
              </a:rPr>
              <a:t>(</a:t>
            </a:r>
            <a:r>
              <a:rPr lang="en-IE" sz="2400" dirty="0" err="1">
                <a:solidFill>
                  <a:schemeClr val="bg1"/>
                </a:solidFill>
                <a:latin typeface="Courier New" panose="02070309020205020404" pitchFamily="49" charset="0"/>
                <a:cs typeface="Courier New" panose="02070309020205020404" pitchFamily="49" charset="0"/>
              </a:rPr>
              <a:t>New_file</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r>
              <a:rPr lang="en-IE" sz="2400" dirty="0" err="1">
                <a:solidFill>
                  <a:schemeClr val="bg1"/>
                </a:solidFill>
                <a:latin typeface="Courier New" panose="02070309020205020404" pitchFamily="49" charset="0"/>
                <a:cs typeface="Courier New" panose="02070309020205020404" pitchFamily="49" charset="0"/>
              </a:rPr>
              <a:t>file_pointer.close</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END.</a:t>
            </a:r>
          </a:p>
        </p:txBody>
      </p:sp>
      <p:sp>
        <p:nvSpPr>
          <p:cNvPr id="4" name="Rounded Rectangle 3"/>
          <p:cNvSpPr/>
          <p:nvPr/>
        </p:nvSpPr>
        <p:spPr>
          <a:xfrm>
            <a:off x="694606" y="5301208"/>
            <a:ext cx="10801200" cy="1224136"/>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400" dirty="0" smtClean="0"/>
              <a:t>This adds the line “Start of file” to the start of the file.</a:t>
            </a:r>
            <a:endParaRPr lang="en-IE" sz="2400" dirty="0"/>
          </a:p>
        </p:txBody>
      </p:sp>
      <p:sp>
        <p:nvSpPr>
          <p:cNvPr id="7" name="Rectangle 6"/>
          <p:cNvSpPr/>
          <p:nvPr/>
        </p:nvSpPr>
        <p:spPr>
          <a:xfrm>
            <a:off x="10199662" y="1196752"/>
            <a:ext cx="1584176" cy="1224136"/>
          </a:xfrm>
          <a:prstGeom prst="rect">
            <a:avLst/>
          </a:prstGeom>
          <a:solidFill>
            <a:schemeClr val="bg1"/>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Current File</a:t>
            </a:r>
            <a:endParaRPr lang="en-IE" dirty="0">
              <a:solidFill>
                <a:schemeClr val="tx1"/>
              </a:solidFill>
            </a:endParaRPr>
          </a:p>
        </p:txBody>
      </p:sp>
      <p:sp>
        <p:nvSpPr>
          <p:cNvPr id="8" name="Rectangle 7"/>
          <p:cNvSpPr/>
          <p:nvPr/>
        </p:nvSpPr>
        <p:spPr>
          <a:xfrm>
            <a:off x="10199662" y="584684"/>
            <a:ext cx="1584176" cy="612068"/>
          </a:xfrm>
          <a:prstGeom prst="rect">
            <a:avLst/>
          </a:prstGeom>
          <a:solidFill>
            <a:schemeClr val="accent3">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Message</a:t>
            </a:r>
            <a:endParaRPr lang="en-IE" dirty="0">
              <a:solidFill>
                <a:schemeClr val="tx1"/>
              </a:solidFill>
            </a:endParaRPr>
          </a:p>
        </p:txBody>
      </p:sp>
    </p:spTree>
    <p:extLst>
      <p:ext uri="{BB962C8B-B14F-4D97-AF65-F5344CB8AC3E}">
        <p14:creationId xmlns:p14="http://schemas.microsoft.com/office/powerpoint/2010/main" val="585805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IE" sz="6600" dirty="0" smtClean="0">
                <a:solidFill>
                  <a:schemeClr val="bg1"/>
                </a:solidFill>
              </a:rPr>
              <a:t>Reading Binary Files</a:t>
            </a:r>
            <a:endParaRPr lang="en-IE" sz="6600" dirty="0">
              <a:solidFill>
                <a:schemeClr val="bg1"/>
              </a:solidFill>
            </a:endParaRPr>
          </a:p>
        </p:txBody>
      </p:sp>
    </p:spTree>
    <p:extLst>
      <p:ext uri="{BB962C8B-B14F-4D97-AF65-F5344CB8AC3E}">
        <p14:creationId xmlns:p14="http://schemas.microsoft.com/office/powerpoint/2010/main" val="124413921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File Management</a:t>
            </a:r>
            <a:endParaRPr lang="en-IE" dirty="0">
              <a:solidFill>
                <a:schemeClr val="bg1"/>
              </a:solidFill>
            </a:endParaRPr>
          </a:p>
        </p:txBody>
      </p:sp>
      <p:sp>
        <p:nvSpPr>
          <p:cNvPr id="2" name="Content Placeholder 1"/>
          <p:cNvSpPr>
            <a:spLocks noGrp="1"/>
          </p:cNvSpPr>
          <p:nvPr>
            <p:ph idx="1"/>
          </p:nvPr>
        </p:nvSpPr>
        <p:spPr>
          <a:xfrm>
            <a:off x="609521" y="1600201"/>
            <a:ext cx="10742269" cy="4525963"/>
          </a:xfrm>
        </p:spPr>
        <p:txBody>
          <a:bodyPr>
            <a:normAutofit/>
          </a:bodyPr>
          <a:lstStyle/>
          <a:p>
            <a:r>
              <a:rPr lang="en-IE" sz="4000" dirty="0" smtClean="0">
                <a:solidFill>
                  <a:schemeClr val="bg1"/>
                </a:solidFill>
              </a:rPr>
              <a:t>Let’s look at </a:t>
            </a:r>
            <a:r>
              <a:rPr lang="en-IE" sz="4000" dirty="0" err="1" smtClean="0">
                <a:solidFill>
                  <a:schemeClr val="bg1"/>
                </a:solidFill>
              </a:rPr>
              <a:t>READing</a:t>
            </a:r>
            <a:r>
              <a:rPr lang="en-IE" sz="4000" dirty="0" smtClean="0">
                <a:solidFill>
                  <a:schemeClr val="bg1"/>
                </a:solidFill>
              </a:rPr>
              <a:t> a BINARY file using the </a:t>
            </a:r>
            <a:r>
              <a:rPr lang="en-IE" sz="4000" dirty="0" smtClean="0">
                <a:solidFill>
                  <a:schemeClr val="bg1"/>
                </a:solidFill>
                <a:latin typeface="Courier New" panose="02070309020205020404" pitchFamily="49" charset="0"/>
                <a:cs typeface="Courier New" panose="02070309020205020404" pitchFamily="49" charset="0"/>
              </a:rPr>
              <a:t>open()</a:t>
            </a:r>
            <a:r>
              <a:rPr lang="en-IE" sz="4000" dirty="0" smtClean="0">
                <a:solidFill>
                  <a:schemeClr val="bg1"/>
                </a:solidFill>
              </a:rPr>
              <a:t> and the </a:t>
            </a:r>
            <a:r>
              <a:rPr lang="en-IE" sz="4000" dirty="0" smtClean="0">
                <a:solidFill>
                  <a:schemeClr val="bg1"/>
                </a:solidFill>
                <a:latin typeface="Courier New" panose="02070309020205020404" pitchFamily="49" charset="0"/>
                <a:cs typeface="Courier New" panose="02070309020205020404" pitchFamily="49" charset="0"/>
              </a:rPr>
              <a:t>read()</a:t>
            </a:r>
            <a:r>
              <a:rPr lang="en-IE" sz="4000" dirty="0" smtClean="0">
                <a:solidFill>
                  <a:schemeClr val="bg1"/>
                </a:solidFill>
                <a:latin typeface="Arial" panose="020B0604020202020204" pitchFamily="34" charset="0"/>
                <a:cs typeface="Arial" panose="020B0604020202020204" pitchFamily="34" charset="0"/>
              </a:rPr>
              <a:t> </a:t>
            </a:r>
            <a:r>
              <a:rPr lang="en-IE" sz="4000" dirty="0" smtClean="0">
                <a:solidFill>
                  <a:schemeClr val="bg1"/>
                </a:solidFill>
              </a:rPr>
              <a:t>commands:</a:t>
            </a:r>
            <a:endParaRPr lang="en-IE" sz="4000" dirty="0">
              <a:solidFill>
                <a:schemeClr val="bg1"/>
              </a:solidFill>
            </a:endParaRPr>
          </a:p>
        </p:txBody>
      </p:sp>
    </p:spTree>
    <p:extLst>
      <p:ext uri="{BB962C8B-B14F-4D97-AF65-F5344CB8AC3E}">
        <p14:creationId xmlns:p14="http://schemas.microsoft.com/office/powerpoint/2010/main" val="17683696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File Management</a:t>
            </a:r>
            <a:endParaRPr lang="en-IE" dirty="0">
              <a:solidFill>
                <a:schemeClr val="bg1"/>
              </a:solidFill>
            </a:endParaRPr>
          </a:p>
        </p:txBody>
      </p:sp>
      <p:sp>
        <p:nvSpPr>
          <p:cNvPr id="2" name="Content Placeholder 1"/>
          <p:cNvSpPr>
            <a:spLocks noGrp="1"/>
          </p:cNvSpPr>
          <p:nvPr>
            <p:ph idx="1"/>
          </p:nvPr>
        </p:nvSpPr>
        <p:spPr>
          <a:xfrm>
            <a:off x="609521" y="1600201"/>
            <a:ext cx="10742269" cy="4525963"/>
          </a:xfrm>
        </p:spPr>
        <p:txBody>
          <a:bodyPr/>
          <a:lstStyle/>
          <a:p>
            <a:r>
              <a:rPr lang="en-IE" dirty="0" smtClean="0">
                <a:solidFill>
                  <a:schemeClr val="bg1"/>
                </a:solidFill>
              </a:rPr>
              <a:t>It would be good if there were some way to recall some values beyond the persistence of the programs.</a:t>
            </a:r>
          </a:p>
          <a:p>
            <a:endParaRPr lang="en-IE" dirty="0">
              <a:solidFill>
                <a:schemeClr val="bg1"/>
              </a:solidFill>
            </a:endParaRPr>
          </a:p>
          <a:p>
            <a:r>
              <a:rPr lang="en-IE" dirty="0" smtClean="0">
                <a:solidFill>
                  <a:schemeClr val="bg1"/>
                </a:solidFill>
              </a:rPr>
              <a:t>We can do this with FILES.</a:t>
            </a:r>
            <a:endParaRPr lang="en-IE" dirty="0">
              <a:solidFill>
                <a:schemeClr val="bg1"/>
              </a:solidFill>
            </a:endParaRPr>
          </a:p>
        </p:txBody>
      </p:sp>
    </p:spTree>
    <p:extLst>
      <p:ext uri="{BB962C8B-B14F-4D97-AF65-F5344CB8AC3E}">
        <p14:creationId xmlns:p14="http://schemas.microsoft.com/office/powerpoint/2010/main" val="1090623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File Management</a:t>
            </a:r>
            <a:endParaRPr lang="en-IE" dirty="0">
              <a:solidFill>
                <a:schemeClr val="bg1"/>
              </a:solidFill>
            </a:endParaRPr>
          </a:p>
        </p:txBody>
      </p:sp>
      <p:sp>
        <p:nvSpPr>
          <p:cNvPr id="2" name="Content Placeholder 1"/>
          <p:cNvSpPr>
            <a:spLocks noGrp="1"/>
          </p:cNvSpPr>
          <p:nvPr>
            <p:ph idx="1"/>
          </p:nvPr>
        </p:nvSpPr>
        <p:spPr>
          <a:xfrm>
            <a:off x="609521" y="1600201"/>
            <a:ext cx="10742269" cy="4525963"/>
          </a:xfrm>
        </p:spPr>
        <p:txBody>
          <a:bodyPr>
            <a:normAutofit fontScale="92500" lnSpcReduction="20000"/>
          </a:bodyPr>
          <a:lstStyle/>
          <a:p>
            <a:pPr marL="0" indent="0">
              <a:buNone/>
            </a:pPr>
            <a:r>
              <a:rPr lang="en-IE" sz="2400" dirty="0">
                <a:solidFill>
                  <a:schemeClr val="bg1"/>
                </a:solidFill>
                <a:latin typeface="Courier New" panose="02070309020205020404" pitchFamily="49" charset="0"/>
                <a:cs typeface="Courier New" panose="02070309020205020404" pitchFamily="49" charset="0"/>
              </a:rPr>
              <a:t># PROGRAM </a:t>
            </a:r>
            <a:r>
              <a:rPr lang="en-IE" sz="2400" dirty="0" err="1" smtClean="0">
                <a:solidFill>
                  <a:schemeClr val="bg1"/>
                </a:solidFill>
                <a:latin typeface="Courier New" panose="02070309020205020404" pitchFamily="49" charset="0"/>
                <a:cs typeface="Courier New" panose="02070309020205020404" pitchFamily="49" charset="0"/>
              </a:rPr>
              <a:t>FileBinReader</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err="1">
                <a:solidFill>
                  <a:schemeClr val="bg1"/>
                </a:solidFill>
                <a:latin typeface="Courier New" panose="02070309020205020404" pitchFamily="49" charset="0"/>
                <a:cs typeface="Courier New" panose="02070309020205020404" pitchFamily="49" charset="0"/>
              </a:rPr>
              <a:t>file_pointer</a:t>
            </a:r>
            <a:r>
              <a:rPr lang="en-IE" sz="2400" dirty="0">
                <a:solidFill>
                  <a:schemeClr val="bg1"/>
                </a:solidFill>
                <a:latin typeface="Courier New" panose="02070309020205020404" pitchFamily="49" charset="0"/>
                <a:cs typeface="Courier New" panose="02070309020205020404" pitchFamily="49" charset="0"/>
              </a:rPr>
              <a:t> = open("C:\Python34\Python.gif", "</a:t>
            </a:r>
            <a:r>
              <a:rPr lang="en-IE" sz="2400" dirty="0" err="1">
                <a:solidFill>
                  <a:schemeClr val="bg1"/>
                </a:solidFill>
                <a:latin typeface="Courier New" panose="02070309020205020404" pitchFamily="49" charset="0"/>
                <a:cs typeface="Courier New" panose="02070309020205020404" pitchFamily="49" charset="0"/>
              </a:rPr>
              <a:t>br</a:t>
            </a:r>
            <a:r>
              <a:rPr lang="en-IE" sz="2400" dirty="0" smtClean="0">
                <a:solidFill>
                  <a:schemeClr val="bg1"/>
                </a:solidFill>
                <a:latin typeface="Courier New" panose="02070309020205020404" pitchFamily="49" charset="0"/>
                <a:cs typeface="Courier New" panose="02070309020205020404" pitchFamily="49" charset="0"/>
              </a:rPr>
              <a:t>")</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first4 = tuple(</a:t>
            </a:r>
            <a:r>
              <a:rPr lang="en-IE" sz="2400" dirty="0" err="1">
                <a:solidFill>
                  <a:schemeClr val="bg1"/>
                </a:solidFill>
                <a:latin typeface="Courier New" panose="02070309020205020404" pitchFamily="49" charset="0"/>
                <a:cs typeface="Courier New" panose="02070309020205020404" pitchFamily="49" charset="0"/>
              </a:rPr>
              <a:t>file_pointer.read</a:t>
            </a:r>
            <a:r>
              <a:rPr lang="en-IE" sz="2400" dirty="0">
                <a:solidFill>
                  <a:schemeClr val="bg1"/>
                </a:solidFill>
                <a:latin typeface="Courier New" panose="02070309020205020404" pitchFamily="49" charset="0"/>
                <a:cs typeface="Courier New" panose="02070309020205020404" pitchFamily="49" charset="0"/>
              </a:rPr>
              <a:t>(4</a:t>
            </a:r>
            <a:r>
              <a:rPr lang="en-IE" sz="2400" dirty="0" smtClean="0">
                <a:solidFill>
                  <a:schemeClr val="bg1"/>
                </a:solidFill>
                <a:latin typeface="Courier New" panose="02070309020205020404" pitchFamily="49" charset="0"/>
                <a:cs typeface="Courier New" panose="02070309020205020404" pitchFamily="49" charset="0"/>
              </a:rPr>
              <a:t>))</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endParaRPr lang="en-IE" sz="2400" dirty="0" smtClean="0">
              <a:solidFill>
                <a:schemeClr val="bg1"/>
              </a:solidFill>
              <a:latin typeface="Courier New" panose="02070309020205020404" pitchFamily="49" charset="0"/>
              <a:cs typeface="Courier New" panose="02070309020205020404" pitchFamily="49" charset="0"/>
            </a:endParaRPr>
          </a:p>
          <a:p>
            <a:pPr marL="0" indent="0">
              <a:buNone/>
            </a:pPr>
            <a:r>
              <a:rPr lang="en-IE" sz="2400" dirty="0" smtClean="0">
                <a:solidFill>
                  <a:schemeClr val="bg1"/>
                </a:solidFill>
                <a:latin typeface="Courier New" panose="02070309020205020404" pitchFamily="49" charset="0"/>
                <a:cs typeface="Courier New" panose="02070309020205020404" pitchFamily="49" charset="0"/>
              </a:rPr>
              <a:t>if </a:t>
            </a:r>
            <a:r>
              <a:rPr lang="en-IE" sz="2400" dirty="0">
                <a:solidFill>
                  <a:schemeClr val="bg1"/>
                </a:solidFill>
                <a:latin typeface="Courier New" panose="02070309020205020404" pitchFamily="49" charset="0"/>
                <a:cs typeface="Courier New" panose="02070309020205020404" pitchFamily="49" charset="0"/>
              </a:rPr>
              <a:t>first4 == (0x47, 0x49, 0x46, 0x38):</a:t>
            </a:r>
          </a:p>
          <a:p>
            <a:pPr marL="0" indent="0">
              <a:buNone/>
            </a:pPr>
            <a:r>
              <a:rPr lang="en-IE" sz="2400" dirty="0">
                <a:solidFill>
                  <a:schemeClr val="bg1"/>
                </a:solidFill>
                <a:latin typeface="Courier New" panose="02070309020205020404" pitchFamily="49" charset="0"/>
                <a:cs typeface="Courier New" panose="02070309020205020404" pitchFamily="49" charset="0"/>
              </a:rPr>
              <a:t>    # THEN</a:t>
            </a:r>
          </a:p>
          <a:p>
            <a:pPr marL="0" indent="0">
              <a:buNone/>
            </a:pPr>
            <a:r>
              <a:rPr lang="en-IE" sz="2400" dirty="0">
                <a:solidFill>
                  <a:schemeClr val="bg1"/>
                </a:solidFill>
                <a:latin typeface="Courier New" panose="02070309020205020404" pitchFamily="49" charset="0"/>
                <a:cs typeface="Courier New" panose="02070309020205020404" pitchFamily="49" charset="0"/>
              </a:rPr>
              <a:t>    print("This is a GIF file")</a:t>
            </a:r>
          </a:p>
          <a:p>
            <a:pPr marL="0" indent="0">
              <a:buNone/>
            </a:pPr>
            <a:r>
              <a:rPr lang="en-IE" sz="2400" dirty="0">
                <a:solidFill>
                  <a:schemeClr val="bg1"/>
                </a:solidFill>
                <a:latin typeface="Courier New" panose="02070309020205020404" pitchFamily="49" charset="0"/>
                <a:cs typeface="Courier New" panose="02070309020205020404" pitchFamily="49" charset="0"/>
              </a:rPr>
              <a:t>else:</a:t>
            </a:r>
          </a:p>
          <a:p>
            <a:pPr marL="0" indent="0">
              <a:buNone/>
            </a:pPr>
            <a:r>
              <a:rPr lang="en-IE" sz="2400" dirty="0">
                <a:solidFill>
                  <a:schemeClr val="bg1"/>
                </a:solidFill>
                <a:latin typeface="Courier New" panose="02070309020205020404" pitchFamily="49" charset="0"/>
                <a:cs typeface="Courier New" panose="02070309020205020404" pitchFamily="49" charset="0"/>
              </a:rPr>
              <a:t>    print("This is not a GIF file")</a:t>
            </a:r>
          </a:p>
          <a:p>
            <a:pPr marL="0" indent="0">
              <a:buNone/>
            </a:pPr>
            <a:r>
              <a:rPr lang="en-IE" sz="2400" dirty="0">
                <a:solidFill>
                  <a:schemeClr val="bg1"/>
                </a:solidFill>
                <a:latin typeface="Courier New" panose="02070309020205020404" pitchFamily="49" charset="0"/>
                <a:cs typeface="Courier New" panose="02070309020205020404" pitchFamily="49" charset="0"/>
              </a:rPr>
              <a:t># ENDIF</a:t>
            </a:r>
            <a:r>
              <a:rPr lang="en-IE" sz="2400" dirty="0" smtClean="0">
                <a:solidFill>
                  <a:schemeClr val="bg1"/>
                </a:solidFill>
                <a:latin typeface="Courier New" panose="02070309020205020404" pitchFamily="49" charset="0"/>
                <a:cs typeface="Courier New" panose="02070309020205020404" pitchFamily="49" charset="0"/>
              </a:rPr>
              <a:t>;</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endParaRPr lang="en-IE" sz="2400" dirty="0" smtClean="0">
              <a:solidFill>
                <a:schemeClr val="bg1"/>
              </a:solidFill>
              <a:latin typeface="Courier New" panose="02070309020205020404" pitchFamily="49" charset="0"/>
              <a:cs typeface="Courier New" panose="02070309020205020404" pitchFamily="49" charset="0"/>
            </a:endParaRPr>
          </a:p>
          <a:p>
            <a:pPr marL="0" indent="0">
              <a:buNone/>
            </a:pPr>
            <a:r>
              <a:rPr lang="en-IE" sz="2400" dirty="0" err="1" smtClean="0">
                <a:solidFill>
                  <a:schemeClr val="bg1"/>
                </a:solidFill>
                <a:latin typeface="Courier New" panose="02070309020205020404" pitchFamily="49" charset="0"/>
                <a:cs typeface="Courier New" panose="02070309020205020404" pitchFamily="49" charset="0"/>
              </a:rPr>
              <a:t>file_pointer.close</a:t>
            </a:r>
            <a:r>
              <a:rPr lang="en-IE" sz="2400" dirty="0" smtClean="0">
                <a:solidFill>
                  <a:schemeClr val="bg1"/>
                </a:solidFill>
                <a:latin typeface="Courier New" panose="02070309020205020404" pitchFamily="49" charset="0"/>
                <a:cs typeface="Courier New" panose="02070309020205020404" pitchFamily="49" charset="0"/>
              </a:rPr>
              <a:t>()</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END.</a:t>
            </a:r>
          </a:p>
        </p:txBody>
      </p:sp>
    </p:spTree>
    <p:extLst>
      <p:ext uri="{BB962C8B-B14F-4D97-AF65-F5344CB8AC3E}">
        <p14:creationId xmlns:p14="http://schemas.microsoft.com/office/powerpoint/2010/main" val="242923322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File Management</a:t>
            </a:r>
            <a:endParaRPr lang="en-IE" dirty="0">
              <a:solidFill>
                <a:schemeClr val="bg1"/>
              </a:solidFill>
            </a:endParaRPr>
          </a:p>
        </p:txBody>
      </p:sp>
      <p:sp>
        <p:nvSpPr>
          <p:cNvPr id="2" name="Content Placeholder 1"/>
          <p:cNvSpPr>
            <a:spLocks noGrp="1"/>
          </p:cNvSpPr>
          <p:nvPr>
            <p:ph idx="1"/>
          </p:nvPr>
        </p:nvSpPr>
        <p:spPr>
          <a:xfrm>
            <a:off x="609521" y="1600201"/>
            <a:ext cx="10742269" cy="4525963"/>
          </a:xfrm>
        </p:spPr>
        <p:txBody>
          <a:bodyPr>
            <a:normAutofit fontScale="92500" lnSpcReduction="20000"/>
          </a:bodyPr>
          <a:lstStyle/>
          <a:p>
            <a:pPr marL="0" indent="0">
              <a:buNone/>
            </a:pPr>
            <a:r>
              <a:rPr lang="en-IE" sz="2400" dirty="0">
                <a:solidFill>
                  <a:schemeClr val="bg1"/>
                </a:solidFill>
                <a:latin typeface="Courier New" panose="02070309020205020404" pitchFamily="49" charset="0"/>
                <a:cs typeface="Courier New" panose="02070309020205020404" pitchFamily="49" charset="0"/>
              </a:rPr>
              <a:t># PROGRAM </a:t>
            </a:r>
            <a:r>
              <a:rPr lang="en-IE" sz="2400" dirty="0" err="1" smtClean="0">
                <a:solidFill>
                  <a:schemeClr val="bg1"/>
                </a:solidFill>
                <a:latin typeface="Courier New" panose="02070309020205020404" pitchFamily="49" charset="0"/>
                <a:cs typeface="Courier New" panose="02070309020205020404" pitchFamily="49" charset="0"/>
              </a:rPr>
              <a:t>FileBinReader</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err="1">
                <a:solidFill>
                  <a:schemeClr val="bg1"/>
                </a:solidFill>
                <a:latin typeface="Courier New" panose="02070309020205020404" pitchFamily="49" charset="0"/>
                <a:cs typeface="Courier New" panose="02070309020205020404" pitchFamily="49" charset="0"/>
              </a:rPr>
              <a:t>file_pointer</a:t>
            </a:r>
            <a:r>
              <a:rPr lang="en-IE" sz="2400" dirty="0">
                <a:solidFill>
                  <a:schemeClr val="bg1"/>
                </a:solidFill>
                <a:latin typeface="Courier New" panose="02070309020205020404" pitchFamily="49" charset="0"/>
                <a:cs typeface="Courier New" panose="02070309020205020404" pitchFamily="49" charset="0"/>
              </a:rPr>
              <a:t> = open("C:\Python34\Python.gif", "</a:t>
            </a:r>
            <a:r>
              <a:rPr lang="en-IE" sz="2400" dirty="0" err="1">
                <a:solidFill>
                  <a:schemeClr val="bg1"/>
                </a:solidFill>
                <a:latin typeface="Courier New" panose="02070309020205020404" pitchFamily="49" charset="0"/>
                <a:cs typeface="Courier New" panose="02070309020205020404" pitchFamily="49" charset="0"/>
              </a:rPr>
              <a:t>br</a:t>
            </a:r>
            <a:r>
              <a:rPr lang="en-IE" sz="2400" dirty="0" smtClean="0">
                <a:solidFill>
                  <a:schemeClr val="bg1"/>
                </a:solidFill>
                <a:latin typeface="Courier New" panose="02070309020205020404" pitchFamily="49" charset="0"/>
                <a:cs typeface="Courier New" panose="02070309020205020404" pitchFamily="49" charset="0"/>
              </a:rPr>
              <a:t>")</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first4 = tuple(</a:t>
            </a:r>
            <a:r>
              <a:rPr lang="en-IE" sz="2400" dirty="0" err="1">
                <a:solidFill>
                  <a:schemeClr val="bg1"/>
                </a:solidFill>
                <a:latin typeface="Courier New" panose="02070309020205020404" pitchFamily="49" charset="0"/>
                <a:cs typeface="Courier New" panose="02070309020205020404" pitchFamily="49" charset="0"/>
              </a:rPr>
              <a:t>file_pointer.read</a:t>
            </a:r>
            <a:r>
              <a:rPr lang="en-IE" sz="2400" dirty="0">
                <a:solidFill>
                  <a:schemeClr val="bg1"/>
                </a:solidFill>
                <a:latin typeface="Courier New" panose="02070309020205020404" pitchFamily="49" charset="0"/>
                <a:cs typeface="Courier New" panose="02070309020205020404" pitchFamily="49" charset="0"/>
              </a:rPr>
              <a:t>(4</a:t>
            </a:r>
            <a:r>
              <a:rPr lang="en-IE" sz="2400" dirty="0" smtClean="0">
                <a:solidFill>
                  <a:schemeClr val="bg1"/>
                </a:solidFill>
                <a:latin typeface="Courier New" panose="02070309020205020404" pitchFamily="49" charset="0"/>
                <a:cs typeface="Courier New" panose="02070309020205020404" pitchFamily="49" charset="0"/>
              </a:rPr>
              <a:t>))</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endParaRPr lang="en-IE" sz="2400" dirty="0" smtClean="0">
              <a:solidFill>
                <a:schemeClr val="bg1"/>
              </a:solidFill>
              <a:latin typeface="Courier New" panose="02070309020205020404" pitchFamily="49" charset="0"/>
              <a:cs typeface="Courier New" panose="02070309020205020404" pitchFamily="49" charset="0"/>
            </a:endParaRPr>
          </a:p>
          <a:p>
            <a:pPr marL="0" indent="0">
              <a:buNone/>
            </a:pPr>
            <a:r>
              <a:rPr lang="en-IE" sz="2400" dirty="0" smtClean="0">
                <a:solidFill>
                  <a:schemeClr val="bg1"/>
                </a:solidFill>
                <a:latin typeface="Courier New" panose="02070309020205020404" pitchFamily="49" charset="0"/>
                <a:cs typeface="Courier New" panose="02070309020205020404" pitchFamily="49" charset="0"/>
              </a:rPr>
              <a:t>if </a:t>
            </a:r>
            <a:r>
              <a:rPr lang="en-IE" sz="2400" dirty="0">
                <a:solidFill>
                  <a:schemeClr val="bg1"/>
                </a:solidFill>
                <a:latin typeface="Courier New" panose="02070309020205020404" pitchFamily="49" charset="0"/>
                <a:cs typeface="Courier New" panose="02070309020205020404" pitchFamily="49" charset="0"/>
              </a:rPr>
              <a:t>first4 == (0x47, 0x49, 0x46, 0x38):</a:t>
            </a:r>
          </a:p>
          <a:p>
            <a:pPr marL="0" indent="0">
              <a:buNone/>
            </a:pPr>
            <a:r>
              <a:rPr lang="en-IE" sz="2400" dirty="0">
                <a:solidFill>
                  <a:schemeClr val="bg1"/>
                </a:solidFill>
                <a:latin typeface="Courier New" panose="02070309020205020404" pitchFamily="49" charset="0"/>
                <a:cs typeface="Courier New" panose="02070309020205020404" pitchFamily="49" charset="0"/>
              </a:rPr>
              <a:t>    # THEN</a:t>
            </a:r>
          </a:p>
          <a:p>
            <a:pPr marL="0" indent="0">
              <a:buNone/>
            </a:pPr>
            <a:r>
              <a:rPr lang="en-IE" sz="2400" dirty="0">
                <a:solidFill>
                  <a:schemeClr val="bg1"/>
                </a:solidFill>
                <a:latin typeface="Courier New" panose="02070309020205020404" pitchFamily="49" charset="0"/>
                <a:cs typeface="Courier New" panose="02070309020205020404" pitchFamily="49" charset="0"/>
              </a:rPr>
              <a:t>    print("This is a GIF file")</a:t>
            </a:r>
          </a:p>
          <a:p>
            <a:pPr marL="0" indent="0">
              <a:buNone/>
            </a:pPr>
            <a:r>
              <a:rPr lang="en-IE" sz="2400" dirty="0">
                <a:solidFill>
                  <a:schemeClr val="bg1"/>
                </a:solidFill>
                <a:latin typeface="Courier New" panose="02070309020205020404" pitchFamily="49" charset="0"/>
                <a:cs typeface="Courier New" panose="02070309020205020404" pitchFamily="49" charset="0"/>
              </a:rPr>
              <a:t>else:</a:t>
            </a:r>
          </a:p>
          <a:p>
            <a:pPr marL="0" indent="0">
              <a:buNone/>
            </a:pPr>
            <a:r>
              <a:rPr lang="en-IE" sz="2400" dirty="0">
                <a:solidFill>
                  <a:schemeClr val="bg1"/>
                </a:solidFill>
                <a:latin typeface="Courier New" panose="02070309020205020404" pitchFamily="49" charset="0"/>
                <a:cs typeface="Courier New" panose="02070309020205020404" pitchFamily="49" charset="0"/>
              </a:rPr>
              <a:t>    print("This is not a GIF file")</a:t>
            </a:r>
          </a:p>
          <a:p>
            <a:pPr marL="0" indent="0">
              <a:buNone/>
            </a:pPr>
            <a:r>
              <a:rPr lang="en-IE" sz="2400" dirty="0">
                <a:solidFill>
                  <a:schemeClr val="bg1"/>
                </a:solidFill>
                <a:latin typeface="Courier New" panose="02070309020205020404" pitchFamily="49" charset="0"/>
                <a:cs typeface="Courier New" panose="02070309020205020404" pitchFamily="49" charset="0"/>
              </a:rPr>
              <a:t># ENDIF</a:t>
            </a:r>
            <a:r>
              <a:rPr lang="en-IE" sz="2400" dirty="0" smtClean="0">
                <a:solidFill>
                  <a:schemeClr val="bg1"/>
                </a:solidFill>
                <a:latin typeface="Courier New" panose="02070309020205020404" pitchFamily="49" charset="0"/>
                <a:cs typeface="Courier New" panose="02070309020205020404" pitchFamily="49" charset="0"/>
              </a:rPr>
              <a:t>;</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endParaRPr lang="en-IE" sz="2400" dirty="0" smtClean="0">
              <a:solidFill>
                <a:schemeClr val="bg1"/>
              </a:solidFill>
              <a:latin typeface="Courier New" panose="02070309020205020404" pitchFamily="49" charset="0"/>
              <a:cs typeface="Courier New" panose="02070309020205020404" pitchFamily="49" charset="0"/>
            </a:endParaRPr>
          </a:p>
          <a:p>
            <a:pPr marL="0" indent="0">
              <a:buNone/>
            </a:pPr>
            <a:r>
              <a:rPr lang="en-IE" sz="2400" dirty="0" err="1" smtClean="0">
                <a:solidFill>
                  <a:schemeClr val="bg1"/>
                </a:solidFill>
                <a:latin typeface="Courier New" panose="02070309020205020404" pitchFamily="49" charset="0"/>
                <a:cs typeface="Courier New" panose="02070309020205020404" pitchFamily="49" charset="0"/>
              </a:rPr>
              <a:t>file_pointer.close</a:t>
            </a:r>
            <a:r>
              <a:rPr lang="en-IE" sz="2400" dirty="0" smtClean="0">
                <a:solidFill>
                  <a:schemeClr val="bg1"/>
                </a:solidFill>
                <a:latin typeface="Courier New" panose="02070309020205020404" pitchFamily="49" charset="0"/>
                <a:cs typeface="Courier New" panose="02070309020205020404" pitchFamily="49" charset="0"/>
              </a:rPr>
              <a:t>()</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END.</a:t>
            </a:r>
          </a:p>
        </p:txBody>
      </p:sp>
      <p:sp>
        <p:nvSpPr>
          <p:cNvPr id="4" name="Rounded Rectangle 3"/>
          <p:cNvSpPr/>
          <p:nvPr/>
        </p:nvSpPr>
        <p:spPr>
          <a:xfrm>
            <a:off x="694606" y="5301208"/>
            <a:ext cx="10801200" cy="1224136"/>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400" dirty="0" smtClean="0"/>
              <a:t>This checks if the file specified is a GIF file or not. If it is a GIF it will start with </a:t>
            </a:r>
            <a:r>
              <a:rPr lang="en-IE" sz="2400" dirty="0"/>
              <a:t>HEX values 0x47, 0x49, 0x46, </a:t>
            </a:r>
            <a:r>
              <a:rPr lang="en-IE" sz="2400" dirty="0" smtClean="0"/>
              <a:t>0x38. </a:t>
            </a:r>
            <a:endParaRPr lang="en-IE" sz="2400" dirty="0"/>
          </a:p>
        </p:txBody>
      </p:sp>
    </p:spTree>
    <p:extLst>
      <p:ext uri="{BB962C8B-B14F-4D97-AF65-F5344CB8AC3E}">
        <p14:creationId xmlns:p14="http://schemas.microsoft.com/office/powerpoint/2010/main" val="279762657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ctrTitle"/>
          </p:nvPr>
        </p:nvSpPr>
        <p:spPr/>
        <p:txBody>
          <a:bodyPr>
            <a:normAutofit/>
          </a:bodyPr>
          <a:lstStyle/>
          <a:p>
            <a:r>
              <a:rPr lang="en-IE" altLang="en-US" sz="6600" dirty="0" smtClean="0"/>
              <a:t>etc.</a:t>
            </a:r>
            <a:endParaRPr lang="en-GB" altLang="en-US" sz="6600" dirty="0"/>
          </a:p>
        </p:txBody>
      </p:sp>
      <p:sp>
        <p:nvSpPr>
          <p:cNvPr id="39939" name="Rectangle 3"/>
          <p:cNvSpPr>
            <a:spLocks noGrp="1" noChangeArrowheads="1"/>
          </p:cNvSpPr>
          <p:nvPr>
            <p:ph type="subTitle" idx="1"/>
          </p:nvPr>
        </p:nvSpPr>
        <p:spPr/>
        <p:txBody>
          <a:bodyPr/>
          <a:lstStyle/>
          <a:p>
            <a:r>
              <a:rPr lang="en-IE" altLang="en-US">
                <a:latin typeface="+mj-lt"/>
              </a:rPr>
              <a:t> </a:t>
            </a:r>
          </a:p>
          <a:p>
            <a:endParaRPr lang="en-GB" altLang="en-US">
              <a:latin typeface="+mj-lt"/>
            </a:endParaRP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02" y="-13855"/>
            <a:ext cx="12181174" cy="6858001"/>
          </a:xfrm>
          <a:prstGeom prst="rect">
            <a:avLst/>
          </a:prstGeom>
        </p:spPr>
      </p:pic>
    </p:spTree>
    <p:extLst>
      <p:ext uri="{BB962C8B-B14F-4D97-AF65-F5344CB8AC3E}">
        <p14:creationId xmlns:p14="http://schemas.microsoft.com/office/powerpoint/2010/main" val="41480384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File Management</a:t>
            </a:r>
            <a:endParaRPr lang="en-IE" dirty="0">
              <a:solidFill>
                <a:schemeClr val="bg1"/>
              </a:solidFill>
            </a:endParaRPr>
          </a:p>
        </p:txBody>
      </p:sp>
      <p:sp>
        <p:nvSpPr>
          <p:cNvPr id="2" name="Content Placeholder 1"/>
          <p:cNvSpPr>
            <a:spLocks noGrp="1"/>
          </p:cNvSpPr>
          <p:nvPr>
            <p:ph idx="1"/>
          </p:nvPr>
        </p:nvSpPr>
        <p:spPr>
          <a:xfrm>
            <a:off x="609521" y="1600201"/>
            <a:ext cx="10742269" cy="4525963"/>
          </a:xfrm>
        </p:spPr>
        <p:txBody>
          <a:bodyPr/>
          <a:lstStyle/>
          <a:p>
            <a:r>
              <a:rPr lang="en-IE" dirty="0" smtClean="0">
                <a:solidFill>
                  <a:schemeClr val="bg1"/>
                </a:solidFill>
              </a:rPr>
              <a:t>We can WRITE data (and variables) to a file to permanently store them, and we can READ the data into other programs.</a:t>
            </a:r>
          </a:p>
          <a:p>
            <a:endParaRPr lang="en-IE" dirty="0">
              <a:solidFill>
                <a:schemeClr val="bg1"/>
              </a:solidFill>
            </a:endParaRPr>
          </a:p>
          <a:p>
            <a:r>
              <a:rPr lang="en-IE" dirty="0" smtClean="0">
                <a:solidFill>
                  <a:schemeClr val="bg1"/>
                </a:solidFill>
              </a:rPr>
              <a:t>Imagine opening a Notepad file and typing the values of the variables you wish to store into the file, that’s what we can do in Python.</a:t>
            </a:r>
            <a:endParaRPr lang="en-IE" dirty="0">
              <a:solidFill>
                <a:schemeClr val="bg1"/>
              </a:solidFill>
            </a:endParaRPr>
          </a:p>
        </p:txBody>
      </p:sp>
    </p:spTree>
    <p:extLst>
      <p:ext uri="{BB962C8B-B14F-4D97-AF65-F5344CB8AC3E}">
        <p14:creationId xmlns:p14="http://schemas.microsoft.com/office/powerpoint/2010/main" val="19029493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File Management</a:t>
            </a:r>
            <a:endParaRPr lang="en-IE" dirty="0">
              <a:solidFill>
                <a:schemeClr val="bg1"/>
              </a:solidFill>
            </a:endParaRPr>
          </a:p>
        </p:txBody>
      </p:sp>
      <p:sp>
        <p:nvSpPr>
          <p:cNvPr id="2" name="Content Placeholder 1"/>
          <p:cNvSpPr>
            <a:spLocks noGrp="1"/>
          </p:cNvSpPr>
          <p:nvPr>
            <p:ph idx="1"/>
          </p:nvPr>
        </p:nvSpPr>
        <p:spPr>
          <a:xfrm>
            <a:off x="609521" y="1600201"/>
            <a:ext cx="10742269" cy="4525963"/>
          </a:xfrm>
        </p:spPr>
        <p:txBody>
          <a:bodyPr/>
          <a:lstStyle/>
          <a:p>
            <a:r>
              <a:rPr lang="en-IE" dirty="0" smtClean="0">
                <a:solidFill>
                  <a:schemeClr val="bg1"/>
                </a:solidFill>
              </a:rPr>
              <a:t>We’ll start off with </a:t>
            </a:r>
            <a:r>
              <a:rPr lang="en-IE" dirty="0" err="1" smtClean="0">
                <a:solidFill>
                  <a:schemeClr val="bg1"/>
                </a:solidFill>
              </a:rPr>
              <a:t>READing</a:t>
            </a:r>
            <a:r>
              <a:rPr lang="en-IE" dirty="0" smtClean="0">
                <a:solidFill>
                  <a:schemeClr val="bg1"/>
                </a:solidFill>
              </a:rPr>
              <a:t> from a file, so let’s assume we’ve created a file already in Notepad, and we are using Python to read the values out of it.</a:t>
            </a:r>
          </a:p>
          <a:p>
            <a:endParaRPr lang="en-IE" dirty="0">
              <a:solidFill>
                <a:schemeClr val="bg1"/>
              </a:solidFill>
            </a:endParaRPr>
          </a:p>
          <a:p>
            <a:r>
              <a:rPr lang="en-IE" dirty="0" smtClean="0">
                <a:solidFill>
                  <a:schemeClr val="bg1"/>
                </a:solidFill>
              </a:rPr>
              <a:t>We’ll call the file </a:t>
            </a:r>
            <a:r>
              <a:rPr lang="en-IE" dirty="0" smtClean="0">
                <a:solidFill>
                  <a:schemeClr val="bg1"/>
                </a:solidFill>
                <a:latin typeface="Courier New" panose="02070309020205020404" pitchFamily="49" charset="0"/>
                <a:cs typeface="Courier New" panose="02070309020205020404" pitchFamily="49" charset="0"/>
              </a:rPr>
              <a:t>MyData.txt</a:t>
            </a:r>
            <a:r>
              <a:rPr lang="en-IE" dirty="0" smtClean="0">
                <a:solidFill>
                  <a:schemeClr val="bg1"/>
                </a:solidFill>
              </a:rPr>
              <a:t>.</a:t>
            </a:r>
            <a:endParaRPr lang="en-IE" dirty="0">
              <a:solidFill>
                <a:schemeClr val="bg1"/>
              </a:solidFill>
            </a:endParaRPr>
          </a:p>
        </p:txBody>
      </p:sp>
    </p:spTree>
    <p:extLst>
      <p:ext uri="{BB962C8B-B14F-4D97-AF65-F5344CB8AC3E}">
        <p14:creationId xmlns:p14="http://schemas.microsoft.com/office/powerpoint/2010/main" val="14257701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File Management</a:t>
            </a:r>
            <a:endParaRPr lang="en-IE" dirty="0">
              <a:solidFill>
                <a:schemeClr val="bg1"/>
              </a:solidFill>
            </a:endParaRPr>
          </a:p>
        </p:txBody>
      </p:sp>
      <p:sp>
        <p:nvSpPr>
          <p:cNvPr id="5" name="Folded Corner 4"/>
          <p:cNvSpPr/>
          <p:nvPr/>
        </p:nvSpPr>
        <p:spPr>
          <a:xfrm>
            <a:off x="694606" y="1844824"/>
            <a:ext cx="11017224" cy="4320480"/>
          </a:xfrm>
          <a:prstGeom prst="foldedCorne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2800" dirty="0" smtClean="0">
              <a:solidFill>
                <a:schemeClr val="tx1"/>
              </a:solidFill>
            </a:endParaRPr>
          </a:p>
          <a:p>
            <a:pPr algn="ctr"/>
            <a:r>
              <a:rPr lang="en-IE" sz="2400" dirty="0">
                <a:solidFill>
                  <a:schemeClr val="tx1"/>
                </a:solidFill>
              </a:rPr>
              <a:t>Python is a widely used high-level, general-purpose, interpreted, </a:t>
            </a:r>
            <a:endParaRPr lang="en-IE" sz="2400" dirty="0" smtClean="0">
              <a:solidFill>
                <a:schemeClr val="tx1"/>
              </a:solidFill>
            </a:endParaRPr>
          </a:p>
          <a:p>
            <a:pPr algn="ctr"/>
            <a:r>
              <a:rPr lang="en-IE" sz="2400" dirty="0" smtClean="0">
                <a:solidFill>
                  <a:schemeClr val="tx1"/>
                </a:solidFill>
              </a:rPr>
              <a:t>dynamic </a:t>
            </a:r>
            <a:r>
              <a:rPr lang="en-IE" sz="2400" dirty="0">
                <a:solidFill>
                  <a:schemeClr val="tx1"/>
                </a:solidFill>
              </a:rPr>
              <a:t>programming language. Its design philosophy emphasizes </a:t>
            </a:r>
            <a:endParaRPr lang="en-IE" sz="2400" dirty="0" smtClean="0">
              <a:solidFill>
                <a:schemeClr val="tx1"/>
              </a:solidFill>
            </a:endParaRPr>
          </a:p>
          <a:p>
            <a:pPr algn="ctr"/>
            <a:r>
              <a:rPr lang="en-IE" sz="2400" dirty="0" smtClean="0">
                <a:solidFill>
                  <a:schemeClr val="tx1"/>
                </a:solidFill>
              </a:rPr>
              <a:t>code </a:t>
            </a:r>
            <a:r>
              <a:rPr lang="en-IE" sz="2400" dirty="0">
                <a:solidFill>
                  <a:schemeClr val="tx1"/>
                </a:solidFill>
              </a:rPr>
              <a:t>readability, and its syntax allows programmers to express </a:t>
            </a:r>
            <a:endParaRPr lang="en-IE" sz="2400" dirty="0" smtClean="0">
              <a:solidFill>
                <a:schemeClr val="tx1"/>
              </a:solidFill>
            </a:endParaRPr>
          </a:p>
          <a:p>
            <a:pPr algn="ctr"/>
            <a:r>
              <a:rPr lang="en-IE" sz="2400" dirty="0" smtClean="0">
                <a:solidFill>
                  <a:schemeClr val="tx1"/>
                </a:solidFill>
              </a:rPr>
              <a:t>concepts </a:t>
            </a:r>
            <a:r>
              <a:rPr lang="en-IE" sz="2400" dirty="0">
                <a:solidFill>
                  <a:schemeClr val="tx1"/>
                </a:solidFill>
              </a:rPr>
              <a:t>in fewer lines of code than would be possible in languages </a:t>
            </a:r>
            <a:endParaRPr lang="en-IE" sz="2400" dirty="0" smtClean="0">
              <a:solidFill>
                <a:schemeClr val="tx1"/>
              </a:solidFill>
            </a:endParaRPr>
          </a:p>
          <a:p>
            <a:pPr algn="ctr"/>
            <a:r>
              <a:rPr lang="en-IE" sz="2400" dirty="0" smtClean="0">
                <a:solidFill>
                  <a:schemeClr val="tx1"/>
                </a:solidFill>
              </a:rPr>
              <a:t>such </a:t>
            </a:r>
            <a:r>
              <a:rPr lang="en-IE" sz="2400" dirty="0">
                <a:solidFill>
                  <a:schemeClr val="tx1"/>
                </a:solidFill>
              </a:rPr>
              <a:t>as C++ or Java. The language provides constructs intended to </a:t>
            </a:r>
            <a:endParaRPr lang="en-IE" sz="2400" dirty="0" smtClean="0">
              <a:solidFill>
                <a:schemeClr val="tx1"/>
              </a:solidFill>
            </a:endParaRPr>
          </a:p>
          <a:p>
            <a:pPr algn="ctr"/>
            <a:r>
              <a:rPr lang="en-IE" sz="2400" dirty="0" smtClean="0">
                <a:solidFill>
                  <a:schemeClr val="tx1"/>
                </a:solidFill>
              </a:rPr>
              <a:t>enable </a:t>
            </a:r>
            <a:r>
              <a:rPr lang="en-IE" sz="2400" dirty="0">
                <a:solidFill>
                  <a:schemeClr val="tx1"/>
                </a:solidFill>
              </a:rPr>
              <a:t>clear programs on both a small and large scale</a:t>
            </a:r>
            <a:r>
              <a:rPr lang="en-IE" sz="2400" dirty="0" smtClean="0">
                <a:solidFill>
                  <a:schemeClr val="tx1"/>
                </a:solidFill>
              </a:rPr>
              <a:t>.</a:t>
            </a:r>
            <a:endParaRPr lang="en-IE" sz="2400" dirty="0">
              <a:solidFill>
                <a:schemeClr val="tx1"/>
              </a:solidFill>
            </a:endParaRPr>
          </a:p>
        </p:txBody>
      </p:sp>
      <p:sp>
        <p:nvSpPr>
          <p:cNvPr id="6" name="Down Ribbon 5"/>
          <p:cNvSpPr/>
          <p:nvPr/>
        </p:nvSpPr>
        <p:spPr>
          <a:xfrm>
            <a:off x="679004" y="1268760"/>
            <a:ext cx="4104456" cy="720080"/>
          </a:xfrm>
          <a:prstGeom prst="ribb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t>MyData.txt</a:t>
            </a:r>
            <a:endParaRPr lang="en-IE" dirty="0"/>
          </a:p>
        </p:txBody>
      </p:sp>
    </p:spTree>
    <p:extLst>
      <p:ext uri="{BB962C8B-B14F-4D97-AF65-F5344CB8AC3E}">
        <p14:creationId xmlns:p14="http://schemas.microsoft.com/office/powerpoint/2010/main" val="3648798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IE" sz="6600" dirty="0" smtClean="0">
                <a:solidFill>
                  <a:schemeClr val="bg1"/>
                </a:solidFill>
              </a:rPr>
              <a:t>Reading Text Files</a:t>
            </a:r>
            <a:endParaRPr lang="en-IE" sz="6600" dirty="0">
              <a:solidFill>
                <a:schemeClr val="bg1"/>
              </a:solidFill>
            </a:endParaRPr>
          </a:p>
        </p:txBody>
      </p:sp>
    </p:spTree>
    <p:extLst>
      <p:ext uri="{BB962C8B-B14F-4D97-AF65-F5344CB8AC3E}">
        <p14:creationId xmlns:p14="http://schemas.microsoft.com/office/powerpoint/2010/main" val="10628065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File Management</a:t>
            </a:r>
            <a:endParaRPr lang="en-IE" dirty="0">
              <a:solidFill>
                <a:schemeClr val="bg1"/>
              </a:solidFill>
            </a:endParaRPr>
          </a:p>
        </p:txBody>
      </p:sp>
      <p:sp>
        <p:nvSpPr>
          <p:cNvPr id="2" name="Content Placeholder 1"/>
          <p:cNvSpPr>
            <a:spLocks noGrp="1"/>
          </p:cNvSpPr>
          <p:nvPr>
            <p:ph idx="1"/>
          </p:nvPr>
        </p:nvSpPr>
        <p:spPr>
          <a:xfrm>
            <a:off x="609521" y="1600201"/>
            <a:ext cx="10742269" cy="4525963"/>
          </a:xfrm>
        </p:spPr>
        <p:txBody>
          <a:bodyPr>
            <a:normAutofit/>
          </a:bodyPr>
          <a:lstStyle/>
          <a:p>
            <a:r>
              <a:rPr lang="en-IE" sz="4000" dirty="0" smtClean="0">
                <a:solidFill>
                  <a:schemeClr val="bg1"/>
                </a:solidFill>
              </a:rPr>
              <a:t>We use the </a:t>
            </a:r>
            <a:r>
              <a:rPr lang="en-IE" sz="4000" dirty="0" smtClean="0">
                <a:solidFill>
                  <a:schemeClr val="bg1"/>
                </a:solidFill>
                <a:latin typeface="Courier New" panose="02070309020205020404" pitchFamily="49" charset="0"/>
                <a:cs typeface="Courier New" panose="02070309020205020404" pitchFamily="49" charset="0"/>
              </a:rPr>
              <a:t>open()</a:t>
            </a:r>
            <a:r>
              <a:rPr lang="en-IE" sz="4000" dirty="0" smtClean="0">
                <a:solidFill>
                  <a:schemeClr val="bg1"/>
                </a:solidFill>
              </a:rPr>
              <a:t> and the </a:t>
            </a:r>
            <a:r>
              <a:rPr lang="en-IE" sz="4000" dirty="0" smtClean="0">
                <a:solidFill>
                  <a:schemeClr val="bg1"/>
                </a:solidFill>
                <a:latin typeface="Courier New" panose="02070309020205020404" pitchFamily="49" charset="0"/>
                <a:cs typeface="Courier New" panose="02070309020205020404" pitchFamily="49" charset="0"/>
              </a:rPr>
              <a:t>read()</a:t>
            </a:r>
            <a:r>
              <a:rPr lang="en-IE" sz="4000" dirty="0" smtClean="0">
                <a:solidFill>
                  <a:schemeClr val="bg1"/>
                </a:solidFill>
                <a:latin typeface="Arial" panose="020B0604020202020204" pitchFamily="34" charset="0"/>
                <a:cs typeface="Arial" panose="020B0604020202020204" pitchFamily="34" charset="0"/>
              </a:rPr>
              <a:t> </a:t>
            </a:r>
            <a:r>
              <a:rPr lang="en-IE" sz="4000" dirty="0" smtClean="0">
                <a:solidFill>
                  <a:schemeClr val="bg1"/>
                </a:solidFill>
              </a:rPr>
              <a:t>commands:</a:t>
            </a:r>
            <a:endParaRPr lang="en-IE" sz="4000" dirty="0">
              <a:solidFill>
                <a:schemeClr val="bg1"/>
              </a:solidFill>
            </a:endParaRPr>
          </a:p>
        </p:txBody>
      </p:sp>
    </p:spTree>
    <p:extLst>
      <p:ext uri="{BB962C8B-B14F-4D97-AF65-F5344CB8AC3E}">
        <p14:creationId xmlns:p14="http://schemas.microsoft.com/office/powerpoint/2010/main" val="121081332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1943</TotalTime>
  <Words>1774</Words>
  <Application>Microsoft Office PowerPoint</Application>
  <PresentationFormat>Custom</PresentationFormat>
  <Paragraphs>339</Paragraphs>
  <Slides>42</Slides>
  <Notes>0</Notes>
  <HiddenSlides>0</HiddenSlides>
  <MMClips>0</MMClips>
  <ScaleCrop>false</ScaleCrop>
  <HeadingPairs>
    <vt:vector size="4" baseType="variant">
      <vt:variant>
        <vt:lpstr>Theme</vt:lpstr>
      </vt:variant>
      <vt:variant>
        <vt:i4>1</vt:i4>
      </vt:variant>
      <vt:variant>
        <vt:lpstr>Slide Titles</vt:lpstr>
      </vt:variant>
      <vt:variant>
        <vt:i4>42</vt:i4>
      </vt:variant>
    </vt:vector>
  </HeadingPairs>
  <TitlesOfParts>
    <vt:vector size="43" baseType="lpstr">
      <vt:lpstr>Office Theme</vt:lpstr>
      <vt:lpstr>Python: File Management</vt:lpstr>
      <vt:lpstr>File Management</vt:lpstr>
      <vt:lpstr>File Management</vt:lpstr>
      <vt:lpstr>File Management</vt:lpstr>
      <vt:lpstr>File Management</vt:lpstr>
      <vt:lpstr>File Management</vt:lpstr>
      <vt:lpstr>File Management</vt:lpstr>
      <vt:lpstr>Reading Text Files</vt:lpstr>
      <vt:lpstr>File Management</vt:lpstr>
      <vt:lpstr>File Management</vt:lpstr>
      <vt:lpstr>File Management</vt:lpstr>
      <vt:lpstr>File Management</vt:lpstr>
      <vt:lpstr>File Management</vt:lpstr>
      <vt:lpstr>File Management</vt:lpstr>
      <vt:lpstr>File Management</vt:lpstr>
      <vt:lpstr>File Management</vt:lpstr>
      <vt:lpstr>File Management</vt:lpstr>
      <vt:lpstr>File Management</vt:lpstr>
      <vt:lpstr>File Management</vt:lpstr>
      <vt:lpstr>File Management</vt:lpstr>
      <vt:lpstr>File Management</vt:lpstr>
      <vt:lpstr>File Management</vt:lpstr>
      <vt:lpstr>File Management</vt:lpstr>
      <vt:lpstr>File Management</vt:lpstr>
      <vt:lpstr>File Management</vt:lpstr>
      <vt:lpstr>Writing Text Files</vt:lpstr>
      <vt:lpstr>File Management</vt:lpstr>
      <vt:lpstr>File Management</vt:lpstr>
      <vt:lpstr>File Management</vt:lpstr>
      <vt:lpstr>File Management</vt:lpstr>
      <vt:lpstr>File Management</vt:lpstr>
      <vt:lpstr>File Management</vt:lpstr>
      <vt:lpstr>File Management</vt:lpstr>
      <vt:lpstr>File Management</vt:lpstr>
      <vt:lpstr>File Management</vt:lpstr>
      <vt:lpstr>File Management</vt:lpstr>
      <vt:lpstr>File Management</vt:lpstr>
      <vt:lpstr>Reading Binary Files</vt:lpstr>
      <vt:lpstr>File Management</vt:lpstr>
      <vt:lpstr>File Management</vt:lpstr>
      <vt:lpstr>File Management</vt:lpstr>
      <vt:lpstr>etc.</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Flow Charting</dc:title>
  <dc:creator>dgordon</dc:creator>
  <cp:lastModifiedBy>DIT</cp:lastModifiedBy>
  <cp:revision>198</cp:revision>
  <dcterms:created xsi:type="dcterms:W3CDTF">2011-10-08T11:06:39Z</dcterms:created>
  <dcterms:modified xsi:type="dcterms:W3CDTF">2016-03-07T18:50:49Z</dcterms:modified>
</cp:coreProperties>
</file>