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57" r:id="rId3"/>
    <p:sldId id="262" r:id="rId4"/>
    <p:sldId id="263" r:id="rId5"/>
    <p:sldId id="264" r:id="rId6"/>
    <p:sldId id="265" r:id="rId7"/>
    <p:sldId id="266" r:id="rId8"/>
    <p:sldId id="267" r:id="rId9"/>
    <p:sldId id="268" r:id="rId10"/>
    <p:sldId id="276" r:id="rId11"/>
    <p:sldId id="277" r:id="rId12"/>
    <p:sldId id="278" r:id="rId13"/>
    <p:sldId id="279" r:id="rId14"/>
    <p:sldId id="280" r:id="rId15"/>
    <p:sldId id="281" r:id="rId16"/>
    <p:sldId id="441"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410" r:id="rId52"/>
    <p:sldId id="411" r:id="rId53"/>
    <p:sldId id="413" r:id="rId54"/>
    <p:sldId id="414" r:id="rId55"/>
    <p:sldId id="415" r:id="rId56"/>
    <p:sldId id="416" r:id="rId57"/>
    <p:sldId id="417" r:id="rId58"/>
    <p:sldId id="418" r:id="rId59"/>
    <p:sldId id="419" r:id="rId60"/>
    <p:sldId id="420" r:id="rId61"/>
    <p:sldId id="421" r:id="rId62"/>
    <p:sldId id="422" r:id="rId63"/>
    <p:sldId id="423" r:id="rId64"/>
    <p:sldId id="424" r:id="rId65"/>
    <p:sldId id="425" r:id="rId66"/>
    <p:sldId id="431" r:id="rId67"/>
    <p:sldId id="432" r:id="rId68"/>
    <p:sldId id="433" r:id="rId69"/>
    <p:sldId id="434" r:id="rId70"/>
    <p:sldId id="435" r:id="rId71"/>
    <p:sldId id="436" r:id="rId72"/>
    <p:sldId id="437" r:id="rId73"/>
    <p:sldId id="438" r:id="rId74"/>
    <p:sldId id="439" r:id="rId75"/>
    <p:sldId id="440" r:id="rId76"/>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09/03/2016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503238" y="642938"/>
            <a:ext cx="5864225" cy="3300412"/>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058101" y="887825"/>
            <a:ext cx="4754902" cy="298416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09/03/2016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09/03/2016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8.w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wmf"/></Relationships>
</file>

<file path=ppt/slides/_rels/slide7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Software Testing</a:t>
            </a:r>
            <a:endParaRPr lang="en-IE" dirty="0"/>
          </a:p>
        </p:txBody>
      </p:sp>
      <p:sp>
        <p:nvSpPr>
          <p:cNvPr id="3" name="Subtitle 2"/>
          <p:cNvSpPr>
            <a:spLocks noGrp="1"/>
          </p:cNvSpPr>
          <p:nvPr>
            <p:ph type="subTitle" idx="1"/>
          </p:nvPr>
        </p:nvSpPr>
        <p:spPr/>
        <p:txBody>
          <a:bodyPr/>
          <a:lstStyle/>
          <a:p>
            <a:r>
              <a:rPr lang="en-IE" dirty="0" smtClean="0"/>
              <a:t>Damian Gordon</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5398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Types of Testing</a:t>
            </a:r>
            <a:endParaRPr lang="en-IE" dirty="0"/>
          </a:p>
        </p:txBody>
      </p:sp>
      <p:sp>
        <p:nvSpPr>
          <p:cNvPr id="3" name="Rectangle 2"/>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93198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a:bodyPr>
          <a:lstStyle/>
          <a:p>
            <a:r>
              <a:rPr lang="en-IE" dirty="0" smtClean="0"/>
              <a:t>Lowest level functions and procedures in isolation</a:t>
            </a:r>
          </a:p>
          <a:p>
            <a:r>
              <a:rPr lang="en-IE" dirty="0" smtClean="0"/>
              <a:t>Each logic path in the component specifications</a:t>
            </a:r>
          </a:p>
        </p:txBody>
      </p:sp>
      <p:sp>
        <p:nvSpPr>
          <p:cNvPr id="3" name="Title 2"/>
          <p:cNvSpPr>
            <a:spLocks noGrp="1"/>
          </p:cNvSpPr>
          <p:nvPr>
            <p:ph type="title"/>
          </p:nvPr>
        </p:nvSpPr>
        <p:spPr/>
        <p:txBody>
          <a:bodyPr>
            <a:normAutofit/>
          </a:bodyPr>
          <a:lstStyle/>
          <a:p>
            <a:r>
              <a:rPr lang="en-IE" dirty="0" smtClean="0"/>
              <a:t>Unit Testing</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93025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a:bodyPr>
          <a:lstStyle/>
          <a:p>
            <a:r>
              <a:rPr lang="en-IE" dirty="0" smtClean="0"/>
              <a:t>Tests the interaction of all the related components of a module</a:t>
            </a:r>
          </a:p>
          <a:p>
            <a:r>
              <a:rPr lang="en-IE" dirty="0" smtClean="0"/>
              <a:t>Tests the module as a stand-alone entity</a:t>
            </a:r>
          </a:p>
        </p:txBody>
      </p:sp>
      <p:sp>
        <p:nvSpPr>
          <p:cNvPr id="3" name="Title 2"/>
          <p:cNvSpPr>
            <a:spLocks noGrp="1"/>
          </p:cNvSpPr>
          <p:nvPr>
            <p:ph type="title"/>
          </p:nvPr>
        </p:nvSpPr>
        <p:spPr/>
        <p:txBody>
          <a:bodyPr>
            <a:normAutofit/>
          </a:bodyPr>
          <a:lstStyle/>
          <a:p>
            <a:r>
              <a:rPr lang="en-IE" dirty="0" smtClean="0"/>
              <a:t>Module Testing</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549654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a:bodyPr>
          <a:lstStyle/>
          <a:p>
            <a:r>
              <a:rPr lang="en-IE" dirty="0" smtClean="0"/>
              <a:t>Tests the interfaces between the modules</a:t>
            </a:r>
          </a:p>
          <a:p>
            <a:r>
              <a:rPr lang="en-IE" dirty="0" smtClean="0"/>
              <a:t>Scenarios are employed to test module interaction</a:t>
            </a:r>
          </a:p>
        </p:txBody>
      </p:sp>
      <p:sp>
        <p:nvSpPr>
          <p:cNvPr id="3" name="Title 2"/>
          <p:cNvSpPr>
            <a:spLocks noGrp="1"/>
          </p:cNvSpPr>
          <p:nvPr>
            <p:ph type="title"/>
          </p:nvPr>
        </p:nvSpPr>
        <p:spPr/>
        <p:txBody>
          <a:bodyPr>
            <a:normAutofit/>
          </a:bodyPr>
          <a:lstStyle/>
          <a:p>
            <a:r>
              <a:rPr lang="en-IE" dirty="0" smtClean="0"/>
              <a:t>Subsystem Testing</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524866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a:bodyPr>
          <a:lstStyle/>
          <a:p>
            <a:r>
              <a:rPr lang="en-IE" dirty="0" smtClean="0"/>
              <a:t>Tests interactions between sub-systems and components</a:t>
            </a:r>
          </a:p>
          <a:p>
            <a:r>
              <a:rPr lang="en-IE" dirty="0" smtClean="0"/>
              <a:t>System performance</a:t>
            </a:r>
          </a:p>
          <a:p>
            <a:r>
              <a:rPr lang="en-IE" dirty="0" smtClean="0"/>
              <a:t>Stress</a:t>
            </a:r>
          </a:p>
          <a:p>
            <a:r>
              <a:rPr lang="en-IE" dirty="0" smtClean="0"/>
              <a:t>Volume</a:t>
            </a:r>
          </a:p>
        </p:txBody>
      </p:sp>
      <p:sp>
        <p:nvSpPr>
          <p:cNvPr id="3" name="Title 2"/>
          <p:cNvSpPr>
            <a:spLocks noGrp="1"/>
          </p:cNvSpPr>
          <p:nvPr>
            <p:ph type="title"/>
          </p:nvPr>
        </p:nvSpPr>
        <p:spPr/>
        <p:txBody>
          <a:bodyPr>
            <a:normAutofit/>
          </a:bodyPr>
          <a:lstStyle/>
          <a:p>
            <a:r>
              <a:rPr lang="en-IE" dirty="0" smtClean="0"/>
              <a:t>Integration Testing</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68017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a:bodyPr>
          <a:lstStyle/>
          <a:p>
            <a:r>
              <a:rPr lang="en-IE" dirty="0" smtClean="0"/>
              <a:t>Tests the whole system with  live data</a:t>
            </a:r>
          </a:p>
          <a:p>
            <a:r>
              <a:rPr lang="en-IE" dirty="0" smtClean="0"/>
              <a:t>Establishes the ‘validity’ of the system</a:t>
            </a:r>
          </a:p>
        </p:txBody>
      </p:sp>
      <p:sp>
        <p:nvSpPr>
          <p:cNvPr id="3" name="Title 2"/>
          <p:cNvSpPr>
            <a:spLocks noGrp="1"/>
          </p:cNvSpPr>
          <p:nvPr>
            <p:ph type="title"/>
          </p:nvPr>
        </p:nvSpPr>
        <p:spPr/>
        <p:txBody>
          <a:bodyPr>
            <a:normAutofit/>
          </a:bodyPr>
          <a:lstStyle/>
          <a:p>
            <a:r>
              <a:rPr lang="en-IE" dirty="0" smtClean="0"/>
              <a:t>Acceptance Testing</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07795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Principles of Testing</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69580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5485686" cy="4525963"/>
          </a:xfrm>
        </p:spPr>
        <p:txBody>
          <a:bodyPr>
            <a:normAutofit lnSpcReduction="10000"/>
          </a:bodyPr>
          <a:lstStyle/>
          <a:p>
            <a:r>
              <a:rPr lang="en-IE" dirty="0" smtClean="0"/>
              <a:t>Born May 11, 1930</a:t>
            </a:r>
          </a:p>
          <a:p>
            <a:r>
              <a:rPr lang="en-IE" dirty="0" smtClean="0"/>
              <a:t>Died August 6, 2002</a:t>
            </a:r>
          </a:p>
          <a:p>
            <a:r>
              <a:rPr lang="en-IE" dirty="0" smtClean="0"/>
              <a:t>Born in Rotterdam, Netherlands</a:t>
            </a:r>
          </a:p>
          <a:p>
            <a:r>
              <a:rPr lang="en-IE" dirty="0" smtClean="0"/>
              <a:t>A Dutch computer scientist, who received the 1972 Turing Award for fundamental contributions to developing programming languages.</a:t>
            </a:r>
          </a:p>
        </p:txBody>
      </p:sp>
      <p:sp>
        <p:nvSpPr>
          <p:cNvPr id="7" name="Title 6"/>
          <p:cNvSpPr>
            <a:spLocks noGrp="1"/>
          </p:cNvSpPr>
          <p:nvPr>
            <p:ph type="title"/>
          </p:nvPr>
        </p:nvSpPr>
        <p:spPr/>
        <p:txBody>
          <a:bodyPr>
            <a:normAutofit/>
          </a:bodyPr>
          <a:lstStyle/>
          <a:p>
            <a:r>
              <a:rPr lang="en-IE" dirty="0" err="1" smtClean="0"/>
              <a:t>Edsger</a:t>
            </a:r>
            <a:r>
              <a:rPr lang="en-IE" dirty="0" smtClean="0"/>
              <a:t> W. </a:t>
            </a:r>
            <a:r>
              <a:rPr lang="en-IE" dirty="0" err="1" smtClean="0"/>
              <a:t>Dijkstra</a:t>
            </a:r>
            <a:endParaRPr lang="en-IE" dirty="0"/>
          </a:p>
        </p:txBody>
      </p:sp>
      <p:pic>
        <p:nvPicPr>
          <p:cNvPr id="10" name="Picture 9" descr="EWD_young_without_beard_1955.jpg"/>
          <p:cNvPicPr>
            <a:picLocks noChangeAspect="1"/>
          </p:cNvPicPr>
          <p:nvPr/>
        </p:nvPicPr>
        <p:blipFill>
          <a:blip r:embed="rId2" cstate="print"/>
          <a:stretch>
            <a:fillRect/>
          </a:stretch>
        </p:blipFill>
        <p:spPr>
          <a:xfrm>
            <a:off x="8111430" y="1628800"/>
            <a:ext cx="3119661" cy="4186878"/>
          </a:xfrm>
          <a:prstGeom prst="rect">
            <a:avLst/>
          </a:prstGeom>
        </p:spPr>
      </p:pic>
    </p:spTree>
    <p:extLst>
      <p:ext uri="{BB962C8B-B14F-4D97-AF65-F5344CB8AC3E}">
        <p14:creationId xmlns:p14="http://schemas.microsoft.com/office/powerpoint/2010/main" val="186353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5485686" cy="4525963"/>
          </a:xfrm>
        </p:spPr>
        <p:txBody>
          <a:bodyPr>
            <a:normAutofit/>
          </a:bodyPr>
          <a:lstStyle/>
          <a:p>
            <a:r>
              <a:rPr lang="en-IE" i="1" dirty="0" smtClean="0"/>
              <a:t>“Testing shows the presence, not the absence of bugs”</a:t>
            </a:r>
          </a:p>
          <a:p>
            <a:endParaRPr lang="en-IE" i="1" dirty="0" smtClean="0"/>
          </a:p>
          <a:p>
            <a:r>
              <a:rPr lang="en-IE" dirty="0" smtClean="0"/>
              <a:t>“</a:t>
            </a:r>
            <a:r>
              <a:rPr lang="en-IE" i="1" dirty="0" smtClean="0"/>
              <a:t>Program testing can be used to show the presence of bugs, but never to show their absence!</a:t>
            </a:r>
            <a:r>
              <a:rPr lang="en-IE" dirty="0" smtClean="0"/>
              <a:t>”</a:t>
            </a:r>
          </a:p>
        </p:txBody>
      </p:sp>
      <p:sp>
        <p:nvSpPr>
          <p:cNvPr id="7" name="Title 6"/>
          <p:cNvSpPr>
            <a:spLocks noGrp="1"/>
          </p:cNvSpPr>
          <p:nvPr>
            <p:ph type="title"/>
          </p:nvPr>
        </p:nvSpPr>
        <p:spPr/>
        <p:txBody>
          <a:bodyPr>
            <a:normAutofit/>
          </a:bodyPr>
          <a:lstStyle/>
          <a:p>
            <a:r>
              <a:rPr lang="en-IE" dirty="0" err="1" smtClean="0"/>
              <a:t>Edsger</a:t>
            </a:r>
            <a:r>
              <a:rPr lang="en-IE" dirty="0" smtClean="0"/>
              <a:t> W. </a:t>
            </a:r>
            <a:r>
              <a:rPr lang="en-IE" dirty="0" err="1" smtClean="0"/>
              <a:t>Dijkstra</a:t>
            </a:r>
            <a:endParaRPr lang="en-IE" dirty="0"/>
          </a:p>
        </p:txBody>
      </p:sp>
      <p:pic>
        <p:nvPicPr>
          <p:cNvPr id="6" name="Picture 5" descr="Edsger_Wybe_Dijkstra.jpg"/>
          <p:cNvPicPr>
            <a:picLocks noChangeAspect="1"/>
          </p:cNvPicPr>
          <p:nvPr/>
        </p:nvPicPr>
        <p:blipFill>
          <a:blip r:embed="rId2" cstate="print"/>
          <a:stretch>
            <a:fillRect/>
          </a:stretch>
        </p:blipFill>
        <p:spPr>
          <a:xfrm>
            <a:off x="8138623" y="1632182"/>
            <a:ext cx="3285175" cy="4101075"/>
          </a:xfrm>
          <a:prstGeom prst="rect">
            <a:avLst/>
          </a:prstGeom>
        </p:spPr>
      </p:pic>
    </p:spTree>
    <p:extLst>
      <p:ext uri="{BB962C8B-B14F-4D97-AF65-F5344CB8AC3E}">
        <p14:creationId xmlns:p14="http://schemas.microsoft.com/office/powerpoint/2010/main" val="2520936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Let’s call that Principle #1:</a:t>
            </a:r>
          </a:p>
          <a:p>
            <a:endParaRPr lang="en-IE" i="1" dirty="0" smtClean="0"/>
          </a:p>
          <a:p>
            <a:r>
              <a:rPr lang="en-IE" b="1" dirty="0" smtClean="0"/>
              <a:t>Testing shows the presence of defects</a:t>
            </a:r>
            <a:r>
              <a:rPr lang="en-IE" dirty="0" smtClean="0"/>
              <a:t>, but if no defects are found that is no proof of correctness.</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393923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20" y="1481329"/>
            <a:ext cx="11053580" cy="4525963"/>
          </a:xfrm>
        </p:spPr>
        <p:txBody>
          <a:bodyPr>
            <a:normAutofit fontScale="92500" lnSpcReduction="10000"/>
          </a:bodyPr>
          <a:lstStyle/>
          <a:p>
            <a:endParaRPr lang="en-IE" dirty="0" smtClean="0"/>
          </a:p>
          <a:p>
            <a:endParaRPr lang="en-IE" dirty="0" smtClean="0"/>
          </a:p>
          <a:p>
            <a:endParaRPr lang="en-IE" dirty="0" smtClean="0"/>
          </a:p>
          <a:p>
            <a:r>
              <a:rPr lang="en-IE" dirty="0" smtClean="0"/>
              <a:t>Software testing is an investigate process to measure the quality of software.</a:t>
            </a:r>
          </a:p>
          <a:p>
            <a:endParaRPr lang="en-IE" dirty="0" smtClean="0"/>
          </a:p>
          <a:p>
            <a:r>
              <a:rPr lang="en-IE" dirty="0" smtClean="0"/>
              <a:t>Test techniques include, but are not limited to, the process of executing a program or application with the intent of finding software bugs.</a:t>
            </a:r>
            <a:endParaRPr lang="en-IE" dirty="0"/>
          </a:p>
        </p:txBody>
      </p:sp>
      <p:sp>
        <p:nvSpPr>
          <p:cNvPr id="2" name="Title 1"/>
          <p:cNvSpPr>
            <a:spLocks noGrp="1"/>
          </p:cNvSpPr>
          <p:nvPr>
            <p:ph type="title"/>
          </p:nvPr>
        </p:nvSpPr>
        <p:spPr/>
        <p:txBody>
          <a:bodyPr>
            <a:normAutofit/>
          </a:bodyPr>
          <a:lstStyle/>
          <a:p>
            <a:r>
              <a:rPr lang="en-GB" dirty="0" smtClean="0"/>
              <a:t>Software Testing</a:t>
            </a:r>
            <a:endParaRPr lang="en-IE" dirty="0"/>
          </a:p>
        </p:txBody>
      </p:sp>
      <p:pic>
        <p:nvPicPr>
          <p:cNvPr id="4" name="Picture 3" descr="SherlockHolmesBasilRathbone.jpg"/>
          <p:cNvPicPr>
            <a:picLocks noChangeAspect="1"/>
          </p:cNvPicPr>
          <p:nvPr/>
        </p:nvPicPr>
        <p:blipFill>
          <a:blip r:embed="rId2" cstate="print"/>
          <a:stretch>
            <a:fillRect/>
          </a:stretch>
        </p:blipFill>
        <p:spPr>
          <a:xfrm>
            <a:off x="9167148" y="116632"/>
            <a:ext cx="2831269" cy="2611843"/>
          </a:xfrm>
          <a:prstGeom prst="rect">
            <a:avLst/>
          </a:prstGeom>
        </p:spPr>
      </p:pic>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44510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Principle #2:</a:t>
            </a:r>
          </a:p>
          <a:p>
            <a:endParaRPr lang="en-IE" i="1" dirty="0" smtClean="0"/>
          </a:p>
          <a:p>
            <a:r>
              <a:rPr lang="en-IE" b="1" dirty="0" smtClean="0"/>
              <a:t>Exhaustive Testing is impossible</a:t>
            </a:r>
            <a:r>
              <a:rPr lang="en-IE" dirty="0" smtClean="0"/>
              <a:t>, all combinations of inputs and preconditions are impossible to test, instead of this it is important to focus on risk analysis and priorities.</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564508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Principle #3:</a:t>
            </a:r>
          </a:p>
          <a:p>
            <a:endParaRPr lang="en-IE" i="1" dirty="0" smtClean="0"/>
          </a:p>
          <a:p>
            <a:r>
              <a:rPr lang="en-IE" b="1" dirty="0" smtClean="0"/>
              <a:t>Early Testing is important</a:t>
            </a:r>
            <a:r>
              <a:rPr lang="en-IE" dirty="0" smtClean="0"/>
              <a:t>, test as soon as possible and focus on defined objectives.</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22375766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Principle #4:</a:t>
            </a:r>
          </a:p>
          <a:p>
            <a:endParaRPr lang="en-IE" i="1" dirty="0" smtClean="0"/>
          </a:p>
          <a:p>
            <a:r>
              <a:rPr lang="en-IE" b="1" dirty="0" smtClean="0"/>
              <a:t>Defect Clustering</a:t>
            </a:r>
            <a:r>
              <a:rPr lang="en-IE" dirty="0" smtClean="0"/>
              <a:t>, a small section of code may contain most of the defects.</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2550690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Principle #5:</a:t>
            </a:r>
          </a:p>
          <a:p>
            <a:endParaRPr lang="en-IE" i="1" dirty="0" smtClean="0"/>
          </a:p>
          <a:p>
            <a:r>
              <a:rPr lang="en-IE" b="1" dirty="0" smtClean="0"/>
              <a:t>Pesticide Paradox</a:t>
            </a:r>
            <a:r>
              <a:rPr lang="en-IE" dirty="0" smtClean="0"/>
              <a:t>, using the same test cases over and over again will never lead to finding new defects – review them regularly.</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8179883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Principle #6:</a:t>
            </a:r>
          </a:p>
          <a:p>
            <a:endParaRPr lang="en-IE" i="1" dirty="0" smtClean="0"/>
          </a:p>
          <a:p>
            <a:r>
              <a:rPr lang="en-IE" b="1" dirty="0" smtClean="0"/>
              <a:t>Testing is Context Dependent</a:t>
            </a:r>
            <a:r>
              <a:rPr lang="en-IE" dirty="0" smtClean="0"/>
              <a:t>, safety-critical software is tested differently to an e-commerce site.</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2116344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Principle #7:</a:t>
            </a:r>
          </a:p>
          <a:p>
            <a:endParaRPr lang="en-IE" i="1" dirty="0" smtClean="0"/>
          </a:p>
          <a:p>
            <a:r>
              <a:rPr lang="en-IE" b="1" dirty="0" smtClean="0"/>
              <a:t>Absence-of-Errors fallacy</a:t>
            </a:r>
            <a:r>
              <a:rPr lang="en-IE" dirty="0" smtClean="0"/>
              <a:t>, if the system does not fulfil the users needs, it is not useful.</a:t>
            </a:r>
          </a:p>
        </p:txBody>
      </p:sp>
      <p:sp>
        <p:nvSpPr>
          <p:cNvPr id="7" name="Title 6"/>
          <p:cNvSpPr>
            <a:spLocks noGrp="1"/>
          </p:cNvSpPr>
          <p:nvPr>
            <p:ph type="title"/>
          </p:nvPr>
        </p:nvSpPr>
        <p:spPr/>
        <p:txBody>
          <a:bodyPr>
            <a:normAutofit/>
          </a:bodyPr>
          <a:lstStyle/>
          <a:p>
            <a:r>
              <a:rPr lang="en-IE" dirty="0" smtClean="0"/>
              <a:t>Principles of Testing</a:t>
            </a:r>
            <a:endParaRPr lang="en-IE" dirty="0"/>
          </a:p>
        </p:txBody>
      </p:sp>
    </p:spTree>
    <p:extLst>
      <p:ext uri="{BB962C8B-B14F-4D97-AF65-F5344CB8AC3E}">
        <p14:creationId xmlns:p14="http://schemas.microsoft.com/office/powerpoint/2010/main" val="27779169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The Test Process</a:t>
            </a:r>
            <a:endParaRPr lang="en-IE" dirty="0"/>
          </a:p>
        </p:txBody>
      </p:sp>
    </p:spTree>
    <p:extLst>
      <p:ext uri="{BB962C8B-B14F-4D97-AF65-F5344CB8AC3E}">
        <p14:creationId xmlns:p14="http://schemas.microsoft.com/office/powerpoint/2010/main" val="1877715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IE" dirty="0" smtClean="0"/>
              <a:t>Test Process</a:t>
            </a:r>
            <a:endParaRPr lang="en-IE" dirty="0"/>
          </a:p>
        </p:txBody>
      </p:sp>
      <p:sp>
        <p:nvSpPr>
          <p:cNvPr id="9" name="Right Arrow Callout 8"/>
          <p:cNvSpPr/>
          <p:nvPr/>
        </p:nvSpPr>
        <p:spPr>
          <a:xfrm rot="5400000">
            <a:off x="5639140" y="-3771080"/>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Planning and Control</a:t>
            </a:r>
            <a:endParaRPr lang="en-IE" sz="3200" dirty="0">
              <a:solidFill>
                <a:schemeClr val="tx1"/>
              </a:solidFill>
            </a:endParaRPr>
          </a:p>
        </p:txBody>
      </p:sp>
    </p:spTree>
    <p:extLst>
      <p:ext uri="{BB962C8B-B14F-4D97-AF65-F5344CB8AC3E}">
        <p14:creationId xmlns:p14="http://schemas.microsoft.com/office/powerpoint/2010/main" val="22032568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IE" dirty="0" smtClean="0"/>
              <a:t>Test Process</a:t>
            </a:r>
            <a:endParaRPr lang="en-IE" dirty="0"/>
          </a:p>
        </p:txBody>
      </p:sp>
      <p:sp>
        <p:nvSpPr>
          <p:cNvPr id="9" name="Right Arrow Callout 8"/>
          <p:cNvSpPr/>
          <p:nvPr/>
        </p:nvSpPr>
        <p:spPr>
          <a:xfrm rot="5400000">
            <a:off x="5639140" y="-3771080"/>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Planning and Control</a:t>
            </a:r>
            <a:endParaRPr lang="en-IE" sz="3200" dirty="0">
              <a:solidFill>
                <a:schemeClr val="tx1"/>
              </a:solidFill>
            </a:endParaRPr>
          </a:p>
        </p:txBody>
      </p:sp>
      <p:sp>
        <p:nvSpPr>
          <p:cNvPr id="13" name="Right Arrow Callout 12"/>
          <p:cNvSpPr/>
          <p:nvPr/>
        </p:nvSpPr>
        <p:spPr>
          <a:xfrm rot="5400000">
            <a:off x="5639140" y="-2762969"/>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Analysis and Design</a:t>
            </a:r>
            <a:endParaRPr lang="en-IE" sz="3200" dirty="0">
              <a:solidFill>
                <a:schemeClr val="tx1"/>
              </a:solidFill>
            </a:endParaRPr>
          </a:p>
        </p:txBody>
      </p:sp>
    </p:spTree>
    <p:extLst>
      <p:ext uri="{BB962C8B-B14F-4D97-AF65-F5344CB8AC3E}">
        <p14:creationId xmlns:p14="http://schemas.microsoft.com/office/powerpoint/2010/main" val="33965638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IE" dirty="0" smtClean="0"/>
              <a:t>Test Process</a:t>
            </a:r>
            <a:endParaRPr lang="en-IE" dirty="0"/>
          </a:p>
        </p:txBody>
      </p:sp>
      <p:sp>
        <p:nvSpPr>
          <p:cNvPr id="9" name="Right Arrow Callout 8"/>
          <p:cNvSpPr/>
          <p:nvPr/>
        </p:nvSpPr>
        <p:spPr>
          <a:xfrm rot="5400000">
            <a:off x="5639140" y="-3771080"/>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Planning and Control</a:t>
            </a:r>
            <a:endParaRPr lang="en-IE" sz="3200" dirty="0">
              <a:solidFill>
                <a:schemeClr val="tx1"/>
              </a:solidFill>
            </a:endParaRPr>
          </a:p>
        </p:txBody>
      </p:sp>
      <p:sp>
        <p:nvSpPr>
          <p:cNvPr id="13" name="Right Arrow Callout 12"/>
          <p:cNvSpPr/>
          <p:nvPr/>
        </p:nvSpPr>
        <p:spPr>
          <a:xfrm rot="5400000">
            <a:off x="5639140" y="-2762969"/>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Analysis and Design</a:t>
            </a:r>
            <a:endParaRPr lang="en-IE" sz="3200" dirty="0">
              <a:solidFill>
                <a:schemeClr val="tx1"/>
              </a:solidFill>
            </a:endParaRPr>
          </a:p>
        </p:txBody>
      </p:sp>
      <p:sp>
        <p:nvSpPr>
          <p:cNvPr id="15" name="Right Arrow Callout 14"/>
          <p:cNvSpPr/>
          <p:nvPr/>
        </p:nvSpPr>
        <p:spPr>
          <a:xfrm rot="5400000">
            <a:off x="5639140" y="-1754856"/>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Implementation and Execution</a:t>
            </a:r>
            <a:endParaRPr lang="en-IE" sz="3200" dirty="0">
              <a:solidFill>
                <a:schemeClr val="tx1"/>
              </a:solidFill>
            </a:endParaRPr>
          </a:p>
        </p:txBody>
      </p:sp>
    </p:spTree>
    <p:extLst>
      <p:ext uri="{BB962C8B-B14F-4D97-AF65-F5344CB8AC3E}">
        <p14:creationId xmlns:p14="http://schemas.microsoft.com/office/powerpoint/2010/main" val="3630458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Bugs a.k.a. …</a:t>
            </a:r>
          </a:p>
        </p:txBody>
      </p:sp>
      <p:sp>
        <p:nvSpPr>
          <p:cNvPr id="15363" name="Rectangle 3"/>
          <p:cNvSpPr>
            <a:spLocks noGrp="1" noChangeArrowheads="1"/>
          </p:cNvSpPr>
          <p:nvPr>
            <p:ph type="body" idx="1"/>
          </p:nvPr>
        </p:nvSpPr>
        <p:spPr>
          <a:xfrm>
            <a:off x="914281" y="1981200"/>
            <a:ext cx="4063471" cy="4114800"/>
          </a:xfrm>
        </p:spPr>
        <p:txBody>
          <a:bodyPr/>
          <a:lstStyle/>
          <a:p>
            <a:pPr eaLnBrk="1" hangingPunct="1"/>
            <a:r>
              <a:rPr lang="en-US" sz="2800" smtClean="0"/>
              <a:t>Defect</a:t>
            </a:r>
          </a:p>
          <a:p>
            <a:pPr eaLnBrk="1" hangingPunct="1"/>
            <a:r>
              <a:rPr lang="en-US" sz="2800" smtClean="0"/>
              <a:t>Fault</a:t>
            </a:r>
          </a:p>
          <a:p>
            <a:pPr eaLnBrk="1" hangingPunct="1"/>
            <a:r>
              <a:rPr lang="en-US" sz="2800" smtClean="0"/>
              <a:t>Problem</a:t>
            </a:r>
          </a:p>
          <a:p>
            <a:pPr eaLnBrk="1" hangingPunct="1"/>
            <a:r>
              <a:rPr lang="en-US" sz="2800" smtClean="0"/>
              <a:t>Error</a:t>
            </a:r>
          </a:p>
          <a:p>
            <a:pPr eaLnBrk="1" hangingPunct="1"/>
            <a:r>
              <a:rPr lang="en-US" sz="2800" smtClean="0"/>
              <a:t>Incident</a:t>
            </a:r>
          </a:p>
          <a:p>
            <a:pPr eaLnBrk="1" hangingPunct="1"/>
            <a:r>
              <a:rPr lang="en-US" sz="2800" smtClean="0"/>
              <a:t>Anomaly</a:t>
            </a:r>
          </a:p>
          <a:p>
            <a:pPr eaLnBrk="1" hangingPunct="1"/>
            <a:r>
              <a:rPr lang="en-US" sz="2800" smtClean="0"/>
              <a:t>Variance</a:t>
            </a:r>
          </a:p>
          <a:p>
            <a:pPr eaLnBrk="1" hangingPunct="1">
              <a:buFontTx/>
              <a:buNone/>
            </a:pPr>
            <a:endParaRPr lang="en-US" sz="2800" smtClean="0"/>
          </a:p>
        </p:txBody>
      </p:sp>
      <p:sp>
        <p:nvSpPr>
          <p:cNvPr id="15364" name="Rectangle 4"/>
          <p:cNvSpPr>
            <a:spLocks noChangeArrowheads="1"/>
          </p:cNvSpPr>
          <p:nvPr/>
        </p:nvSpPr>
        <p:spPr bwMode="auto">
          <a:xfrm>
            <a:off x="6399967" y="1981200"/>
            <a:ext cx="4063471" cy="41148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Failure</a:t>
            </a:r>
          </a:p>
          <a:p>
            <a:pPr marL="342900" indent="-342900" eaLnBrk="1" hangingPunct="1">
              <a:spcBef>
                <a:spcPct val="20000"/>
              </a:spcBef>
              <a:buFontTx/>
              <a:buChar char="•"/>
            </a:pPr>
            <a:r>
              <a:rPr lang="en-US" sz="2800" dirty="0"/>
              <a:t>Inconsistency</a:t>
            </a:r>
          </a:p>
          <a:p>
            <a:pPr marL="342900" indent="-342900" eaLnBrk="1" hangingPunct="1">
              <a:spcBef>
                <a:spcPct val="20000"/>
              </a:spcBef>
              <a:buFontTx/>
              <a:buChar char="•"/>
            </a:pPr>
            <a:r>
              <a:rPr lang="en-US" sz="2800" dirty="0"/>
              <a:t>Product Anomaly</a:t>
            </a:r>
          </a:p>
          <a:p>
            <a:pPr marL="342900" indent="-342900" eaLnBrk="1" hangingPunct="1">
              <a:spcBef>
                <a:spcPct val="20000"/>
              </a:spcBef>
              <a:buFontTx/>
              <a:buChar char="•"/>
            </a:pPr>
            <a:r>
              <a:rPr lang="en-US" sz="2800" dirty="0"/>
              <a:t>Product </a:t>
            </a:r>
            <a:r>
              <a:rPr lang="en-US" sz="2800" dirty="0" smtClean="0"/>
              <a:t>Incidence</a:t>
            </a:r>
            <a:endParaRPr lang="en-US" sz="2800" dirty="0"/>
          </a:p>
        </p:txBody>
      </p:sp>
      <p:sp>
        <p:nvSpPr>
          <p:cNvPr id="5" name="Rectangle 4"/>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73637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IE" dirty="0" smtClean="0"/>
              <a:t>Test Process</a:t>
            </a:r>
            <a:endParaRPr lang="en-IE" dirty="0"/>
          </a:p>
        </p:txBody>
      </p:sp>
      <p:sp>
        <p:nvSpPr>
          <p:cNvPr id="9" name="Right Arrow Callout 8"/>
          <p:cNvSpPr/>
          <p:nvPr/>
        </p:nvSpPr>
        <p:spPr>
          <a:xfrm rot="5400000">
            <a:off x="5639140" y="-3771080"/>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Planning and Control</a:t>
            </a:r>
            <a:endParaRPr lang="en-IE" sz="3200" dirty="0">
              <a:solidFill>
                <a:schemeClr val="tx1"/>
              </a:solidFill>
            </a:endParaRPr>
          </a:p>
        </p:txBody>
      </p:sp>
      <p:sp>
        <p:nvSpPr>
          <p:cNvPr id="13" name="Right Arrow Callout 12"/>
          <p:cNvSpPr/>
          <p:nvPr/>
        </p:nvSpPr>
        <p:spPr>
          <a:xfrm rot="5400000">
            <a:off x="5639140" y="-2762969"/>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Analysis and Design</a:t>
            </a:r>
            <a:endParaRPr lang="en-IE" sz="3200" dirty="0">
              <a:solidFill>
                <a:schemeClr val="tx1"/>
              </a:solidFill>
            </a:endParaRPr>
          </a:p>
        </p:txBody>
      </p:sp>
      <p:sp>
        <p:nvSpPr>
          <p:cNvPr id="15" name="Right Arrow Callout 14"/>
          <p:cNvSpPr/>
          <p:nvPr/>
        </p:nvSpPr>
        <p:spPr>
          <a:xfrm rot="5400000">
            <a:off x="5639140" y="-1754856"/>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Implementation and Execution</a:t>
            </a:r>
            <a:endParaRPr lang="en-IE" sz="3200" dirty="0">
              <a:solidFill>
                <a:schemeClr val="tx1"/>
              </a:solidFill>
            </a:endParaRPr>
          </a:p>
        </p:txBody>
      </p:sp>
      <p:sp>
        <p:nvSpPr>
          <p:cNvPr id="18" name="Right Arrow Callout 17"/>
          <p:cNvSpPr/>
          <p:nvPr/>
        </p:nvSpPr>
        <p:spPr>
          <a:xfrm rot="5400000">
            <a:off x="5591141" y="-746744"/>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Evaluating Exit Criteria and Reporting</a:t>
            </a:r>
            <a:endParaRPr lang="en-IE" sz="3200" dirty="0">
              <a:solidFill>
                <a:schemeClr val="tx1"/>
              </a:solidFill>
            </a:endParaRPr>
          </a:p>
        </p:txBody>
      </p:sp>
    </p:spTree>
    <p:extLst>
      <p:ext uri="{BB962C8B-B14F-4D97-AF65-F5344CB8AC3E}">
        <p14:creationId xmlns:p14="http://schemas.microsoft.com/office/powerpoint/2010/main" val="17918631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IE" dirty="0" smtClean="0"/>
              <a:t>Test Process</a:t>
            </a:r>
            <a:endParaRPr lang="en-IE" dirty="0"/>
          </a:p>
        </p:txBody>
      </p:sp>
      <p:sp>
        <p:nvSpPr>
          <p:cNvPr id="9" name="Right Arrow Callout 8"/>
          <p:cNvSpPr/>
          <p:nvPr/>
        </p:nvSpPr>
        <p:spPr>
          <a:xfrm rot="5400000">
            <a:off x="5639140" y="-3771080"/>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Planning and Control</a:t>
            </a:r>
            <a:endParaRPr lang="en-IE" sz="3200" dirty="0">
              <a:solidFill>
                <a:schemeClr val="tx1"/>
              </a:solidFill>
            </a:endParaRPr>
          </a:p>
        </p:txBody>
      </p:sp>
      <p:sp>
        <p:nvSpPr>
          <p:cNvPr id="13" name="Right Arrow Callout 12"/>
          <p:cNvSpPr/>
          <p:nvPr/>
        </p:nvSpPr>
        <p:spPr>
          <a:xfrm rot="5400000">
            <a:off x="5639140" y="-2762969"/>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Analysis and Design</a:t>
            </a:r>
            <a:endParaRPr lang="en-IE" sz="3200" dirty="0">
              <a:solidFill>
                <a:schemeClr val="tx1"/>
              </a:solidFill>
            </a:endParaRPr>
          </a:p>
        </p:txBody>
      </p:sp>
      <p:sp>
        <p:nvSpPr>
          <p:cNvPr id="15" name="Right Arrow Callout 14"/>
          <p:cNvSpPr/>
          <p:nvPr/>
        </p:nvSpPr>
        <p:spPr>
          <a:xfrm rot="5400000">
            <a:off x="5639140" y="-1754856"/>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Implementation and Execution</a:t>
            </a:r>
            <a:endParaRPr lang="en-IE" sz="3200" dirty="0">
              <a:solidFill>
                <a:schemeClr val="tx1"/>
              </a:solidFill>
            </a:endParaRPr>
          </a:p>
        </p:txBody>
      </p:sp>
      <p:sp>
        <p:nvSpPr>
          <p:cNvPr id="18" name="Right Arrow Callout 17"/>
          <p:cNvSpPr/>
          <p:nvPr/>
        </p:nvSpPr>
        <p:spPr>
          <a:xfrm rot="5400000">
            <a:off x="5591141" y="-746744"/>
            <a:ext cx="1152128" cy="11087789"/>
          </a:xfrm>
          <a:prstGeom prst="right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IE" sz="3200" dirty="0" smtClean="0">
                <a:solidFill>
                  <a:schemeClr val="tx1"/>
                </a:solidFill>
              </a:rPr>
              <a:t>Evaluating Exit Criteria and Reporting</a:t>
            </a:r>
            <a:endParaRPr lang="en-IE" sz="3200" dirty="0">
              <a:solidFill>
                <a:schemeClr val="tx1"/>
              </a:solidFill>
            </a:endParaRPr>
          </a:p>
        </p:txBody>
      </p:sp>
      <p:sp>
        <p:nvSpPr>
          <p:cNvPr id="19" name="Rectangle 18"/>
          <p:cNvSpPr/>
          <p:nvPr/>
        </p:nvSpPr>
        <p:spPr>
          <a:xfrm>
            <a:off x="671310" y="5229200"/>
            <a:ext cx="11039789"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Test Closure Activities</a:t>
            </a:r>
            <a:endParaRPr lang="en-IE" sz="3200" dirty="0">
              <a:solidFill>
                <a:schemeClr val="tx1"/>
              </a:solidFill>
            </a:endParaRPr>
          </a:p>
        </p:txBody>
      </p:sp>
    </p:spTree>
    <p:extLst>
      <p:ext uri="{BB962C8B-B14F-4D97-AF65-F5344CB8AC3E}">
        <p14:creationId xmlns:p14="http://schemas.microsoft.com/office/powerpoint/2010/main" val="30279150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a:bodyPr>
          <a:lstStyle/>
          <a:p>
            <a:r>
              <a:rPr lang="en-IE" dirty="0" smtClean="0"/>
              <a:t>Understanding the goals and objectives of the customers, stakeholders, and the project, and the risks that testing is intended to address.</a:t>
            </a:r>
          </a:p>
          <a:p>
            <a:endParaRPr lang="en-IE" dirty="0" smtClean="0"/>
          </a:p>
          <a:p>
            <a:r>
              <a:rPr lang="en-IE" dirty="0" smtClean="0"/>
              <a:t>This gives us the </a:t>
            </a:r>
            <a:r>
              <a:rPr lang="en-IE" i="1" dirty="0" smtClean="0"/>
              <a:t>mission of testing</a:t>
            </a:r>
            <a:r>
              <a:rPr lang="en-IE" dirty="0" smtClean="0"/>
              <a:t> or the </a:t>
            </a:r>
            <a:r>
              <a:rPr lang="en-IE" i="1" dirty="0" smtClean="0"/>
              <a:t>test assignment</a:t>
            </a:r>
            <a:r>
              <a:rPr lang="en-IE" dirty="0" smtClean="0"/>
              <a:t>.</a:t>
            </a:r>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17882230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9"/>
            <a:ext cx="10669587" cy="4525963"/>
          </a:xfrm>
        </p:spPr>
        <p:txBody>
          <a:bodyPr>
            <a:normAutofit lnSpcReduction="10000"/>
          </a:bodyPr>
          <a:lstStyle/>
          <a:p>
            <a:r>
              <a:rPr lang="en-IE" dirty="0" smtClean="0"/>
              <a:t>To help achieve mission, the test strategy and test policies are created</a:t>
            </a:r>
          </a:p>
          <a:p>
            <a:endParaRPr lang="en-IE" dirty="0" smtClean="0"/>
          </a:p>
          <a:p>
            <a:pPr lvl="1"/>
            <a:r>
              <a:rPr lang="en-IE" dirty="0" smtClean="0"/>
              <a:t>Test Strategy: An overall high-level approach, e.g. “system testing is carried out by independent software testers”</a:t>
            </a:r>
          </a:p>
          <a:p>
            <a:pPr lvl="1"/>
            <a:r>
              <a:rPr lang="en-IE" dirty="0" smtClean="0"/>
              <a:t>Test Policies: Rules for testing, e.g. “we always review design documents”</a:t>
            </a:r>
          </a:p>
          <a:p>
            <a:pPr lvl="1"/>
            <a:endParaRPr lang="en-IE" dirty="0" smtClean="0"/>
          </a:p>
          <a:p>
            <a:r>
              <a:rPr lang="en-IE" dirty="0" smtClean="0"/>
              <a:t>From here we can define a test plan.</a:t>
            </a:r>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7310736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Plan:</a:t>
            </a:r>
          </a:p>
          <a:p>
            <a:pPr lvl="1"/>
            <a:r>
              <a:rPr lang="en-IE" dirty="0" smtClean="0"/>
              <a:t>Determine the scope and risks and identify the objectives of testing. We consider what software, components, systems or other products are in scope for testing</a:t>
            </a:r>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5686606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Plan:</a:t>
            </a:r>
          </a:p>
          <a:p>
            <a:pPr lvl="1"/>
            <a:r>
              <a:rPr lang="en-IE" dirty="0" smtClean="0"/>
              <a:t>Determine the test approach (techniques, test items, coverage, identifying and interfacing with the teams involved in testing, </a:t>
            </a:r>
            <a:r>
              <a:rPr lang="en-IE" dirty="0" err="1" smtClean="0"/>
              <a:t>testware</a:t>
            </a:r>
            <a:r>
              <a:rPr lang="en-IE" dirty="0" smtClean="0"/>
              <a:t>)</a:t>
            </a:r>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16839589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Plan:</a:t>
            </a:r>
          </a:p>
          <a:p>
            <a:pPr lvl="1"/>
            <a:r>
              <a:rPr lang="en-IE" dirty="0" smtClean="0"/>
              <a:t>Implement the test policy and/or the test strategy</a:t>
            </a:r>
          </a:p>
          <a:p>
            <a:pPr lvl="1"/>
            <a:endParaRPr lang="en-IE" dirty="0" smtClean="0"/>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7598058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Plan:</a:t>
            </a:r>
          </a:p>
          <a:p>
            <a:pPr lvl="1"/>
            <a:r>
              <a:rPr lang="en-IE" dirty="0" smtClean="0"/>
              <a:t>Determine the required test resources (e.g. people, test environment, PCs): from the planning we have already done we can now go into detail; we decide on our team make-up and we also set up all the supporting hardware and software we require for the test environment.</a:t>
            </a:r>
          </a:p>
          <a:p>
            <a:pPr lvl="1"/>
            <a:endParaRPr lang="en-IE" dirty="0" smtClean="0"/>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3034650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Plan:</a:t>
            </a:r>
          </a:p>
          <a:p>
            <a:pPr lvl="1"/>
            <a:r>
              <a:rPr lang="en-IE" dirty="0" smtClean="0"/>
              <a:t>Schedule test analysis and design tasks, test implementation, execution and evaluation: we will need a schedule of all the tasks and activities, so that we can track them and make sure we can complete the testing on time.</a:t>
            </a:r>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42112593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Plan:</a:t>
            </a:r>
          </a:p>
          <a:p>
            <a:pPr lvl="1"/>
            <a:r>
              <a:rPr lang="en-IE" dirty="0" smtClean="0"/>
              <a:t>Determine the exit criteria: we need to set criteria such as coverage criteria (for example, the percentage of statements in the software that must be executed during testing) that will help us track whether we are completing the test activities correctly</a:t>
            </a:r>
          </a:p>
          <a:p>
            <a:pPr lvl="1"/>
            <a:endParaRPr lang="en-IE" dirty="0" smtClean="0"/>
          </a:p>
          <a:p>
            <a:pPr lvl="1"/>
            <a:endParaRPr lang="en-IE" dirty="0" smtClean="0"/>
          </a:p>
        </p:txBody>
      </p:sp>
      <p:sp>
        <p:nvSpPr>
          <p:cNvPr id="7" name="Title 6"/>
          <p:cNvSpPr>
            <a:spLocks noGrp="1"/>
          </p:cNvSpPr>
          <p:nvPr>
            <p:ph type="title"/>
          </p:nvPr>
        </p:nvSpPr>
        <p:spPr/>
        <p:txBody>
          <a:bodyPr>
            <a:normAutofit/>
          </a:bodyPr>
          <a:lstStyle/>
          <a:p>
            <a:r>
              <a:rPr lang="en-IE" dirty="0" smtClean="0"/>
              <a:t>Test Planning and Control</a:t>
            </a:r>
            <a:endParaRPr lang="en-IE" dirty="0"/>
          </a:p>
        </p:txBody>
      </p:sp>
    </p:spTree>
    <p:extLst>
      <p:ext uri="{BB962C8B-B14F-4D97-AF65-F5344CB8AC3E}">
        <p14:creationId xmlns:p14="http://schemas.microsoft.com/office/powerpoint/2010/main" val="3383352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Software Testing Methods</a:t>
            </a:r>
            <a:endParaRPr lang="en-IE" dirty="0"/>
          </a:p>
        </p:txBody>
      </p:sp>
      <p:sp>
        <p:nvSpPr>
          <p:cNvPr id="3" name="Rectangle 2"/>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8068273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This phase focuses on moving from more general objectives to tangible test conditions and test designs.</a:t>
            </a:r>
          </a:p>
          <a:p>
            <a:endParaRPr lang="en-IE" dirty="0" smtClean="0"/>
          </a:p>
          <a:p>
            <a:endParaRPr lang="en-IE" dirty="0" smtClean="0"/>
          </a:p>
        </p:txBody>
      </p:sp>
      <p:sp>
        <p:nvSpPr>
          <p:cNvPr id="7" name="Title 6"/>
          <p:cNvSpPr>
            <a:spLocks noGrp="1"/>
          </p:cNvSpPr>
          <p:nvPr>
            <p:ph type="title"/>
          </p:nvPr>
        </p:nvSpPr>
        <p:spPr/>
        <p:txBody>
          <a:bodyPr>
            <a:normAutofit/>
          </a:bodyPr>
          <a:lstStyle/>
          <a:p>
            <a:r>
              <a:rPr lang="en-IE" dirty="0" smtClean="0"/>
              <a:t>Test Analysis and Design</a:t>
            </a:r>
            <a:endParaRPr lang="en-IE" dirty="0"/>
          </a:p>
        </p:txBody>
      </p:sp>
    </p:spTree>
    <p:extLst>
      <p:ext uri="{BB962C8B-B14F-4D97-AF65-F5344CB8AC3E}">
        <p14:creationId xmlns:p14="http://schemas.microsoft.com/office/powerpoint/2010/main" val="36033016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We start by designing some Black Box tests based on the existing specification of the testing. This process will result in the specifications themselves being updated, clarified, and disambiguated.</a:t>
            </a:r>
          </a:p>
        </p:txBody>
      </p:sp>
      <p:sp>
        <p:nvSpPr>
          <p:cNvPr id="7" name="Title 6"/>
          <p:cNvSpPr>
            <a:spLocks noGrp="1"/>
          </p:cNvSpPr>
          <p:nvPr>
            <p:ph type="title"/>
          </p:nvPr>
        </p:nvSpPr>
        <p:spPr/>
        <p:txBody>
          <a:bodyPr>
            <a:normAutofit/>
          </a:bodyPr>
          <a:lstStyle/>
          <a:p>
            <a:r>
              <a:rPr lang="en-IE" dirty="0" smtClean="0"/>
              <a:t>Test Analysis and Design</a:t>
            </a:r>
            <a:endParaRPr lang="en-IE" dirty="0"/>
          </a:p>
        </p:txBody>
      </p:sp>
    </p:spTree>
    <p:extLst>
      <p:ext uri="{BB962C8B-B14F-4D97-AF65-F5344CB8AC3E}">
        <p14:creationId xmlns:p14="http://schemas.microsoft.com/office/powerpoint/2010/main" val="5083510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Next we identify and prioritise the tests, and select representative tests that relate to the software that carry risks or are of particular interest.</a:t>
            </a:r>
          </a:p>
        </p:txBody>
      </p:sp>
      <p:sp>
        <p:nvSpPr>
          <p:cNvPr id="7" name="Title 6"/>
          <p:cNvSpPr>
            <a:spLocks noGrp="1"/>
          </p:cNvSpPr>
          <p:nvPr>
            <p:ph type="title"/>
          </p:nvPr>
        </p:nvSpPr>
        <p:spPr/>
        <p:txBody>
          <a:bodyPr>
            <a:normAutofit/>
          </a:bodyPr>
          <a:lstStyle/>
          <a:p>
            <a:r>
              <a:rPr lang="en-IE" dirty="0" smtClean="0"/>
              <a:t>Test Analysis and Design</a:t>
            </a:r>
            <a:endParaRPr lang="en-IE" dirty="0"/>
          </a:p>
        </p:txBody>
      </p:sp>
    </p:spTree>
    <p:extLst>
      <p:ext uri="{BB962C8B-B14F-4D97-AF65-F5344CB8AC3E}">
        <p14:creationId xmlns:p14="http://schemas.microsoft.com/office/powerpoint/2010/main" val="38928071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Next we identify the data that will be used to test this software. So this will include specifically design test data as well as “like-live” data.</a:t>
            </a:r>
          </a:p>
          <a:p>
            <a:r>
              <a:rPr lang="en-IE" dirty="0" smtClean="0"/>
              <a:t>It may be necessary to generate a large volume of “like-live” data to stress-test the system.</a:t>
            </a:r>
          </a:p>
          <a:p>
            <a:r>
              <a:rPr lang="en-IE" dirty="0" smtClean="0"/>
              <a:t>It is important that the “like-live” data doesn’t include real customers names, etc. If there would be any confidentiality issues.</a:t>
            </a:r>
          </a:p>
        </p:txBody>
      </p:sp>
      <p:sp>
        <p:nvSpPr>
          <p:cNvPr id="7" name="Title 6"/>
          <p:cNvSpPr>
            <a:spLocks noGrp="1"/>
          </p:cNvSpPr>
          <p:nvPr>
            <p:ph type="title"/>
          </p:nvPr>
        </p:nvSpPr>
        <p:spPr/>
        <p:txBody>
          <a:bodyPr>
            <a:normAutofit/>
          </a:bodyPr>
          <a:lstStyle/>
          <a:p>
            <a:r>
              <a:rPr lang="en-IE" dirty="0" smtClean="0"/>
              <a:t>Test Analysis and Design</a:t>
            </a:r>
            <a:endParaRPr lang="en-IE" dirty="0"/>
          </a:p>
        </p:txBody>
      </p:sp>
    </p:spTree>
    <p:extLst>
      <p:ext uri="{BB962C8B-B14F-4D97-AF65-F5344CB8AC3E}">
        <p14:creationId xmlns:p14="http://schemas.microsoft.com/office/powerpoint/2010/main" val="11458949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Finally we design the test environment set-up and identify any required infrastructure and tools.</a:t>
            </a:r>
          </a:p>
          <a:p>
            <a:r>
              <a:rPr lang="en-IE" dirty="0" smtClean="0"/>
              <a:t>Including support tools such spreadsheets, word processors, project-planning tools, etc.</a:t>
            </a:r>
          </a:p>
        </p:txBody>
      </p:sp>
      <p:sp>
        <p:nvSpPr>
          <p:cNvPr id="7" name="Title 6"/>
          <p:cNvSpPr>
            <a:spLocks noGrp="1"/>
          </p:cNvSpPr>
          <p:nvPr>
            <p:ph type="title"/>
          </p:nvPr>
        </p:nvSpPr>
        <p:spPr/>
        <p:txBody>
          <a:bodyPr>
            <a:normAutofit/>
          </a:bodyPr>
          <a:lstStyle/>
          <a:p>
            <a:r>
              <a:rPr lang="en-IE" dirty="0" smtClean="0"/>
              <a:t>Test Analysis and Design</a:t>
            </a:r>
            <a:endParaRPr lang="en-IE" dirty="0"/>
          </a:p>
        </p:txBody>
      </p:sp>
    </p:spTree>
    <p:extLst>
      <p:ext uri="{BB962C8B-B14F-4D97-AF65-F5344CB8AC3E}">
        <p14:creationId xmlns:p14="http://schemas.microsoft.com/office/powerpoint/2010/main" val="6617503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We build the tests based on test cases.</a:t>
            </a:r>
          </a:p>
          <a:p>
            <a:r>
              <a:rPr lang="en-IE" dirty="0" smtClean="0"/>
              <a:t>We may set up </a:t>
            </a:r>
            <a:r>
              <a:rPr lang="en-IE" dirty="0" err="1" smtClean="0"/>
              <a:t>testware</a:t>
            </a:r>
            <a:r>
              <a:rPr lang="en-IE" dirty="0" smtClean="0"/>
              <a:t> for automated testing.</a:t>
            </a:r>
          </a:p>
          <a:p>
            <a:r>
              <a:rPr lang="en-IE" dirty="0" smtClean="0"/>
              <a:t>We need to plan that the set-up and configuration will take significant time.</a:t>
            </a:r>
          </a:p>
        </p:txBody>
      </p:sp>
      <p:sp>
        <p:nvSpPr>
          <p:cNvPr id="7" name="Title 6"/>
          <p:cNvSpPr>
            <a:spLocks noGrp="1"/>
          </p:cNvSpPr>
          <p:nvPr>
            <p:ph type="title"/>
          </p:nvPr>
        </p:nvSpPr>
        <p:spPr/>
        <p:txBody>
          <a:bodyPr>
            <a:normAutofit/>
          </a:bodyPr>
          <a:lstStyle/>
          <a:p>
            <a:r>
              <a:rPr lang="en-IE" dirty="0" smtClean="0"/>
              <a:t>Test Implementation and Execution</a:t>
            </a:r>
            <a:endParaRPr lang="en-IE" dirty="0"/>
          </a:p>
        </p:txBody>
      </p:sp>
    </p:spTree>
    <p:extLst>
      <p:ext uri="{BB962C8B-B14F-4D97-AF65-F5344CB8AC3E}">
        <p14:creationId xmlns:p14="http://schemas.microsoft.com/office/powerpoint/2010/main" val="19988893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b="1" dirty="0" smtClean="0"/>
              <a:t>Implementation</a:t>
            </a:r>
          </a:p>
          <a:p>
            <a:r>
              <a:rPr lang="en-IE" dirty="0" smtClean="0"/>
              <a:t>Prioritise test cases</a:t>
            </a:r>
          </a:p>
          <a:p>
            <a:r>
              <a:rPr lang="en-IE" dirty="0" smtClean="0"/>
              <a:t>Group together similar test cases into a test suite, which usually share test data</a:t>
            </a:r>
          </a:p>
          <a:p>
            <a:r>
              <a:rPr lang="en-IE" dirty="0" smtClean="0"/>
              <a:t>Verify that the test environment has been set up correctly</a:t>
            </a:r>
          </a:p>
        </p:txBody>
      </p:sp>
      <p:sp>
        <p:nvSpPr>
          <p:cNvPr id="7" name="Title 6"/>
          <p:cNvSpPr>
            <a:spLocks noGrp="1"/>
          </p:cNvSpPr>
          <p:nvPr>
            <p:ph type="title"/>
          </p:nvPr>
        </p:nvSpPr>
        <p:spPr/>
        <p:txBody>
          <a:bodyPr>
            <a:normAutofit/>
          </a:bodyPr>
          <a:lstStyle/>
          <a:p>
            <a:r>
              <a:rPr lang="en-IE" dirty="0" smtClean="0"/>
              <a:t>Test Implementation and Execution</a:t>
            </a:r>
            <a:endParaRPr lang="en-IE" dirty="0"/>
          </a:p>
        </p:txBody>
      </p:sp>
    </p:spTree>
    <p:extLst>
      <p:ext uri="{BB962C8B-B14F-4D97-AF65-F5344CB8AC3E}">
        <p14:creationId xmlns:p14="http://schemas.microsoft.com/office/powerpoint/2010/main" val="8245298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b="1" dirty="0" smtClean="0"/>
              <a:t>Execution</a:t>
            </a:r>
          </a:p>
          <a:p>
            <a:r>
              <a:rPr lang="en-IE" dirty="0" smtClean="0"/>
              <a:t>Execute the test suites following the test procedures.</a:t>
            </a:r>
          </a:p>
          <a:p>
            <a:r>
              <a:rPr lang="en-IE" dirty="0" smtClean="0"/>
              <a:t>Log the outcome of test execution and record all important information.</a:t>
            </a:r>
          </a:p>
          <a:p>
            <a:r>
              <a:rPr lang="en-IE" dirty="0" smtClean="0"/>
              <a:t>Compare actual results with expected results, and report any discrepancies as </a:t>
            </a:r>
            <a:r>
              <a:rPr lang="en-IE" b="1" dirty="0" smtClean="0"/>
              <a:t>incidents</a:t>
            </a:r>
            <a:r>
              <a:rPr lang="en-IE" dirty="0" smtClean="0"/>
              <a:t>.</a:t>
            </a:r>
          </a:p>
          <a:p>
            <a:r>
              <a:rPr lang="en-IE" dirty="0" smtClean="0"/>
              <a:t>Repeat test activities as a result of action taken for each discrepancy.</a:t>
            </a:r>
          </a:p>
        </p:txBody>
      </p:sp>
      <p:sp>
        <p:nvSpPr>
          <p:cNvPr id="7" name="Title 6"/>
          <p:cNvSpPr>
            <a:spLocks noGrp="1"/>
          </p:cNvSpPr>
          <p:nvPr>
            <p:ph type="title"/>
          </p:nvPr>
        </p:nvSpPr>
        <p:spPr/>
        <p:txBody>
          <a:bodyPr>
            <a:normAutofit/>
          </a:bodyPr>
          <a:lstStyle/>
          <a:p>
            <a:r>
              <a:rPr lang="en-IE" dirty="0" smtClean="0"/>
              <a:t>Test Implementation and Execution</a:t>
            </a:r>
            <a:endParaRPr lang="en-IE" dirty="0"/>
          </a:p>
        </p:txBody>
      </p:sp>
    </p:spTree>
    <p:extLst>
      <p:ext uri="{BB962C8B-B14F-4D97-AF65-F5344CB8AC3E}">
        <p14:creationId xmlns:p14="http://schemas.microsoft.com/office/powerpoint/2010/main" val="40740789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Comparing test execution to stated objectives of the development.</a:t>
            </a:r>
          </a:p>
          <a:p>
            <a:r>
              <a:rPr lang="en-IE" dirty="0" smtClean="0"/>
              <a:t>Exit criteria (c.f. Fagan inspection) are requirements which must be met to complete a specific process, might be “testing team completes and files testing report”)</a:t>
            </a:r>
          </a:p>
          <a:p>
            <a:endParaRPr lang="en-IE" dirty="0" smtClean="0"/>
          </a:p>
        </p:txBody>
      </p:sp>
      <p:sp>
        <p:nvSpPr>
          <p:cNvPr id="7" name="Title 6"/>
          <p:cNvSpPr>
            <a:spLocks noGrp="1"/>
          </p:cNvSpPr>
          <p:nvPr>
            <p:ph type="title"/>
          </p:nvPr>
        </p:nvSpPr>
        <p:spPr/>
        <p:txBody>
          <a:bodyPr>
            <a:normAutofit/>
          </a:bodyPr>
          <a:lstStyle/>
          <a:p>
            <a:r>
              <a:rPr lang="en-IE" dirty="0" smtClean="0"/>
              <a:t>Evaluating Exit Criteria and Reporting</a:t>
            </a:r>
            <a:endParaRPr lang="en-IE" dirty="0"/>
          </a:p>
        </p:txBody>
      </p:sp>
    </p:spTree>
    <p:extLst>
      <p:ext uri="{BB962C8B-B14F-4D97-AF65-F5344CB8AC3E}">
        <p14:creationId xmlns:p14="http://schemas.microsoft.com/office/powerpoint/2010/main" val="36667872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Check test logs against criteria, is all evidence present and fully documented</a:t>
            </a:r>
          </a:p>
          <a:p>
            <a:r>
              <a:rPr lang="en-IE" dirty="0" smtClean="0"/>
              <a:t>Assess if more tests are needed</a:t>
            </a:r>
          </a:p>
          <a:p>
            <a:r>
              <a:rPr lang="en-IE" dirty="0" smtClean="0"/>
              <a:t>Write a Test Summary Report for stakeholders.</a:t>
            </a:r>
          </a:p>
          <a:p>
            <a:endParaRPr lang="en-IE" dirty="0" smtClean="0"/>
          </a:p>
        </p:txBody>
      </p:sp>
      <p:sp>
        <p:nvSpPr>
          <p:cNvPr id="7" name="Title 6"/>
          <p:cNvSpPr>
            <a:spLocks noGrp="1"/>
          </p:cNvSpPr>
          <p:nvPr>
            <p:ph type="title"/>
          </p:nvPr>
        </p:nvSpPr>
        <p:spPr/>
        <p:txBody>
          <a:bodyPr>
            <a:normAutofit/>
          </a:bodyPr>
          <a:lstStyle/>
          <a:p>
            <a:r>
              <a:rPr lang="en-IE" dirty="0" smtClean="0"/>
              <a:t>Evaluating Exit Criteria and Reporting</a:t>
            </a:r>
            <a:endParaRPr lang="en-IE" dirty="0"/>
          </a:p>
        </p:txBody>
      </p:sp>
    </p:spTree>
    <p:extLst>
      <p:ext uri="{BB962C8B-B14F-4D97-AF65-F5344CB8AC3E}">
        <p14:creationId xmlns:p14="http://schemas.microsoft.com/office/powerpoint/2010/main" val="1187784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Box Approach</a:t>
            </a:r>
            <a:endParaRPr lang="en-IE" dirty="0"/>
          </a:p>
        </p:txBody>
      </p:sp>
      <p:sp>
        <p:nvSpPr>
          <p:cNvPr id="5" name="Cube 4"/>
          <p:cNvSpPr/>
          <p:nvPr/>
        </p:nvSpPr>
        <p:spPr>
          <a:xfrm>
            <a:off x="1103302" y="3068960"/>
            <a:ext cx="2399954" cy="1656184"/>
          </a:xfrm>
          <a:prstGeom prst="cub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Cube 5"/>
          <p:cNvSpPr/>
          <p:nvPr/>
        </p:nvSpPr>
        <p:spPr>
          <a:xfrm>
            <a:off x="4655234" y="3068960"/>
            <a:ext cx="2399954" cy="1656184"/>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Cube 6"/>
          <p:cNvSpPr/>
          <p:nvPr/>
        </p:nvSpPr>
        <p:spPr>
          <a:xfrm>
            <a:off x="8399163" y="3068960"/>
            <a:ext cx="2399954" cy="1656184"/>
          </a:xfrm>
          <a:prstGeom prst="cub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4501051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09521" y="1481328"/>
            <a:ext cx="10669587" cy="4900000"/>
          </a:xfrm>
        </p:spPr>
        <p:txBody>
          <a:bodyPr>
            <a:normAutofit/>
          </a:bodyPr>
          <a:lstStyle/>
          <a:p>
            <a:r>
              <a:rPr lang="en-IE" dirty="0" smtClean="0"/>
              <a:t>Test closure activities include:</a:t>
            </a:r>
          </a:p>
          <a:p>
            <a:pPr lvl="1"/>
            <a:r>
              <a:rPr lang="en-IE" dirty="0" smtClean="0"/>
              <a:t>Check all deliverables have been delivered</a:t>
            </a:r>
          </a:p>
          <a:p>
            <a:pPr lvl="1"/>
            <a:r>
              <a:rPr lang="en-IE" dirty="0" smtClean="0"/>
              <a:t>Finalise and archive all </a:t>
            </a:r>
            <a:r>
              <a:rPr lang="en-IE" dirty="0" err="1" smtClean="0"/>
              <a:t>testware</a:t>
            </a:r>
            <a:r>
              <a:rPr lang="en-IE" dirty="0" smtClean="0"/>
              <a:t> such as scripts, infrastructure, etc. For future projects.</a:t>
            </a:r>
          </a:p>
          <a:p>
            <a:pPr lvl="1"/>
            <a:r>
              <a:rPr lang="en-IE" dirty="0" smtClean="0"/>
              <a:t>Evaluate how testing went and analyse lesson learned for future projects.</a:t>
            </a:r>
          </a:p>
        </p:txBody>
      </p:sp>
      <p:sp>
        <p:nvSpPr>
          <p:cNvPr id="7" name="Title 6"/>
          <p:cNvSpPr>
            <a:spLocks noGrp="1"/>
          </p:cNvSpPr>
          <p:nvPr>
            <p:ph type="title"/>
          </p:nvPr>
        </p:nvSpPr>
        <p:spPr/>
        <p:txBody>
          <a:bodyPr>
            <a:normAutofit/>
          </a:bodyPr>
          <a:lstStyle/>
          <a:p>
            <a:r>
              <a:rPr lang="en-IE" dirty="0" smtClean="0"/>
              <a:t>Test Closure Activities</a:t>
            </a:r>
            <a:endParaRPr lang="en-IE" dirty="0"/>
          </a:p>
        </p:txBody>
      </p:sp>
    </p:spTree>
    <p:extLst>
      <p:ext uri="{BB962C8B-B14F-4D97-AF65-F5344CB8AC3E}">
        <p14:creationId xmlns:p14="http://schemas.microsoft.com/office/powerpoint/2010/main" val="16570609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IE" dirty="0" smtClean="0"/>
              <a:t>Testing Tools</a:t>
            </a:r>
            <a:endParaRPr lang="en-IE" dirty="0"/>
          </a:p>
        </p:txBody>
      </p:sp>
    </p:spTree>
    <p:extLst>
      <p:ext uri="{BB962C8B-B14F-4D97-AF65-F5344CB8AC3E}">
        <p14:creationId xmlns:p14="http://schemas.microsoft.com/office/powerpoint/2010/main" val="18793700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78582" y="1744852"/>
            <a:ext cx="7175543" cy="3254342"/>
          </a:xfrm>
        </p:spPr>
        <p:txBody>
          <a:bodyPr lIns="65075" tIns="26030" rIns="65075" bIns="26030">
            <a:spAutoFit/>
          </a:bodyPr>
          <a:lstStyle/>
          <a:p>
            <a:pPr marL="342900" indent="-342900" eaLnBrk="1" hangingPunct="1">
              <a:lnSpc>
                <a:spcPct val="88000"/>
              </a:lnSpc>
              <a:spcBef>
                <a:spcPct val="43000"/>
              </a:spcBef>
              <a:buFont typeface="Monotype Sorts" pitchFamily="2" charset="2"/>
              <a:buNone/>
            </a:pPr>
            <a:r>
              <a:rPr lang="en-GB" sz="2800" dirty="0" smtClean="0"/>
              <a:t>Requirements testing tools</a:t>
            </a:r>
          </a:p>
          <a:p>
            <a:pPr marL="342900" indent="-342900" eaLnBrk="1" hangingPunct="1">
              <a:lnSpc>
                <a:spcPct val="88000"/>
              </a:lnSpc>
              <a:spcBef>
                <a:spcPct val="43000"/>
              </a:spcBef>
              <a:buFont typeface="Monotype Sorts" pitchFamily="2" charset="2"/>
              <a:buNone/>
            </a:pPr>
            <a:r>
              <a:rPr lang="en-GB" sz="2800" dirty="0" smtClean="0"/>
              <a:t>Static analysis tools</a:t>
            </a:r>
          </a:p>
          <a:p>
            <a:pPr marL="342900" indent="-342900" eaLnBrk="1" hangingPunct="1">
              <a:lnSpc>
                <a:spcPct val="88000"/>
              </a:lnSpc>
              <a:spcBef>
                <a:spcPct val="43000"/>
              </a:spcBef>
              <a:buFont typeface="Monotype Sorts" pitchFamily="2" charset="2"/>
              <a:buNone/>
            </a:pPr>
            <a:r>
              <a:rPr lang="en-GB" sz="2800" dirty="0" smtClean="0"/>
              <a:t>Test design tools</a:t>
            </a:r>
          </a:p>
          <a:p>
            <a:pPr marL="342900" indent="-342900" eaLnBrk="1" hangingPunct="1">
              <a:lnSpc>
                <a:spcPct val="88000"/>
              </a:lnSpc>
              <a:spcBef>
                <a:spcPct val="43000"/>
              </a:spcBef>
              <a:buFont typeface="Monotype Sorts" pitchFamily="2" charset="2"/>
              <a:buNone/>
            </a:pPr>
            <a:r>
              <a:rPr lang="en-GB" sz="2800" dirty="0" smtClean="0"/>
              <a:t>Test data preparation tools</a:t>
            </a:r>
          </a:p>
          <a:p>
            <a:pPr marL="342900" indent="-342900" eaLnBrk="1" hangingPunct="1">
              <a:lnSpc>
                <a:spcPct val="88000"/>
              </a:lnSpc>
              <a:spcBef>
                <a:spcPct val="43000"/>
              </a:spcBef>
              <a:buFont typeface="Monotype Sorts" pitchFamily="2" charset="2"/>
              <a:buNone/>
            </a:pPr>
            <a:r>
              <a:rPr lang="en-GB" sz="2800" dirty="0" smtClean="0"/>
              <a:t>Test running tools - character-based, GUI</a:t>
            </a:r>
          </a:p>
          <a:p>
            <a:pPr marL="342900" indent="-342900" eaLnBrk="1" hangingPunct="1">
              <a:lnSpc>
                <a:spcPct val="88000"/>
              </a:lnSpc>
              <a:spcBef>
                <a:spcPct val="43000"/>
              </a:spcBef>
              <a:buFont typeface="Monotype Sorts" pitchFamily="2" charset="2"/>
              <a:buNone/>
            </a:pPr>
            <a:r>
              <a:rPr lang="en-GB" sz="2800" dirty="0" smtClean="0"/>
              <a:t>Comparison tools</a:t>
            </a:r>
          </a:p>
        </p:txBody>
      </p:sp>
      <p:sp>
        <p:nvSpPr>
          <p:cNvPr id="12290" name="Rectangle 2"/>
          <p:cNvSpPr>
            <a:spLocks noGrp="1" noChangeArrowheads="1"/>
          </p:cNvSpPr>
          <p:nvPr>
            <p:ph type="title"/>
          </p:nvPr>
        </p:nvSpPr>
        <p:spPr>
          <a:xfrm>
            <a:off x="2720194" y="300038"/>
            <a:ext cx="5827083" cy="729677"/>
          </a:xfrm>
        </p:spPr>
        <p:txBody>
          <a:bodyPr wrap="none" lIns="65075" tIns="26030" rIns="65075" bIns="26030" anchor="t">
            <a:spAutoFit/>
          </a:bodyPr>
          <a:lstStyle/>
          <a:p>
            <a:pPr eaLnBrk="1" fontAlgn="auto" hangingPunct="1">
              <a:spcAft>
                <a:spcPts val="0"/>
              </a:spcAft>
              <a:defRPr/>
            </a:pPr>
            <a:r>
              <a:rPr lang="en-GB" smtClean="0"/>
              <a:t>Testing tool classification</a:t>
            </a:r>
          </a:p>
        </p:txBody>
      </p:sp>
      <p:sp>
        <p:nvSpPr>
          <p:cNvPr id="4" name="Rectangle 3"/>
          <p:cNvSpPr txBox="1">
            <a:spLocks noChangeArrowheads="1"/>
          </p:cNvSpPr>
          <p:nvPr/>
        </p:nvSpPr>
        <p:spPr>
          <a:xfrm>
            <a:off x="6743278" y="1902850"/>
            <a:ext cx="5112568" cy="3254342"/>
          </a:xfrm>
          <a:prstGeom prst="rect">
            <a:avLst/>
          </a:prstGeom>
        </p:spPr>
        <p:txBody>
          <a:bodyPr vert="horz" wrap="square" lIns="65075" tIns="26030" rIns="65075" bIns="2603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8000"/>
              </a:lnSpc>
              <a:spcBef>
                <a:spcPct val="43000"/>
              </a:spcBef>
              <a:buFont typeface="Monotype Sorts" pitchFamily="2" charset="2"/>
              <a:buNone/>
            </a:pPr>
            <a:r>
              <a:rPr lang="en-GB" sz="2800" dirty="0" smtClean="0"/>
              <a:t>Test harnesses and drivers</a:t>
            </a:r>
          </a:p>
          <a:p>
            <a:pPr>
              <a:lnSpc>
                <a:spcPct val="88000"/>
              </a:lnSpc>
              <a:spcBef>
                <a:spcPct val="43000"/>
              </a:spcBef>
              <a:buFont typeface="Monotype Sorts" pitchFamily="2" charset="2"/>
              <a:buNone/>
            </a:pPr>
            <a:r>
              <a:rPr lang="en-GB" sz="2800" dirty="0" smtClean="0"/>
              <a:t>Performance test tools</a:t>
            </a:r>
          </a:p>
          <a:p>
            <a:pPr>
              <a:lnSpc>
                <a:spcPct val="88000"/>
              </a:lnSpc>
              <a:spcBef>
                <a:spcPct val="43000"/>
              </a:spcBef>
              <a:buFont typeface="Monotype Sorts" pitchFamily="2" charset="2"/>
              <a:buNone/>
            </a:pPr>
            <a:r>
              <a:rPr lang="en-GB" sz="2800" dirty="0" smtClean="0"/>
              <a:t>Dynamic analysis tools</a:t>
            </a:r>
          </a:p>
          <a:p>
            <a:pPr>
              <a:lnSpc>
                <a:spcPct val="88000"/>
              </a:lnSpc>
              <a:spcBef>
                <a:spcPct val="43000"/>
              </a:spcBef>
              <a:buFont typeface="Monotype Sorts" pitchFamily="2" charset="2"/>
              <a:buNone/>
            </a:pPr>
            <a:r>
              <a:rPr lang="en-GB" sz="2800" dirty="0" smtClean="0"/>
              <a:t>Debugging tools</a:t>
            </a:r>
          </a:p>
          <a:p>
            <a:pPr>
              <a:lnSpc>
                <a:spcPct val="88000"/>
              </a:lnSpc>
              <a:spcBef>
                <a:spcPct val="43000"/>
              </a:spcBef>
              <a:buFont typeface="Monotype Sorts" pitchFamily="2" charset="2"/>
              <a:buNone/>
            </a:pPr>
            <a:r>
              <a:rPr lang="en-GB" sz="2800" dirty="0" smtClean="0"/>
              <a:t>Test management tools</a:t>
            </a:r>
          </a:p>
          <a:p>
            <a:pPr>
              <a:lnSpc>
                <a:spcPct val="88000"/>
              </a:lnSpc>
              <a:spcBef>
                <a:spcPct val="43000"/>
              </a:spcBef>
              <a:buFont typeface="Monotype Sorts" pitchFamily="2" charset="2"/>
              <a:buNone/>
            </a:pPr>
            <a:r>
              <a:rPr lang="en-GB" sz="2800" dirty="0" smtClean="0"/>
              <a:t>Coverage measurement</a:t>
            </a:r>
          </a:p>
        </p:txBody>
      </p:sp>
    </p:spTree>
    <p:extLst>
      <p:ext uri="{BB962C8B-B14F-4D97-AF65-F5344CB8AC3E}">
        <p14:creationId xmlns:p14="http://schemas.microsoft.com/office/powerpoint/2010/main" val="4279614036"/>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lstStyle/>
          <a:p>
            <a:pPr eaLnBrk="1" hangingPunct="1"/>
            <a:r>
              <a:rPr lang="en-GB" smtClean="0"/>
              <a:t>Automated support for verification and validation of requirements models</a:t>
            </a:r>
          </a:p>
          <a:p>
            <a:pPr lvl="1" eaLnBrk="1" hangingPunct="1"/>
            <a:r>
              <a:rPr lang="en-GB" smtClean="0"/>
              <a:t>consistency checking</a:t>
            </a:r>
          </a:p>
          <a:p>
            <a:pPr lvl="1" eaLnBrk="1" hangingPunct="1"/>
            <a:r>
              <a:rPr lang="en-GB" smtClean="0"/>
              <a:t>animation</a:t>
            </a:r>
          </a:p>
        </p:txBody>
      </p:sp>
      <p:sp>
        <p:nvSpPr>
          <p:cNvPr id="14338" name="Rectangle 2"/>
          <p:cNvSpPr>
            <a:spLocks noGrp="1" noChangeArrowheads="1"/>
          </p:cNvSpPr>
          <p:nvPr>
            <p:ph type="title"/>
          </p:nvPr>
        </p:nvSpPr>
        <p:spPr/>
        <p:txBody>
          <a:bodyPr/>
          <a:lstStyle/>
          <a:p>
            <a:pPr eaLnBrk="1" fontAlgn="auto" hangingPunct="1">
              <a:spcAft>
                <a:spcPts val="0"/>
              </a:spcAft>
              <a:defRPr/>
            </a:pPr>
            <a:r>
              <a:rPr lang="en-GB" smtClean="0"/>
              <a:t>Requirements testing tools</a:t>
            </a:r>
          </a:p>
        </p:txBody>
      </p:sp>
    </p:spTree>
    <p:extLst>
      <p:ext uri="{BB962C8B-B14F-4D97-AF65-F5344CB8AC3E}">
        <p14:creationId xmlns:p14="http://schemas.microsoft.com/office/powerpoint/2010/main" val="3356151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eaLnBrk="1" hangingPunct="1"/>
            <a:r>
              <a:rPr lang="en-GB" smtClean="0"/>
              <a:t>Provide information about the quality of software</a:t>
            </a:r>
          </a:p>
          <a:p>
            <a:pPr eaLnBrk="1" hangingPunct="1"/>
            <a:r>
              <a:rPr lang="en-GB" smtClean="0"/>
              <a:t>Code is examined, not executed</a:t>
            </a:r>
          </a:p>
          <a:p>
            <a:pPr eaLnBrk="1" hangingPunct="1"/>
            <a:r>
              <a:rPr lang="en-GB" smtClean="0"/>
              <a:t>Objective measures</a:t>
            </a:r>
          </a:p>
          <a:p>
            <a:pPr lvl="1" eaLnBrk="1" hangingPunct="1"/>
            <a:r>
              <a:rPr lang="en-GB" smtClean="0"/>
              <a:t>cyclomatic complexity</a:t>
            </a:r>
          </a:p>
          <a:p>
            <a:pPr lvl="1" eaLnBrk="1" hangingPunct="1"/>
            <a:r>
              <a:rPr lang="en-GB" smtClean="0"/>
              <a:t>others: nesting levels, size</a:t>
            </a:r>
          </a:p>
        </p:txBody>
      </p:sp>
      <p:sp>
        <p:nvSpPr>
          <p:cNvPr id="15362" name="Rectangle 2"/>
          <p:cNvSpPr>
            <a:spLocks noGrp="1" noChangeArrowheads="1"/>
          </p:cNvSpPr>
          <p:nvPr>
            <p:ph type="title"/>
          </p:nvPr>
        </p:nvSpPr>
        <p:spPr/>
        <p:txBody>
          <a:bodyPr/>
          <a:lstStyle/>
          <a:p>
            <a:pPr eaLnBrk="1" fontAlgn="auto" hangingPunct="1">
              <a:spcAft>
                <a:spcPts val="0"/>
              </a:spcAft>
              <a:defRPr/>
            </a:pPr>
            <a:r>
              <a:rPr lang="en-GB" smtClean="0"/>
              <a:t>Static analysis tools</a:t>
            </a:r>
          </a:p>
        </p:txBody>
      </p:sp>
    </p:spTree>
    <p:extLst>
      <p:ext uri="{BB962C8B-B14F-4D97-AF65-F5344CB8AC3E}">
        <p14:creationId xmlns:p14="http://schemas.microsoft.com/office/powerpoint/2010/main" val="94633905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eaLnBrk="1" hangingPunct="1"/>
            <a:r>
              <a:rPr lang="en-GB" smtClean="0"/>
              <a:t>Generate test inputs</a:t>
            </a:r>
          </a:p>
          <a:p>
            <a:pPr lvl="1" eaLnBrk="1" hangingPunct="1"/>
            <a:r>
              <a:rPr lang="en-GB" smtClean="0"/>
              <a:t>from a formal specification or CASE repository</a:t>
            </a:r>
          </a:p>
          <a:p>
            <a:pPr lvl="1" eaLnBrk="1" hangingPunct="1"/>
            <a:r>
              <a:rPr lang="en-GB" smtClean="0"/>
              <a:t>from code (e.g. code not covered yet) </a:t>
            </a:r>
          </a:p>
        </p:txBody>
      </p:sp>
      <p:sp>
        <p:nvSpPr>
          <p:cNvPr id="16386" name="Rectangle 2"/>
          <p:cNvSpPr>
            <a:spLocks noGrp="1" noChangeArrowheads="1"/>
          </p:cNvSpPr>
          <p:nvPr>
            <p:ph type="title"/>
          </p:nvPr>
        </p:nvSpPr>
        <p:spPr/>
        <p:txBody>
          <a:bodyPr/>
          <a:lstStyle/>
          <a:p>
            <a:pPr eaLnBrk="1" fontAlgn="auto" hangingPunct="1">
              <a:spcAft>
                <a:spcPts val="0"/>
              </a:spcAft>
              <a:defRPr/>
            </a:pPr>
            <a:r>
              <a:rPr lang="en-GB" smtClean="0"/>
              <a:t>Test design tools</a:t>
            </a:r>
          </a:p>
        </p:txBody>
      </p:sp>
    </p:spTree>
    <p:extLst>
      <p:ext uri="{BB962C8B-B14F-4D97-AF65-F5344CB8AC3E}">
        <p14:creationId xmlns:p14="http://schemas.microsoft.com/office/powerpoint/2010/main" val="13522546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eaLnBrk="1" hangingPunct="1"/>
            <a:r>
              <a:rPr lang="en-GB" smtClean="0"/>
              <a:t>Data manipulation</a:t>
            </a:r>
          </a:p>
          <a:p>
            <a:pPr lvl="1" eaLnBrk="1" hangingPunct="1"/>
            <a:r>
              <a:rPr lang="en-GB" smtClean="0"/>
              <a:t>selected from existing databases or files</a:t>
            </a:r>
          </a:p>
          <a:p>
            <a:pPr lvl="1" eaLnBrk="1" hangingPunct="1"/>
            <a:r>
              <a:rPr lang="en-GB" smtClean="0"/>
              <a:t>created according to some rules</a:t>
            </a:r>
          </a:p>
          <a:p>
            <a:pPr lvl="1" eaLnBrk="1" hangingPunct="1"/>
            <a:r>
              <a:rPr lang="en-GB" smtClean="0"/>
              <a:t>edited from other sources </a:t>
            </a:r>
          </a:p>
        </p:txBody>
      </p:sp>
      <p:sp>
        <p:nvSpPr>
          <p:cNvPr id="17410" name="Rectangle 2"/>
          <p:cNvSpPr>
            <a:spLocks noGrp="1" noChangeArrowheads="1"/>
          </p:cNvSpPr>
          <p:nvPr>
            <p:ph type="title"/>
          </p:nvPr>
        </p:nvSpPr>
        <p:spPr/>
        <p:txBody>
          <a:bodyPr/>
          <a:lstStyle/>
          <a:p>
            <a:pPr eaLnBrk="1" fontAlgn="auto" hangingPunct="1">
              <a:spcAft>
                <a:spcPts val="0"/>
              </a:spcAft>
              <a:defRPr/>
            </a:pPr>
            <a:r>
              <a:rPr lang="en-GB" smtClean="0"/>
              <a:t>Test data preparation tools</a:t>
            </a:r>
          </a:p>
        </p:txBody>
      </p:sp>
    </p:spTree>
    <p:extLst>
      <p:ext uri="{BB962C8B-B14F-4D97-AF65-F5344CB8AC3E}">
        <p14:creationId xmlns:p14="http://schemas.microsoft.com/office/powerpoint/2010/main" val="10876527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p:txBody>
          <a:bodyPr/>
          <a:lstStyle/>
          <a:p>
            <a:pPr eaLnBrk="1" hangingPunct="1"/>
            <a:r>
              <a:rPr lang="en-GB" smtClean="0"/>
              <a:t>Interface to the software being tested</a:t>
            </a:r>
          </a:p>
          <a:p>
            <a:pPr eaLnBrk="1" hangingPunct="1"/>
            <a:r>
              <a:rPr lang="en-GB" smtClean="0"/>
              <a:t>Run tests as though run by a human tester</a:t>
            </a:r>
          </a:p>
          <a:p>
            <a:pPr eaLnBrk="1" hangingPunct="1"/>
            <a:r>
              <a:rPr lang="en-GB" smtClean="0"/>
              <a:t>Test scripts in a programmable language</a:t>
            </a:r>
          </a:p>
          <a:p>
            <a:pPr eaLnBrk="1" hangingPunct="1"/>
            <a:r>
              <a:rPr lang="en-GB" smtClean="0"/>
              <a:t>Data, test inputs and expected results held in test repositories</a:t>
            </a:r>
          </a:p>
          <a:p>
            <a:pPr eaLnBrk="1" hangingPunct="1"/>
            <a:r>
              <a:rPr lang="en-GB" smtClean="0"/>
              <a:t>Most often used to automate regression testing</a:t>
            </a:r>
          </a:p>
        </p:txBody>
      </p:sp>
      <p:sp>
        <p:nvSpPr>
          <p:cNvPr id="18434" name="Rectangle 2"/>
          <p:cNvSpPr>
            <a:spLocks noGrp="1" noChangeArrowheads="1"/>
          </p:cNvSpPr>
          <p:nvPr>
            <p:ph type="title"/>
          </p:nvPr>
        </p:nvSpPr>
        <p:spPr/>
        <p:txBody>
          <a:bodyPr/>
          <a:lstStyle/>
          <a:p>
            <a:pPr eaLnBrk="1" fontAlgn="auto" hangingPunct="1">
              <a:spcAft>
                <a:spcPts val="0"/>
              </a:spcAft>
              <a:defRPr/>
            </a:pPr>
            <a:r>
              <a:rPr lang="en-GB" smtClean="0"/>
              <a:t>Test running tools 1</a:t>
            </a:r>
          </a:p>
        </p:txBody>
      </p:sp>
    </p:spTree>
    <p:extLst>
      <p:ext uri="{BB962C8B-B14F-4D97-AF65-F5344CB8AC3E}">
        <p14:creationId xmlns:p14="http://schemas.microsoft.com/office/powerpoint/2010/main" val="19629042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pPr eaLnBrk="1" hangingPunct="1"/>
            <a:r>
              <a:rPr lang="en-GB" smtClean="0"/>
              <a:t>Character-based</a:t>
            </a:r>
          </a:p>
          <a:p>
            <a:pPr lvl="1" eaLnBrk="1" hangingPunct="1"/>
            <a:r>
              <a:rPr lang="en-GB" smtClean="0"/>
              <a:t>simulates user interaction from dumb terminals</a:t>
            </a:r>
          </a:p>
          <a:p>
            <a:pPr lvl="1" eaLnBrk="1" hangingPunct="1"/>
            <a:r>
              <a:rPr lang="en-GB" smtClean="0"/>
              <a:t>capture keystrokes and screen responses</a:t>
            </a:r>
          </a:p>
          <a:p>
            <a:pPr eaLnBrk="1" hangingPunct="1"/>
            <a:r>
              <a:rPr lang="en-GB" smtClean="0"/>
              <a:t>GUI (Graphical User Interface)</a:t>
            </a:r>
          </a:p>
          <a:p>
            <a:pPr lvl="1" eaLnBrk="1" hangingPunct="1"/>
            <a:r>
              <a:rPr lang="en-GB" smtClean="0"/>
              <a:t>simulates user interaction for WIMP applications (Windows, Icons, Mouse, Pointer)</a:t>
            </a:r>
          </a:p>
          <a:p>
            <a:pPr lvl="1" eaLnBrk="1" hangingPunct="1"/>
            <a:r>
              <a:rPr lang="en-GB" smtClean="0"/>
              <a:t>capture mouse movement, button clicks, and keyboard inputs</a:t>
            </a:r>
          </a:p>
          <a:p>
            <a:pPr lvl="1" eaLnBrk="1" hangingPunct="1"/>
            <a:r>
              <a:rPr lang="en-GB" smtClean="0"/>
              <a:t>capture screens, bitmaps, characters, object states</a:t>
            </a:r>
          </a:p>
        </p:txBody>
      </p:sp>
      <p:sp>
        <p:nvSpPr>
          <p:cNvPr id="19458" name="Rectangle 2"/>
          <p:cNvSpPr>
            <a:spLocks noGrp="1" noChangeArrowheads="1"/>
          </p:cNvSpPr>
          <p:nvPr>
            <p:ph type="title"/>
          </p:nvPr>
        </p:nvSpPr>
        <p:spPr/>
        <p:txBody>
          <a:bodyPr/>
          <a:lstStyle/>
          <a:p>
            <a:pPr eaLnBrk="1" fontAlgn="auto" hangingPunct="1">
              <a:spcAft>
                <a:spcPts val="0"/>
              </a:spcAft>
              <a:defRPr/>
            </a:pPr>
            <a:r>
              <a:rPr lang="en-GB" smtClean="0"/>
              <a:t>Test running tools 2</a:t>
            </a:r>
          </a:p>
        </p:txBody>
      </p:sp>
    </p:spTree>
    <p:extLst>
      <p:ext uri="{BB962C8B-B14F-4D97-AF65-F5344CB8AC3E}">
        <p14:creationId xmlns:p14="http://schemas.microsoft.com/office/powerpoint/2010/main" val="37526847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p:txBody>
          <a:bodyPr/>
          <a:lstStyle/>
          <a:p>
            <a:pPr eaLnBrk="1" hangingPunct="1"/>
            <a:r>
              <a:rPr lang="en-GB" smtClean="0"/>
              <a:t>Detect differences between actual test results and expected results</a:t>
            </a:r>
          </a:p>
          <a:p>
            <a:pPr lvl="1" eaLnBrk="1" hangingPunct="1"/>
            <a:r>
              <a:rPr lang="en-GB" smtClean="0"/>
              <a:t>screens, characters, bitmaps</a:t>
            </a:r>
          </a:p>
          <a:p>
            <a:pPr lvl="1" eaLnBrk="1" hangingPunct="1"/>
            <a:r>
              <a:rPr lang="en-GB" smtClean="0"/>
              <a:t>masking and filtering</a:t>
            </a:r>
          </a:p>
          <a:p>
            <a:pPr eaLnBrk="1" hangingPunct="1"/>
            <a:r>
              <a:rPr lang="en-GB" smtClean="0"/>
              <a:t>Test running tools normally include comparison capability</a:t>
            </a:r>
          </a:p>
          <a:p>
            <a:pPr eaLnBrk="1" hangingPunct="1"/>
            <a:r>
              <a:rPr lang="en-GB" smtClean="0"/>
              <a:t>Stand-alone comparison tools for files or databases</a:t>
            </a:r>
          </a:p>
        </p:txBody>
      </p:sp>
      <p:sp>
        <p:nvSpPr>
          <p:cNvPr id="20482" name="Rectangle 2"/>
          <p:cNvSpPr>
            <a:spLocks noGrp="1" noChangeArrowheads="1"/>
          </p:cNvSpPr>
          <p:nvPr>
            <p:ph type="title"/>
          </p:nvPr>
        </p:nvSpPr>
        <p:spPr/>
        <p:txBody>
          <a:bodyPr/>
          <a:lstStyle/>
          <a:p>
            <a:pPr eaLnBrk="1" fontAlgn="auto" hangingPunct="1">
              <a:spcAft>
                <a:spcPts val="0"/>
              </a:spcAft>
              <a:defRPr/>
            </a:pPr>
            <a:r>
              <a:rPr lang="en-GB" smtClean="0"/>
              <a:t>Comparison tools</a:t>
            </a:r>
          </a:p>
        </p:txBody>
      </p:sp>
    </p:spTree>
    <p:extLst>
      <p:ext uri="{BB962C8B-B14F-4D97-AF65-F5344CB8AC3E}">
        <p14:creationId xmlns:p14="http://schemas.microsoft.com/office/powerpoint/2010/main" val="411663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Box Approach</a:t>
            </a:r>
            <a:endParaRPr lang="en-IE" dirty="0"/>
          </a:p>
        </p:txBody>
      </p:sp>
      <p:sp>
        <p:nvSpPr>
          <p:cNvPr id="5" name="Cube 4"/>
          <p:cNvSpPr/>
          <p:nvPr/>
        </p:nvSpPr>
        <p:spPr>
          <a:xfrm>
            <a:off x="1103302" y="3068960"/>
            <a:ext cx="2399954" cy="1656184"/>
          </a:xfrm>
          <a:prstGeom prst="cub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Cube 5"/>
          <p:cNvSpPr/>
          <p:nvPr/>
        </p:nvSpPr>
        <p:spPr>
          <a:xfrm>
            <a:off x="4655234" y="3068960"/>
            <a:ext cx="2399954" cy="1656184"/>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Cube 6"/>
          <p:cNvSpPr/>
          <p:nvPr/>
        </p:nvSpPr>
        <p:spPr>
          <a:xfrm>
            <a:off x="8399163" y="3068960"/>
            <a:ext cx="2399954" cy="1656184"/>
          </a:xfrm>
          <a:prstGeom prst="cub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1007304" y="1980709"/>
            <a:ext cx="2858433" cy="1077218"/>
          </a:xfrm>
          <a:prstGeom prst="rect">
            <a:avLst/>
          </a:prstGeom>
          <a:noFill/>
        </p:spPr>
        <p:txBody>
          <a:bodyPr wrap="square" lIns="91440" tIns="45720" rIns="91440" bIns="45720">
            <a:spAutoFit/>
          </a:bodyPr>
          <a:lstStyle/>
          <a:p>
            <a:pPr algn="ctr"/>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Black</a:t>
            </a:r>
          </a:p>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3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 name="Rectangle 8"/>
          <p:cNvSpPr/>
          <p:nvPr/>
        </p:nvSpPr>
        <p:spPr>
          <a:xfrm>
            <a:off x="4647578" y="1991742"/>
            <a:ext cx="2910217" cy="1077218"/>
          </a:xfrm>
          <a:prstGeom prst="rect">
            <a:avLst/>
          </a:prstGeom>
          <a:noFill/>
        </p:spPr>
        <p:txBody>
          <a:bodyPr wrap="square" lIns="91440" tIns="45720" rIns="91440" bIns="45720">
            <a:spAutoFit/>
          </a:bodyPr>
          <a:lstStyle/>
          <a:p>
            <a:pPr algn="ctr"/>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White</a:t>
            </a:r>
          </a:p>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3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0" name="Rectangle 9"/>
          <p:cNvSpPr/>
          <p:nvPr/>
        </p:nvSpPr>
        <p:spPr>
          <a:xfrm>
            <a:off x="8387763" y="1967935"/>
            <a:ext cx="2495952" cy="1077218"/>
          </a:xfrm>
          <a:prstGeom prst="rect">
            <a:avLst/>
          </a:prstGeom>
          <a:noFill/>
        </p:spPr>
        <p:txBody>
          <a:bodyPr wrap="square" lIns="91440" tIns="45720" rIns="91440" bIns="45720">
            <a:spAutoFit/>
          </a:bodyPr>
          <a:lstStyle/>
          <a:p>
            <a:pPr algn="ctr"/>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Grey</a:t>
            </a:r>
          </a:p>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3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Rectangle 10"/>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7545684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lstStyle/>
          <a:p>
            <a:pPr eaLnBrk="1" hangingPunct="1"/>
            <a:r>
              <a:rPr lang="en-GB" smtClean="0"/>
              <a:t>Used to exercise software which does not have a user interface (yet)</a:t>
            </a:r>
          </a:p>
          <a:p>
            <a:pPr eaLnBrk="1" hangingPunct="1"/>
            <a:r>
              <a:rPr lang="en-GB" smtClean="0"/>
              <a:t>Used to run groups of automated tests or comparisons</a:t>
            </a:r>
          </a:p>
          <a:p>
            <a:pPr eaLnBrk="1" hangingPunct="1"/>
            <a:r>
              <a:rPr lang="en-GB" smtClean="0"/>
              <a:t>Often custom-build</a:t>
            </a:r>
          </a:p>
          <a:p>
            <a:pPr eaLnBrk="1" hangingPunct="1"/>
            <a:r>
              <a:rPr lang="en-GB" smtClean="0"/>
              <a:t>Simulators (where testing in real environment would be too costly or dangerous)</a:t>
            </a:r>
          </a:p>
        </p:txBody>
      </p:sp>
      <p:sp>
        <p:nvSpPr>
          <p:cNvPr id="21506" name="Rectangle 2"/>
          <p:cNvSpPr>
            <a:spLocks noGrp="1" noChangeArrowheads="1"/>
          </p:cNvSpPr>
          <p:nvPr>
            <p:ph type="title"/>
          </p:nvPr>
        </p:nvSpPr>
        <p:spPr/>
        <p:txBody>
          <a:bodyPr/>
          <a:lstStyle/>
          <a:p>
            <a:pPr eaLnBrk="1" fontAlgn="auto" hangingPunct="1">
              <a:spcAft>
                <a:spcPts val="0"/>
              </a:spcAft>
              <a:defRPr/>
            </a:pPr>
            <a:r>
              <a:rPr lang="en-GB" smtClean="0"/>
              <a:t>Test harnesses and drivers</a:t>
            </a:r>
          </a:p>
        </p:txBody>
      </p:sp>
    </p:spTree>
    <p:extLst>
      <p:ext uri="{BB962C8B-B14F-4D97-AF65-F5344CB8AC3E}">
        <p14:creationId xmlns:p14="http://schemas.microsoft.com/office/powerpoint/2010/main" val="29539113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lstStyle/>
          <a:p>
            <a:pPr eaLnBrk="1" hangingPunct="1"/>
            <a:r>
              <a:rPr lang="en-GB" smtClean="0"/>
              <a:t>Load generation</a:t>
            </a:r>
          </a:p>
          <a:p>
            <a:pPr lvl="1" eaLnBrk="1" hangingPunct="1"/>
            <a:r>
              <a:rPr lang="en-GB" smtClean="0"/>
              <a:t>drive application via user interface or test harness</a:t>
            </a:r>
          </a:p>
          <a:p>
            <a:pPr lvl="1" eaLnBrk="1" hangingPunct="1"/>
            <a:r>
              <a:rPr lang="en-GB" smtClean="0"/>
              <a:t>simulates realistic load on the system &amp; logs the number of transactions</a:t>
            </a:r>
          </a:p>
          <a:p>
            <a:pPr eaLnBrk="1" hangingPunct="1"/>
            <a:r>
              <a:rPr lang="en-GB" smtClean="0"/>
              <a:t>Transaction measurement</a:t>
            </a:r>
          </a:p>
          <a:p>
            <a:pPr lvl="1" eaLnBrk="1" hangingPunct="1"/>
            <a:r>
              <a:rPr lang="en-GB" smtClean="0"/>
              <a:t>response times for selected transactions via user interface</a:t>
            </a:r>
          </a:p>
          <a:p>
            <a:pPr eaLnBrk="1" hangingPunct="1"/>
            <a:r>
              <a:rPr lang="en-GB" smtClean="0"/>
              <a:t>Reports based on logs, graphs of load versus response times</a:t>
            </a:r>
          </a:p>
        </p:txBody>
      </p:sp>
      <p:sp>
        <p:nvSpPr>
          <p:cNvPr id="22530" name="Rectangle 2"/>
          <p:cNvSpPr>
            <a:spLocks noGrp="1" noChangeArrowheads="1"/>
          </p:cNvSpPr>
          <p:nvPr>
            <p:ph type="title"/>
          </p:nvPr>
        </p:nvSpPr>
        <p:spPr/>
        <p:txBody>
          <a:bodyPr/>
          <a:lstStyle/>
          <a:p>
            <a:pPr eaLnBrk="1" fontAlgn="auto" hangingPunct="1">
              <a:spcAft>
                <a:spcPts val="0"/>
              </a:spcAft>
              <a:defRPr/>
            </a:pPr>
            <a:r>
              <a:rPr lang="en-GB" smtClean="0"/>
              <a:t>Performance testing tools</a:t>
            </a:r>
          </a:p>
        </p:txBody>
      </p:sp>
    </p:spTree>
    <p:extLst>
      <p:ext uri="{BB962C8B-B14F-4D97-AF65-F5344CB8AC3E}">
        <p14:creationId xmlns:p14="http://schemas.microsoft.com/office/powerpoint/2010/main" val="16304295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lstStyle/>
          <a:p>
            <a:pPr eaLnBrk="1" hangingPunct="1"/>
            <a:r>
              <a:rPr lang="en-GB" smtClean="0"/>
              <a:t>Provide run-time information on software (while tests are run)</a:t>
            </a:r>
          </a:p>
          <a:p>
            <a:pPr lvl="1" eaLnBrk="1" hangingPunct="1"/>
            <a:r>
              <a:rPr lang="en-GB" smtClean="0"/>
              <a:t>allocation, use and de-allocation of resources, e.g. memory leaks</a:t>
            </a:r>
          </a:p>
          <a:p>
            <a:pPr lvl="1" eaLnBrk="1" hangingPunct="1"/>
            <a:r>
              <a:rPr lang="en-GB" smtClean="0"/>
              <a:t>flag unassigned pointers or pointer arithmetic faults</a:t>
            </a:r>
          </a:p>
        </p:txBody>
      </p:sp>
      <p:sp>
        <p:nvSpPr>
          <p:cNvPr id="23554" name="Rectangle 2"/>
          <p:cNvSpPr>
            <a:spLocks noGrp="1" noChangeArrowheads="1"/>
          </p:cNvSpPr>
          <p:nvPr>
            <p:ph type="title"/>
          </p:nvPr>
        </p:nvSpPr>
        <p:spPr/>
        <p:txBody>
          <a:bodyPr/>
          <a:lstStyle/>
          <a:p>
            <a:pPr eaLnBrk="1" fontAlgn="auto" hangingPunct="1">
              <a:spcAft>
                <a:spcPts val="0"/>
              </a:spcAft>
              <a:defRPr/>
            </a:pPr>
            <a:r>
              <a:rPr lang="en-GB" smtClean="0"/>
              <a:t>Dynamic analysis tools</a:t>
            </a:r>
          </a:p>
        </p:txBody>
      </p:sp>
    </p:spTree>
    <p:extLst>
      <p:ext uri="{BB962C8B-B14F-4D97-AF65-F5344CB8AC3E}">
        <p14:creationId xmlns:p14="http://schemas.microsoft.com/office/powerpoint/2010/main" val="21688518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7"/>
          <p:cNvSpPr>
            <a:spLocks noGrp="1" noChangeArrowheads="1"/>
          </p:cNvSpPr>
          <p:nvPr>
            <p:ph idx="1"/>
          </p:nvPr>
        </p:nvSpPr>
        <p:spPr>
          <a:xfrm>
            <a:off x="914281" y="1371600"/>
            <a:ext cx="10361851" cy="4267200"/>
          </a:xfrm>
        </p:spPr>
        <p:txBody>
          <a:bodyPr/>
          <a:lstStyle/>
          <a:p>
            <a:pPr eaLnBrk="1" hangingPunct="1"/>
            <a:r>
              <a:rPr lang="en-GB" smtClean="0"/>
              <a:t>Used by programmers when investigating, fixing and testing faults</a:t>
            </a:r>
          </a:p>
          <a:p>
            <a:pPr eaLnBrk="1" hangingPunct="1"/>
            <a:r>
              <a:rPr lang="en-GB" smtClean="0"/>
              <a:t>Used to reproduce faults and examine program execution in detail</a:t>
            </a:r>
          </a:p>
          <a:p>
            <a:pPr lvl="1" eaLnBrk="1" hangingPunct="1"/>
            <a:r>
              <a:rPr lang="en-GB" smtClean="0"/>
              <a:t>single-stepping</a:t>
            </a:r>
          </a:p>
          <a:p>
            <a:pPr lvl="1" eaLnBrk="1" hangingPunct="1"/>
            <a:r>
              <a:rPr lang="en-GB" smtClean="0"/>
              <a:t>breakpoints or watchpoints at any statement</a:t>
            </a:r>
          </a:p>
          <a:p>
            <a:pPr lvl="1" eaLnBrk="1" hangingPunct="1"/>
            <a:r>
              <a:rPr lang="en-GB" smtClean="0"/>
              <a:t>examine contents of variables and other data</a:t>
            </a:r>
          </a:p>
        </p:txBody>
      </p:sp>
      <p:sp>
        <p:nvSpPr>
          <p:cNvPr id="24578" name="Rectangle 1026"/>
          <p:cNvSpPr>
            <a:spLocks noGrp="1" noChangeArrowheads="1"/>
          </p:cNvSpPr>
          <p:nvPr>
            <p:ph type="title"/>
          </p:nvPr>
        </p:nvSpPr>
        <p:spPr/>
        <p:txBody>
          <a:bodyPr/>
          <a:lstStyle/>
          <a:p>
            <a:pPr eaLnBrk="1" fontAlgn="auto" hangingPunct="1">
              <a:spcAft>
                <a:spcPts val="0"/>
              </a:spcAft>
              <a:defRPr/>
            </a:pPr>
            <a:r>
              <a:rPr lang="en-GB" smtClean="0"/>
              <a:t>Debugging tools</a:t>
            </a:r>
          </a:p>
        </p:txBody>
      </p:sp>
    </p:spTree>
    <p:extLst>
      <p:ext uri="{BB962C8B-B14F-4D97-AF65-F5344CB8AC3E}">
        <p14:creationId xmlns:p14="http://schemas.microsoft.com/office/powerpoint/2010/main" val="149053928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eaLnBrk="1" hangingPunct="1"/>
            <a:r>
              <a:rPr lang="en-GB" smtClean="0"/>
              <a:t>Management of testware: test plans, specifications, results</a:t>
            </a:r>
          </a:p>
          <a:p>
            <a:pPr eaLnBrk="1" hangingPunct="1"/>
            <a:r>
              <a:rPr lang="en-GB" smtClean="0"/>
              <a:t>Project management of the test process, e.g. estimation, schedule tests, log results</a:t>
            </a:r>
          </a:p>
          <a:p>
            <a:pPr eaLnBrk="1" hangingPunct="1"/>
            <a:r>
              <a:rPr lang="en-GB" smtClean="0"/>
              <a:t>Incident management tools (may include workflow facilities to track allocation, correction and retesting)</a:t>
            </a:r>
          </a:p>
          <a:p>
            <a:pPr eaLnBrk="1" hangingPunct="1"/>
            <a:r>
              <a:rPr lang="en-GB" smtClean="0"/>
              <a:t>Traceability (of tests to requirements, designs)</a:t>
            </a:r>
          </a:p>
        </p:txBody>
      </p:sp>
      <p:sp>
        <p:nvSpPr>
          <p:cNvPr id="25602" name="Rectangle 2"/>
          <p:cNvSpPr>
            <a:spLocks noGrp="1" noChangeArrowheads="1"/>
          </p:cNvSpPr>
          <p:nvPr>
            <p:ph type="title"/>
          </p:nvPr>
        </p:nvSpPr>
        <p:spPr/>
        <p:txBody>
          <a:bodyPr/>
          <a:lstStyle/>
          <a:p>
            <a:pPr eaLnBrk="1" fontAlgn="auto" hangingPunct="1">
              <a:spcAft>
                <a:spcPts val="0"/>
              </a:spcAft>
              <a:defRPr/>
            </a:pPr>
            <a:r>
              <a:rPr lang="en-GB" smtClean="0"/>
              <a:t>Test management tools</a:t>
            </a:r>
          </a:p>
        </p:txBody>
      </p:sp>
    </p:spTree>
    <p:extLst>
      <p:ext uri="{BB962C8B-B14F-4D97-AF65-F5344CB8AC3E}">
        <p14:creationId xmlns:p14="http://schemas.microsoft.com/office/powerpoint/2010/main" val="8279727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lstStyle/>
          <a:p>
            <a:pPr eaLnBrk="1" hangingPunct="1"/>
            <a:r>
              <a:rPr lang="en-GB" smtClean="0"/>
              <a:t>Objective measure of what parts of the software structure was executed by tests</a:t>
            </a:r>
          </a:p>
          <a:p>
            <a:pPr eaLnBrk="1" hangingPunct="1"/>
            <a:r>
              <a:rPr lang="en-GB" smtClean="0"/>
              <a:t>Code is instrumented in a static analysis pass</a:t>
            </a:r>
          </a:p>
          <a:p>
            <a:pPr eaLnBrk="1" hangingPunct="1"/>
            <a:r>
              <a:rPr lang="en-GB" smtClean="0"/>
              <a:t>Tests are run through the instrumented code</a:t>
            </a:r>
          </a:p>
          <a:p>
            <a:pPr eaLnBrk="1" hangingPunct="1"/>
            <a:r>
              <a:rPr lang="en-GB" smtClean="0"/>
              <a:t>Tool reports what has and has not been covered by those tests, line by line and summary statistics</a:t>
            </a:r>
          </a:p>
          <a:p>
            <a:pPr eaLnBrk="1" hangingPunct="1"/>
            <a:r>
              <a:rPr lang="en-GB" smtClean="0"/>
              <a:t>Different types of coverage: statement, branch, condition, LCSAJ, et al</a:t>
            </a:r>
          </a:p>
        </p:txBody>
      </p:sp>
      <p:sp>
        <p:nvSpPr>
          <p:cNvPr id="26626" name="Rectangle 2"/>
          <p:cNvSpPr>
            <a:spLocks noGrp="1" noChangeArrowheads="1"/>
          </p:cNvSpPr>
          <p:nvPr>
            <p:ph type="title"/>
          </p:nvPr>
        </p:nvSpPr>
        <p:spPr/>
        <p:txBody>
          <a:bodyPr/>
          <a:lstStyle/>
          <a:p>
            <a:pPr eaLnBrk="1" fontAlgn="auto" hangingPunct="1">
              <a:spcAft>
                <a:spcPts val="0"/>
              </a:spcAft>
              <a:defRPr/>
            </a:pPr>
            <a:r>
              <a:rPr lang="en-GB" smtClean="0"/>
              <a:t>Coverage measurement tools</a:t>
            </a:r>
          </a:p>
        </p:txBody>
      </p:sp>
    </p:spTree>
    <p:extLst>
      <p:ext uri="{BB962C8B-B14F-4D97-AF65-F5344CB8AC3E}">
        <p14:creationId xmlns:p14="http://schemas.microsoft.com/office/powerpoint/2010/main" val="246720942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Oval 2"/>
          <p:cNvSpPr>
            <a:spLocks noChangeArrowheads="1"/>
          </p:cNvSpPr>
          <p:nvPr/>
        </p:nvSpPr>
        <p:spPr bwMode="auto">
          <a:xfrm>
            <a:off x="3539908" y="4894265"/>
            <a:ext cx="326251" cy="187325"/>
          </a:xfrm>
          <a:prstGeom prst="ellipse">
            <a:avLst/>
          </a:prstGeom>
          <a:solidFill>
            <a:schemeClr val="bg2"/>
          </a:solidFill>
          <a:ln w="12700">
            <a:solidFill>
              <a:schemeClr val="bg2"/>
            </a:solidFill>
            <a:round/>
            <a:headEnd/>
            <a:tailEnd/>
          </a:ln>
        </p:spPr>
        <p:txBody>
          <a:bodyPr wrap="none" anchor="ctr"/>
          <a:lstStyle/>
          <a:p>
            <a:endParaRPr lang="en-IE"/>
          </a:p>
        </p:txBody>
      </p:sp>
      <p:sp>
        <p:nvSpPr>
          <p:cNvPr id="1028" name="Oval 3"/>
          <p:cNvSpPr>
            <a:spLocks noChangeArrowheads="1"/>
          </p:cNvSpPr>
          <p:nvPr/>
        </p:nvSpPr>
        <p:spPr bwMode="auto">
          <a:xfrm>
            <a:off x="2901085" y="4872038"/>
            <a:ext cx="668129" cy="385762"/>
          </a:xfrm>
          <a:prstGeom prst="ellipse">
            <a:avLst/>
          </a:prstGeom>
          <a:solidFill>
            <a:schemeClr val="bg2"/>
          </a:solidFill>
          <a:ln w="12700">
            <a:solidFill>
              <a:schemeClr val="bg2"/>
            </a:solidFill>
            <a:round/>
            <a:headEnd/>
            <a:tailEnd/>
          </a:ln>
        </p:spPr>
        <p:txBody>
          <a:bodyPr wrap="none" anchor="ctr"/>
          <a:lstStyle/>
          <a:p>
            <a:endParaRPr lang="en-IE"/>
          </a:p>
        </p:txBody>
      </p:sp>
      <p:sp>
        <p:nvSpPr>
          <p:cNvPr id="1029" name="Oval 4"/>
          <p:cNvSpPr>
            <a:spLocks noChangeArrowheads="1"/>
          </p:cNvSpPr>
          <p:nvPr/>
        </p:nvSpPr>
        <p:spPr bwMode="auto">
          <a:xfrm>
            <a:off x="1904753" y="4978402"/>
            <a:ext cx="1346025" cy="784225"/>
          </a:xfrm>
          <a:prstGeom prst="ellipse">
            <a:avLst/>
          </a:prstGeom>
          <a:solidFill>
            <a:schemeClr val="bg2"/>
          </a:solidFill>
          <a:ln w="12700">
            <a:solidFill>
              <a:schemeClr val="bg2"/>
            </a:solidFill>
            <a:round/>
            <a:headEnd/>
            <a:tailEnd/>
          </a:ln>
        </p:spPr>
        <p:txBody>
          <a:bodyPr wrap="none" anchor="ctr"/>
          <a:lstStyle/>
          <a:p>
            <a:endParaRPr lang="en-IE"/>
          </a:p>
        </p:txBody>
      </p:sp>
      <p:sp>
        <p:nvSpPr>
          <p:cNvPr id="1030" name="Oval 5"/>
          <p:cNvSpPr>
            <a:spLocks noChangeArrowheads="1"/>
          </p:cNvSpPr>
          <p:nvPr/>
        </p:nvSpPr>
        <p:spPr bwMode="auto">
          <a:xfrm>
            <a:off x="195359" y="5037138"/>
            <a:ext cx="3080815" cy="1581150"/>
          </a:xfrm>
          <a:prstGeom prst="ellipse">
            <a:avLst/>
          </a:prstGeom>
          <a:solidFill>
            <a:schemeClr val="bg2"/>
          </a:solidFill>
          <a:ln w="12700">
            <a:solidFill>
              <a:schemeClr val="bg2"/>
            </a:solidFill>
            <a:round/>
            <a:headEnd/>
            <a:tailEnd/>
          </a:ln>
        </p:spPr>
        <p:txBody>
          <a:bodyPr wrap="none" anchor="ctr"/>
          <a:lstStyle/>
          <a:p>
            <a:endParaRPr lang="en-IE"/>
          </a:p>
        </p:txBody>
      </p:sp>
      <p:sp>
        <p:nvSpPr>
          <p:cNvPr id="1031" name="Oval 6"/>
          <p:cNvSpPr>
            <a:spLocks noChangeArrowheads="1"/>
          </p:cNvSpPr>
          <p:nvPr/>
        </p:nvSpPr>
        <p:spPr bwMode="auto">
          <a:xfrm>
            <a:off x="3852482" y="4806950"/>
            <a:ext cx="1392912" cy="1511300"/>
          </a:xfrm>
          <a:prstGeom prst="ellipse">
            <a:avLst/>
          </a:prstGeom>
          <a:solidFill>
            <a:schemeClr val="accent3">
              <a:lumMod val="20000"/>
              <a:lumOff val="80000"/>
            </a:schemeClr>
          </a:solidFill>
          <a:ln w="12700">
            <a:solidFill>
              <a:schemeClr val="accent1"/>
            </a:solidFill>
            <a:round/>
            <a:headEnd/>
            <a:tailEnd/>
          </a:ln>
        </p:spPr>
        <p:txBody>
          <a:bodyPr wrap="none" anchor="ctr"/>
          <a:lstStyle/>
          <a:p>
            <a:pPr>
              <a:defRPr/>
            </a:pPr>
            <a:endParaRPr lang="en-IE"/>
          </a:p>
        </p:txBody>
      </p:sp>
      <p:grpSp>
        <p:nvGrpSpPr>
          <p:cNvPr id="2" name="Group 7"/>
          <p:cNvGrpSpPr>
            <a:grpSpLocks/>
          </p:cNvGrpSpPr>
          <p:nvPr/>
        </p:nvGrpSpPr>
        <p:grpSpPr bwMode="auto">
          <a:xfrm>
            <a:off x="3725501" y="4730750"/>
            <a:ext cx="1637110" cy="863600"/>
            <a:chOff x="1907" y="2980"/>
            <a:chExt cx="838" cy="544"/>
          </a:xfrm>
          <a:solidFill>
            <a:schemeClr val="accent3">
              <a:lumMod val="75000"/>
            </a:schemeClr>
          </a:solidFill>
        </p:grpSpPr>
        <p:sp>
          <p:nvSpPr>
            <p:cNvPr id="1103" name="AutoShape 8"/>
            <p:cNvSpPr>
              <a:spLocks noChangeArrowheads="1"/>
            </p:cNvSpPr>
            <p:nvPr/>
          </p:nvSpPr>
          <p:spPr bwMode="auto">
            <a:xfrm rot="1140000">
              <a:off x="1948" y="3100"/>
              <a:ext cx="88" cy="42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04" name="AutoShape 9"/>
            <p:cNvSpPr>
              <a:spLocks noChangeArrowheads="1"/>
            </p:cNvSpPr>
            <p:nvPr/>
          </p:nvSpPr>
          <p:spPr bwMode="auto">
            <a:xfrm rot="-1140000">
              <a:off x="2620" y="3100"/>
              <a:ext cx="88" cy="42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05" name="AutoShape 10"/>
            <p:cNvSpPr>
              <a:spLocks noChangeArrowheads="1"/>
            </p:cNvSpPr>
            <p:nvPr/>
          </p:nvSpPr>
          <p:spPr bwMode="auto">
            <a:xfrm>
              <a:off x="2116" y="2980"/>
              <a:ext cx="472"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06" name="AutoShape 11"/>
            <p:cNvSpPr>
              <a:spLocks noChangeArrowheads="1"/>
            </p:cNvSpPr>
            <p:nvPr/>
          </p:nvSpPr>
          <p:spPr bwMode="auto">
            <a:xfrm>
              <a:off x="2212" y="3076"/>
              <a:ext cx="472"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07" name="AutoShape 12"/>
            <p:cNvSpPr>
              <a:spLocks noChangeArrowheads="1"/>
            </p:cNvSpPr>
            <p:nvPr/>
          </p:nvSpPr>
          <p:spPr bwMode="auto">
            <a:xfrm rot="-1560000">
              <a:off x="1963" y="3038"/>
              <a:ext cx="400"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08" name="AutoShape 13"/>
            <p:cNvSpPr>
              <a:spLocks noChangeArrowheads="1"/>
            </p:cNvSpPr>
            <p:nvPr/>
          </p:nvSpPr>
          <p:spPr bwMode="auto">
            <a:xfrm rot="1740000">
              <a:off x="2319" y="3125"/>
              <a:ext cx="426" cy="138"/>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09" name="AutoShape 14"/>
            <p:cNvSpPr>
              <a:spLocks noChangeArrowheads="1"/>
            </p:cNvSpPr>
            <p:nvPr/>
          </p:nvSpPr>
          <p:spPr bwMode="auto">
            <a:xfrm rot="1560000">
              <a:off x="2305" y="3047"/>
              <a:ext cx="400"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10" name="AutoShape 15"/>
            <p:cNvSpPr>
              <a:spLocks noChangeArrowheads="1"/>
            </p:cNvSpPr>
            <p:nvPr/>
          </p:nvSpPr>
          <p:spPr bwMode="auto">
            <a:xfrm rot="-2640000">
              <a:off x="1907" y="3132"/>
              <a:ext cx="424" cy="135"/>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11" name="AutoShape 16"/>
            <p:cNvSpPr>
              <a:spLocks noChangeArrowheads="1"/>
            </p:cNvSpPr>
            <p:nvPr/>
          </p:nvSpPr>
          <p:spPr bwMode="auto">
            <a:xfrm>
              <a:off x="2116" y="3076"/>
              <a:ext cx="424" cy="18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grpSp>
      <p:grpSp>
        <p:nvGrpSpPr>
          <p:cNvPr id="1033" name="Group 17"/>
          <p:cNvGrpSpPr>
            <a:grpSpLocks/>
          </p:cNvGrpSpPr>
          <p:nvPr/>
        </p:nvGrpSpPr>
        <p:grpSpPr bwMode="auto">
          <a:xfrm>
            <a:off x="4180687" y="5302250"/>
            <a:ext cx="734551" cy="679450"/>
            <a:chOff x="2140" y="3340"/>
            <a:chExt cx="376" cy="428"/>
          </a:xfrm>
        </p:grpSpPr>
        <p:sp>
          <p:nvSpPr>
            <p:cNvPr id="1093" name="Oval 18"/>
            <p:cNvSpPr>
              <a:spLocks noChangeArrowheads="1"/>
            </p:cNvSpPr>
            <p:nvPr/>
          </p:nvSpPr>
          <p:spPr bwMode="auto">
            <a:xfrm>
              <a:off x="2140" y="3340"/>
              <a:ext cx="136" cy="4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E"/>
            </a:p>
          </p:txBody>
        </p:sp>
        <p:sp>
          <p:nvSpPr>
            <p:cNvPr id="1094" name="Oval 19"/>
            <p:cNvSpPr>
              <a:spLocks noChangeArrowheads="1"/>
            </p:cNvSpPr>
            <p:nvPr/>
          </p:nvSpPr>
          <p:spPr bwMode="auto">
            <a:xfrm>
              <a:off x="2380" y="3340"/>
              <a:ext cx="136" cy="4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E"/>
            </a:p>
          </p:txBody>
        </p:sp>
        <p:grpSp>
          <p:nvGrpSpPr>
            <p:cNvPr id="1095" name="Group 20"/>
            <p:cNvGrpSpPr>
              <a:grpSpLocks/>
            </p:cNvGrpSpPr>
            <p:nvPr/>
          </p:nvGrpSpPr>
          <p:grpSpPr bwMode="auto">
            <a:xfrm>
              <a:off x="2280" y="3432"/>
              <a:ext cx="96" cy="144"/>
              <a:chOff x="2280" y="3432"/>
              <a:chExt cx="96" cy="144"/>
            </a:xfrm>
          </p:grpSpPr>
          <p:sp>
            <p:nvSpPr>
              <p:cNvPr id="1101" name="Line 21"/>
              <p:cNvSpPr>
                <a:spLocks noChangeShapeType="1"/>
              </p:cNvSpPr>
              <p:nvPr/>
            </p:nvSpPr>
            <p:spPr bwMode="auto">
              <a:xfrm flipH="1">
                <a:off x="2280" y="3432"/>
                <a:ext cx="48" cy="144"/>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102" name="Line 22"/>
              <p:cNvSpPr>
                <a:spLocks noChangeShapeType="1"/>
              </p:cNvSpPr>
              <p:nvPr/>
            </p:nvSpPr>
            <p:spPr bwMode="auto">
              <a:xfrm>
                <a:off x="2280" y="3576"/>
                <a:ext cx="9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1096" name="Line 23"/>
            <p:cNvSpPr>
              <a:spLocks noChangeShapeType="1"/>
            </p:cNvSpPr>
            <p:nvPr/>
          </p:nvSpPr>
          <p:spPr bwMode="auto">
            <a:xfrm flipV="1">
              <a:off x="2208"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97" name="Line 24"/>
            <p:cNvSpPr>
              <a:spLocks noChangeShapeType="1"/>
            </p:cNvSpPr>
            <p:nvPr/>
          </p:nvSpPr>
          <p:spPr bwMode="auto">
            <a:xfrm flipV="1">
              <a:off x="2304"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98" name="Line 25"/>
            <p:cNvSpPr>
              <a:spLocks noChangeShapeType="1"/>
            </p:cNvSpPr>
            <p:nvPr/>
          </p:nvSpPr>
          <p:spPr bwMode="auto">
            <a:xfrm flipV="1">
              <a:off x="2400"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99" name="Line 26"/>
            <p:cNvSpPr>
              <a:spLocks noChangeShapeType="1"/>
            </p:cNvSpPr>
            <p:nvPr/>
          </p:nvSpPr>
          <p:spPr bwMode="auto">
            <a:xfrm flipH="1" flipV="1">
              <a:off x="2256"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100" name="Line 27"/>
            <p:cNvSpPr>
              <a:spLocks noChangeShapeType="1"/>
            </p:cNvSpPr>
            <p:nvPr/>
          </p:nvSpPr>
          <p:spPr bwMode="auto">
            <a:xfrm flipH="1" flipV="1">
              <a:off x="2352"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1034" name="Oval 28"/>
          <p:cNvSpPr>
            <a:spLocks noChangeArrowheads="1"/>
          </p:cNvSpPr>
          <p:nvPr/>
        </p:nvSpPr>
        <p:spPr bwMode="auto">
          <a:xfrm>
            <a:off x="4788255" y="5302250"/>
            <a:ext cx="78143" cy="63500"/>
          </a:xfrm>
          <a:prstGeom prst="ellipse">
            <a:avLst/>
          </a:prstGeom>
          <a:solidFill>
            <a:schemeClr val="tx1"/>
          </a:solidFill>
          <a:ln w="12700">
            <a:solidFill>
              <a:schemeClr val="bg2"/>
            </a:solidFill>
            <a:round/>
            <a:headEnd/>
            <a:tailEnd/>
          </a:ln>
        </p:spPr>
        <p:txBody>
          <a:bodyPr wrap="none" anchor="ctr"/>
          <a:lstStyle/>
          <a:p>
            <a:endParaRPr lang="en-IE"/>
          </a:p>
        </p:txBody>
      </p:sp>
      <p:sp>
        <p:nvSpPr>
          <p:cNvPr id="1035" name="Oval 29"/>
          <p:cNvSpPr>
            <a:spLocks noChangeArrowheads="1"/>
          </p:cNvSpPr>
          <p:nvPr/>
        </p:nvSpPr>
        <p:spPr bwMode="auto">
          <a:xfrm>
            <a:off x="4319393" y="5300663"/>
            <a:ext cx="78143" cy="63500"/>
          </a:xfrm>
          <a:prstGeom prst="ellipse">
            <a:avLst/>
          </a:prstGeom>
          <a:solidFill>
            <a:schemeClr val="tx1"/>
          </a:solidFill>
          <a:ln w="12700">
            <a:solidFill>
              <a:schemeClr val="bg2"/>
            </a:solidFill>
            <a:round/>
            <a:headEnd/>
            <a:tailEnd/>
          </a:ln>
        </p:spPr>
        <p:txBody>
          <a:bodyPr wrap="none" anchor="ctr"/>
          <a:lstStyle/>
          <a:p>
            <a:endParaRPr lang="en-IE"/>
          </a:p>
        </p:txBody>
      </p:sp>
      <p:sp>
        <p:nvSpPr>
          <p:cNvPr id="1036" name="Oval 30"/>
          <p:cNvSpPr>
            <a:spLocks noChangeArrowheads="1"/>
          </p:cNvSpPr>
          <p:nvPr/>
        </p:nvSpPr>
        <p:spPr bwMode="auto">
          <a:xfrm>
            <a:off x="2994857" y="4643438"/>
            <a:ext cx="666175" cy="385762"/>
          </a:xfrm>
          <a:prstGeom prst="ellipse">
            <a:avLst/>
          </a:prstGeom>
          <a:solidFill>
            <a:schemeClr val="bg2"/>
          </a:solidFill>
          <a:ln w="12700">
            <a:solidFill>
              <a:schemeClr val="bg2"/>
            </a:solidFill>
            <a:round/>
            <a:headEnd/>
            <a:tailEnd/>
          </a:ln>
        </p:spPr>
        <p:txBody>
          <a:bodyPr wrap="none" anchor="ctr"/>
          <a:lstStyle/>
          <a:p>
            <a:endParaRPr lang="en-IE"/>
          </a:p>
        </p:txBody>
      </p:sp>
      <p:sp>
        <p:nvSpPr>
          <p:cNvPr id="1037" name="Oval 31"/>
          <p:cNvSpPr>
            <a:spLocks noChangeArrowheads="1"/>
          </p:cNvSpPr>
          <p:nvPr/>
        </p:nvSpPr>
        <p:spPr bwMode="auto">
          <a:xfrm>
            <a:off x="2186070" y="4064002"/>
            <a:ext cx="1346025" cy="784225"/>
          </a:xfrm>
          <a:prstGeom prst="ellipse">
            <a:avLst/>
          </a:prstGeom>
          <a:solidFill>
            <a:schemeClr val="bg2"/>
          </a:solidFill>
          <a:ln w="12700">
            <a:solidFill>
              <a:schemeClr val="bg2"/>
            </a:solidFill>
            <a:round/>
            <a:headEnd/>
            <a:tailEnd/>
          </a:ln>
        </p:spPr>
        <p:txBody>
          <a:bodyPr wrap="none" anchor="ctr"/>
          <a:lstStyle/>
          <a:p>
            <a:endParaRPr lang="en-IE"/>
          </a:p>
        </p:txBody>
      </p:sp>
      <p:sp>
        <p:nvSpPr>
          <p:cNvPr id="1038" name="Oval 32"/>
          <p:cNvSpPr>
            <a:spLocks noChangeArrowheads="1"/>
          </p:cNvSpPr>
          <p:nvPr/>
        </p:nvSpPr>
        <p:spPr bwMode="auto">
          <a:xfrm>
            <a:off x="1224904" y="2903538"/>
            <a:ext cx="2707678" cy="1581150"/>
          </a:xfrm>
          <a:prstGeom prst="ellipse">
            <a:avLst/>
          </a:prstGeom>
          <a:solidFill>
            <a:schemeClr val="bg2"/>
          </a:solidFill>
          <a:ln w="12700">
            <a:solidFill>
              <a:schemeClr val="bg2"/>
            </a:solidFill>
            <a:round/>
            <a:headEnd/>
            <a:tailEnd/>
          </a:ln>
        </p:spPr>
        <p:txBody>
          <a:bodyPr wrap="none" anchor="ctr"/>
          <a:lstStyle/>
          <a:p>
            <a:endParaRPr lang="en-IE"/>
          </a:p>
        </p:txBody>
      </p:sp>
      <p:sp>
        <p:nvSpPr>
          <p:cNvPr id="1039" name="Oval 33"/>
          <p:cNvSpPr>
            <a:spLocks noChangeArrowheads="1"/>
          </p:cNvSpPr>
          <p:nvPr/>
        </p:nvSpPr>
        <p:spPr bwMode="auto">
          <a:xfrm>
            <a:off x="851767" y="1454150"/>
            <a:ext cx="4016585" cy="2349500"/>
          </a:xfrm>
          <a:prstGeom prst="ellipse">
            <a:avLst/>
          </a:prstGeom>
          <a:solidFill>
            <a:schemeClr val="bg2"/>
          </a:solidFill>
          <a:ln w="12700">
            <a:solidFill>
              <a:schemeClr val="bg2"/>
            </a:solidFill>
            <a:round/>
            <a:headEnd/>
            <a:tailEnd/>
          </a:ln>
        </p:spPr>
        <p:txBody>
          <a:bodyPr wrap="none" anchor="ctr"/>
          <a:lstStyle/>
          <a:p>
            <a:endParaRPr lang="en-IE"/>
          </a:p>
        </p:txBody>
      </p:sp>
      <p:sp>
        <p:nvSpPr>
          <p:cNvPr id="1040" name="Rectangle 34"/>
          <p:cNvSpPr>
            <a:spLocks noGrp="1" noChangeArrowheads="1"/>
          </p:cNvSpPr>
          <p:nvPr>
            <p:ph type="title"/>
          </p:nvPr>
        </p:nvSpPr>
        <p:spPr>
          <a:xfrm>
            <a:off x="502074" y="509590"/>
            <a:ext cx="11571124" cy="623887"/>
          </a:xfrm>
        </p:spPr>
        <p:txBody>
          <a:bodyPr>
            <a:normAutofit fontScale="90000"/>
          </a:bodyPr>
          <a:lstStyle/>
          <a:p>
            <a:pPr defTabSz="933450" eaLnBrk="1" fontAlgn="auto" hangingPunct="1">
              <a:spcAft>
                <a:spcPts val="0"/>
              </a:spcAft>
              <a:defRPr/>
            </a:pPr>
            <a:r>
              <a:rPr lang="en-GB" smtClean="0"/>
              <a:t>Unscripted manual testing</a:t>
            </a:r>
          </a:p>
        </p:txBody>
      </p:sp>
      <p:sp>
        <p:nvSpPr>
          <p:cNvPr id="1041" name="Line 35"/>
          <p:cNvSpPr>
            <a:spLocks noChangeShapeType="1"/>
          </p:cNvSpPr>
          <p:nvPr/>
        </p:nvSpPr>
        <p:spPr bwMode="auto">
          <a:xfrm flipV="1">
            <a:off x="5063711" y="5181600"/>
            <a:ext cx="2250538" cy="12192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1042" name="Line 36"/>
          <p:cNvSpPr>
            <a:spLocks noChangeShapeType="1"/>
          </p:cNvSpPr>
          <p:nvPr/>
        </p:nvSpPr>
        <p:spPr bwMode="auto">
          <a:xfrm flipH="1">
            <a:off x="5251256" y="2590800"/>
            <a:ext cx="1031496" cy="22098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1043" name="Rectangle 37"/>
          <p:cNvSpPr>
            <a:spLocks noChangeArrowheads="1"/>
          </p:cNvSpPr>
          <p:nvPr/>
        </p:nvSpPr>
        <p:spPr bwMode="auto">
          <a:xfrm>
            <a:off x="5143808" y="1614488"/>
            <a:ext cx="2143664" cy="95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4:</a:t>
            </a:r>
            <a:r>
              <a:rPr lang="en-GB" sz="2800" b="1">
                <a:solidFill>
                  <a:schemeClr val="tx2"/>
                </a:solidFill>
              </a:rPr>
              <a:t> </a:t>
            </a:r>
            <a:r>
              <a:rPr lang="en-GB" sz="2800" b="1"/>
              <a:t>check</a:t>
            </a:r>
            <a:br>
              <a:rPr lang="en-GB" sz="2800" b="1"/>
            </a:br>
            <a:r>
              <a:rPr lang="en-GB" sz="2800" b="1"/>
              <a:t>it worked OK</a:t>
            </a:r>
            <a:endParaRPr lang="en-GB" sz="2800" b="1">
              <a:solidFill>
                <a:schemeClr val="tx2"/>
              </a:solidFill>
            </a:endParaRPr>
          </a:p>
        </p:txBody>
      </p:sp>
      <p:sp>
        <p:nvSpPr>
          <p:cNvPr id="1044" name="Line 38"/>
          <p:cNvSpPr>
            <a:spLocks noChangeShapeType="1"/>
          </p:cNvSpPr>
          <p:nvPr/>
        </p:nvSpPr>
        <p:spPr bwMode="auto">
          <a:xfrm flipH="1" flipV="1">
            <a:off x="6282752" y="2590800"/>
            <a:ext cx="937725" cy="1066800"/>
          </a:xfrm>
          <a:prstGeom prst="line">
            <a:avLst/>
          </a:prstGeom>
          <a:noFill/>
          <a:ln w="50800">
            <a:solidFill>
              <a:srgbClr val="00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nvGrpSpPr>
          <p:cNvPr id="1045" name="Group 39"/>
          <p:cNvGrpSpPr>
            <a:grpSpLocks/>
          </p:cNvGrpSpPr>
          <p:nvPr/>
        </p:nvGrpSpPr>
        <p:grpSpPr bwMode="auto">
          <a:xfrm>
            <a:off x="4407302" y="3810000"/>
            <a:ext cx="3563352" cy="1524000"/>
            <a:chOff x="2256" y="2400"/>
            <a:chExt cx="1824" cy="960"/>
          </a:xfrm>
        </p:grpSpPr>
        <p:sp>
          <p:nvSpPr>
            <p:cNvPr id="1091" name="Line 40"/>
            <p:cNvSpPr>
              <a:spLocks noChangeShapeType="1"/>
            </p:cNvSpPr>
            <p:nvPr/>
          </p:nvSpPr>
          <p:spPr bwMode="auto">
            <a:xfrm flipV="1">
              <a:off x="2496" y="2400"/>
              <a:ext cx="1536" cy="960"/>
            </a:xfrm>
            <a:prstGeom prst="line">
              <a:avLst/>
            </a:prstGeom>
            <a:noFill/>
            <a:ln w="25400">
              <a:solidFill>
                <a:srgbClr val="00FF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92" name="Line 41"/>
            <p:cNvSpPr>
              <a:spLocks noChangeShapeType="1"/>
            </p:cNvSpPr>
            <p:nvPr/>
          </p:nvSpPr>
          <p:spPr bwMode="auto">
            <a:xfrm flipH="1">
              <a:off x="2256" y="2400"/>
              <a:ext cx="1824" cy="960"/>
            </a:xfrm>
            <a:prstGeom prst="line">
              <a:avLst/>
            </a:prstGeom>
            <a:noFill/>
            <a:ln w="25400">
              <a:solidFill>
                <a:srgbClr val="00FF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1046" name="Rectangle 42"/>
          <p:cNvSpPr>
            <a:spLocks noChangeArrowheads="1"/>
          </p:cNvSpPr>
          <p:nvPr/>
        </p:nvSpPr>
        <p:spPr bwMode="auto">
          <a:xfrm>
            <a:off x="1766047" y="1493839"/>
            <a:ext cx="1968488"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3200" b="1">
                <a:solidFill>
                  <a:srgbClr val="000000"/>
                </a:solidFill>
                <a:latin typeface="Times New Roman" pitchFamily="18" charset="0"/>
              </a:rPr>
              <a:t>“Try this”</a:t>
            </a:r>
          </a:p>
        </p:txBody>
      </p:sp>
      <p:sp>
        <p:nvSpPr>
          <p:cNvPr id="1047" name="Rectangle 43"/>
          <p:cNvSpPr>
            <a:spLocks noChangeArrowheads="1"/>
          </p:cNvSpPr>
          <p:nvPr/>
        </p:nvSpPr>
        <p:spPr bwMode="auto">
          <a:xfrm>
            <a:off x="1109641" y="1951039"/>
            <a:ext cx="2035814"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3200" b="1">
                <a:solidFill>
                  <a:srgbClr val="000000"/>
                </a:solidFill>
                <a:latin typeface="Times New Roman" pitchFamily="18" charset="0"/>
              </a:rPr>
              <a:t>“Try that”</a:t>
            </a:r>
          </a:p>
        </p:txBody>
      </p:sp>
      <p:sp>
        <p:nvSpPr>
          <p:cNvPr id="1048" name="Rectangle 44"/>
          <p:cNvSpPr>
            <a:spLocks noChangeArrowheads="1"/>
          </p:cNvSpPr>
          <p:nvPr/>
        </p:nvSpPr>
        <p:spPr bwMode="auto">
          <a:xfrm>
            <a:off x="828323" y="2408239"/>
            <a:ext cx="3090590"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3200" b="1">
                <a:solidFill>
                  <a:srgbClr val="000000"/>
                </a:solidFill>
                <a:latin typeface="Times New Roman" pitchFamily="18" charset="0"/>
              </a:rPr>
              <a:t>“What about ...”</a:t>
            </a:r>
          </a:p>
        </p:txBody>
      </p:sp>
      <p:sp>
        <p:nvSpPr>
          <p:cNvPr id="1049" name="Rectangle 45"/>
          <p:cNvSpPr>
            <a:spLocks noChangeArrowheads="1"/>
          </p:cNvSpPr>
          <p:nvPr/>
        </p:nvSpPr>
        <p:spPr bwMode="auto">
          <a:xfrm>
            <a:off x="1486684" y="2865439"/>
            <a:ext cx="2338782"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3200" b="1">
                <a:solidFill>
                  <a:srgbClr val="000000"/>
                </a:solidFill>
                <a:latin typeface="Times New Roman" pitchFamily="18" charset="0"/>
              </a:rPr>
              <a:t>“What if ...”</a:t>
            </a:r>
          </a:p>
        </p:txBody>
      </p:sp>
      <p:sp>
        <p:nvSpPr>
          <p:cNvPr id="1050" name="Rectangle 46"/>
          <p:cNvSpPr>
            <a:spLocks noChangeArrowheads="1"/>
          </p:cNvSpPr>
          <p:nvPr/>
        </p:nvSpPr>
        <p:spPr bwMode="auto">
          <a:xfrm>
            <a:off x="6548440" y="5729288"/>
            <a:ext cx="3690882"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3:</a:t>
            </a:r>
            <a:r>
              <a:rPr lang="en-GB" sz="2800" b="1">
                <a:solidFill>
                  <a:schemeClr val="tx2"/>
                </a:solidFill>
              </a:rPr>
              <a:t> </a:t>
            </a:r>
            <a:r>
              <a:rPr lang="en-GB" sz="2800" b="1"/>
              <a:t>enter the inputs</a:t>
            </a:r>
            <a:endParaRPr lang="en-GB" sz="2800" b="1">
              <a:solidFill>
                <a:schemeClr val="tx2"/>
              </a:solidFill>
            </a:endParaRPr>
          </a:p>
        </p:txBody>
      </p:sp>
      <p:sp>
        <p:nvSpPr>
          <p:cNvPr id="1051" name="Rectangle 47"/>
          <p:cNvSpPr>
            <a:spLocks noChangeArrowheads="1"/>
          </p:cNvSpPr>
          <p:nvPr/>
        </p:nvSpPr>
        <p:spPr bwMode="auto">
          <a:xfrm>
            <a:off x="654545" y="5272090"/>
            <a:ext cx="2066720" cy="138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GB" sz="2800" b="1">
                <a:solidFill>
                  <a:schemeClr val="accent2"/>
                </a:solidFill>
              </a:rPr>
              <a:t>Step 2:</a:t>
            </a:r>
            <a:r>
              <a:rPr lang="en-GB" sz="2800" b="1">
                <a:solidFill>
                  <a:schemeClr val="bg1"/>
                </a:solidFill>
              </a:rPr>
              <a:t> </a:t>
            </a:r>
            <a:r>
              <a:rPr lang="en-GB" sz="2800" b="1"/>
              <a:t>think</a:t>
            </a:r>
            <a:br>
              <a:rPr lang="en-GB" sz="2800" b="1"/>
            </a:br>
            <a:r>
              <a:rPr lang="en-GB" sz="2800" b="1"/>
              <a:t>up specific</a:t>
            </a:r>
          </a:p>
          <a:p>
            <a:pPr algn="ctr"/>
            <a:r>
              <a:rPr lang="en-GB" sz="2800" b="1"/>
              <a:t>inputs</a:t>
            </a:r>
            <a:endParaRPr lang="en-GB" sz="2800" b="1">
              <a:solidFill>
                <a:schemeClr val="bg1"/>
              </a:solidFill>
            </a:endParaRPr>
          </a:p>
        </p:txBody>
      </p:sp>
      <p:sp>
        <p:nvSpPr>
          <p:cNvPr id="1052" name="Line 48"/>
          <p:cNvSpPr>
            <a:spLocks noChangeShapeType="1"/>
          </p:cNvSpPr>
          <p:nvPr/>
        </p:nvSpPr>
        <p:spPr bwMode="auto">
          <a:xfrm>
            <a:off x="2438083" y="3352800"/>
            <a:ext cx="1594131" cy="14478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grpSp>
        <p:nvGrpSpPr>
          <p:cNvPr id="1053" name="Group 49"/>
          <p:cNvGrpSpPr>
            <a:grpSpLocks/>
          </p:cNvGrpSpPr>
          <p:nvPr/>
        </p:nvGrpSpPr>
        <p:grpSpPr bwMode="auto">
          <a:xfrm>
            <a:off x="375091" y="3659188"/>
            <a:ext cx="3375807" cy="1370012"/>
            <a:chOff x="192" y="2305"/>
            <a:chExt cx="1680" cy="791"/>
          </a:xfrm>
        </p:grpSpPr>
        <p:sp useBgFill="1">
          <p:nvSpPr>
            <p:cNvPr id="1088" name="Rectangle 50"/>
            <p:cNvSpPr>
              <a:spLocks noChangeArrowheads="1"/>
            </p:cNvSpPr>
            <p:nvPr/>
          </p:nvSpPr>
          <p:spPr bwMode="white">
            <a:xfrm>
              <a:off x="192" y="2305"/>
              <a:ext cx="1680" cy="247"/>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IE"/>
            </a:p>
          </p:txBody>
        </p:sp>
        <p:sp useBgFill="1">
          <p:nvSpPr>
            <p:cNvPr id="1089" name="Rectangle 51"/>
            <p:cNvSpPr>
              <a:spLocks noChangeArrowheads="1"/>
            </p:cNvSpPr>
            <p:nvPr/>
          </p:nvSpPr>
          <p:spPr bwMode="white">
            <a:xfrm>
              <a:off x="192" y="2552"/>
              <a:ext cx="1248" cy="248"/>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IE"/>
            </a:p>
          </p:txBody>
        </p:sp>
        <p:sp useBgFill="1">
          <p:nvSpPr>
            <p:cNvPr id="1090" name="Rectangle 52"/>
            <p:cNvSpPr>
              <a:spLocks noChangeArrowheads="1"/>
            </p:cNvSpPr>
            <p:nvPr/>
          </p:nvSpPr>
          <p:spPr bwMode="white">
            <a:xfrm>
              <a:off x="192" y="2800"/>
              <a:ext cx="768" cy="296"/>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IE"/>
            </a:p>
          </p:txBody>
        </p:sp>
      </p:grpSp>
      <p:sp>
        <p:nvSpPr>
          <p:cNvPr id="1054" name="Rectangle 53"/>
          <p:cNvSpPr>
            <a:spLocks noChangeArrowheads="1"/>
          </p:cNvSpPr>
          <p:nvPr/>
        </p:nvSpPr>
        <p:spPr bwMode="auto">
          <a:xfrm>
            <a:off x="451280" y="3609976"/>
            <a:ext cx="2445028" cy="138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1:</a:t>
            </a:r>
            <a:r>
              <a:rPr lang="en-GB" sz="2800" b="1">
                <a:solidFill>
                  <a:schemeClr val="tx2"/>
                </a:solidFill>
              </a:rPr>
              <a:t> </a:t>
            </a:r>
            <a:r>
              <a:rPr lang="en-GB" sz="2800" b="1"/>
              <a:t>identify</a:t>
            </a:r>
          </a:p>
          <a:p>
            <a:r>
              <a:rPr lang="en-GB" sz="2800" b="1"/>
              <a:t>conditions</a:t>
            </a:r>
          </a:p>
          <a:p>
            <a:r>
              <a:rPr lang="en-GB" sz="2800" b="1"/>
              <a:t>to test</a:t>
            </a:r>
            <a:endParaRPr lang="en-GB" sz="2800" b="1">
              <a:solidFill>
                <a:schemeClr val="tx2"/>
              </a:solidFill>
            </a:endParaRPr>
          </a:p>
        </p:txBody>
      </p:sp>
      <p:grpSp>
        <p:nvGrpSpPr>
          <p:cNvPr id="1055" name="Group 54"/>
          <p:cNvGrpSpPr>
            <a:grpSpLocks/>
          </p:cNvGrpSpPr>
          <p:nvPr/>
        </p:nvGrpSpPr>
        <p:grpSpPr bwMode="auto">
          <a:xfrm>
            <a:off x="6853200" y="1301750"/>
            <a:ext cx="4204130" cy="3797300"/>
            <a:chOff x="3508" y="820"/>
            <a:chExt cx="2152" cy="2392"/>
          </a:xfrm>
        </p:grpSpPr>
        <p:grpSp>
          <p:nvGrpSpPr>
            <p:cNvPr id="1056" name="Group 55"/>
            <p:cNvGrpSpPr>
              <a:grpSpLocks/>
            </p:cNvGrpSpPr>
            <p:nvPr/>
          </p:nvGrpSpPr>
          <p:grpSpPr bwMode="auto">
            <a:xfrm>
              <a:off x="4804" y="820"/>
              <a:ext cx="856" cy="1672"/>
              <a:chOff x="4804" y="820"/>
              <a:chExt cx="856" cy="1672"/>
            </a:xfrm>
          </p:grpSpPr>
          <p:sp>
            <p:nvSpPr>
              <p:cNvPr id="1086" name="AutoShape 56"/>
              <p:cNvSpPr>
                <a:spLocks noChangeArrowheads="1"/>
              </p:cNvSpPr>
              <p:nvPr/>
            </p:nvSpPr>
            <p:spPr bwMode="auto">
              <a:xfrm>
                <a:off x="4804" y="820"/>
                <a:ext cx="856" cy="1672"/>
              </a:xfrm>
              <a:prstGeom prst="cube">
                <a:avLst>
                  <a:gd name="adj" fmla="val 24995"/>
                </a:avLst>
              </a:prstGeom>
              <a:solidFill>
                <a:srgbClr val="FFFFCC"/>
              </a:solidFill>
              <a:ln w="12700">
                <a:solidFill>
                  <a:schemeClr val="bg2"/>
                </a:solidFill>
                <a:miter lim="800000"/>
                <a:headEnd/>
                <a:tailEnd/>
              </a:ln>
            </p:spPr>
            <p:txBody>
              <a:bodyPr wrap="none" anchor="ctr"/>
              <a:lstStyle/>
              <a:p>
                <a:endParaRPr lang="en-IE"/>
              </a:p>
            </p:txBody>
          </p:sp>
          <p:sp>
            <p:nvSpPr>
              <p:cNvPr id="1087" name="Rectangle 57"/>
              <p:cNvSpPr>
                <a:spLocks noChangeArrowheads="1"/>
              </p:cNvSpPr>
              <p:nvPr/>
            </p:nvSpPr>
            <p:spPr bwMode="auto">
              <a:xfrm>
                <a:off x="4813" y="1121"/>
                <a:ext cx="614"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GB" sz="1800" b="1">
                    <a:solidFill>
                      <a:schemeClr val="bg1"/>
                    </a:solidFill>
                    <a:latin typeface="Times New Roman" pitchFamily="18" charset="0"/>
                  </a:rPr>
                  <a:t>Wizzo</a:t>
                </a:r>
                <a:br>
                  <a:rPr lang="en-GB" sz="1800" b="1">
                    <a:solidFill>
                      <a:schemeClr val="bg1"/>
                    </a:solidFill>
                    <a:latin typeface="Times New Roman" pitchFamily="18" charset="0"/>
                  </a:rPr>
                </a:br>
                <a:r>
                  <a:rPr lang="en-GB" sz="1800" b="1">
                    <a:solidFill>
                      <a:schemeClr val="bg1"/>
                    </a:solidFill>
                    <a:latin typeface="Times New Roman" pitchFamily="18" charset="0"/>
                  </a:rPr>
                  <a:t>Computer</a:t>
                </a:r>
              </a:p>
            </p:txBody>
          </p:sp>
        </p:grpSp>
        <p:grpSp>
          <p:nvGrpSpPr>
            <p:cNvPr id="1057" name="Group 58"/>
            <p:cNvGrpSpPr>
              <a:grpSpLocks/>
            </p:cNvGrpSpPr>
            <p:nvPr/>
          </p:nvGrpSpPr>
          <p:grpSpPr bwMode="auto">
            <a:xfrm>
              <a:off x="3690" y="1851"/>
              <a:ext cx="1205" cy="904"/>
              <a:chOff x="4449" y="382"/>
              <a:chExt cx="1205" cy="904"/>
            </a:xfrm>
          </p:grpSpPr>
          <p:sp>
            <p:nvSpPr>
              <p:cNvPr id="1085" name="AutoShape 59"/>
              <p:cNvSpPr>
                <a:spLocks noChangeArrowheads="1"/>
              </p:cNvSpPr>
              <p:nvPr/>
            </p:nvSpPr>
            <p:spPr bwMode="auto">
              <a:xfrm>
                <a:off x="4449" y="382"/>
                <a:ext cx="1205" cy="904"/>
              </a:xfrm>
              <a:prstGeom prst="cube">
                <a:avLst>
                  <a:gd name="adj" fmla="val 16370"/>
                </a:avLst>
              </a:prstGeom>
              <a:solidFill>
                <a:srgbClr val="808080"/>
              </a:solidFill>
              <a:ln w="12700">
                <a:solidFill>
                  <a:schemeClr val="tx1"/>
                </a:solidFill>
                <a:miter lim="800000"/>
                <a:headEnd type="none" w="sm" len="sm"/>
                <a:tailEnd type="none" w="sm" len="sm"/>
              </a:ln>
            </p:spPr>
            <p:txBody>
              <a:bodyPr wrap="none" anchor="ctr"/>
              <a:lstStyle/>
              <a:p>
                <a:endParaRPr lang="en-IE"/>
              </a:p>
            </p:txBody>
          </p:sp>
          <p:graphicFrame>
            <p:nvGraphicFramePr>
              <p:cNvPr id="1026" name="Object 60"/>
              <p:cNvGraphicFramePr>
                <a:graphicFrameLocks noChangeAspect="1"/>
              </p:cNvGraphicFramePr>
              <p:nvPr/>
            </p:nvGraphicFramePr>
            <p:xfrm>
              <a:off x="4521" y="573"/>
              <a:ext cx="911" cy="657"/>
            </p:xfrm>
            <a:graphic>
              <a:graphicData uri="http://schemas.openxmlformats.org/presentationml/2006/ole">
                <mc:AlternateContent xmlns:mc="http://schemas.openxmlformats.org/markup-compatibility/2006">
                  <mc:Choice xmlns:v="urn:schemas-microsoft-com:vml" Requires="v">
                    <p:oleObj spid="_x0000_s1031" name="Document" r:id="rId3" imgW="2408400" imgH="2043000" progId="Word.Document.8">
                      <p:embed/>
                    </p:oleObj>
                  </mc:Choice>
                  <mc:Fallback>
                    <p:oleObj name="Document" r:id="rId3" imgW="2408400" imgH="20430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b="15007"/>
                          <a:stretch>
                            <a:fillRect/>
                          </a:stretch>
                        </p:blipFill>
                        <p:spPr bwMode="auto">
                          <a:xfrm>
                            <a:off x="4521" y="573"/>
                            <a:ext cx="911" cy="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058" name="Group 61"/>
            <p:cNvGrpSpPr>
              <a:grpSpLocks/>
            </p:cNvGrpSpPr>
            <p:nvPr/>
          </p:nvGrpSpPr>
          <p:grpSpPr bwMode="auto">
            <a:xfrm>
              <a:off x="3508" y="2741"/>
              <a:ext cx="1000" cy="471"/>
              <a:chOff x="3508" y="2741"/>
              <a:chExt cx="1000" cy="471"/>
            </a:xfrm>
          </p:grpSpPr>
          <p:sp>
            <p:nvSpPr>
              <p:cNvPr id="1059" name="AutoShape 62"/>
              <p:cNvSpPr>
                <a:spLocks noChangeArrowheads="1"/>
              </p:cNvSpPr>
              <p:nvPr/>
            </p:nvSpPr>
            <p:spPr bwMode="auto">
              <a:xfrm rot="6120000">
                <a:off x="3796" y="2500"/>
                <a:ext cx="424" cy="1000"/>
              </a:xfrm>
              <a:prstGeom prst="cube">
                <a:avLst>
                  <a:gd name="adj" fmla="val 16894"/>
                </a:avLst>
              </a:prstGeom>
              <a:solidFill>
                <a:schemeClr val="tx1"/>
              </a:solidFill>
              <a:ln w="12700">
                <a:solidFill>
                  <a:schemeClr val="bg2"/>
                </a:solidFill>
                <a:miter lim="800000"/>
                <a:headEnd/>
                <a:tailEnd/>
              </a:ln>
            </p:spPr>
            <p:txBody>
              <a:bodyPr wrap="none" anchor="ctr"/>
              <a:lstStyle/>
              <a:p>
                <a:endParaRPr lang="en-IE"/>
              </a:p>
            </p:txBody>
          </p:sp>
          <p:sp>
            <p:nvSpPr>
              <p:cNvPr id="1060" name="Line 63"/>
              <p:cNvSpPr>
                <a:spLocks noChangeShapeType="1"/>
              </p:cNvSpPr>
              <p:nvPr/>
            </p:nvSpPr>
            <p:spPr bwMode="auto">
              <a:xfrm>
                <a:off x="3597" y="2741"/>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1" name="Line 64"/>
              <p:cNvSpPr>
                <a:spLocks noChangeShapeType="1"/>
              </p:cNvSpPr>
              <p:nvPr/>
            </p:nvSpPr>
            <p:spPr bwMode="auto">
              <a:xfrm>
                <a:off x="3587" y="2788"/>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2" name="Line 65"/>
              <p:cNvSpPr>
                <a:spLocks noChangeShapeType="1"/>
              </p:cNvSpPr>
              <p:nvPr/>
            </p:nvSpPr>
            <p:spPr bwMode="auto">
              <a:xfrm>
                <a:off x="3577" y="2835"/>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3" name="Line 66"/>
              <p:cNvSpPr>
                <a:spLocks noChangeShapeType="1"/>
              </p:cNvSpPr>
              <p:nvPr/>
            </p:nvSpPr>
            <p:spPr bwMode="auto">
              <a:xfrm>
                <a:off x="3567" y="2882"/>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4" name="Line 67"/>
              <p:cNvSpPr>
                <a:spLocks noChangeShapeType="1"/>
              </p:cNvSpPr>
              <p:nvPr/>
            </p:nvSpPr>
            <p:spPr bwMode="auto">
              <a:xfrm>
                <a:off x="3557" y="2928"/>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5" name="Line 68"/>
              <p:cNvSpPr>
                <a:spLocks noChangeShapeType="1"/>
              </p:cNvSpPr>
              <p:nvPr/>
            </p:nvSpPr>
            <p:spPr bwMode="auto">
              <a:xfrm>
                <a:off x="3547" y="2975"/>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6" name="Line 69"/>
              <p:cNvSpPr>
                <a:spLocks noChangeShapeType="1"/>
              </p:cNvSpPr>
              <p:nvPr/>
            </p:nvSpPr>
            <p:spPr bwMode="auto">
              <a:xfrm flipH="1">
                <a:off x="3631" y="276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7" name="Line 70"/>
              <p:cNvSpPr>
                <a:spLocks noChangeShapeType="1"/>
              </p:cNvSpPr>
              <p:nvPr/>
            </p:nvSpPr>
            <p:spPr bwMode="auto">
              <a:xfrm flipH="1">
                <a:off x="3678" y="277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8" name="Line 71"/>
              <p:cNvSpPr>
                <a:spLocks noChangeShapeType="1"/>
              </p:cNvSpPr>
              <p:nvPr/>
            </p:nvSpPr>
            <p:spPr bwMode="auto">
              <a:xfrm flipH="1">
                <a:off x="3725" y="278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69" name="Line 72"/>
              <p:cNvSpPr>
                <a:spLocks noChangeShapeType="1"/>
              </p:cNvSpPr>
              <p:nvPr/>
            </p:nvSpPr>
            <p:spPr bwMode="auto">
              <a:xfrm flipH="1">
                <a:off x="3772" y="279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0" name="Line 73"/>
              <p:cNvSpPr>
                <a:spLocks noChangeShapeType="1"/>
              </p:cNvSpPr>
              <p:nvPr/>
            </p:nvSpPr>
            <p:spPr bwMode="auto">
              <a:xfrm flipH="1">
                <a:off x="3819" y="280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1" name="Line 74"/>
              <p:cNvSpPr>
                <a:spLocks noChangeShapeType="1"/>
              </p:cNvSpPr>
              <p:nvPr/>
            </p:nvSpPr>
            <p:spPr bwMode="auto">
              <a:xfrm flipH="1">
                <a:off x="3866" y="281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2" name="Line 75"/>
              <p:cNvSpPr>
                <a:spLocks noChangeShapeType="1"/>
              </p:cNvSpPr>
              <p:nvPr/>
            </p:nvSpPr>
            <p:spPr bwMode="auto">
              <a:xfrm flipH="1">
                <a:off x="3913" y="282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3" name="Line 76"/>
              <p:cNvSpPr>
                <a:spLocks noChangeShapeType="1"/>
              </p:cNvSpPr>
              <p:nvPr/>
            </p:nvSpPr>
            <p:spPr bwMode="auto">
              <a:xfrm flipH="1">
                <a:off x="3960" y="283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4" name="Line 77"/>
              <p:cNvSpPr>
                <a:spLocks noChangeShapeType="1"/>
              </p:cNvSpPr>
              <p:nvPr/>
            </p:nvSpPr>
            <p:spPr bwMode="auto">
              <a:xfrm flipH="1">
                <a:off x="4006" y="284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5" name="Line 78"/>
              <p:cNvSpPr>
                <a:spLocks noChangeShapeType="1"/>
              </p:cNvSpPr>
              <p:nvPr/>
            </p:nvSpPr>
            <p:spPr bwMode="auto">
              <a:xfrm flipH="1">
                <a:off x="4053" y="285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6" name="Line 79"/>
              <p:cNvSpPr>
                <a:spLocks noChangeShapeType="1"/>
              </p:cNvSpPr>
              <p:nvPr/>
            </p:nvSpPr>
            <p:spPr bwMode="auto">
              <a:xfrm flipH="1">
                <a:off x="4100" y="286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7" name="Line 80"/>
              <p:cNvSpPr>
                <a:spLocks noChangeShapeType="1"/>
              </p:cNvSpPr>
              <p:nvPr/>
            </p:nvSpPr>
            <p:spPr bwMode="auto">
              <a:xfrm flipH="1">
                <a:off x="4147" y="287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8" name="Line 81"/>
              <p:cNvSpPr>
                <a:spLocks noChangeShapeType="1"/>
              </p:cNvSpPr>
              <p:nvPr/>
            </p:nvSpPr>
            <p:spPr bwMode="auto">
              <a:xfrm flipH="1">
                <a:off x="4194" y="288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79" name="Line 82"/>
              <p:cNvSpPr>
                <a:spLocks noChangeShapeType="1"/>
              </p:cNvSpPr>
              <p:nvPr/>
            </p:nvSpPr>
            <p:spPr bwMode="auto">
              <a:xfrm flipH="1">
                <a:off x="4241" y="289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80" name="Line 83"/>
              <p:cNvSpPr>
                <a:spLocks noChangeShapeType="1"/>
              </p:cNvSpPr>
              <p:nvPr/>
            </p:nvSpPr>
            <p:spPr bwMode="auto">
              <a:xfrm flipH="1">
                <a:off x="4288" y="290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81" name="Line 84"/>
              <p:cNvSpPr>
                <a:spLocks noChangeShapeType="1"/>
              </p:cNvSpPr>
              <p:nvPr/>
            </p:nvSpPr>
            <p:spPr bwMode="auto">
              <a:xfrm flipH="1">
                <a:off x="4335" y="291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82" name="Line 85"/>
              <p:cNvSpPr>
                <a:spLocks noChangeShapeType="1"/>
              </p:cNvSpPr>
              <p:nvPr/>
            </p:nvSpPr>
            <p:spPr bwMode="auto">
              <a:xfrm flipH="1">
                <a:off x="4382" y="292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83" name="Line 86"/>
              <p:cNvSpPr>
                <a:spLocks noChangeShapeType="1"/>
              </p:cNvSpPr>
              <p:nvPr/>
            </p:nvSpPr>
            <p:spPr bwMode="auto">
              <a:xfrm flipH="1">
                <a:off x="3584" y="275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1084" name="Line 87"/>
              <p:cNvSpPr>
                <a:spLocks noChangeShapeType="1"/>
              </p:cNvSpPr>
              <p:nvPr/>
            </p:nvSpPr>
            <p:spPr bwMode="auto">
              <a:xfrm flipH="1">
                <a:off x="3537" y="274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spTree>
    <p:extLst>
      <p:ext uri="{BB962C8B-B14F-4D97-AF65-F5344CB8AC3E}">
        <p14:creationId xmlns:p14="http://schemas.microsoft.com/office/powerpoint/2010/main" val="1514975737"/>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2" name="Group 1026"/>
          <p:cNvGrpSpPr>
            <a:grpSpLocks/>
          </p:cNvGrpSpPr>
          <p:nvPr/>
        </p:nvGrpSpPr>
        <p:grpSpPr bwMode="auto">
          <a:xfrm>
            <a:off x="6853200" y="1301750"/>
            <a:ext cx="4204130" cy="3797300"/>
            <a:chOff x="3508" y="820"/>
            <a:chExt cx="2152" cy="2392"/>
          </a:xfrm>
        </p:grpSpPr>
        <p:grpSp>
          <p:nvGrpSpPr>
            <p:cNvPr id="2142" name="Group 1027"/>
            <p:cNvGrpSpPr>
              <a:grpSpLocks/>
            </p:cNvGrpSpPr>
            <p:nvPr/>
          </p:nvGrpSpPr>
          <p:grpSpPr bwMode="auto">
            <a:xfrm>
              <a:off x="4804" y="820"/>
              <a:ext cx="856" cy="1672"/>
              <a:chOff x="4804" y="820"/>
              <a:chExt cx="856" cy="1672"/>
            </a:xfrm>
          </p:grpSpPr>
          <p:sp>
            <p:nvSpPr>
              <p:cNvPr id="2172" name="AutoShape 1028"/>
              <p:cNvSpPr>
                <a:spLocks noChangeArrowheads="1"/>
              </p:cNvSpPr>
              <p:nvPr/>
            </p:nvSpPr>
            <p:spPr bwMode="auto">
              <a:xfrm>
                <a:off x="4804" y="820"/>
                <a:ext cx="856" cy="1672"/>
              </a:xfrm>
              <a:prstGeom prst="cube">
                <a:avLst>
                  <a:gd name="adj" fmla="val 24995"/>
                </a:avLst>
              </a:prstGeom>
              <a:solidFill>
                <a:srgbClr val="FFFFCC"/>
              </a:solidFill>
              <a:ln w="12700">
                <a:solidFill>
                  <a:schemeClr val="bg2"/>
                </a:solidFill>
                <a:miter lim="800000"/>
                <a:headEnd/>
                <a:tailEnd/>
              </a:ln>
            </p:spPr>
            <p:txBody>
              <a:bodyPr wrap="none" anchor="ctr"/>
              <a:lstStyle/>
              <a:p>
                <a:endParaRPr lang="en-IE"/>
              </a:p>
            </p:txBody>
          </p:sp>
          <p:sp>
            <p:nvSpPr>
              <p:cNvPr id="2173" name="Rectangle 1029"/>
              <p:cNvSpPr>
                <a:spLocks noChangeArrowheads="1"/>
              </p:cNvSpPr>
              <p:nvPr/>
            </p:nvSpPr>
            <p:spPr bwMode="auto">
              <a:xfrm>
                <a:off x="4813" y="1121"/>
                <a:ext cx="614"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GB" sz="1800" b="1">
                    <a:solidFill>
                      <a:schemeClr val="bg1"/>
                    </a:solidFill>
                    <a:latin typeface="Times New Roman" pitchFamily="18" charset="0"/>
                  </a:rPr>
                  <a:t>Wizzo</a:t>
                </a:r>
                <a:br>
                  <a:rPr lang="en-GB" sz="1800" b="1">
                    <a:solidFill>
                      <a:schemeClr val="bg1"/>
                    </a:solidFill>
                    <a:latin typeface="Times New Roman" pitchFamily="18" charset="0"/>
                  </a:rPr>
                </a:br>
                <a:r>
                  <a:rPr lang="en-GB" sz="1800" b="1">
                    <a:solidFill>
                      <a:schemeClr val="bg1"/>
                    </a:solidFill>
                    <a:latin typeface="Times New Roman" pitchFamily="18" charset="0"/>
                  </a:rPr>
                  <a:t>Computer</a:t>
                </a:r>
              </a:p>
            </p:txBody>
          </p:sp>
        </p:grpSp>
        <p:grpSp>
          <p:nvGrpSpPr>
            <p:cNvPr id="2143" name="Group 1030"/>
            <p:cNvGrpSpPr>
              <a:grpSpLocks/>
            </p:cNvGrpSpPr>
            <p:nvPr/>
          </p:nvGrpSpPr>
          <p:grpSpPr bwMode="auto">
            <a:xfrm>
              <a:off x="3690" y="1851"/>
              <a:ext cx="1205" cy="904"/>
              <a:chOff x="4449" y="382"/>
              <a:chExt cx="1205" cy="904"/>
            </a:xfrm>
          </p:grpSpPr>
          <p:sp>
            <p:nvSpPr>
              <p:cNvPr id="2171" name="AutoShape 1031"/>
              <p:cNvSpPr>
                <a:spLocks noChangeArrowheads="1"/>
              </p:cNvSpPr>
              <p:nvPr/>
            </p:nvSpPr>
            <p:spPr bwMode="auto">
              <a:xfrm>
                <a:off x="4449" y="382"/>
                <a:ext cx="1205" cy="904"/>
              </a:xfrm>
              <a:prstGeom prst="cube">
                <a:avLst>
                  <a:gd name="adj" fmla="val 16370"/>
                </a:avLst>
              </a:prstGeom>
              <a:solidFill>
                <a:srgbClr val="808080"/>
              </a:solidFill>
              <a:ln w="12700">
                <a:solidFill>
                  <a:schemeClr val="tx1"/>
                </a:solidFill>
                <a:miter lim="800000"/>
                <a:headEnd type="none" w="sm" len="sm"/>
                <a:tailEnd type="none" w="sm" len="sm"/>
              </a:ln>
            </p:spPr>
            <p:txBody>
              <a:bodyPr wrap="none" anchor="ctr"/>
              <a:lstStyle/>
              <a:p>
                <a:endParaRPr lang="en-IE"/>
              </a:p>
            </p:txBody>
          </p:sp>
          <p:graphicFrame>
            <p:nvGraphicFramePr>
              <p:cNvPr id="2051" name="Object 1032"/>
              <p:cNvGraphicFramePr>
                <a:graphicFrameLocks noChangeAspect="1"/>
              </p:cNvGraphicFramePr>
              <p:nvPr/>
            </p:nvGraphicFramePr>
            <p:xfrm>
              <a:off x="4521" y="573"/>
              <a:ext cx="911" cy="657"/>
            </p:xfrm>
            <a:graphic>
              <a:graphicData uri="http://schemas.openxmlformats.org/presentationml/2006/ole">
                <mc:AlternateContent xmlns:mc="http://schemas.openxmlformats.org/markup-compatibility/2006">
                  <mc:Choice xmlns:v="urn:schemas-microsoft-com:vml" Requires="v">
                    <p:oleObj spid="_x0000_s2060" name="Document" r:id="rId3" imgW="2408400" imgH="2043000" progId="Word.Document.8">
                      <p:embed/>
                    </p:oleObj>
                  </mc:Choice>
                  <mc:Fallback>
                    <p:oleObj name="Document" r:id="rId3" imgW="2408400" imgH="20430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b="15007"/>
                          <a:stretch>
                            <a:fillRect/>
                          </a:stretch>
                        </p:blipFill>
                        <p:spPr bwMode="auto">
                          <a:xfrm>
                            <a:off x="4521" y="573"/>
                            <a:ext cx="911" cy="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2144" name="Group 1033"/>
            <p:cNvGrpSpPr>
              <a:grpSpLocks/>
            </p:cNvGrpSpPr>
            <p:nvPr/>
          </p:nvGrpSpPr>
          <p:grpSpPr bwMode="auto">
            <a:xfrm>
              <a:off x="3508" y="2741"/>
              <a:ext cx="1000" cy="471"/>
              <a:chOff x="3508" y="2741"/>
              <a:chExt cx="1000" cy="471"/>
            </a:xfrm>
          </p:grpSpPr>
          <p:sp>
            <p:nvSpPr>
              <p:cNvPr id="2145" name="AutoShape 1034"/>
              <p:cNvSpPr>
                <a:spLocks noChangeArrowheads="1"/>
              </p:cNvSpPr>
              <p:nvPr/>
            </p:nvSpPr>
            <p:spPr bwMode="auto">
              <a:xfrm rot="6120000">
                <a:off x="3796" y="2500"/>
                <a:ext cx="424" cy="1000"/>
              </a:xfrm>
              <a:prstGeom prst="cube">
                <a:avLst>
                  <a:gd name="adj" fmla="val 16894"/>
                </a:avLst>
              </a:prstGeom>
              <a:solidFill>
                <a:schemeClr val="tx1"/>
              </a:solidFill>
              <a:ln w="12700">
                <a:solidFill>
                  <a:schemeClr val="bg2"/>
                </a:solidFill>
                <a:miter lim="800000"/>
                <a:headEnd/>
                <a:tailEnd/>
              </a:ln>
            </p:spPr>
            <p:txBody>
              <a:bodyPr wrap="none" anchor="ctr"/>
              <a:lstStyle/>
              <a:p>
                <a:endParaRPr lang="en-IE"/>
              </a:p>
            </p:txBody>
          </p:sp>
          <p:sp>
            <p:nvSpPr>
              <p:cNvPr id="2146" name="Line 1035"/>
              <p:cNvSpPr>
                <a:spLocks noChangeShapeType="1"/>
              </p:cNvSpPr>
              <p:nvPr/>
            </p:nvSpPr>
            <p:spPr bwMode="auto">
              <a:xfrm>
                <a:off x="3597" y="2741"/>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47" name="Line 1036"/>
              <p:cNvSpPr>
                <a:spLocks noChangeShapeType="1"/>
              </p:cNvSpPr>
              <p:nvPr/>
            </p:nvSpPr>
            <p:spPr bwMode="auto">
              <a:xfrm>
                <a:off x="3587" y="2788"/>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48" name="Line 1037"/>
              <p:cNvSpPr>
                <a:spLocks noChangeShapeType="1"/>
              </p:cNvSpPr>
              <p:nvPr/>
            </p:nvSpPr>
            <p:spPr bwMode="auto">
              <a:xfrm>
                <a:off x="3577" y="2835"/>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49" name="Line 1038"/>
              <p:cNvSpPr>
                <a:spLocks noChangeShapeType="1"/>
              </p:cNvSpPr>
              <p:nvPr/>
            </p:nvSpPr>
            <p:spPr bwMode="auto">
              <a:xfrm>
                <a:off x="3567" y="2882"/>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0" name="Line 1039"/>
              <p:cNvSpPr>
                <a:spLocks noChangeShapeType="1"/>
              </p:cNvSpPr>
              <p:nvPr/>
            </p:nvSpPr>
            <p:spPr bwMode="auto">
              <a:xfrm>
                <a:off x="3557" y="2928"/>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1" name="Line 1040"/>
              <p:cNvSpPr>
                <a:spLocks noChangeShapeType="1"/>
              </p:cNvSpPr>
              <p:nvPr/>
            </p:nvSpPr>
            <p:spPr bwMode="auto">
              <a:xfrm>
                <a:off x="3547" y="2975"/>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2" name="Line 1041"/>
              <p:cNvSpPr>
                <a:spLocks noChangeShapeType="1"/>
              </p:cNvSpPr>
              <p:nvPr/>
            </p:nvSpPr>
            <p:spPr bwMode="auto">
              <a:xfrm flipH="1">
                <a:off x="3631" y="276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3" name="Line 1042"/>
              <p:cNvSpPr>
                <a:spLocks noChangeShapeType="1"/>
              </p:cNvSpPr>
              <p:nvPr/>
            </p:nvSpPr>
            <p:spPr bwMode="auto">
              <a:xfrm flipH="1">
                <a:off x="3678" y="277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4" name="Line 1043"/>
              <p:cNvSpPr>
                <a:spLocks noChangeShapeType="1"/>
              </p:cNvSpPr>
              <p:nvPr/>
            </p:nvSpPr>
            <p:spPr bwMode="auto">
              <a:xfrm flipH="1">
                <a:off x="3725" y="278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5" name="Line 1044"/>
              <p:cNvSpPr>
                <a:spLocks noChangeShapeType="1"/>
              </p:cNvSpPr>
              <p:nvPr/>
            </p:nvSpPr>
            <p:spPr bwMode="auto">
              <a:xfrm flipH="1">
                <a:off x="3772" y="279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6" name="Line 1045"/>
              <p:cNvSpPr>
                <a:spLocks noChangeShapeType="1"/>
              </p:cNvSpPr>
              <p:nvPr/>
            </p:nvSpPr>
            <p:spPr bwMode="auto">
              <a:xfrm flipH="1">
                <a:off x="3819" y="280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7" name="Line 1046"/>
              <p:cNvSpPr>
                <a:spLocks noChangeShapeType="1"/>
              </p:cNvSpPr>
              <p:nvPr/>
            </p:nvSpPr>
            <p:spPr bwMode="auto">
              <a:xfrm flipH="1">
                <a:off x="3866" y="281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8" name="Line 1047"/>
              <p:cNvSpPr>
                <a:spLocks noChangeShapeType="1"/>
              </p:cNvSpPr>
              <p:nvPr/>
            </p:nvSpPr>
            <p:spPr bwMode="auto">
              <a:xfrm flipH="1">
                <a:off x="3913" y="282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59" name="Line 1048"/>
              <p:cNvSpPr>
                <a:spLocks noChangeShapeType="1"/>
              </p:cNvSpPr>
              <p:nvPr/>
            </p:nvSpPr>
            <p:spPr bwMode="auto">
              <a:xfrm flipH="1">
                <a:off x="3960" y="283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0" name="Line 1049"/>
              <p:cNvSpPr>
                <a:spLocks noChangeShapeType="1"/>
              </p:cNvSpPr>
              <p:nvPr/>
            </p:nvSpPr>
            <p:spPr bwMode="auto">
              <a:xfrm flipH="1">
                <a:off x="4006" y="284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1" name="Line 1050"/>
              <p:cNvSpPr>
                <a:spLocks noChangeShapeType="1"/>
              </p:cNvSpPr>
              <p:nvPr/>
            </p:nvSpPr>
            <p:spPr bwMode="auto">
              <a:xfrm flipH="1">
                <a:off x="4053" y="285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2" name="Line 1051"/>
              <p:cNvSpPr>
                <a:spLocks noChangeShapeType="1"/>
              </p:cNvSpPr>
              <p:nvPr/>
            </p:nvSpPr>
            <p:spPr bwMode="auto">
              <a:xfrm flipH="1">
                <a:off x="4100" y="286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3" name="Line 1052"/>
              <p:cNvSpPr>
                <a:spLocks noChangeShapeType="1"/>
              </p:cNvSpPr>
              <p:nvPr/>
            </p:nvSpPr>
            <p:spPr bwMode="auto">
              <a:xfrm flipH="1">
                <a:off x="4147" y="287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4" name="Line 1053"/>
              <p:cNvSpPr>
                <a:spLocks noChangeShapeType="1"/>
              </p:cNvSpPr>
              <p:nvPr/>
            </p:nvSpPr>
            <p:spPr bwMode="auto">
              <a:xfrm flipH="1">
                <a:off x="4194" y="288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5" name="Line 1054"/>
              <p:cNvSpPr>
                <a:spLocks noChangeShapeType="1"/>
              </p:cNvSpPr>
              <p:nvPr/>
            </p:nvSpPr>
            <p:spPr bwMode="auto">
              <a:xfrm flipH="1">
                <a:off x="4241" y="289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6" name="Line 1055"/>
              <p:cNvSpPr>
                <a:spLocks noChangeShapeType="1"/>
              </p:cNvSpPr>
              <p:nvPr/>
            </p:nvSpPr>
            <p:spPr bwMode="auto">
              <a:xfrm flipH="1">
                <a:off x="4288" y="290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7" name="Line 1056"/>
              <p:cNvSpPr>
                <a:spLocks noChangeShapeType="1"/>
              </p:cNvSpPr>
              <p:nvPr/>
            </p:nvSpPr>
            <p:spPr bwMode="auto">
              <a:xfrm flipH="1">
                <a:off x="4335" y="291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8" name="Line 1057"/>
              <p:cNvSpPr>
                <a:spLocks noChangeShapeType="1"/>
              </p:cNvSpPr>
              <p:nvPr/>
            </p:nvSpPr>
            <p:spPr bwMode="auto">
              <a:xfrm flipH="1">
                <a:off x="4382" y="292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69" name="Line 1058"/>
              <p:cNvSpPr>
                <a:spLocks noChangeShapeType="1"/>
              </p:cNvSpPr>
              <p:nvPr/>
            </p:nvSpPr>
            <p:spPr bwMode="auto">
              <a:xfrm flipH="1">
                <a:off x="3584" y="275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70" name="Line 1059"/>
              <p:cNvSpPr>
                <a:spLocks noChangeShapeType="1"/>
              </p:cNvSpPr>
              <p:nvPr/>
            </p:nvSpPr>
            <p:spPr bwMode="auto">
              <a:xfrm flipH="1">
                <a:off x="3537" y="274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grpSp>
        <p:nvGrpSpPr>
          <p:cNvPr id="2053" name="Group 1060"/>
          <p:cNvGrpSpPr>
            <a:grpSpLocks noChangeAspect="1"/>
          </p:cNvGrpSpPr>
          <p:nvPr/>
        </p:nvGrpSpPr>
        <p:grpSpPr bwMode="auto">
          <a:xfrm>
            <a:off x="1219041" y="2133600"/>
            <a:ext cx="3149190" cy="1301750"/>
            <a:chOff x="432" y="1152"/>
            <a:chExt cx="5376" cy="2736"/>
          </a:xfrm>
        </p:grpSpPr>
        <p:sp>
          <p:nvSpPr>
            <p:cNvPr id="2129" name="Rectangle 1061"/>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2130" name="Rectangle 1062"/>
            <p:cNvSpPr>
              <a:spLocks noChangeAspect="1" noChangeArrowheads="1"/>
            </p:cNvSpPr>
            <p:nvPr/>
          </p:nvSpPr>
          <p:spPr bwMode="auto">
            <a:xfrm>
              <a:off x="432" y="1440"/>
              <a:ext cx="38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31" name="Rectangle 1063"/>
            <p:cNvSpPr>
              <a:spLocks noChangeAspect="1" noChangeArrowheads="1"/>
            </p:cNvSpPr>
            <p:nvPr/>
          </p:nvSpPr>
          <p:spPr bwMode="auto">
            <a:xfrm>
              <a:off x="816" y="1440"/>
              <a:ext cx="206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32" name="Rectangle 1064"/>
            <p:cNvSpPr>
              <a:spLocks noChangeAspect="1" noChangeArrowheads="1"/>
            </p:cNvSpPr>
            <p:nvPr/>
          </p:nvSpPr>
          <p:spPr bwMode="auto">
            <a:xfrm>
              <a:off x="2880" y="1440"/>
              <a:ext cx="2352"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33" name="Rectangle 1065"/>
            <p:cNvSpPr>
              <a:spLocks noChangeAspect="1" noChangeArrowheads="1"/>
            </p:cNvSpPr>
            <p:nvPr/>
          </p:nvSpPr>
          <p:spPr bwMode="auto">
            <a:xfrm>
              <a:off x="5232" y="1440"/>
              <a:ext cx="576"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34" name="Line 1066"/>
            <p:cNvSpPr>
              <a:spLocks noChangeAspect="1" noChangeShapeType="1"/>
            </p:cNvSpPr>
            <p:nvPr/>
          </p:nvSpPr>
          <p:spPr bwMode="auto">
            <a:xfrm>
              <a:off x="432" y="168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35" name="Line 1067"/>
            <p:cNvSpPr>
              <a:spLocks noChangeAspect="1" noChangeShapeType="1"/>
            </p:cNvSpPr>
            <p:nvPr/>
          </p:nvSpPr>
          <p:spPr bwMode="auto">
            <a:xfrm>
              <a:off x="432" y="194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36" name="Line 1068"/>
            <p:cNvSpPr>
              <a:spLocks noChangeAspect="1" noChangeShapeType="1"/>
            </p:cNvSpPr>
            <p:nvPr/>
          </p:nvSpPr>
          <p:spPr bwMode="auto">
            <a:xfrm>
              <a:off x="432" y="221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37" name="Line 1069"/>
            <p:cNvSpPr>
              <a:spLocks noChangeAspect="1" noChangeShapeType="1"/>
            </p:cNvSpPr>
            <p:nvPr/>
          </p:nvSpPr>
          <p:spPr bwMode="auto">
            <a:xfrm>
              <a:off x="432" y="248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38" name="Line 1070"/>
            <p:cNvSpPr>
              <a:spLocks noChangeAspect="1" noChangeShapeType="1"/>
            </p:cNvSpPr>
            <p:nvPr/>
          </p:nvSpPr>
          <p:spPr bwMode="auto">
            <a:xfrm>
              <a:off x="432" y="2749"/>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39" name="Line 1071"/>
            <p:cNvSpPr>
              <a:spLocks noChangeAspect="1" noChangeShapeType="1"/>
            </p:cNvSpPr>
            <p:nvPr/>
          </p:nvSpPr>
          <p:spPr bwMode="auto">
            <a:xfrm>
              <a:off x="432" y="301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40" name="Line 1072"/>
            <p:cNvSpPr>
              <a:spLocks noChangeAspect="1" noChangeShapeType="1"/>
            </p:cNvSpPr>
            <p:nvPr/>
          </p:nvSpPr>
          <p:spPr bwMode="auto">
            <a:xfrm>
              <a:off x="432" y="328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41" name="Line 1073"/>
            <p:cNvSpPr>
              <a:spLocks noChangeAspect="1" noChangeShapeType="1"/>
            </p:cNvSpPr>
            <p:nvPr/>
          </p:nvSpPr>
          <p:spPr bwMode="auto">
            <a:xfrm>
              <a:off x="432" y="355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nvGrpSpPr>
          <p:cNvPr id="2054" name="Group 1074"/>
          <p:cNvGrpSpPr>
            <a:grpSpLocks noChangeAspect="1"/>
          </p:cNvGrpSpPr>
          <p:nvPr/>
        </p:nvGrpSpPr>
        <p:grpSpPr bwMode="auto">
          <a:xfrm>
            <a:off x="1031496" y="1981200"/>
            <a:ext cx="3149190" cy="1301750"/>
            <a:chOff x="432" y="1152"/>
            <a:chExt cx="5376" cy="2736"/>
          </a:xfrm>
        </p:grpSpPr>
        <p:sp>
          <p:nvSpPr>
            <p:cNvPr id="2116" name="Rectangle 1075"/>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2117" name="Rectangle 1076"/>
            <p:cNvSpPr>
              <a:spLocks noChangeAspect="1" noChangeArrowheads="1"/>
            </p:cNvSpPr>
            <p:nvPr/>
          </p:nvSpPr>
          <p:spPr bwMode="auto">
            <a:xfrm>
              <a:off x="432" y="1440"/>
              <a:ext cx="38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18" name="Rectangle 1077"/>
            <p:cNvSpPr>
              <a:spLocks noChangeAspect="1" noChangeArrowheads="1"/>
            </p:cNvSpPr>
            <p:nvPr/>
          </p:nvSpPr>
          <p:spPr bwMode="auto">
            <a:xfrm>
              <a:off x="816" y="1440"/>
              <a:ext cx="206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19" name="Rectangle 1078"/>
            <p:cNvSpPr>
              <a:spLocks noChangeAspect="1" noChangeArrowheads="1"/>
            </p:cNvSpPr>
            <p:nvPr/>
          </p:nvSpPr>
          <p:spPr bwMode="auto">
            <a:xfrm>
              <a:off x="2880" y="1440"/>
              <a:ext cx="2352"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20" name="Rectangle 1079"/>
            <p:cNvSpPr>
              <a:spLocks noChangeAspect="1" noChangeArrowheads="1"/>
            </p:cNvSpPr>
            <p:nvPr/>
          </p:nvSpPr>
          <p:spPr bwMode="auto">
            <a:xfrm>
              <a:off x="5232" y="1440"/>
              <a:ext cx="576"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21" name="Line 1080"/>
            <p:cNvSpPr>
              <a:spLocks noChangeAspect="1" noChangeShapeType="1"/>
            </p:cNvSpPr>
            <p:nvPr/>
          </p:nvSpPr>
          <p:spPr bwMode="auto">
            <a:xfrm>
              <a:off x="432" y="168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2" name="Line 1081"/>
            <p:cNvSpPr>
              <a:spLocks noChangeAspect="1" noChangeShapeType="1"/>
            </p:cNvSpPr>
            <p:nvPr/>
          </p:nvSpPr>
          <p:spPr bwMode="auto">
            <a:xfrm>
              <a:off x="432" y="194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3" name="Line 1082"/>
            <p:cNvSpPr>
              <a:spLocks noChangeAspect="1" noChangeShapeType="1"/>
            </p:cNvSpPr>
            <p:nvPr/>
          </p:nvSpPr>
          <p:spPr bwMode="auto">
            <a:xfrm>
              <a:off x="432" y="221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4" name="Line 1083"/>
            <p:cNvSpPr>
              <a:spLocks noChangeAspect="1" noChangeShapeType="1"/>
            </p:cNvSpPr>
            <p:nvPr/>
          </p:nvSpPr>
          <p:spPr bwMode="auto">
            <a:xfrm>
              <a:off x="432" y="248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5" name="Line 1084"/>
            <p:cNvSpPr>
              <a:spLocks noChangeAspect="1" noChangeShapeType="1"/>
            </p:cNvSpPr>
            <p:nvPr/>
          </p:nvSpPr>
          <p:spPr bwMode="auto">
            <a:xfrm>
              <a:off x="432" y="2749"/>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6" name="Line 1085"/>
            <p:cNvSpPr>
              <a:spLocks noChangeAspect="1" noChangeShapeType="1"/>
            </p:cNvSpPr>
            <p:nvPr/>
          </p:nvSpPr>
          <p:spPr bwMode="auto">
            <a:xfrm>
              <a:off x="432" y="301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7" name="Line 1086"/>
            <p:cNvSpPr>
              <a:spLocks noChangeAspect="1" noChangeShapeType="1"/>
            </p:cNvSpPr>
            <p:nvPr/>
          </p:nvSpPr>
          <p:spPr bwMode="auto">
            <a:xfrm>
              <a:off x="432" y="328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28" name="Line 1087"/>
            <p:cNvSpPr>
              <a:spLocks noChangeAspect="1" noChangeShapeType="1"/>
            </p:cNvSpPr>
            <p:nvPr/>
          </p:nvSpPr>
          <p:spPr bwMode="auto">
            <a:xfrm>
              <a:off x="432" y="355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nvGrpSpPr>
          <p:cNvPr id="2055" name="Group 1088"/>
          <p:cNvGrpSpPr>
            <a:grpSpLocks noChangeAspect="1"/>
          </p:cNvGrpSpPr>
          <p:nvPr/>
        </p:nvGrpSpPr>
        <p:grpSpPr bwMode="auto">
          <a:xfrm>
            <a:off x="843951" y="1828800"/>
            <a:ext cx="3149190" cy="1301750"/>
            <a:chOff x="432" y="1152"/>
            <a:chExt cx="5376" cy="2736"/>
          </a:xfrm>
        </p:grpSpPr>
        <p:sp>
          <p:nvSpPr>
            <p:cNvPr id="2103" name="Rectangle 1089"/>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2104" name="Rectangle 1090"/>
            <p:cNvSpPr>
              <a:spLocks noChangeAspect="1" noChangeArrowheads="1"/>
            </p:cNvSpPr>
            <p:nvPr/>
          </p:nvSpPr>
          <p:spPr bwMode="auto">
            <a:xfrm>
              <a:off x="432" y="1440"/>
              <a:ext cx="38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05" name="Rectangle 1091"/>
            <p:cNvSpPr>
              <a:spLocks noChangeAspect="1" noChangeArrowheads="1"/>
            </p:cNvSpPr>
            <p:nvPr/>
          </p:nvSpPr>
          <p:spPr bwMode="auto">
            <a:xfrm>
              <a:off x="816" y="1440"/>
              <a:ext cx="206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06" name="Rectangle 1092"/>
            <p:cNvSpPr>
              <a:spLocks noChangeAspect="1" noChangeArrowheads="1"/>
            </p:cNvSpPr>
            <p:nvPr/>
          </p:nvSpPr>
          <p:spPr bwMode="auto">
            <a:xfrm>
              <a:off x="2880" y="1440"/>
              <a:ext cx="2352"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07" name="Rectangle 1093"/>
            <p:cNvSpPr>
              <a:spLocks noChangeAspect="1" noChangeArrowheads="1"/>
            </p:cNvSpPr>
            <p:nvPr/>
          </p:nvSpPr>
          <p:spPr bwMode="auto">
            <a:xfrm>
              <a:off x="5232" y="1440"/>
              <a:ext cx="576"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108" name="Line 1094"/>
            <p:cNvSpPr>
              <a:spLocks noChangeAspect="1" noChangeShapeType="1"/>
            </p:cNvSpPr>
            <p:nvPr/>
          </p:nvSpPr>
          <p:spPr bwMode="auto">
            <a:xfrm>
              <a:off x="432" y="168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09" name="Line 1095"/>
            <p:cNvSpPr>
              <a:spLocks noChangeAspect="1" noChangeShapeType="1"/>
            </p:cNvSpPr>
            <p:nvPr/>
          </p:nvSpPr>
          <p:spPr bwMode="auto">
            <a:xfrm>
              <a:off x="432" y="194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10" name="Line 1096"/>
            <p:cNvSpPr>
              <a:spLocks noChangeAspect="1" noChangeShapeType="1"/>
            </p:cNvSpPr>
            <p:nvPr/>
          </p:nvSpPr>
          <p:spPr bwMode="auto">
            <a:xfrm>
              <a:off x="432" y="221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11" name="Line 1097"/>
            <p:cNvSpPr>
              <a:spLocks noChangeAspect="1" noChangeShapeType="1"/>
            </p:cNvSpPr>
            <p:nvPr/>
          </p:nvSpPr>
          <p:spPr bwMode="auto">
            <a:xfrm>
              <a:off x="432" y="248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12" name="Line 1098"/>
            <p:cNvSpPr>
              <a:spLocks noChangeAspect="1" noChangeShapeType="1"/>
            </p:cNvSpPr>
            <p:nvPr/>
          </p:nvSpPr>
          <p:spPr bwMode="auto">
            <a:xfrm>
              <a:off x="432" y="2749"/>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13" name="Line 1099"/>
            <p:cNvSpPr>
              <a:spLocks noChangeAspect="1" noChangeShapeType="1"/>
            </p:cNvSpPr>
            <p:nvPr/>
          </p:nvSpPr>
          <p:spPr bwMode="auto">
            <a:xfrm>
              <a:off x="432" y="301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14" name="Line 1100"/>
            <p:cNvSpPr>
              <a:spLocks noChangeAspect="1" noChangeShapeType="1"/>
            </p:cNvSpPr>
            <p:nvPr/>
          </p:nvSpPr>
          <p:spPr bwMode="auto">
            <a:xfrm>
              <a:off x="432" y="328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15" name="Line 1101"/>
            <p:cNvSpPr>
              <a:spLocks noChangeAspect="1" noChangeShapeType="1"/>
            </p:cNvSpPr>
            <p:nvPr/>
          </p:nvSpPr>
          <p:spPr bwMode="auto">
            <a:xfrm>
              <a:off x="432" y="355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nvGrpSpPr>
          <p:cNvPr id="2056" name="Group 1102"/>
          <p:cNvGrpSpPr>
            <a:grpSpLocks noChangeAspect="1"/>
          </p:cNvGrpSpPr>
          <p:nvPr/>
        </p:nvGrpSpPr>
        <p:grpSpPr bwMode="auto">
          <a:xfrm>
            <a:off x="623196" y="1676402"/>
            <a:ext cx="3280080" cy="1317625"/>
            <a:chOff x="318" y="1152"/>
            <a:chExt cx="5592" cy="2763"/>
          </a:xfrm>
        </p:grpSpPr>
        <p:grpSp>
          <p:nvGrpSpPr>
            <p:cNvPr id="2089" name="Group 1103"/>
            <p:cNvGrpSpPr>
              <a:grpSpLocks noChangeAspect="1"/>
            </p:cNvGrpSpPr>
            <p:nvPr/>
          </p:nvGrpSpPr>
          <p:grpSpPr bwMode="auto">
            <a:xfrm>
              <a:off x="432" y="1152"/>
              <a:ext cx="5376" cy="2736"/>
              <a:chOff x="432" y="1152"/>
              <a:chExt cx="5376" cy="2736"/>
            </a:xfrm>
          </p:grpSpPr>
          <p:sp>
            <p:nvSpPr>
              <p:cNvPr id="2090" name="Rectangle 1104"/>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2091" name="Rectangle 1105"/>
              <p:cNvSpPr>
                <a:spLocks noChangeAspect="1" noChangeArrowheads="1"/>
              </p:cNvSpPr>
              <p:nvPr/>
            </p:nvSpPr>
            <p:spPr bwMode="auto">
              <a:xfrm>
                <a:off x="432" y="1440"/>
                <a:ext cx="38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092" name="Rectangle 1106"/>
              <p:cNvSpPr>
                <a:spLocks noChangeAspect="1" noChangeArrowheads="1"/>
              </p:cNvSpPr>
              <p:nvPr/>
            </p:nvSpPr>
            <p:spPr bwMode="auto">
              <a:xfrm>
                <a:off x="816" y="1440"/>
                <a:ext cx="206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093" name="Rectangle 1107"/>
              <p:cNvSpPr>
                <a:spLocks noChangeAspect="1" noChangeArrowheads="1"/>
              </p:cNvSpPr>
              <p:nvPr/>
            </p:nvSpPr>
            <p:spPr bwMode="auto">
              <a:xfrm>
                <a:off x="2880" y="1440"/>
                <a:ext cx="2352"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094" name="Rectangle 1108"/>
              <p:cNvSpPr>
                <a:spLocks noChangeAspect="1" noChangeArrowheads="1"/>
              </p:cNvSpPr>
              <p:nvPr/>
            </p:nvSpPr>
            <p:spPr bwMode="auto">
              <a:xfrm>
                <a:off x="5232" y="1440"/>
                <a:ext cx="576"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2095" name="Line 1109"/>
              <p:cNvSpPr>
                <a:spLocks noChangeAspect="1" noChangeShapeType="1"/>
              </p:cNvSpPr>
              <p:nvPr/>
            </p:nvSpPr>
            <p:spPr bwMode="auto">
              <a:xfrm>
                <a:off x="432" y="168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96" name="Line 1110"/>
              <p:cNvSpPr>
                <a:spLocks noChangeAspect="1" noChangeShapeType="1"/>
              </p:cNvSpPr>
              <p:nvPr/>
            </p:nvSpPr>
            <p:spPr bwMode="auto">
              <a:xfrm>
                <a:off x="432" y="194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97" name="Line 1111"/>
              <p:cNvSpPr>
                <a:spLocks noChangeAspect="1" noChangeShapeType="1"/>
              </p:cNvSpPr>
              <p:nvPr/>
            </p:nvSpPr>
            <p:spPr bwMode="auto">
              <a:xfrm>
                <a:off x="432" y="221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98" name="Line 1112"/>
              <p:cNvSpPr>
                <a:spLocks noChangeAspect="1" noChangeShapeType="1"/>
              </p:cNvSpPr>
              <p:nvPr/>
            </p:nvSpPr>
            <p:spPr bwMode="auto">
              <a:xfrm>
                <a:off x="432" y="248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99" name="Line 1113"/>
              <p:cNvSpPr>
                <a:spLocks noChangeAspect="1" noChangeShapeType="1"/>
              </p:cNvSpPr>
              <p:nvPr/>
            </p:nvSpPr>
            <p:spPr bwMode="auto">
              <a:xfrm>
                <a:off x="432" y="2749"/>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00" name="Line 1114"/>
              <p:cNvSpPr>
                <a:spLocks noChangeAspect="1" noChangeShapeType="1"/>
              </p:cNvSpPr>
              <p:nvPr/>
            </p:nvSpPr>
            <p:spPr bwMode="auto">
              <a:xfrm>
                <a:off x="432" y="301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01" name="Line 1115"/>
              <p:cNvSpPr>
                <a:spLocks noChangeAspect="1" noChangeShapeType="1"/>
              </p:cNvSpPr>
              <p:nvPr/>
            </p:nvSpPr>
            <p:spPr bwMode="auto">
              <a:xfrm>
                <a:off x="432" y="328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102" name="Line 1116"/>
              <p:cNvSpPr>
                <a:spLocks noChangeAspect="1" noChangeShapeType="1"/>
              </p:cNvSpPr>
              <p:nvPr/>
            </p:nvSpPr>
            <p:spPr bwMode="auto">
              <a:xfrm>
                <a:off x="432" y="355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aphicFrame>
          <p:nvGraphicFramePr>
            <p:cNvPr id="2050" name="Object 1117"/>
            <p:cNvGraphicFramePr>
              <a:graphicFrameLocks noChangeAspect="1"/>
            </p:cNvGraphicFramePr>
            <p:nvPr/>
          </p:nvGraphicFramePr>
          <p:xfrm>
            <a:off x="318" y="1159"/>
            <a:ext cx="5592" cy="2756"/>
          </p:xfrm>
          <a:graphic>
            <a:graphicData uri="http://schemas.openxmlformats.org/presentationml/2006/ole">
              <mc:AlternateContent xmlns:mc="http://schemas.openxmlformats.org/markup-compatibility/2006">
                <mc:Choice xmlns:v="urn:schemas-microsoft-com:vml" Requires="v">
                  <p:oleObj spid="_x0000_s2061" name="Document" r:id="rId5" imgW="8869680" imgH="4439880" progId="Word.Document.8">
                    <p:embed/>
                  </p:oleObj>
                </mc:Choice>
                <mc:Fallback>
                  <p:oleObj name="Document" r:id="rId5" imgW="8869680" imgH="443988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8" y="1159"/>
                          <a:ext cx="5592" cy="2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060" name="Rectangle 1142"/>
          <p:cNvSpPr>
            <a:spLocks noGrp="1" noChangeArrowheads="1"/>
          </p:cNvSpPr>
          <p:nvPr>
            <p:ph type="title"/>
          </p:nvPr>
        </p:nvSpPr>
        <p:spPr>
          <a:xfrm>
            <a:off x="502074" y="509590"/>
            <a:ext cx="11571124" cy="623887"/>
          </a:xfrm>
        </p:spPr>
        <p:txBody>
          <a:bodyPr>
            <a:normAutofit fontScale="90000"/>
          </a:bodyPr>
          <a:lstStyle/>
          <a:p>
            <a:pPr defTabSz="933450" eaLnBrk="1" fontAlgn="auto" hangingPunct="1">
              <a:spcAft>
                <a:spcPts val="0"/>
              </a:spcAft>
              <a:defRPr/>
            </a:pPr>
            <a:r>
              <a:rPr lang="en-GB" smtClean="0"/>
              <a:t>Scripted (vague) manual testing</a:t>
            </a:r>
          </a:p>
        </p:txBody>
      </p:sp>
      <p:sp>
        <p:nvSpPr>
          <p:cNvPr id="2058" name="Line 1143"/>
          <p:cNvSpPr>
            <a:spLocks noChangeShapeType="1"/>
          </p:cNvSpPr>
          <p:nvPr/>
        </p:nvSpPr>
        <p:spPr bwMode="auto">
          <a:xfrm flipH="1">
            <a:off x="5251256" y="2590800"/>
            <a:ext cx="1031496" cy="22098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2059" name="Rectangle 1144"/>
          <p:cNvSpPr>
            <a:spLocks noChangeArrowheads="1"/>
          </p:cNvSpPr>
          <p:nvPr/>
        </p:nvSpPr>
        <p:spPr bwMode="auto">
          <a:xfrm>
            <a:off x="5143808" y="1614488"/>
            <a:ext cx="2143664" cy="95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4:</a:t>
            </a:r>
            <a:r>
              <a:rPr lang="en-GB" sz="2800" b="1">
                <a:solidFill>
                  <a:schemeClr val="tx2"/>
                </a:solidFill>
              </a:rPr>
              <a:t> </a:t>
            </a:r>
            <a:r>
              <a:rPr lang="en-GB" sz="2800" b="1"/>
              <a:t>check</a:t>
            </a:r>
            <a:br>
              <a:rPr lang="en-GB" sz="2800" b="1"/>
            </a:br>
            <a:r>
              <a:rPr lang="en-GB" sz="2800" b="1"/>
              <a:t>it worked OK</a:t>
            </a:r>
            <a:endParaRPr lang="en-GB" sz="2800" b="1">
              <a:solidFill>
                <a:schemeClr val="tx2"/>
              </a:solidFill>
            </a:endParaRPr>
          </a:p>
        </p:txBody>
      </p:sp>
      <p:sp>
        <p:nvSpPr>
          <p:cNvPr id="2" name="Line 1145"/>
          <p:cNvSpPr>
            <a:spLocks noChangeShapeType="1"/>
          </p:cNvSpPr>
          <p:nvPr/>
        </p:nvSpPr>
        <p:spPr bwMode="auto">
          <a:xfrm flipV="1">
            <a:off x="5063711" y="5181600"/>
            <a:ext cx="2250538" cy="12192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2061" name="Line 1146"/>
          <p:cNvSpPr>
            <a:spLocks noChangeShapeType="1"/>
          </p:cNvSpPr>
          <p:nvPr/>
        </p:nvSpPr>
        <p:spPr bwMode="auto">
          <a:xfrm>
            <a:off x="3094490" y="2895600"/>
            <a:ext cx="937725" cy="19050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2062" name="Rectangle 1147"/>
          <p:cNvSpPr>
            <a:spLocks noChangeArrowheads="1"/>
          </p:cNvSpPr>
          <p:nvPr/>
        </p:nvSpPr>
        <p:spPr bwMode="auto">
          <a:xfrm>
            <a:off x="6548440" y="5729288"/>
            <a:ext cx="3690882"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3:</a:t>
            </a:r>
            <a:r>
              <a:rPr lang="en-GB" sz="2800" b="1">
                <a:solidFill>
                  <a:schemeClr val="tx2"/>
                </a:solidFill>
              </a:rPr>
              <a:t> </a:t>
            </a:r>
            <a:r>
              <a:rPr lang="en-GB" sz="2800" b="1"/>
              <a:t>enter the inputs</a:t>
            </a:r>
            <a:endParaRPr lang="en-GB" sz="2800" b="1">
              <a:solidFill>
                <a:schemeClr val="tx2"/>
              </a:solidFill>
            </a:endParaRPr>
          </a:p>
        </p:txBody>
      </p:sp>
      <p:sp>
        <p:nvSpPr>
          <p:cNvPr id="2063" name="Oval 1148"/>
          <p:cNvSpPr>
            <a:spLocks noChangeArrowheads="1"/>
          </p:cNvSpPr>
          <p:nvPr/>
        </p:nvSpPr>
        <p:spPr bwMode="auto">
          <a:xfrm>
            <a:off x="3539908" y="4894265"/>
            <a:ext cx="326251" cy="187325"/>
          </a:xfrm>
          <a:prstGeom prst="ellipse">
            <a:avLst/>
          </a:prstGeom>
          <a:solidFill>
            <a:schemeClr val="bg2"/>
          </a:solidFill>
          <a:ln w="12700">
            <a:solidFill>
              <a:schemeClr val="bg2"/>
            </a:solidFill>
            <a:round/>
            <a:headEnd/>
            <a:tailEnd/>
          </a:ln>
        </p:spPr>
        <p:txBody>
          <a:bodyPr wrap="none" anchor="ctr"/>
          <a:lstStyle/>
          <a:p>
            <a:endParaRPr lang="en-IE"/>
          </a:p>
        </p:txBody>
      </p:sp>
      <p:sp>
        <p:nvSpPr>
          <p:cNvPr id="2064" name="Oval 1149"/>
          <p:cNvSpPr>
            <a:spLocks noChangeArrowheads="1"/>
          </p:cNvSpPr>
          <p:nvPr/>
        </p:nvSpPr>
        <p:spPr bwMode="auto">
          <a:xfrm>
            <a:off x="2901085" y="4872038"/>
            <a:ext cx="668129" cy="385762"/>
          </a:xfrm>
          <a:prstGeom prst="ellipse">
            <a:avLst/>
          </a:prstGeom>
          <a:solidFill>
            <a:schemeClr val="bg2"/>
          </a:solidFill>
          <a:ln w="12700">
            <a:solidFill>
              <a:schemeClr val="bg2"/>
            </a:solidFill>
            <a:round/>
            <a:headEnd/>
            <a:tailEnd/>
          </a:ln>
        </p:spPr>
        <p:txBody>
          <a:bodyPr wrap="none" anchor="ctr"/>
          <a:lstStyle/>
          <a:p>
            <a:endParaRPr lang="en-IE"/>
          </a:p>
        </p:txBody>
      </p:sp>
      <p:sp>
        <p:nvSpPr>
          <p:cNvPr id="2065" name="Oval 1150"/>
          <p:cNvSpPr>
            <a:spLocks noChangeArrowheads="1"/>
          </p:cNvSpPr>
          <p:nvPr/>
        </p:nvSpPr>
        <p:spPr bwMode="auto">
          <a:xfrm>
            <a:off x="1904753" y="4978402"/>
            <a:ext cx="1346025" cy="784225"/>
          </a:xfrm>
          <a:prstGeom prst="ellipse">
            <a:avLst/>
          </a:prstGeom>
          <a:solidFill>
            <a:schemeClr val="bg2"/>
          </a:solidFill>
          <a:ln w="12700">
            <a:solidFill>
              <a:schemeClr val="bg2"/>
            </a:solidFill>
            <a:round/>
            <a:headEnd/>
            <a:tailEnd/>
          </a:ln>
        </p:spPr>
        <p:txBody>
          <a:bodyPr wrap="none" anchor="ctr"/>
          <a:lstStyle/>
          <a:p>
            <a:endParaRPr lang="en-IE"/>
          </a:p>
        </p:txBody>
      </p:sp>
      <p:sp>
        <p:nvSpPr>
          <p:cNvPr id="2066" name="Oval 1151"/>
          <p:cNvSpPr>
            <a:spLocks noChangeArrowheads="1"/>
          </p:cNvSpPr>
          <p:nvPr/>
        </p:nvSpPr>
        <p:spPr bwMode="auto">
          <a:xfrm>
            <a:off x="195359" y="5037138"/>
            <a:ext cx="3080815" cy="1581150"/>
          </a:xfrm>
          <a:prstGeom prst="ellipse">
            <a:avLst/>
          </a:prstGeom>
          <a:solidFill>
            <a:schemeClr val="bg2"/>
          </a:solidFill>
          <a:ln w="12700">
            <a:solidFill>
              <a:schemeClr val="bg2"/>
            </a:solidFill>
            <a:round/>
            <a:headEnd/>
            <a:tailEnd/>
          </a:ln>
        </p:spPr>
        <p:txBody>
          <a:bodyPr wrap="none" anchor="ctr"/>
          <a:lstStyle/>
          <a:p>
            <a:endParaRPr lang="en-IE"/>
          </a:p>
        </p:txBody>
      </p:sp>
      <p:sp>
        <p:nvSpPr>
          <p:cNvPr id="2067" name="Rectangle 1152"/>
          <p:cNvSpPr>
            <a:spLocks noChangeArrowheads="1"/>
          </p:cNvSpPr>
          <p:nvPr/>
        </p:nvSpPr>
        <p:spPr bwMode="auto">
          <a:xfrm>
            <a:off x="654545" y="5272090"/>
            <a:ext cx="2066720" cy="138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GB" sz="2800" b="1">
                <a:solidFill>
                  <a:schemeClr val="accent2"/>
                </a:solidFill>
              </a:rPr>
              <a:t>Step 2:</a:t>
            </a:r>
            <a:r>
              <a:rPr lang="en-GB" sz="2800" b="1">
                <a:solidFill>
                  <a:schemeClr val="bg1"/>
                </a:solidFill>
              </a:rPr>
              <a:t> </a:t>
            </a:r>
            <a:r>
              <a:rPr lang="en-GB" sz="2800" b="1"/>
              <a:t>think</a:t>
            </a:r>
            <a:br>
              <a:rPr lang="en-GB" sz="2800" b="1"/>
            </a:br>
            <a:r>
              <a:rPr lang="en-GB" sz="2800" b="1"/>
              <a:t>up specific</a:t>
            </a:r>
          </a:p>
          <a:p>
            <a:pPr algn="ctr"/>
            <a:r>
              <a:rPr lang="en-GB" sz="2800" b="1"/>
              <a:t>inputs</a:t>
            </a:r>
            <a:endParaRPr lang="en-GB" sz="2800" b="1">
              <a:solidFill>
                <a:schemeClr val="bg1"/>
              </a:solidFill>
            </a:endParaRPr>
          </a:p>
        </p:txBody>
      </p:sp>
      <p:sp>
        <p:nvSpPr>
          <p:cNvPr id="2068" name="Line 1153"/>
          <p:cNvSpPr>
            <a:spLocks noChangeShapeType="1"/>
          </p:cNvSpPr>
          <p:nvPr/>
        </p:nvSpPr>
        <p:spPr bwMode="auto">
          <a:xfrm flipH="1" flipV="1">
            <a:off x="6282752" y="2590800"/>
            <a:ext cx="937725" cy="1066800"/>
          </a:xfrm>
          <a:prstGeom prst="line">
            <a:avLst/>
          </a:prstGeom>
          <a:noFill/>
          <a:ln w="50800">
            <a:solidFill>
              <a:srgbClr val="00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nvGrpSpPr>
          <p:cNvPr id="2069" name="Group 1154"/>
          <p:cNvGrpSpPr>
            <a:grpSpLocks/>
          </p:cNvGrpSpPr>
          <p:nvPr/>
        </p:nvGrpSpPr>
        <p:grpSpPr bwMode="auto">
          <a:xfrm>
            <a:off x="4407302" y="3810000"/>
            <a:ext cx="3563352" cy="1524000"/>
            <a:chOff x="2256" y="2400"/>
            <a:chExt cx="1824" cy="960"/>
          </a:xfrm>
        </p:grpSpPr>
        <p:sp>
          <p:nvSpPr>
            <p:cNvPr id="2087" name="Line 1155"/>
            <p:cNvSpPr>
              <a:spLocks noChangeShapeType="1"/>
            </p:cNvSpPr>
            <p:nvPr/>
          </p:nvSpPr>
          <p:spPr bwMode="auto">
            <a:xfrm flipV="1">
              <a:off x="2496" y="2400"/>
              <a:ext cx="1536" cy="960"/>
            </a:xfrm>
            <a:prstGeom prst="line">
              <a:avLst/>
            </a:prstGeom>
            <a:noFill/>
            <a:ln w="25400">
              <a:solidFill>
                <a:srgbClr val="00FF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88" name="Line 1156"/>
            <p:cNvSpPr>
              <a:spLocks noChangeShapeType="1"/>
            </p:cNvSpPr>
            <p:nvPr/>
          </p:nvSpPr>
          <p:spPr bwMode="auto">
            <a:xfrm flipH="1">
              <a:off x="2256" y="2400"/>
              <a:ext cx="1824" cy="960"/>
            </a:xfrm>
            <a:prstGeom prst="line">
              <a:avLst/>
            </a:prstGeom>
            <a:noFill/>
            <a:ln w="25400">
              <a:solidFill>
                <a:srgbClr val="00FF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useBgFill="1">
        <p:nvSpPr>
          <p:cNvPr id="2070" name="Rectangle 1157"/>
          <p:cNvSpPr>
            <a:spLocks noChangeArrowheads="1"/>
          </p:cNvSpPr>
          <p:nvPr/>
        </p:nvSpPr>
        <p:spPr bwMode="white">
          <a:xfrm>
            <a:off x="375090" y="3657600"/>
            <a:ext cx="2625628" cy="533400"/>
          </a:xfrm>
          <a:prstGeom prst="rect">
            <a:avLst/>
          </a:prstGeom>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endParaRPr lang="en-IE"/>
          </a:p>
        </p:txBody>
      </p:sp>
      <p:sp>
        <p:nvSpPr>
          <p:cNvPr id="2071" name="Rectangle 1158"/>
          <p:cNvSpPr>
            <a:spLocks noChangeArrowheads="1"/>
          </p:cNvSpPr>
          <p:nvPr/>
        </p:nvSpPr>
        <p:spPr bwMode="auto">
          <a:xfrm>
            <a:off x="359461" y="3595688"/>
            <a:ext cx="1971309" cy="95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1:</a:t>
            </a:r>
            <a:r>
              <a:rPr lang="en-GB" sz="2800" b="1">
                <a:solidFill>
                  <a:schemeClr val="tx2"/>
                </a:solidFill>
              </a:rPr>
              <a:t> </a:t>
            </a:r>
            <a:r>
              <a:rPr lang="en-GB" sz="2800" b="1"/>
              <a:t>read</a:t>
            </a:r>
          </a:p>
          <a:p>
            <a:r>
              <a:rPr lang="en-GB" sz="2800" b="1"/>
              <a:t>what to do</a:t>
            </a:r>
            <a:endParaRPr lang="en-GB" sz="2800" b="1">
              <a:solidFill>
                <a:schemeClr val="tx2"/>
              </a:solidFill>
            </a:endParaRPr>
          </a:p>
        </p:txBody>
      </p:sp>
      <p:sp>
        <p:nvSpPr>
          <p:cNvPr id="135" name="Oval 6"/>
          <p:cNvSpPr>
            <a:spLocks noChangeArrowheads="1"/>
          </p:cNvSpPr>
          <p:nvPr/>
        </p:nvSpPr>
        <p:spPr bwMode="auto">
          <a:xfrm>
            <a:off x="3852482" y="4806950"/>
            <a:ext cx="1392912" cy="1511300"/>
          </a:xfrm>
          <a:prstGeom prst="ellipse">
            <a:avLst/>
          </a:prstGeom>
          <a:solidFill>
            <a:schemeClr val="accent3">
              <a:lumMod val="20000"/>
              <a:lumOff val="80000"/>
            </a:schemeClr>
          </a:solidFill>
          <a:ln w="12700">
            <a:solidFill>
              <a:schemeClr val="accent1"/>
            </a:solidFill>
            <a:round/>
            <a:headEnd/>
            <a:tailEnd/>
          </a:ln>
        </p:spPr>
        <p:txBody>
          <a:bodyPr wrap="none" anchor="ctr"/>
          <a:lstStyle/>
          <a:p>
            <a:pPr>
              <a:defRPr/>
            </a:pPr>
            <a:endParaRPr lang="en-IE"/>
          </a:p>
        </p:txBody>
      </p:sp>
      <p:grpSp>
        <p:nvGrpSpPr>
          <p:cNvPr id="13" name="Group 7"/>
          <p:cNvGrpSpPr>
            <a:grpSpLocks/>
          </p:cNvGrpSpPr>
          <p:nvPr/>
        </p:nvGrpSpPr>
        <p:grpSpPr bwMode="auto">
          <a:xfrm>
            <a:off x="3725501" y="4730750"/>
            <a:ext cx="1637110" cy="863600"/>
            <a:chOff x="1907" y="2980"/>
            <a:chExt cx="838" cy="544"/>
          </a:xfrm>
          <a:solidFill>
            <a:schemeClr val="accent3">
              <a:lumMod val="75000"/>
            </a:schemeClr>
          </a:solidFill>
        </p:grpSpPr>
        <p:sp>
          <p:nvSpPr>
            <p:cNvPr id="137" name="AutoShape 8"/>
            <p:cNvSpPr>
              <a:spLocks noChangeArrowheads="1"/>
            </p:cNvSpPr>
            <p:nvPr/>
          </p:nvSpPr>
          <p:spPr bwMode="auto">
            <a:xfrm rot="1140000">
              <a:off x="1948" y="3100"/>
              <a:ext cx="88" cy="42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38" name="AutoShape 9"/>
            <p:cNvSpPr>
              <a:spLocks noChangeArrowheads="1"/>
            </p:cNvSpPr>
            <p:nvPr/>
          </p:nvSpPr>
          <p:spPr bwMode="auto">
            <a:xfrm rot="-1140000">
              <a:off x="2620" y="3100"/>
              <a:ext cx="88" cy="42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39" name="AutoShape 10"/>
            <p:cNvSpPr>
              <a:spLocks noChangeArrowheads="1"/>
            </p:cNvSpPr>
            <p:nvPr/>
          </p:nvSpPr>
          <p:spPr bwMode="auto">
            <a:xfrm>
              <a:off x="2116" y="2980"/>
              <a:ext cx="472"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40" name="AutoShape 11"/>
            <p:cNvSpPr>
              <a:spLocks noChangeArrowheads="1"/>
            </p:cNvSpPr>
            <p:nvPr/>
          </p:nvSpPr>
          <p:spPr bwMode="auto">
            <a:xfrm>
              <a:off x="2212" y="3076"/>
              <a:ext cx="472"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41" name="AutoShape 12"/>
            <p:cNvSpPr>
              <a:spLocks noChangeArrowheads="1"/>
            </p:cNvSpPr>
            <p:nvPr/>
          </p:nvSpPr>
          <p:spPr bwMode="auto">
            <a:xfrm rot="-1560000">
              <a:off x="1963" y="3038"/>
              <a:ext cx="400"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42" name="AutoShape 13"/>
            <p:cNvSpPr>
              <a:spLocks noChangeArrowheads="1"/>
            </p:cNvSpPr>
            <p:nvPr/>
          </p:nvSpPr>
          <p:spPr bwMode="auto">
            <a:xfrm rot="1740000">
              <a:off x="2319" y="3125"/>
              <a:ext cx="426" cy="138"/>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43" name="AutoShape 14"/>
            <p:cNvSpPr>
              <a:spLocks noChangeArrowheads="1"/>
            </p:cNvSpPr>
            <p:nvPr/>
          </p:nvSpPr>
          <p:spPr bwMode="auto">
            <a:xfrm rot="1560000">
              <a:off x="2305" y="3047"/>
              <a:ext cx="400"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44" name="AutoShape 15"/>
            <p:cNvSpPr>
              <a:spLocks noChangeArrowheads="1"/>
            </p:cNvSpPr>
            <p:nvPr/>
          </p:nvSpPr>
          <p:spPr bwMode="auto">
            <a:xfrm rot="-2640000">
              <a:off x="1907" y="3132"/>
              <a:ext cx="424" cy="135"/>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45" name="AutoShape 16"/>
            <p:cNvSpPr>
              <a:spLocks noChangeArrowheads="1"/>
            </p:cNvSpPr>
            <p:nvPr/>
          </p:nvSpPr>
          <p:spPr bwMode="auto">
            <a:xfrm>
              <a:off x="2116" y="3076"/>
              <a:ext cx="424" cy="18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grpSp>
      <p:grpSp>
        <p:nvGrpSpPr>
          <p:cNvPr id="2074" name="Group 17"/>
          <p:cNvGrpSpPr>
            <a:grpSpLocks/>
          </p:cNvGrpSpPr>
          <p:nvPr/>
        </p:nvGrpSpPr>
        <p:grpSpPr bwMode="auto">
          <a:xfrm>
            <a:off x="4180687" y="5302250"/>
            <a:ext cx="734551" cy="679450"/>
            <a:chOff x="2140" y="3340"/>
            <a:chExt cx="376" cy="428"/>
          </a:xfrm>
        </p:grpSpPr>
        <p:sp>
          <p:nvSpPr>
            <p:cNvPr id="2077" name="Oval 18"/>
            <p:cNvSpPr>
              <a:spLocks noChangeArrowheads="1"/>
            </p:cNvSpPr>
            <p:nvPr/>
          </p:nvSpPr>
          <p:spPr bwMode="auto">
            <a:xfrm>
              <a:off x="2140" y="3340"/>
              <a:ext cx="136" cy="4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E"/>
            </a:p>
          </p:txBody>
        </p:sp>
        <p:sp>
          <p:nvSpPr>
            <p:cNvPr id="2078" name="Oval 19"/>
            <p:cNvSpPr>
              <a:spLocks noChangeArrowheads="1"/>
            </p:cNvSpPr>
            <p:nvPr/>
          </p:nvSpPr>
          <p:spPr bwMode="auto">
            <a:xfrm>
              <a:off x="2380" y="3340"/>
              <a:ext cx="136" cy="4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E"/>
            </a:p>
          </p:txBody>
        </p:sp>
        <p:grpSp>
          <p:nvGrpSpPr>
            <p:cNvPr id="2079" name="Group 20"/>
            <p:cNvGrpSpPr>
              <a:grpSpLocks/>
            </p:cNvGrpSpPr>
            <p:nvPr/>
          </p:nvGrpSpPr>
          <p:grpSpPr bwMode="auto">
            <a:xfrm>
              <a:off x="2280" y="3432"/>
              <a:ext cx="96" cy="144"/>
              <a:chOff x="2280" y="3432"/>
              <a:chExt cx="96" cy="144"/>
            </a:xfrm>
          </p:grpSpPr>
          <p:sp>
            <p:nvSpPr>
              <p:cNvPr id="2085" name="Line 21"/>
              <p:cNvSpPr>
                <a:spLocks noChangeShapeType="1"/>
              </p:cNvSpPr>
              <p:nvPr/>
            </p:nvSpPr>
            <p:spPr bwMode="auto">
              <a:xfrm flipH="1">
                <a:off x="2280" y="3432"/>
                <a:ext cx="48" cy="144"/>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86" name="Line 22"/>
              <p:cNvSpPr>
                <a:spLocks noChangeShapeType="1"/>
              </p:cNvSpPr>
              <p:nvPr/>
            </p:nvSpPr>
            <p:spPr bwMode="auto">
              <a:xfrm>
                <a:off x="2280" y="3576"/>
                <a:ext cx="9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2080" name="Line 23"/>
            <p:cNvSpPr>
              <a:spLocks noChangeShapeType="1"/>
            </p:cNvSpPr>
            <p:nvPr/>
          </p:nvSpPr>
          <p:spPr bwMode="auto">
            <a:xfrm flipV="1">
              <a:off x="2208"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81" name="Line 24"/>
            <p:cNvSpPr>
              <a:spLocks noChangeShapeType="1"/>
            </p:cNvSpPr>
            <p:nvPr/>
          </p:nvSpPr>
          <p:spPr bwMode="auto">
            <a:xfrm flipV="1">
              <a:off x="2304"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82" name="Line 25"/>
            <p:cNvSpPr>
              <a:spLocks noChangeShapeType="1"/>
            </p:cNvSpPr>
            <p:nvPr/>
          </p:nvSpPr>
          <p:spPr bwMode="auto">
            <a:xfrm flipV="1">
              <a:off x="2400"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83" name="Line 26"/>
            <p:cNvSpPr>
              <a:spLocks noChangeShapeType="1"/>
            </p:cNvSpPr>
            <p:nvPr/>
          </p:nvSpPr>
          <p:spPr bwMode="auto">
            <a:xfrm flipH="1" flipV="1">
              <a:off x="2256"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2084" name="Line 27"/>
            <p:cNvSpPr>
              <a:spLocks noChangeShapeType="1"/>
            </p:cNvSpPr>
            <p:nvPr/>
          </p:nvSpPr>
          <p:spPr bwMode="auto">
            <a:xfrm flipH="1" flipV="1">
              <a:off x="2352"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2075" name="Oval 28"/>
          <p:cNvSpPr>
            <a:spLocks noChangeArrowheads="1"/>
          </p:cNvSpPr>
          <p:nvPr/>
        </p:nvSpPr>
        <p:spPr bwMode="auto">
          <a:xfrm>
            <a:off x="4788255" y="5302250"/>
            <a:ext cx="78143" cy="63500"/>
          </a:xfrm>
          <a:prstGeom prst="ellipse">
            <a:avLst/>
          </a:prstGeom>
          <a:solidFill>
            <a:schemeClr val="tx1"/>
          </a:solidFill>
          <a:ln w="12700">
            <a:solidFill>
              <a:schemeClr val="bg2"/>
            </a:solidFill>
            <a:round/>
            <a:headEnd/>
            <a:tailEnd/>
          </a:ln>
        </p:spPr>
        <p:txBody>
          <a:bodyPr wrap="none" anchor="ctr"/>
          <a:lstStyle/>
          <a:p>
            <a:endParaRPr lang="en-IE"/>
          </a:p>
        </p:txBody>
      </p:sp>
      <p:sp>
        <p:nvSpPr>
          <p:cNvPr id="2076" name="Oval 29"/>
          <p:cNvSpPr>
            <a:spLocks noChangeArrowheads="1"/>
          </p:cNvSpPr>
          <p:nvPr/>
        </p:nvSpPr>
        <p:spPr bwMode="auto">
          <a:xfrm>
            <a:off x="4319393" y="5300663"/>
            <a:ext cx="78143" cy="63500"/>
          </a:xfrm>
          <a:prstGeom prst="ellipse">
            <a:avLst/>
          </a:prstGeom>
          <a:solidFill>
            <a:schemeClr val="tx1"/>
          </a:solidFill>
          <a:ln w="12700">
            <a:solidFill>
              <a:schemeClr val="bg2"/>
            </a:solidFill>
            <a:round/>
            <a:headEnd/>
            <a:tailEnd/>
          </a:ln>
        </p:spPr>
        <p:txBody>
          <a:bodyPr wrap="none" anchor="ctr"/>
          <a:lstStyle/>
          <a:p>
            <a:endParaRPr lang="en-IE"/>
          </a:p>
        </p:txBody>
      </p:sp>
    </p:spTree>
    <p:extLst>
      <p:ext uri="{BB962C8B-B14F-4D97-AF65-F5344CB8AC3E}">
        <p14:creationId xmlns:p14="http://schemas.microsoft.com/office/powerpoint/2010/main" val="1640569073"/>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2"/>
          <p:cNvGrpSpPr>
            <a:grpSpLocks/>
          </p:cNvGrpSpPr>
          <p:nvPr/>
        </p:nvGrpSpPr>
        <p:grpSpPr bwMode="auto">
          <a:xfrm>
            <a:off x="843952" y="1828800"/>
            <a:ext cx="10502510" cy="4343400"/>
            <a:chOff x="432" y="1152"/>
            <a:chExt cx="5376" cy="2736"/>
          </a:xfrm>
        </p:grpSpPr>
        <p:sp>
          <p:nvSpPr>
            <p:cNvPr id="3077" name="Rectangle 3"/>
            <p:cNvSpPr>
              <a:spLocks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3078" name="Rectangle 4"/>
            <p:cNvSpPr>
              <a:spLocks noChangeArrowheads="1"/>
            </p:cNvSpPr>
            <p:nvPr/>
          </p:nvSpPr>
          <p:spPr bwMode="auto">
            <a:xfrm>
              <a:off x="432" y="1440"/>
              <a:ext cx="38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3079" name="Rectangle 5"/>
            <p:cNvSpPr>
              <a:spLocks noChangeArrowheads="1"/>
            </p:cNvSpPr>
            <p:nvPr/>
          </p:nvSpPr>
          <p:spPr bwMode="auto">
            <a:xfrm>
              <a:off x="816" y="1440"/>
              <a:ext cx="2064"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3080" name="Rectangle 6"/>
            <p:cNvSpPr>
              <a:spLocks noChangeArrowheads="1"/>
            </p:cNvSpPr>
            <p:nvPr/>
          </p:nvSpPr>
          <p:spPr bwMode="auto">
            <a:xfrm>
              <a:off x="2880" y="1440"/>
              <a:ext cx="2352"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3081" name="Rectangle 7"/>
            <p:cNvSpPr>
              <a:spLocks noChangeArrowheads="1"/>
            </p:cNvSpPr>
            <p:nvPr/>
          </p:nvSpPr>
          <p:spPr bwMode="auto">
            <a:xfrm>
              <a:off x="5232" y="1440"/>
              <a:ext cx="576" cy="2448"/>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3082" name="Line 8"/>
            <p:cNvSpPr>
              <a:spLocks noChangeShapeType="1"/>
            </p:cNvSpPr>
            <p:nvPr/>
          </p:nvSpPr>
          <p:spPr bwMode="auto">
            <a:xfrm>
              <a:off x="432" y="168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3" name="Line 9"/>
            <p:cNvSpPr>
              <a:spLocks noChangeShapeType="1"/>
            </p:cNvSpPr>
            <p:nvPr/>
          </p:nvSpPr>
          <p:spPr bwMode="auto">
            <a:xfrm>
              <a:off x="432" y="194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4" name="Line 10"/>
            <p:cNvSpPr>
              <a:spLocks noChangeShapeType="1"/>
            </p:cNvSpPr>
            <p:nvPr/>
          </p:nvSpPr>
          <p:spPr bwMode="auto">
            <a:xfrm>
              <a:off x="432" y="221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5" name="Line 11"/>
            <p:cNvSpPr>
              <a:spLocks noChangeShapeType="1"/>
            </p:cNvSpPr>
            <p:nvPr/>
          </p:nvSpPr>
          <p:spPr bwMode="auto">
            <a:xfrm>
              <a:off x="432" y="248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6" name="Line 12"/>
            <p:cNvSpPr>
              <a:spLocks noChangeShapeType="1"/>
            </p:cNvSpPr>
            <p:nvPr/>
          </p:nvSpPr>
          <p:spPr bwMode="auto">
            <a:xfrm>
              <a:off x="432" y="2749"/>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7" name="Line 13"/>
            <p:cNvSpPr>
              <a:spLocks noChangeShapeType="1"/>
            </p:cNvSpPr>
            <p:nvPr/>
          </p:nvSpPr>
          <p:spPr bwMode="auto">
            <a:xfrm>
              <a:off x="432" y="3017"/>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8" name="Line 14"/>
            <p:cNvSpPr>
              <a:spLocks noChangeShapeType="1"/>
            </p:cNvSpPr>
            <p:nvPr/>
          </p:nvSpPr>
          <p:spPr bwMode="auto">
            <a:xfrm>
              <a:off x="432" y="3284"/>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3089" name="Line 15"/>
            <p:cNvSpPr>
              <a:spLocks noChangeShapeType="1"/>
            </p:cNvSpPr>
            <p:nvPr/>
          </p:nvSpPr>
          <p:spPr bwMode="auto">
            <a:xfrm>
              <a:off x="432" y="355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aphicFrame>
        <p:nvGraphicFramePr>
          <p:cNvPr id="3074" name="Object 16"/>
          <p:cNvGraphicFramePr>
            <a:graphicFrameLocks/>
          </p:cNvGraphicFramePr>
          <p:nvPr/>
        </p:nvGraphicFramePr>
        <p:xfrm>
          <a:off x="623197" y="1844675"/>
          <a:ext cx="10914716" cy="4514850"/>
        </p:xfrm>
        <a:graphic>
          <a:graphicData uri="http://schemas.openxmlformats.org/presentationml/2006/ole">
            <mc:AlternateContent xmlns:mc="http://schemas.openxmlformats.org/markup-compatibility/2006">
              <mc:Choice xmlns:v="urn:schemas-microsoft-com:vml" Requires="v">
                <p:oleObj spid="_x0000_s3079" name="Document" r:id="rId3" imgW="8886919" imgH="4521482" progId="Word.Document.8">
                  <p:embed/>
                </p:oleObj>
              </mc:Choice>
              <mc:Fallback>
                <p:oleObj name="Document" r:id="rId3" imgW="8886919" imgH="4521482"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197" y="1844675"/>
                        <a:ext cx="10914716"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17"/>
          <p:cNvSpPr>
            <a:spLocks noGrp="1" noChangeArrowheads="1"/>
          </p:cNvSpPr>
          <p:nvPr>
            <p:ph type="title"/>
          </p:nvPr>
        </p:nvSpPr>
        <p:spPr/>
        <p:txBody>
          <a:bodyPr/>
          <a:lstStyle/>
          <a:p>
            <a:pPr eaLnBrk="1" fontAlgn="auto" hangingPunct="1">
              <a:spcAft>
                <a:spcPts val="0"/>
              </a:spcAft>
              <a:defRPr/>
            </a:pPr>
            <a:r>
              <a:rPr lang="en-GB" smtClean="0"/>
              <a:t>A vague manual test script</a:t>
            </a:r>
          </a:p>
        </p:txBody>
      </p:sp>
    </p:spTree>
    <p:extLst>
      <p:ext uri="{BB962C8B-B14F-4D97-AF65-F5344CB8AC3E}">
        <p14:creationId xmlns:p14="http://schemas.microsoft.com/office/powerpoint/2010/main" val="270835605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oup 2"/>
          <p:cNvGrpSpPr>
            <a:grpSpLocks/>
          </p:cNvGrpSpPr>
          <p:nvPr/>
        </p:nvGrpSpPr>
        <p:grpSpPr bwMode="auto">
          <a:xfrm>
            <a:off x="6853200" y="1301750"/>
            <a:ext cx="4204130" cy="3797300"/>
            <a:chOff x="3508" y="820"/>
            <a:chExt cx="2152" cy="2392"/>
          </a:xfrm>
        </p:grpSpPr>
        <p:grpSp>
          <p:nvGrpSpPr>
            <p:cNvPr id="4167" name="Group 3"/>
            <p:cNvGrpSpPr>
              <a:grpSpLocks/>
            </p:cNvGrpSpPr>
            <p:nvPr/>
          </p:nvGrpSpPr>
          <p:grpSpPr bwMode="auto">
            <a:xfrm>
              <a:off x="4804" y="820"/>
              <a:ext cx="856" cy="1672"/>
              <a:chOff x="4804" y="820"/>
              <a:chExt cx="856" cy="1672"/>
            </a:xfrm>
          </p:grpSpPr>
          <p:sp>
            <p:nvSpPr>
              <p:cNvPr id="4197" name="AutoShape 4"/>
              <p:cNvSpPr>
                <a:spLocks noChangeArrowheads="1"/>
              </p:cNvSpPr>
              <p:nvPr/>
            </p:nvSpPr>
            <p:spPr bwMode="auto">
              <a:xfrm>
                <a:off x="4804" y="820"/>
                <a:ext cx="856" cy="1672"/>
              </a:xfrm>
              <a:prstGeom prst="cube">
                <a:avLst>
                  <a:gd name="adj" fmla="val 24995"/>
                </a:avLst>
              </a:prstGeom>
              <a:solidFill>
                <a:srgbClr val="FFFFCC"/>
              </a:solidFill>
              <a:ln w="12700">
                <a:solidFill>
                  <a:schemeClr val="bg2"/>
                </a:solidFill>
                <a:miter lim="800000"/>
                <a:headEnd/>
                <a:tailEnd/>
              </a:ln>
            </p:spPr>
            <p:txBody>
              <a:bodyPr wrap="none" anchor="ctr"/>
              <a:lstStyle/>
              <a:p>
                <a:endParaRPr lang="en-IE"/>
              </a:p>
            </p:txBody>
          </p:sp>
          <p:sp>
            <p:nvSpPr>
              <p:cNvPr id="4198" name="Rectangle 5"/>
              <p:cNvSpPr>
                <a:spLocks noChangeArrowheads="1"/>
              </p:cNvSpPr>
              <p:nvPr/>
            </p:nvSpPr>
            <p:spPr bwMode="auto">
              <a:xfrm>
                <a:off x="4813" y="1121"/>
                <a:ext cx="614"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GB" sz="1800" b="1">
                    <a:solidFill>
                      <a:schemeClr val="bg1"/>
                    </a:solidFill>
                    <a:latin typeface="Times New Roman" pitchFamily="18" charset="0"/>
                  </a:rPr>
                  <a:t>Wizzo</a:t>
                </a:r>
                <a:br>
                  <a:rPr lang="en-GB" sz="1800" b="1">
                    <a:solidFill>
                      <a:schemeClr val="bg1"/>
                    </a:solidFill>
                    <a:latin typeface="Times New Roman" pitchFamily="18" charset="0"/>
                  </a:rPr>
                </a:br>
                <a:r>
                  <a:rPr lang="en-GB" sz="1800" b="1">
                    <a:solidFill>
                      <a:schemeClr val="bg1"/>
                    </a:solidFill>
                    <a:latin typeface="Times New Roman" pitchFamily="18" charset="0"/>
                  </a:rPr>
                  <a:t>Computer</a:t>
                </a:r>
              </a:p>
            </p:txBody>
          </p:sp>
        </p:grpSp>
        <p:grpSp>
          <p:nvGrpSpPr>
            <p:cNvPr id="4168" name="Group 6"/>
            <p:cNvGrpSpPr>
              <a:grpSpLocks/>
            </p:cNvGrpSpPr>
            <p:nvPr/>
          </p:nvGrpSpPr>
          <p:grpSpPr bwMode="auto">
            <a:xfrm>
              <a:off x="3690" y="1851"/>
              <a:ext cx="1205" cy="904"/>
              <a:chOff x="4449" y="382"/>
              <a:chExt cx="1205" cy="904"/>
            </a:xfrm>
          </p:grpSpPr>
          <p:sp>
            <p:nvSpPr>
              <p:cNvPr id="4196" name="AutoShape 7"/>
              <p:cNvSpPr>
                <a:spLocks noChangeArrowheads="1"/>
              </p:cNvSpPr>
              <p:nvPr/>
            </p:nvSpPr>
            <p:spPr bwMode="auto">
              <a:xfrm>
                <a:off x="4449" y="382"/>
                <a:ext cx="1205" cy="904"/>
              </a:xfrm>
              <a:prstGeom prst="cube">
                <a:avLst>
                  <a:gd name="adj" fmla="val 16370"/>
                </a:avLst>
              </a:prstGeom>
              <a:solidFill>
                <a:srgbClr val="808080"/>
              </a:solidFill>
              <a:ln w="12700">
                <a:solidFill>
                  <a:schemeClr val="tx1"/>
                </a:solidFill>
                <a:miter lim="800000"/>
                <a:headEnd type="none" w="sm" len="sm"/>
                <a:tailEnd type="none" w="sm" len="sm"/>
              </a:ln>
            </p:spPr>
            <p:txBody>
              <a:bodyPr wrap="none" anchor="ctr"/>
              <a:lstStyle/>
              <a:p>
                <a:endParaRPr lang="en-IE"/>
              </a:p>
            </p:txBody>
          </p:sp>
          <p:graphicFrame>
            <p:nvGraphicFramePr>
              <p:cNvPr id="4099" name="Object 8"/>
              <p:cNvGraphicFramePr>
                <a:graphicFrameLocks noChangeAspect="1"/>
              </p:cNvGraphicFramePr>
              <p:nvPr/>
            </p:nvGraphicFramePr>
            <p:xfrm>
              <a:off x="4521" y="573"/>
              <a:ext cx="911" cy="657"/>
            </p:xfrm>
            <a:graphic>
              <a:graphicData uri="http://schemas.openxmlformats.org/presentationml/2006/ole">
                <mc:AlternateContent xmlns:mc="http://schemas.openxmlformats.org/markup-compatibility/2006">
                  <mc:Choice xmlns:v="urn:schemas-microsoft-com:vml" Requires="v">
                    <p:oleObj spid="_x0000_s4108" name="Document" r:id="rId3" imgW="2408400" imgH="2043000" progId="Word.Document.8">
                      <p:embed/>
                    </p:oleObj>
                  </mc:Choice>
                  <mc:Fallback>
                    <p:oleObj name="Document" r:id="rId3" imgW="2408400" imgH="20430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b="15007"/>
                          <a:stretch>
                            <a:fillRect/>
                          </a:stretch>
                        </p:blipFill>
                        <p:spPr bwMode="auto">
                          <a:xfrm>
                            <a:off x="4521" y="573"/>
                            <a:ext cx="911" cy="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4169" name="Group 9"/>
            <p:cNvGrpSpPr>
              <a:grpSpLocks/>
            </p:cNvGrpSpPr>
            <p:nvPr/>
          </p:nvGrpSpPr>
          <p:grpSpPr bwMode="auto">
            <a:xfrm>
              <a:off x="3508" y="2741"/>
              <a:ext cx="1000" cy="471"/>
              <a:chOff x="3508" y="2741"/>
              <a:chExt cx="1000" cy="471"/>
            </a:xfrm>
          </p:grpSpPr>
          <p:sp>
            <p:nvSpPr>
              <p:cNvPr id="4170" name="AutoShape 10"/>
              <p:cNvSpPr>
                <a:spLocks noChangeArrowheads="1"/>
              </p:cNvSpPr>
              <p:nvPr/>
            </p:nvSpPr>
            <p:spPr bwMode="auto">
              <a:xfrm rot="6120000">
                <a:off x="3796" y="2500"/>
                <a:ext cx="424" cy="1000"/>
              </a:xfrm>
              <a:prstGeom prst="cube">
                <a:avLst>
                  <a:gd name="adj" fmla="val 16894"/>
                </a:avLst>
              </a:prstGeom>
              <a:solidFill>
                <a:schemeClr val="tx1"/>
              </a:solidFill>
              <a:ln w="12700">
                <a:solidFill>
                  <a:schemeClr val="bg2"/>
                </a:solidFill>
                <a:miter lim="800000"/>
                <a:headEnd/>
                <a:tailEnd/>
              </a:ln>
            </p:spPr>
            <p:txBody>
              <a:bodyPr wrap="none" anchor="ctr"/>
              <a:lstStyle/>
              <a:p>
                <a:endParaRPr lang="en-IE"/>
              </a:p>
            </p:txBody>
          </p:sp>
          <p:sp>
            <p:nvSpPr>
              <p:cNvPr id="4171" name="Line 11"/>
              <p:cNvSpPr>
                <a:spLocks noChangeShapeType="1"/>
              </p:cNvSpPr>
              <p:nvPr/>
            </p:nvSpPr>
            <p:spPr bwMode="auto">
              <a:xfrm>
                <a:off x="3597" y="2741"/>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2" name="Line 12"/>
              <p:cNvSpPr>
                <a:spLocks noChangeShapeType="1"/>
              </p:cNvSpPr>
              <p:nvPr/>
            </p:nvSpPr>
            <p:spPr bwMode="auto">
              <a:xfrm>
                <a:off x="3587" y="2788"/>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3" name="Line 13"/>
              <p:cNvSpPr>
                <a:spLocks noChangeShapeType="1"/>
              </p:cNvSpPr>
              <p:nvPr/>
            </p:nvSpPr>
            <p:spPr bwMode="auto">
              <a:xfrm>
                <a:off x="3577" y="2835"/>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4" name="Line 14"/>
              <p:cNvSpPr>
                <a:spLocks noChangeShapeType="1"/>
              </p:cNvSpPr>
              <p:nvPr/>
            </p:nvSpPr>
            <p:spPr bwMode="auto">
              <a:xfrm>
                <a:off x="3567" y="2882"/>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5" name="Line 15"/>
              <p:cNvSpPr>
                <a:spLocks noChangeShapeType="1"/>
              </p:cNvSpPr>
              <p:nvPr/>
            </p:nvSpPr>
            <p:spPr bwMode="auto">
              <a:xfrm>
                <a:off x="3557" y="2928"/>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6" name="Line 16"/>
              <p:cNvSpPr>
                <a:spLocks noChangeShapeType="1"/>
              </p:cNvSpPr>
              <p:nvPr/>
            </p:nvSpPr>
            <p:spPr bwMode="auto">
              <a:xfrm>
                <a:off x="3547" y="2975"/>
                <a:ext cx="845" cy="180"/>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7" name="Line 17"/>
              <p:cNvSpPr>
                <a:spLocks noChangeShapeType="1"/>
              </p:cNvSpPr>
              <p:nvPr/>
            </p:nvSpPr>
            <p:spPr bwMode="auto">
              <a:xfrm flipH="1">
                <a:off x="3631" y="276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8" name="Line 18"/>
              <p:cNvSpPr>
                <a:spLocks noChangeShapeType="1"/>
              </p:cNvSpPr>
              <p:nvPr/>
            </p:nvSpPr>
            <p:spPr bwMode="auto">
              <a:xfrm flipH="1">
                <a:off x="3678" y="277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79" name="Line 19"/>
              <p:cNvSpPr>
                <a:spLocks noChangeShapeType="1"/>
              </p:cNvSpPr>
              <p:nvPr/>
            </p:nvSpPr>
            <p:spPr bwMode="auto">
              <a:xfrm flipH="1">
                <a:off x="3725" y="278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0" name="Line 20"/>
              <p:cNvSpPr>
                <a:spLocks noChangeShapeType="1"/>
              </p:cNvSpPr>
              <p:nvPr/>
            </p:nvSpPr>
            <p:spPr bwMode="auto">
              <a:xfrm flipH="1">
                <a:off x="3772" y="279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1" name="Line 21"/>
              <p:cNvSpPr>
                <a:spLocks noChangeShapeType="1"/>
              </p:cNvSpPr>
              <p:nvPr/>
            </p:nvSpPr>
            <p:spPr bwMode="auto">
              <a:xfrm flipH="1">
                <a:off x="3819" y="280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2" name="Line 22"/>
              <p:cNvSpPr>
                <a:spLocks noChangeShapeType="1"/>
              </p:cNvSpPr>
              <p:nvPr/>
            </p:nvSpPr>
            <p:spPr bwMode="auto">
              <a:xfrm flipH="1">
                <a:off x="3866" y="281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3" name="Line 23"/>
              <p:cNvSpPr>
                <a:spLocks noChangeShapeType="1"/>
              </p:cNvSpPr>
              <p:nvPr/>
            </p:nvSpPr>
            <p:spPr bwMode="auto">
              <a:xfrm flipH="1">
                <a:off x="3913" y="282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4" name="Line 24"/>
              <p:cNvSpPr>
                <a:spLocks noChangeShapeType="1"/>
              </p:cNvSpPr>
              <p:nvPr/>
            </p:nvSpPr>
            <p:spPr bwMode="auto">
              <a:xfrm flipH="1">
                <a:off x="3960" y="283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5" name="Line 25"/>
              <p:cNvSpPr>
                <a:spLocks noChangeShapeType="1"/>
              </p:cNvSpPr>
              <p:nvPr/>
            </p:nvSpPr>
            <p:spPr bwMode="auto">
              <a:xfrm flipH="1">
                <a:off x="4006" y="284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6" name="Line 26"/>
              <p:cNvSpPr>
                <a:spLocks noChangeShapeType="1"/>
              </p:cNvSpPr>
              <p:nvPr/>
            </p:nvSpPr>
            <p:spPr bwMode="auto">
              <a:xfrm flipH="1">
                <a:off x="4053" y="285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7" name="Line 27"/>
              <p:cNvSpPr>
                <a:spLocks noChangeShapeType="1"/>
              </p:cNvSpPr>
              <p:nvPr/>
            </p:nvSpPr>
            <p:spPr bwMode="auto">
              <a:xfrm flipH="1">
                <a:off x="4100" y="286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8" name="Line 28"/>
              <p:cNvSpPr>
                <a:spLocks noChangeShapeType="1"/>
              </p:cNvSpPr>
              <p:nvPr/>
            </p:nvSpPr>
            <p:spPr bwMode="auto">
              <a:xfrm flipH="1">
                <a:off x="4147" y="287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89" name="Line 29"/>
              <p:cNvSpPr>
                <a:spLocks noChangeShapeType="1"/>
              </p:cNvSpPr>
              <p:nvPr/>
            </p:nvSpPr>
            <p:spPr bwMode="auto">
              <a:xfrm flipH="1">
                <a:off x="4194" y="288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90" name="Line 30"/>
              <p:cNvSpPr>
                <a:spLocks noChangeShapeType="1"/>
              </p:cNvSpPr>
              <p:nvPr/>
            </p:nvSpPr>
            <p:spPr bwMode="auto">
              <a:xfrm flipH="1">
                <a:off x="4241" y="289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91" name="Line 31"/>
              <p:cNvSpPr>
                <a:spLocks noChangeShapeType="1"/>
              </p:cNvSpPr>
              <p:nvPr/>
            </p:nvSpPr>
            <p:spPr bwMode="auto">
              <a:xfrm flipH="1">
                <a:off x="4288" y="290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92" name="Line 32"/>
              <p:cNvSpPr>
                <a:spLocks noChangeShapeType="1"/>
              </p:cNvSpPr>
              <p:nvPr/>
            </p:nvSpPr>
            <p:spPr bwMode="auto">
              <a:xfrm flipH="1">
                <a:off x="4335" y="291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93" name="Line 33"/>
              <p:cNvSpPr>
                <a:spLocks noChangeShapeType="1"/>
              </p:cNvSpPr>
              <p:nvPr/>
            </p:nvSpPr>
            <p:spPr bwMode="auto">
              <a:xfrm flipH="1">
                <a:off x="4382" y="292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94" name="Line 34"/>
              <p:cNvSpPr>
                <a:spLocks noChangeShapeType="1"/>
              </p:cNvSpPr>
              <p:nvPr/>
            </p:nvSpPr>
            <p:spPr bwMode="auto">
              <a:xfrm flipH="1">
                <a:off x="3584" y="275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95" name="Line 35"/>
              <p:cNvSpPr>
                <a:spLocks noChangeShapeType="1"/>
              </p:cNvSpPr>
              <p:nvPr/>
            </p:nvSpPr>
            <p:spPr bwMode="auto">
              <a:xfrm flipH="1">
                <a:off x="3537" y="2741"/>
                <a:ext cx="60" cy="281"/>
              </a:xfrm>
              <a:prstGeom prst="line">
                <a:avLst/>
              </a:prstGeom>
              <a:noFill/>
              <a:ln w="12700">
                <a:solidFill>
                  <a:schemeClr val="bg2"/>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grpSp>
        <p:nvGrpSpPr>
          <p:cNvPr id="4101" name="Group 36"/>
          <p:cNvGrpSpPr>
            <a:grpSpLocks/>
          </p:cNvGrpSpPr>
          <p:nvPr/>
        </p:nvGrpSpPr>
        <p:grpSpPr bwMode="auto">
          <a:xfrm>
            <a:off x="562635" y="1708152"/>
            <a:ext cx="3809504" cy="1820863"/>
            <a:chOff x="288" y="1076"/>
            <a:chExt cx="1950" cy="1147"/>
          </a:xfrm>
        </p:grpSpPr>
        <p:grpSp>
          <p:nvGrpSpPr>
            <p:cNvPr id="4130" name="Group 37"/>
            <p:cNvGrpSpPr>
              <a:grpSpLocks noChangeAspect="1"/>
            </p:cNvGrpSpPr>
            <p:nvPr/>
          </p:nvGrpSpPr>
          <p:grpSpPr bwMode="auto">
            <a:xfrm>
              <a:off x="624" y="1344"/>
              <a:ext cx="1614" cy="879"/>
              <a:chOff x="432" y="1152"/>
              <a:chExt cx="5376" cy="2928"/>
            </a:xfrm>
          </p:grpSpPr>
          <p:sp>
            <p:nvSpPr>
              <p:cNvPr id="4159" name="Rectangle 38"/>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4160" name="Rectangle 39"/>
              <p:cNvSpPr>
                <a:spLocks noChangeAspect="1" noChangeArrowheads="1"/>
              </p:cNvSpPr>
              <p:nvPr/>
            </p:nvSpPr>
            <p:spPr bwMode="auto">
              <a:xfrm>
                <a:off x="432" y="1440"/>
                <a:ext cx="384"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61" name="Rectangle 40"/>
              <p:cNvSpPr>
                <a:spLocks noChangeAspect="1" noChangeArrowheads="1"/>
              </p:cNvSpPr>
              <p:nvPr/>
            </p:nvSpPr>
            <p:spPr bwMode="auto">
              <a:xfrm>
                <a:off x="816" y="1440"/>
                <a:ext cx="201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62" name="Rectangle 41"/>
              <p:cNvSpPr>
                <a:spLocks noChangeAspect="1" noChangeArrowheads="1"/>
              </p:cNvSpPr>
              <p:nvPr/>
            </p:nvSpPr>
            <p:spPr bwMode="auto">
              <a:xfrm>
                <a:off x="2832" y="1440"/>
                <a:ext cx="2400"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63" name="Rectangle 42"/>
              <p:cNvSpPr>
                <a:spLocks noChangeAspect="1" noChangeArrowheads="1"/>
              </p:cNvSpPr>
              <p:nvPr/>
            </p:nvSpPr>
            <p:spPr bwMode="auto">
              <a:xfrm>
                <a:off x="5232" y="1440"/>
                <a:ext cx="57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64" name="Line 43"/>
              <p:cNvSpPr>
                <a:spLocks noChangeAspect="1" noChangeShapeType="1"/>
              </p:cNvSpPr>
              <p:nvPr/>
            </p:nvSpPr>
            <p:spPr bwMode="auto">
              <a:xfrm>
                <a:off x="432" y="18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65" name="Line 44"/>
              <p:cNvSpPr>
                <a:spLocks noChangeAspect="1" noChangeShapeType="1"/>
              </p:cNvSpPr>
              <p:nvPr/>
            </p:nvSpPr>
            <p:spPr bwMode="auto">
              <a:xfrm>
                <a:off x="432" y="240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66" name="Line 45"/>
              <p:cNvSpPr>
                <a:spLocks noChangeAspect="1" noChangeShapeType="1"/>
              </p:cNvSpPr>
              <p:nvPr/>
            </p:nvSpPr>
            <p:spPr bwMode="auto">
              <a:xfrm>
                <a:off x="432" y="30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nvGrpSpPr>
            <p:cNvPr id="4131" name="Group 46"/>
            <p:cNvGrpSpPr>
              <a:grpSpLocks noChangeAspect="1"/>
            </p:cNvGrpSpPr>
            <p:nvPr/>
          </p:nvGrpSpPr>
          <p:grpSpPr bwMode="auto">
            <a:xfrm>
              <a:off x="528" y="1248"/>
              <a:ext cx="1614" cy="879"/>
              <a:chOff x="432" y="1152"/>
              <a:chExt cx="5376" cy="2928"/>
            </a:xfrm>
          </p:grpSpPr>
          <p:sp>
            <p:nvSpPr>
              <p:cNvPr id="4151" name="Rectangle 47"/>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4152" name="Rectangle 48"/>
              <p:cNvSpPr>
                <a:spLocks noChangeAspect="1" noChangeArrowheads="1"/>
              </p:cNvSpPr>
              <p:nvPr/>
            </p:nvSpPr>
            <p:spPr bwMode="auto">
              <a:xfrm>
                <a:off x="432" y="1440"/>
                <a:ext cx="384"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53" name="Rectangle 49"/>
              <p:cNvSpPr>
                <a:spLocks noChangeAspect="1" noChangeArrowheads="1"/>
              </p:cNvSpPr>
              <p:nvPr/>
            </p:nvSpPr>
            <p:spPr bwMode="auto">
              <a:xfrm>
                <a:off x="816" y="1440"/>
                <a:ext cx="201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54" name="Rectangle 50"/>
              <p:cNvSpPr>
                <a:spLocks noChangeAspect="1" noChangeArrowheads="1"/>
              </p:cNvSpPr>
              <p:nvPr/>
            </p:nvSpPr>
            <p:spPr bwMode="auto">
              <a:xfrm>
                <a:off x="2832" y="1440"/>
                <a:ext cx="2400"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55" name="Rectangle 51"/>
              <p:cNvSpPr>
                <a:spLocks noChangeAspect="1" noChangeArrowheads="1"/>
              </p:cNvSpPr>
              <p:nvPr/>
            </p:nvSpPr>
            <p:spPr bwMode="auto">
              <a:xfrm>
                <a:off x="5232" y="1440"/>
                <a:ext cx="57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56" name="Line 52"/>
              <p:cNvSpPr>
                <a:spLocks noChangeAspect="1" noChangeShapeType="1"/>
              </p:cNvSpPr>
              <p:nvPr/>
            </p:nvSpPr>
            <p:spPr bwMode="auto">
              <a:xfrm>
                <a:off x="432" y="18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57" name="Line 53"/>
              <p:cNvSpPr>
                <a:spLocks noChangeAspect="1" noChangeShapeType="1"/>
              </p:cNvSpPr>
              <p:nvPr/>
            </p:nvSpPr>
            <p:spPr bwMode="auto">
              <a:xfrm>
                <a:off x="432" y="240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58" name="Line 54"/>
              <p:cNvSpPr>
                <a:spLocks noChangeAspect="1" noChangeShapeType="1"/>
              </p:cNvSpPr>
              <p:nvPr/>
            </p:nvSpPr>
            <p:spPr bwMode="auto">
              <a:xfrm>
                <a:off x="432" y="30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nvGrpSpPr>
            <p:cNvPr id="4132" name="Group 55"/>
            <p:cNvGrpSpPr>
              <a:grpSpLocks noChangeAspect="1"/>
            </p:cNvGrpSpPr>
            <p:nvPr/>
          </p:nvGrpSpPr>
          <p:grpSpPr bwMode="auto">
            <a:xfrm>
              <a:off x="432" y="1152"/>
              <a:ext cx="1614" cy="879"/>
              <a:chOff x="432" y="1152"/>
              <a:chExt cx="5376" cy="2928"/>
            </a:xfrm>
          </p:grpSpPr>
          <p:sp>
            <p:nvSpPr>
              <p:cNvPr id="4143" name="Rectangle 56"/>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4144" name="Rectangle 57"/>
              <p:cNvSpPr>
                <a:spLocks noChangeAspect="1" noChangeArrowheads="1"/>
              </p:cNvSpPr>
              <p:nvPr/>
            </p:nvSpPr>
            <p:spPr bwMode="auto">
              <a:xfrm>
                <a:off x="432" y="1440"/>
                <a:ext cx="384"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45" name="Rectangle 58"/>
              <p:cNvSpPr>
                <a:spLocks noChangeAspect="1" noChangeArrowheads="1"/>
              </p:cNvSpPr>
              <p:nvPr/>
            </p:nvSpPr>
            <p:spPr bwMode="auto">
              <a:xfrm>
                <a:off x="816" y="1440"/>
                <a:ext cx="201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46" name="Rectangle 59"/>
              <p:cNvSpPr>
                <a:spLocks noChangeAspect="1" noChangeArrowheads="1"/>
              </p:cNvSpPr>
              <p:nvPr/>
            </p:nvSpPr>
            <p:spPr bwMode="auto">
              <a:xfrm>
                <a:off x="2832" y="1440"/>
                <a:ext cx="2400"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47" name="Rectangle 60"/>
              <p:cNvSpPr>
                <a:spLocks noChangeAspect="1" noChangeArrowheads="1"/>
              </p:cNvSpPr>
              <p:nvPr/>
            </p:nvSpPr>
            <p:spPr bwMode="auto">
              <a:xfrm>
                <a:off x="5232" y="1440"/>
                <a:ext cx="57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48" name="Line 61"/>
              <p:cNvSpPr>
                <a:spLocks noChangeAspect="1" noChangeShapeType="1"/>
              </p:cNvSpPr>
              <p:nvPr/>
            </p:nvSpPr>
            <p:spPr bwMode="auto">
              <a:xfrm>
                <a:off x="432" y="18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49" name="Line 62"/>
              <p:cNvSpPr>
                <a:spLocks noChangeAspect="1" noChangeShapeType="1"/>
              </p:cNvSpPr>
              <p:nvPr/>
            </p:nvSpPr>
            <p:spPr bwMode="auto">
              <a:xfrm>
                <a:off x="432" y="240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50" name="Line 63"/>
              <p:cNvSpPr>
                <a:spLocks noChangeAspect="1" noChangeShapeType="1"/>
              </p:cNvSpPr>
              <p:nvPr/>
            </p:nvSpPr>
            <p:spPr bwMode="auto">
              <a:xfrm>
                <a:off x="432" y="30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pSp>
          <p:nvGrpSpPr>
            <p:cNvPr id="4133" name="Group 64"/>
            <p:cNvGrpSpPr>
              <a:grpSpLocks noChangeAspect="1"/>
            </p:cNvGrpSpPr>
            <p:nvPr/>
          </p:nvGrpSpPr>
          <p:grpSpPr bwMode="auto">
            <a:xfrm>
              <a:off x="288" y="1076"/>
              <a:ext cx="1680" cy="892"/>
              <a:chOff x="336" y="1152"/>
              <a:chExt cx="5592" cy="2967"/>
            </a:xfrm>
          </p:grpSpPr>
          <p:grpSp>
            <p:nvGrpSpPr>
              <p:cNvPr id="4134" name="Group 65"/>
              <p:cNvGrpSpPr>
                <a:grpSpLocks noChangeAspect="1"/>
              </p:cNvGrpSpPr>
              <p:nvPr/>
            </p:nvGrpSpPr>
            <p:grpSpPr bwMode="auto">
              <a:xfrm>
                <a:off x="432" y="1152"/>
                <a:ext cx="5376" cy="2928"/>
                <a:chOff x="432" y="1152"/>
                <a:chExt cx="5376" cy="2928"/>
              </a:xfrm>
            </p:grpSpPr>
            <p:sp>
              <p:nvSpPr>
                <p:cNvPr id="4135" name="Rectangle 66"/>
                <p:cNvSpPr>
                  <a:spLocks noChangeAspect="1" noChangeArrowheads="1"/>
                </p:cNvSpPr>
                <p:nvPr/>
              </p:nvSpPr>
              <p:spPr bwMode="auto">
                <a:xfrm>
                  <a:off x="432" y="1152"/>
                  <a:ext cx="5376" cy="288"/>
                </a:xfrm>
                <a:prstGeom prst="rect">
                  <a:avLst/>
                </a:prstGeom>
                <a:solidFill>
                  <a:srgbClr val="00CC66"/>
                </a:solidFill>
                <a:ln w="12700">
                  <a:solidFill>
                    <a:srgbClr val="00CC66"/>
                  </a:solidFill>
                  <a:miter lim="800000"/>
                  <a:headEnd type="none" w="sm" len="sm"/>
                  <a:tailEnd type="none" w="sm" len="sm"/>
                </a:ln>
              </p:spPr>
              <p:txBody>
                <a:bodyPr wrap="none" anchor="ctr"/>
                <a:lstStyle/>
                <a:p>
                  <a:endParaRPr lang="en-IE"/>
                </a:p>
              </p:txBody>
            </p:sp>
            <p:sp>
              <p:nvSpPr>
                <p:cNvPr id="4136" name="Rectangle 67"/>
                <p:cNvSpPr>
                  <a:spLocks noChangeAspect="1" noChangeArrowheads="1"/>
                </p:cNvSpPr>
                <p:nvPr/>
              </p:nvSpPr>
              <p:spPr bwMode="auto">
                <a:xfrm>
                  <a:off x="432" y="1440"/>
                  <a:ext cx="384"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37" name="Rectangle 68"/>
                <p:cNvSpPr>
                  <a:spLocks noChangeAspect="1" noChangeArrowheads="1"/>
                </p:cNvSpPr>
                <p:nvPr/>
              </p:nvSpPr>
              <p:spPr bwMode="auto">
                <a:xfrm>
                  <a:off x="816" y="1440"/>
                  <a:ext cx="201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38" name="Rectangle 69"/>
                <p:cNvSpPr>
                  <a:spLocks noChangeAspect="1" noChangeArrowheads="1"/>
                </p:cNvSpPr>
                <p:nvPr/>
              </p:nvSpPr>
              <p:spPr bwMode="auto">
                <a:xfrm>
                  <a:off x="2832" y="1440"/>
                  <a:ext cx="2400"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39" name="Rectangle 70"/>
                <p:cNvSpPr>
                  <a:spLocks noChangeAspect="1" noChangeArrowheads="1"/>
                </p:cNvSpPr>
                <p:nvPr/>
              </p:nvSpPr>
              <p:spPr bwMode="auto">
                <a:xfrm>
                  <a:off x="5232" y="1440"/>
                  <a:ext cx="576" cy="2640"/>
                </a:xfrm>
                <a:prstGeom prst="rect">
                  <a:avLst/>
                </a:prstGeom>
                <a:solidFill>
                  <a:schemeClr val="accent1"/>
                </a:solidFill>
                <a:ln w="12700">
                  <a:solidFill>
                    <a:srgbClr val="00CC66"/>
                  </a:solidFill>
                  <a:miter lim="800000"/>
                  <a:headEnd type="none" w="sm" len="sm"/>
                  <a:tailEnd type="none" w="sm" len="sm"/>
                </a:ln>
              </p:spPr>
              <p:txBody>
                <a:bodyPr wrap="none" anchor="ctr"/>
                <a:lstStyle/>
                <a:p>
                  <a:endParaRPr lang="en-IE"/>
                </a:p>
              </p:txBody>
            </p:sp>
            <p:sp>
              <p:nvSpPr>
                <p:cNvPr id="4140" name="Line 71"/>
                <p:cNvSpPr>
                  <a:spLocks noChangeAspect="1" noChangeShapeType="1"/>
                </p:cNvSpPr>
                <p:nvPr/>
              </p:nvSpPr>
              <p:spPr bwMode="auto">
                <a:xfrm>
                  <a:off x="432" y="18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41" name="Line 72"/>
                <p:cNvSpPr>
                  <a:spLocks noChangeAspect="1" noChangeShapeType="1"/>
                </p:cNvSpPr>
                <p:nvPr/>
              </p:nvSpPr>
              <p:spPr bwMode="auto">
                <a:xfrm>
                  <a:off x="432" y="2400"/>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42" name="Line 73"/>
                <p:cNvSpPr>
                  <a:spLocks noChangeAspect="1" noChangeShapeType="1"/>
                </p:cNvSpPr>
                <p:nvPr/>
              </p:nvSpPr>
              <p:spPr bwMode="auto">
                <a:xfrm>
                  <a:off x="432" y="3072"/>
                  <a:ext cx="5376" cy="0"/>
                </a:xfrm>
                <a:prstGeom prst="line">
                  <a:avLst/>
                </a:prstGeom>
                <a:noFill/>
                <a:ln w="12700">
                  <a:solidFill>
                    <a:srgbClr val="00CC66"/>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aphicFrame>
            <p:nvGraphicFramePr>
              <p:cNvPr id="4098" name="Object 74"/>
              <p:cNvGraphicFramePr>
                <a:graphicFrameLocks noChangeAspect="1"/>
              </p:cNvGraphicFramePr>
              <p:nvPr/>
            </p:nvGraphicFramePr>
            <p:xfrm>
              <a:off x="336" y="1152"/>
              <a:ext cx="5592" cy="2967"/>
            </p:xfrm>
            <a:graphic>
              <a:graphicData uri="http://schemas.openxmlformats.org/presentationml/2006/ole">
                <mc:AlternateContent xmlns:mc="http://schemas.openxmlformats.org/markup-compatibility/2006">
                  <mc:Choice xmlns:v="urn:schemas-microsoft-com:vml" Requires="v">
                    <p:oleObj spid="_x0000_s4109" name="Document" r:id="rId5" imgW="8999280" imgH="4775040" progId="Word.Document.8">
                      <p:embed/>
                    </p:oleObj>
                  </mc:Choice>
                  <mc:Fallback>
                    <p:oleObj name="Document" r:id="rId5" imgW="8999280" imgH="477504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 y="1152"/>
                            <a:ext cx="5592" cy="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sp>
        <p:nvSpPr>
          <p:cNvPr id="4107" name="Rectangle 99"/>
          <p:cNvSpPr>
            <a:spLocks noGrp="1" noChangeArrowheads="1"/>
          </p:cNvSpPr>
          <p:nvPr>
            <p:ph type="title"/>
          </p:nvPr>
        </p:nvSpPr>
        <p:spPr>
          <a:xfrm>
            <a:off x="502074" y="509590"/>
            <a:ext cx="11571124" cy="623887"/>
          </a:xfrm>
        </p:spPr>
        <p:txBody>
          <a:bodyPr>
            <a:normAutofit fontScale="90000"/>
          </a:bodyPr>
          <a:lstStyle/>
          <a:p>
            <a:pPr defTabSz="933450" eaLnBrk="1" fontAlgn="auto" hangingPunct="1">
              <a:spcAft>
                <a:spcPts val="0"/>
              </a:spcAft>
              <a:defRPr/>
            </a:pPr>
            <a:r>
              <a:rPr lang="en-GB" smtClean="0"/>
              <a:t>Scripted (detailed) manual testing</a:t>
            </a:r>
          </a:p>
        </p:txBody>
      </p:sp>
      <p:sp>
        <p:nvSpPr>
          <p:cNvPr id="4103" name="Line 100"/>
          <p:cNvSpPr>
            <a:spLocks noChangeShapeType="1"/>
          </p:cNvSpPr>
          <p:nvPr/>
        </p:nvSpPr>
        <p:spPr bwMode="auto">
          <a:xfrm flipH="1">
            <a:off x="5251256" y="2590800"/>
            <a:ext cx="1031496" cy="22098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4104" name="Rectangle 101"/>
          <p:cNvSpPr>
            <a:spLocks noChangeArrowheads="1"/>
          </p:cNvSpPr>
          <p:nvPr/>
        </p:nvSpPr>
        <p:spPr bwMode="auto">
          <a:xfrm>
            <a:off x="5143808" y="1614488"/>
            <a:ext cx="2143664" cy="95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3:</a:t>
            </a:r>
            <a:r>
              <a:rPr lang="en-GB" sz="2800" b="1">
                <a:solidFill>
                  <a:schemeClr val="tx2"/>
                </a:solidFill>
              </a:rPr>
              <a:t> </a:t>
            </a:r>
            <a:r>
              <a:rPr lang="en-GB" sz="2800" b="1"/>
              <a:t>check</a:t>
            </a:r>
            <a:br>
              <a:rPr lang="en-GB" sz="2800" b="1"/>
            </a:br>
            <a:r>
              <a:rPr lang="en-GB" sz="2800" b="1"/>
              <a:t>it worked OK</a:t>
            </a:r>
            <a:endParaRPr lang="en-GB" sz="2800" b="1">
              <a:solidFill>
                <a:schemeClr val="tx2"/>
              </a:solidFill>
            </a:endParaRPr>
          </a:p>
        </p:txBody>
      </p:sp>
      <p:sp>
        <p:nvSpPr>
          <p:cNvPr id="4105" name="Line 102"/>
          <p:cNvSpPr>
            <a:spLocks noChangeShapeType="1"/>
          </p:cNvSpPr>
          <p:nvPr/>
        </p:nvSpPr>
        <p:spPr bwMode="auto">
          <a:xfrm flipV="1">
            <a:off x="5063711" y="5181600"/>
            <a:ext cx="2250538" cy="12192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4106" name="Line 103"/>
          <p:cNvSpPr>
            <a:spLocks noChangeShapeType="1"/>
          </p:cNvSpPr>
          <p:nvPr/>
        </p:nvSpPr>
        <p:spPr bwMode="auto">
          <a:xfrm>
            <a:off x="3000718" y="3048000"/>
            <a:ext cx="1031496" cy="1752600"/>
          </a:xfrm>
          <a:prstGeom prst="line">
            <a:avLst/>
          </a:prstGeom>
          <a:noFill/>
          <a:ln w="50800">
            <a:solidFill>
              <a:srgbClr val="00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IE"/>
          </a:p>
        </p:txBody>
      </p:sp>
      <p:sp>
        <p:nvSpPr>
          <p:cNvPr id="2" name="Rectangle 104"/>
          <p:cNvSpPr>
            <a:spLocks noChangeArrowheads="1"/>
          </p:cNvSpPr>
          <p:nvPr/>
        </p:nvSpPr>
        <p:spPr bwMode="auto">
          <a:xfrm>
            <a:off x="6548440" y="5729288"/>
            <a:ext cx="3690882"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2:</a:t>
            </a:r>
            <a:r>
              <a:rPr lang="en-GB" sz="2800" b="1">
                <a:solidFill>
                  <a:schemeClr val="tx2"/>
                </a:solidFill>
              </a:rPr>
              <a:t> </a:t>
            </a:r>
            <a:r>
              <a:rPr lang="en-GB" sz="2800" b="1"/>
              <a:t>enter the inputs</a:t>
            </a:r>
            <a:endParaRPr lang="en-GB" sz="2800" b="1">
              <a:solidFill>
                <a:schemeClr val="tx2"/>
              </a:solidFill>
            </a:endParaRPr>
          </a:p>
        </p:txBody>
      </p:sp>
      <p:sp>
        <p:nvSpPr>
          <p:cNvPr id="4108" name="Line 105"/>
          <p:cNvSpPr>
            <a:spLocks noChangeShapeType="1"/>
          </p:cNvSpPr>
          <p:nvPr/>
        </p:nvSpPr>
        <p:spPr bwMode="auto">
          <a:xfrm flipH="1" flipV="1">
            <a:off x="6282752" y="2590800"/>
            <a:ext cx="937725" cy="1066800"/>
          </a:xfrm>
          <a:prstGeom prst="line">
            <a:avLst/>
          </a:prstGeom>
          <a:noFill/>
          <a:ln w="50800">
            <a:solidFill>
              <a:srgbClr val="00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nvGrpSpPr>
          <p:cNvPr id="4109" name="Group 106"/>
          <p:cNvGrpSpPr>
            <a:grpSpLocks/>
          </p:cNvGrpSpPr>
          <p:nvPr/>
        </p:nvGrpSpPr>
        <p:grpSpPr bwMode="auto">
          <a:xfrm>
            <a:off x="4407302" y="3810000"/>
            <a:ext cx="3563352" cy="1524000"/>
            <a:chOff x="2256" y="2400"/>
            <a:chExt cx="1824" cy="960"/>
          </a:xfrm>
        </p:grpSpPr>
        <p:sp>
          <p:nvSpPr>
            <p:cNvPr id="4128" name="Line 107"/>
            <p:cNvSpPr>
              <a:spLocks noChangeShapeType="1"/>
            </p:cNvSpPr>
            <p:nvPr/>
          </p:nvSpPr>
          <p:spPr bwMode="auto">
            <a:xfrm flipV="1">
              <a:off x="2496" y="2400"/>
              <a:ext cx="1536" cy="960"/>
            </a:xfrm>
            <a:prstGeom prst="line">
              <a:avLst/>
            </a:prstGeom>
            <a:noFill/>
            <a:ln w="25400">
              <a:solidFill>
                <a:srgbClr val="00FF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29" name="Line 108"/>
            <p:cNvSpPr>
              <a:spLocks noChangeShapeType="1"/>
            </p:cNvSpPr>
            <p:nvPr/>
          </p:nvSpPr>
          <p:spPr bwMode="auto">
            <a:xfrm flipH="1">
              <a:off x="2256" y="2400"/>
              <a:ext cx="1824" cy="960"/>
            </a:xfrm>
            <a:prstGeom prst="line">
              <a:avLst/>
            </a:prstGeom>
            <a:noFill/>
            <a:ln w="25400">
              <a:solidFill>
                <a:srgbClr val="00FF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useBgFill="1">
        <p:nvSpPr>
          <p:cNvPr id="4110" name="Rectangle 109"/>
          <p:cNvSpPr>
            <a:spLocks noChangeArrowheads="1"/>
          </p:cNvSpPr>
          <p:nvPr/>
        </p:nvSpPr>
        <p:spPr bwMode="white">
          <a:xfrm>
            <a:off x="843952" y="3581400"/>
            <a:ext cx="2250538" cy="533400"/>
          </a:xfrm>
          <a:prstGeom prst="rect">
            <a:avLst/>
          </a:prstGeom>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endParaRPr lang="en-IE"/>
          </a:p>
        </p:txBody>
      </p:sp>
      <p:sp>
        <p:nvSpPr>
          <p:cNvPr id="4111" name="Rectangle 110"/>
          <p:cNvSpPr>
            <a:spLocks noChangeArrowheads="1"/>
          </p:cNvSpPr>
          <p:nvPr/>
        </p:nvSpPr>
        <p:spPr bwMode="auto">
          <a:xfrm>
            <a:off x="359461" y="3595688"/>
            <a:ext cx="1971309" cy="95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GB" sz="2800" b="1">
                <a:solidFill>
                  <a:schemeClr val="accent2"/>
                </a:solidFill>
              </a:rPr>
              <a:t>Step 1:</a:t>
            </a:r>
            <a:r>
              <a:rPr lang="en-GB" sz="2800" b="1">
                <a:solidFill>
                  <a:schemeClr val="tx2"/>
                </a:solidFill>
              </a:rPr>
              <a:t> </a:t>
            </a:r>
            <a:r>
              <a:rPr lang="en-GB" sz="2800" b="1"/>
              <a:t>read</a:t>
            </a:r>
          </a:p>
          <a:p>
            <a:r>
              <a:rPr lang="en-GB" sz="2800" b="1"/>
              <a:t>what to do</a:t>
            </a:r>
            <a:endParaRPr lang="en-GB" sz="2800" b="1">
              <a:solidFill>
                <a:schemeClr val="tx2"/>
              </a:solidFill>
            </a:endParaRPr>
          </a:p>
        </p:txBody>
      </p:sp>
      <p:sp>
        <p:nvSpPr>
          <p:cNvPr id="4112" name="Oval 1148"/>
          <p:cNvSpPr>
            <a:spLocks noChangeArrowheads="1"/>
          </p:cNvSpPr>
          <p:nvPr/>
        </p:nvSpPr>
        <p:spPr bwMode="auto">
          <a:xfrm>
            <a:off x="3539908" y="4894265"/>
            <a:ext cx="326251" cy="187325"/>
          </a:xfrm>
          <a:prstGeom prst="ellipse">
            <a:avLst/>
          </a:prstGeom>
          <a:solidFill>
            <a:schemeClr val="bg2"/>
          </a:solidFill>
          <a:ln w="12700">
            <a:solidFill>
              <a:schemeClr val="bg2"/>
            </a:solidFill>
            <a:round/>
            <a:headEnd/>
            <a:tailEnd/>
          </a:ln>
        </p:spPr>
        <p:txBody>
          <a:bodyPr wrap="none" anchor="ctr"/>
          <a:lstStyle/>
          <a:p>
            <a:endParaRPr lang="en-IE"/>
          </a:p>
        </p:txBody>
      </p:sp>
      <p:sp>
        <p:nvSpPr>
          <p:cNvPr id="112" name="Oval 6"/>
          <p:cNvSpPr>
            <a:spLocks noChangeArrowheads="1"/>
          </p:cNvSpPr>
          <p:nvPr/>
        </p:nvSpPr>
        <p:spPr bwMode="auto">
          <a:xfrm>
            <a:off x="3852482" y="4806950"/>
            <a:ext cx="1392912" cy="1511300"/>
          </a:xfrm>
          <a:prstGeom prst="ellipse">
            <a:avLst/>
          </a:prstGeom>
          <a:solidFill>
            <a:schemeClr val="accent3">
              <a:lumMod val="20000"/>
              <a:lumOff val="80000"/>
            </a:schemeClr>
          </a:solidFill>
          <a:ln w="12700">
            <a:solidFill>
              <a:schemeClr val="accent1"/>
            </a:solidFill>
            <a:round/>
            <a:headEnd/>
            <a:tailEnd/>
          </a:ln>
        </p:spPr>
        <p:txBody>
          <a:bodyPr wrap="none" anchor="ctr"/>
          <a:lstStyle/>
          <a:p>
            <a:pPr>
              <a:defRPr/>
            </a:pPr>
            <a:endParaRPr lang="en-IE"/>
          </a:p>
        </p:txBody>
      </p:sp>
      <p:grpSp>
        <p:nvGrpSpPr>
          <p:cNvPr id="14" name="Group 7"/>
          <p:cNvGrpSpPr>
            <a:grpSpLocks/>
          </p:cNvGrpSpPr>
          <p:nvPr/>
        </p:nvGrpSpPr>
        <p:grpSpPr bwMode="auto">
          <a:xfrm>
            <a:off x="3725501" y="4730750"/>
            <a:ext cx="1637110" cy="863600"/>
            <a:chOff x="1907" y="2980"/>
            <a:chExt cx="838" cy="544"/>
          </a:xfrm>
          <a:solidFill>
            <a:schemeClr val="accent3">
              <a:lumMod val="75000"/>
            </a:schemeClr>
          </a:solidFill>
        </p:grpSpPr>
        <p:sp>
          <p:nvSpPr>
            <p:cNvPr id="114" name="AutoShape 8"/>
            <p:cNvSpPr>
              <a:spLocks noChangeArrowheads="1"/>
            </p:cNvSpPr>
            <p:nvPr/>
          </p:nvSpPr>
          <p:spPr bwMode="auto">
            <a:xfrm rot="1140000">
              <a:off x="1948" y="3100"/>
              <a:ext cx="88" cy="42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5" name="AutoShape 9"/>
            <p:cNvSpPr>
              <a:spLocks noChangeArrowheads="1"/>
            </p:cNvSpPr>
            <p:nvPr/>
          </p:nvSpPr>
          <p:spPr bwMode="auto">
            <a:xfrm rot="-1140000">
              <a:off x="2620" y="3100"/>
              <a:ext cx="88" cy="42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6" name="AutoShape 10"/>
            <p:cNvSpPr>
              <a:spLocks noChangeArrowheads="1"/>
            </p:cNvSpPr>
            <p:nvPr/>
          </p:nvSpPr>
          <p:spPr bwMode="auto">
            <a:xfrm>
              <a:off x="2116" y="2980"/>
              <a:ext cx="472"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7" name="AutoShape 11"/>
            <p:cNvSpPr>
              <a:spLocks noChangeArrowheads="1"/>
            </p:cNvSpPr>
            <p:nvPr/>
          </p:nvSpPr>
          <p:spPr bwMode="auto">
            <a:xfrm>
              <a:off x="2212" y="3076"/>
              <a:ext cx="472"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8" name="AutoShape 12"/>
            <p:cNvSpPr>
              <a:spLocks noChangeArrowheads="1"/>
            </p:cNvSpPr>
            <p:nvPr/>
          </p:nvSpPr>
          <p:spPr bwMode="auto">
            <a:xfrm rot="-1560000">
              <a:off x="1963" y="3038"/>
              <a:ext cx="400"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19" name="AutoShape 13"/>
            <p:cNvSpPr>
              <a:spLocks noChangeArrowheads="1"/>
            </p:cNvSpPr>
            <p:nvPr/>
          </p:nvSpPr>
          <p:spPr bwMode="auto">
            <a:xfrm rot="1740000">
              <a:off x="2319" y="3125"/>
              <a:ext cx="426" cy="138"/>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20" name="AutoShape 14"/>
            <p:cNvSpPr>
              <a:spLocks noChangeArrowheads="1"/>
            </p:cNvSpPr>
            <p:nvPr/>
          </p:nvSpPr>
          <p:spPr bwMode="auto">
            <a:xfrm rot="1560000">
              <a:off x="2305" y="3047"/>
              <a:ext cx="400" cy="136"/>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21" name="AutoShape 15"/>
            <p:cNvSpPr>
              <a:spLocks noChangeArrowheads="1"/>
            </p:cNvSpPr>
            <p:nvPr/>
          </p:nvSpPr>
          <p:spPr bwMode="auto">
            <a:xfrm rot="-2640000">
              <a:off x="1907" y="3132"/>
              <a:ext cx="424" cy="135"/>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sp>
          <p:nvSpPr>
            <p:cNvPr id="122" name="AutoShape 16"/>
            <p:cNvSpPr>
              <a:spLocks noChangeArrowheads="1"/>
            </p:cNvSpPr>
            <p:nvPr/>
          </p:nvSpPr>
          <p:spPr bwMode="auto">
            <a:xfrm>
              <a:off x="2116" y="3076"/>
              <a:ext cx="424" cy="184"/>
            </a:xfrm>
            <a:prstGeom prst="star16">
              <a:avLst>
                <a:gd name="adj" fmla="val 37500"/>
              </a:avLst>
            </a:prstGeom>
            <a:grpFill/>
            <a:ln w="12700">
              <a:solidFill>
                <a:schemeClr val="bg2"/>
              </a:solidFill>
              <a:miter lim="800000"/>
              <a:headEnd/>
              <a:tailEnd/>
            </a:ln>
          </p:spPr>
          <p:txBody>
            <a:bodyPr wrap="none" anchor="ctr"/>
            <a:lstStyle/>
            <a:p>
              <a:pPr>
                <a:defRPr/>
              </a:pPr>
              <a:endParaRPr lang="en-IE"/>
            </a:p>
          </p:txBody>
        </p:sp>
      </p:grpSp>
      <p:grpSp>
        <p:nvGrpSpPr>
          <p:cNvPr id="4115" name="Group 17"/>
          <p:cNvGrpSpPr>
            <a:grpSpLocks/>
          </p:cNvGrpSpPr>
          <p:nvPr/>
        </p:nvGrpSpPr>
        <p:grpSpPr bwMode="auto">
          <a:xfrm>
            <a:off x="4180687" y="5302250"/>
            <a:ext cx="734551" cy="679450"/>
            <a:chOff x="2140" y="3340"/>
            <a:chExt cx="376" cy="428"/>
          </a:xfrm>
        </p:grpSpPr>
        <p:sp>
          <p:nvSpPr>
            <p:cNvPr id="4118" name="Oval 18"/>
            <p:cNvSpPr>
              <a:spLocks noChangeArrowheads="1"/>
            </p:cNvSpPr>
            <p:nvPr/>
          </p:nvSpPr>
          <p:spPr bwMode="auto">
            <a:xfrm>
              <a:off x="2140" y="3340"/>
              <a:ext cx="136" cy="4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E"/>
            </a:p>
          </p:txBody>
        </p:sp>
        <p:sp>
          <p:nvSpPr>
            <p:cNvPr id="4119" name="Oval 19"/>
            <p:cNvSpPr>
              <a:spLocks noChangeArrowheads="1"/>
            </p:cNvSpPr>
            <p:nvPr/>
          </p:nvSpPr>
          <p:spPr bwMode="auto">
            <a:xfrm>
              <a:off x="2380" y="3340"/>
              <a:ext cx="136" cy="40"/>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E"/>
            </a:p>
          </p:txBody>
        </p:sp>
        <p:grpSp>
          <p:nvGrpSpPr>
            <p:cNvPr id="4120" name="Group 20"/>
            <p:cNvGrpSpPr>
              <a:grpSpLocks/>
            </p:cNvGrpSpPr>
            <p:nvPr/>
          </p:nvGrpSpPr>
          <p:grpSpPr bwMode="auto">
            <a:xfrm>
              <a:off x="2280" y="3432"/>
              <a:ext cx="96" cy="144"/>
              <a:chOff x="2280" y="3432"/>
              <a:chExt cx="96" cy="144"/>
            </a:xfrm>
          </p:grpSpPr>
          <p:sp>
            <p:nvSpPr>
              <p:cNvPr id="4126" name="Line 21"/>
              <p:cNvSpPr>
                <a:spLocks noChangeShapeType="1"/>
              </p:cNvSpPr>
              <p:nvPr/>
            </p:nvSpPr>
            <p:spPr bwMode="auto">
              <a:xfrm flipH="1">
                <a:off x="2280" y="3432"/>
                <a:ext cx="48" cy="144"/>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27" name="Line 22"/>
              <p:cNvSpPr>
                <a:spLocks noChangeShapeType="1"/>
              </p:cNvSpPr>
              <p:nvPr/>
            </p:nvSpPr>
            <p:spPr bwMode="auto">
              <a:xfrm>
                <a:off x="2280" y="3576"/>
                <a:ext cx="96"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4121" name="Line 23"/>
            <p:cNvSpPr>
              <a:spLocks noChangeShapeType="1"/>
            </p:cNvSpPr>
            <p:nvPr/>
          </p:nvSpPr>
          <p:spPr bwMode="auto">
            <a:xfrm flipV="1">
              <a:off x="2208"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22" name="Line 24"/>
            <p:cNvSpPr>
              <a:spLocks noChangeShapeType="1"/>
            </p:cNvSpPr>
            <p:nvPr/>
          </p:nvSpPr>
          <p:spPr bwMode="auto">
            <a:xfrm flipV="1">
              <a:off x="2304"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23" name="Line 25"/>
            <p:cNvSpPr>
              <a:spLocks noChangeShapeType="1"/>
            </p:cNvSpPr>
            <p:nvPr/>
          </p:nvSpPr>
          <p:spPr bwMode="auto">
            <a:xfrm flipV="1">
              <a:off x="2400"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24" name="Line 26"/>
            <p:cNvSpPr>
              <a:spLocks noChangeShapeType="1"/>
            </p:cNvSpPr>
            <p:nvPr/>
          </p:nvSpPr>
          <p:spPr bwMode="auto">
            <a:xfrm flipH="1" flipV="1">
              <a:off x="2256"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sp>
          <p:nvSpPr>
            <p:cNvPr id="4125" name="Line 27"/>
            <p:cNvSpPr>
              <a:spLocks noChangeShapeType="1"/>
            </p:cNvSpPr>
            <p:nvPr/>
          </p:nvSpPr>
          <p:spPr bwMode="auto">
            <a:xfrm flipH="1" flipV="1">
              <a:off x="2352" y="3720"/>
              <a:ext cx="48" cy="48"/>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sp>
        <p:nvSpPr>
          <p:cNvPr id="4116" name="Oval 28"/>
          <p:cNvSpPr>
            <a:spLocks noChangeArrowheads="1"/>
          </p:cNvSpPr>
          <p:nvPr/>
        </p:nvSpPr>
        <p:spPr bwMode="auto">
          <a:xfrm>
            <a:off x="4788255" y="5302250"/>
            <a:ext cx="78143" cy="63500"/>
          </a:xfrm>
          <a:prstGeom prst="ellipse">
            <a:avLst/>
          </a:prstGeom>
          <a:solidFill>
            <a:schemeClr val="tx1"/>
          </a:solidFill>
          <a:ln w="12700">
            <a:solidFill>
              <a:schemeClr val="bg2"/>
            </a:solidFill>
            <a:round/>
            <a:headEnd/>
            <a:tailEnd/>
          </a:ln>
        </p:spPr>
        <p:txBody>
          <a:bodyPr wrap="none" anchor="ctr"/>
          <a:lstStyle/>
          <a:p>
            <a:endParaRPr lang="en-IE"/>
          </a:p>
        </p:txBody>
      </p:sp>
      <p:sp>
        <p:nvSpPr>
          <p:cNvPr id="4117" name="Oval 29"/>
          <p:cNvSpPr>
            <a:spLocks noChangeArrowheads="1"/>
          </p:cNvSpPr>
          <p:nvPr/>
        </p:nvSpPr>
        <p:spPr bwMode="auto">
          <a:xfrm>
            <a:off x="4319393" y="5300663"/>
            <a:ext cx="78143" cy="63500"/>
          </a:xfrm>
          <a:prstGeom prst="ellipse">
            <a:avLst/>
          </a:prstGeom>
          <a:solidFill>
            <a:schemeClr val="tx1"/>
          </a:solidFill>
          <a:ln w="12700">
            <a:solidFill>
              <a:schemeClr val="bg2"/>
            </a:solidFill>
            <a:round/>
            <a:headEnd/>
            <a:tailEnd/>
          </a:ln>
        </p:spPr>
        <p:txBody>
          <a:bodyPr wrap="none" anchor="ctr"/>
          <a:lstStyle/>
          <a:p>
            <a:endParaRPr lang="en-IE"/>
          </a:p>
        </p:txBody>
      </p:sp>
    </p:spTree>
    <p:extLst>
      <p:ext uri="{BB962C8B-B14F-4D97-AF65-F5344CB8AC3E}">
        <p14:creationId xmlns:p14="http://schemas.microsoft.com/office/powerpoint/2010/main" val="31216867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10957581" cy="4525963"/>
          </a:xfrm>
        </p:spPr>
        <p:txBody>
          <a:bodyPr>
            <a:normAutofit fontScale="92500" lnSpcReduction="10000"/>
          </a:bodyPr>
          <a:lstStyle/>
          <a:p>
            <a:r>
              <a:rPr lang="en-IE" dirty="0" smtClean="0"/>
              <a:t>Black box testing treats the software as a "black box"—without any knowledge of internal implementation. </a:t>
            </a:r>
          </a:p>
          <a:p>
            <a:r>
              <a:rPr lang="en-IE" dirty="0" smtClean="0"/>
              <a:t>Black box testing methods include: </a:t>
            </a:r>
          </a:p>
          <a:p>
            <a:pPr lvl="1"/>
            <a:r>
              <a:rPr lang="en-IE" dirty="0" smtClean="0"/>
              <a:t>equivalence partitioning, </a:t>
            </a:r>
          </a:p>
          <a:p>
            <a:pPr lvl="1"/>
            <a:r>
              <a:rPr lang="en-IE" dirty="0" smtClean="0"/>
              <a:t>boundary value analysis, </a:t>
            </a:r>
          </a:p>
          <a:p>
            <a:pPr lvl="1"/>
            <a:r>
              <a:rPr lang="en-IE" dirty="0" smtClean="0"/>
              <a:t>all-pairs testing, </a:t>
            </a:r>
          </a:p>
          <a:p>
            <a:pPr lvl="1"/>
            <a:r>
              <a:rPr lang="en-IE" dirty="0" smtClean="0"/>
              <a:t>fuzz testing, </a:t>
            </a:r>
          </a:p>
          <a:p>
            <a:pPr lvl="1"/>
            <a:r>
              <a:rPr lang="en-IE" dirty="0" smtClean="0"/>
              <a:t>model-based testing, </a:t>
            </a:r>
          </a:p>
          <a:p>
            <a:pPr lvl="1"/>
            <a:r>
              <a:rPr lang="en-IE" dirty="0" smtClean="0"/>
              <a:t>exploratory testing and </a:t>
            </a:r>
          </a:p>
          <a:p>
            <a:pPr lvl="1"/>
            <a:r>
              <a:rPr lang="en-IE" dirty="0" smtClean="0"/>
              <a:t>specification-based testing.</a:t>
            </a:r>
            <a:endParaRPr lang="en-IE" dirty="0"/>
          </a:p>
        </p:txBody>
      </p:sp>
      <p:sp>
        <p:nvSpPr>
          <p:cNvPr id="3" name="Title 2"/>
          <p:cNvSpPr>
            <a:spLocks noGrp="1"/>
          </p:cNvSpPr>
          <p:nvPr>
            <p:ph type="title"/>
          </p:nvPr>
        </p:nvSpPr>
        <p:spPr/>
        <p:txBody>
          <a:bodyPr>
            <a:normAutofit/>
          </a:bodyPr>
          <a:lstStyle/>
          <a:p>
            <a:r>
              <a:rPr lang="en-IE" dirty="0" smtClean="0"/>
              <a:t>Black Box Testing</a:t>
            </a:r>
            <a:endParaRPr lang="en-IE" dirty="0"/>
          </a:p>
        </p:txBody>
      </p:sp>
      <p:sp>
        <p:nvSpPr>
          <p:cNvPr id="6" name="Cube 5"/>
          <p:cNvSpPr/>
          <p:nvPr/>
        </p:nvSpPr>
        <p:spPr>
          <a:xfrm>
            <a:off x="9647139" y="5072410"/>
            <a:ext cx="1631969" cy="1152128"/>
          </a:xfrm>
          <a:prstGeom prst="cub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9891704" y="4293096"/>
            <a:ext cx="1283466" cy="707886"/>
          </a:xfrm>
          <a:prstGeom prst="rect">
            <a:avLst/>
          </a:prstGeom>
          <a:noFill/>
        </p:spPr>
        <p:txBody>
          <a:bodyPr wrap="square" lIns="91440" tIns="45720" rIns="91440" bIns="45720">
            <a:spAutoFit/>
          </a:bodyPr>
          <a:lstStyle/>
          <a:p>
            <a:pPr algn="ctr"/>
            <a:r>
              <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Black</a:t>
            </a:r>
          </a:p>
          <a:p>
            <a:pPr algn="ctr"/>
            <a:r>
              <a:rPr lang="en-US" sz="2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2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Rectangle 7"/>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2727480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914283" y="1828800"/>
            <a:ext cx="10834620" cy="4267200"/>
          </a:xfrm>
        </p:spPr>
        <p:txBody>
          <a:bodyPr>
            <a:normAutofit lnSpcReduction="10000"/>
          </a:bodyPr>
          <a:lstStyle/>
          <a:p>
            <a:pPr eaLnBrk="1" hangingPunct="1"/>
            <a:r>
              <a:rPr lang="en-GB" smtClean="0"/>
              <a:t>as the test suite grows ever larger, so do the maintenance costs</a:t>
            </a:r>
          </a:p>
          <a:p>
            <a:pPr lvl="1" eaLnBrk="1" hangingPunct="1"/>
            <a:r>
              <a:rPr lang="en-GB" smtClean="0"/>
              <a:t>maintenance effort is cumulative, benefits are not</a:t>
            </a:r>
          </a:p>
          <a:p>
            <a:pPr eaLnBrk="1" hangingPunct="1"/>
            <a:r>
              <a:rPr lang="en-GB" smtClean="0"/>
              <a:t>the test suite takes on a life of its own</a:t>
            </a:r>
          </a:p>
          <a:p>
            <a:pPr lvl="1" eaLnBrk="1" hangingPunct="1"/>
            <a:r>
              <a:rPr lang="en-GB" smtClean="0"/>
              <a:t>testers depart, others arrive, test suite grows larger nobody knows exactly what they all do … dare not throw away tests in case they’re important</a:t>
            </a:r>
          </a:p>
          <a:p>
            <a:pPr eaLnBrk="1" hangingPunct="1"/>
            <a:r>
              <a:rPr lang="en-GB" smtClean="0"/>
              <a:t>inappropriate tests are automated</a:t>
            </a:r>
          </a:p>
          <a:p>
            <a:pPr lvl="1" eaLnBrk="1" hangingPunct="1"/>
            <a:r>
              <a:rPr lang="en-GB" smtClean="0"/>
              <a:t>automation becomes an end in itself</a:t>
            </a:r>
          </a:p>
        </p:txBody>
      </p:sp>
      <p:sp>
        <p:nvSpPr>
          <p:cNvPr id="36866" name="Rectangle 2"/>
          <p:cNvSpPr>
            <a:spLocks noGrp="1" noChangeArrowheads="1"/>
          </p:cNvSpPr>
          <p:nvPr>
            <p:ph type="title"/>
          </p:nvPr>
        </p:nvSpPr>
        <p:spPr/>
        <p:txBody>
          <a:bodyPr>
            <a:normAutofit/>
          </a:bodyPr>
          <a:lstStyle/>
          <a:p>
            <a:pPr eaLnBrk="1" fontAlgn="auto" hangingPunct="1">
              <a:spcAft>
                <a:spcPts val="0"/>
              </a:spcAft>
              <a:defRPr/>
            </a:pPr>
            <a:r>
              <a:rPr lang="en-GB" smtClean="0"/>
              <a:t>Don’t automate too much long term</a:t>
            </a:r>
          </a:p>
        </p:txBody>
      </p:sp>
    </p:spTree>
    <p:extLst>
      <p:ext uri="{BB962C8B-B14F-4D97-AF65-F5344CB8AC3E}">
        <p14:creationId xmlns:p14="http://schemas.microsoft.com/office/powerpoint/2010/main" val="902191744"/>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lstStyle/>
          <a:p>
            <a:pPr eaLnBrk="1" hangingPunct="1"/>
            <a:r>
              <a:rPr lang="en-US" smtClean="0"/>
              <a:t>keep pruning</a:t>
            </a:r>
          </a:p>
          <a:p>
            <a:pPr lvl="1" eaLnBrk="1" hangingPunct="1"/>
            <a:r>
              <a:rPr lang="en-US" smtClean="0"/>
              <a:t>remove dead-wood: redundant, superceded, duplicated, worn-out</a:t>
            </a:r>
          </a:p>
          <a:p>
            <a:pPr lvl="1" eaLnBrk="1" hangingPunct="1"/>
            <a:r>
              <a:rPr lang="en-US" smtClean="0"/>
              <a:t>challenge new additions (what’s the benefit?)</a:t>
            </a:r>
          </a:p>
          <a:p>
            <a:pPr eaLnBrk="1" hangingPunct="1"/>
            <a:r>
              <a:rPr lang="en-US" smtClean="0"/>
              <a:t>measure costs &amp; benefits</a:t>
            </a:r>
          </a:p>
          <a:p>
            <a:pPr lvl="1" eaLnBrk="1" hangingPunct="1"/>
            <a:r>
              <a:rPr lang="en-US" smtClean="0"/>
              <a:t>maintenance costs</a:t>
            </a:r>
          </a:p>
          <a:p>
            <a:pPr lvl="1" eaLnBrk="1" hangingPunct="1"/>
            <a:r>
              <a:rPr lang="en-US" smtClean="0"/>
              <a:t>time or effort saved, faults found?</a:t>
            </a:r>
          </a:p>
        </p:txBody>
      </p:sp>
      <p:sp>
        <p:nvSpPr>
          <p:cNvPr id="2" name="Rectangle 2"/>
          <p:cNvSpPr>
            <a:spLocks noGrp="1" noChangeArrowheads="1"/>
          </p:cNvSpPr>
          <p:nvPr>
            <p:ph type="title"/>
          </p:nvPr>
        </p:nvSpPr>
        <p:spPr/>
        <p:txBody>
          <a:bodyPr/>
          <a:lstStyle/>
          <a:p>
            <a:pPr eaLnBrk="1" fontAlgn="auto" hangingPunct="1">
              <a:spcAft>
                <a:spcPts val="0"/>
              </a:spcAft>
              <a:defRPr/>
            </a:pPr>
            <a:r>
              <a:rPr lang="en-US" smtClean="0"/>
              <a:t>Maintain control</a:t>
            </a:r>
          </a:p>
        </p:txBody>
      </p:sp>
      <p:graphicFrame>
        <p:nvGraphicFramePr>
          <p:cNvPr id="5122" name="Object 4"/>
          <p:cNvGraphicFramePr>
            <a:graphicFrameLocks/>
          </p:cNvGraphicFramePr>
          <p:nvPr/>
        </p:nvGraphicFramePr>
        <p:xfrm>
          <a:off x="7812415" y="2"/>
          <a:ext cx="4196315" cy="1819275"/>
        </p:xfrm>
        <a:graphic>
          <a:graphicData uri="http://schemas.openxmlformats.org/presentationml/2006/ole">
            <mc:AlternateContent xmlns:mc="http://schemas.openxmlformats.org/markup-compatibility/2006">
              <mc:Choice xmlns:v="urn:schemas-microsoft-com:vml" Requires="v">
                <p:oleObj spid="_x0000_s5127" name="WordArt 3.2" r:id="rId3" imgW="6859440" imgH="4572000" progId="MSWordArt.2">
                  <p:embed/>
                </p:oleObj>
              </mc:Choice>
              <mc:Fallback>
                <p:oleObj name="WordArt 3.2" r:id="rId3" imgW="6859440" imgH="4572000" progId="MSWordArt.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415" y="2"/>
                        <a:ext cx="419631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4873964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pPr eaLnBrk="1" hangingPunct="1"/>
            <a:r>
              <a:rPr lang="en-US" smtClean="0"/>
              <a:t>commit and maintain resources</a:t>
            </a:r>
          </a:p>
          <a:p>
            <a:pPr lvl="1" eaLnBrk="1" hangingPunct="1"/>
            <a:r>
              <a:rPr lang="en-US" smtClean="0"/>
              <a:t>“champion” to promote automation</a:t>
            </a:r>
          </a:p>
          <a:p>
            <a:pPr lvl="1" eaLnBrk="1" hangingPunct="1"/>
            <a:r>
              <a:rPr lang="en-US" smtClean="0"/>
              <a:t>technical support</a:t>
            </a:r>
          </a:p>
          <a:p>
            <a:pPr lvl="1" eaLnBrk="1" hangingPunct="1"/>
            <a:r>
              <a:rPr lang="en-US" smtClean="0"/>
              <a:t>consultancy/advice</a:t>
            </a:r>
          </a:p>
          <a:p>
            <a:pPr eaLnBrk="1" hangingPunct="1"/>
            <a:r>
              <a:rPr lang="en-US" smtClean="0"/>
              <a:t>scripting</a:t>
            </a:r>
          </a:p>
          <a:p>
            <a:pPr lvl="1" eaLnBrk="1" hangingPunct="1"/>
            <a:r>
              <a:rPr lang="en-US" smtClean="0"/>
              <a:t>develop and maintain library</a:t>
            </a:r>
          </a:p>
          <a:p>
            <a:pPr lvl="1" eaLnBrk="1" hangingPunct="1"/>
            <a:r>
              <a:rPr lang="en-US" smtClean="0"/>
              <a:t>data driven approach, lots of re-use</a:t>
            </a:r>
          </a:p>
        </p:txBody>
      </p:sp>
      <p:sp>
        <p:nvSpPr>
          <p:cNvPr id="2" name="Rectangle 2"/>
          <p:cNvSpPr>
            <a:spLocks noGrp="1" noChangeArrowheads="1"/>
          </p:cNvSpPr>
          <p:nvPr>
            <p:ph type="title"/>
          </p:nvPr>
        </p:nvSpPr>
        <p:spPr/>
        <p:txBody>
          <a:bodyPr/>
          <a:lstStyle/>
          <a:p>
            <a:pPr eaLnBrk="1" fontAlgn="auto" hangingPunct="1">
              <a:spcAft>
                <a:spcPts val="0"/>
              </a:spcAft>
              <a:defRPr/>
            </a:pPr>
            <a:r>
              <a:rPr lang="en-US" smtClean="0"/>
              <a:t>Invest</a:t>
            </a:r>
          </a:p>
        </p:txBody>
      </p:sp>
      <p:graphicFrame>
        <p:nvGraphicFramePr>
          <p:cNvPr id="6146" name="Object 4"/>
          <p:cNvGraphicFramePr>
            <a:graphicFrameLocks/>
          </p:cNvGraphicFramePr>
          <p:nvPr/>
        </p:nvGraphicFramePr>
        <p:xfrm>
          <a:off x="7812415" y="2"/>
          <a:ext cx="4196315" cy="1819275"/>
        </p:xfrm>
        <a:graphic>
          <a:graphicData uri="http://schemas.openxmlformats.org/presentationml/2006/ole">
            <mc:AlternateContent xmlns:mc="http://schemas.openxmlformats.org/markup-compatibility/2006">
              <mc:Choice xmlns:v="urn:schemas-microsoft-com:vml" Requires="v">
                <p:oleObj spid="_x0000_s6151" name="WordArt 3.2" r:id="rId3" imgW="6859440" imgH="4572000" progId="MSWordArt.2">
                  <p:embed/>
                </p:oleObj>
              </mc:Choice>
              <mc:Fallback>
                <p:oleObj name="WordArt 3.2" r:id="rId3" imgW="6859440" imgH="4572000" progId="MSWordArt.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415" y="2"/>
                        <a:ext cx="419631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58552828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lnSpcReduction="10000"/>
          </a:bodyPr>
          <a:lstStyle/>
          <a:p>
            <a:pPr eaLnBrk="1" hangingPunct="1"/>
            <a:r>
              <a:rPr lang="en-GB" smtClean="0"/>
              <a:t>run many times</a:t>
            </a:r>
          </a:p>
          <a:p>
            <a:pPr lvl="1" eaLnBrk="1" hangingPunct="1"/>
            <a:r>
              <a:rPr lang="en-GB" smtClean="0"/>
              <a:t>regression tests</a:t>
            </a:r>
          </a:p>
          <a:p>
            <a:pPr lvl="1" eaLnBrk="1" hangingPunct="1"/>
            <a:r>
              <a:rPr lang="en-GB" smtClean="0"/>
              <a:t>mundane</a:t>
            </a:r>
          </a:p>
          <a:p>
            <a:pPr eaLnBrk="1" hangingPunct="1"/>
            <a:r>
              <a:rPr lang="en-GB" smtClean="0"/>
              <a:t>expensive to perform manually</a:t>
            </a:r>
          </a:p>
          <a:p>
            <a:pPr lvl="1" eaLnBrk="1" hangingPunct="1"/>
            <a:r>
              <a:rPr lang="en-GB" smtClean="0"/>
              <a:t>time consuming and necessary</a:t>
            </a:r>
          </a:p>
          <a:p>
            <a:pPr lvl="1" eaLnBrk="1" hangingPunct="1"/>
            <a:r>
              <a:rPr lang="en-GB" smtClean="0"/>
              <a:t>multi-user tests, endurance/reliability tests</a:t>
            </a:r>
          </a:p>
          <a:p>
            <a:pPr eaLnBrk="1" hangingPunct="1"/>
            <a:r>
              <a:rPr lang="en-GB" smtClean="0"/>
              <a:t>difficult to perform manually</a:t>
            </a:r>
          </a:p>
          <a:p>
            <a:pPr lvl="1" eaLnBrk="1" hangingPunct="1"/>
            <a:r>
              <a:rPr lang="en-GB" smtClean="0"/>
              <a:t>timing critical</a:t>
            </a:r>
          </a:p>
          <a:p>
            <a:pPr lvl="1" eaLnBrk="1" hangingPunct="1"/>
            <a:r>
              <a:rPr lang="en-GB" smtClean="0"/>
              <a:t>complex / intricate</a:t>
            </a:r>
          </a:p>
        </p:txBody>
      </p:sp>
      <p:sp>
        <p:nvSpPr>
          <p:cNvPr id="2" name="Rectangle 2"/>
          <p:cNvSpPr>
            <a:spLocks noGrp="1" noChangeArrowheads="1"/>
          </p:cNvSpPr>
          <p:nvPr>
            <p:ph type="title"/>
          </p:nvPr>
        </p:nvSpPr>
        <p:spPr/>
        <p:txBody>
          <a:bodyPr/>
          <a:lstStyle/>
          <a:p>
            <a:pPr eaLnBrk="1" fontAlgn="auto" hangingPunct="1">
              <a:spcAft>
                <a:spcPts val="0"/>
              </a:spcAft>
              <a:defRPr/>
            </a:pPr>
            <a:r>
              <a:rPr lang="en-GB" smtClean="0"/>
              <a:t>Tests to automate</a:t>
            </a:r>
          </a:p>
        </p:txBody>
      </p:sp>
      <p:grpSp>
        <p:nvGrpSpPr>
          <p:cNvPr id="7173" name="Group 4"/>
          <p:cNvGrpSpPr>
            <a:grpSpLocks/>
          </p:cNvGrpSpPr>
          <p:nvPr/>
        </p:nvGrpSpPr>
        <p:grpSpPr bwMode="auto">
          <a:xfrm>
            <a:off x="8830236" y="2397125"/>
            <a:ext cx="2906944" cy="1219200"/>
            <a:chOff x="4224" y="240"/>
            <a:chExt cx="1488" cy="768"/>
          </a:xfrm>
        </p:grpSpPr>
        <p:sp>
          <p:nvSpPr>
            <p:cNvPr id="7174" name="AutoShape 5"/>
            <p:cNvSpPr>
              <a:spLocks noChangeArrowheads="1"/>
            </p:cNvSpPr>
            <p:nvPr/>
          </p:nvSpPr>
          <p:spPr bwMode="auto">
            <a:xfrm>
              <a:off x="4224" y="240"/>
              <a:ext cx="1488" cy="768"/>
            </a:xfrm>
            <a:prstGeom prst="roundRect">
              <a:avLst>
                <a:gd name="adj" fmla="val 16667"/>
              </a:avLst>
            </a:prstGeom>
            <a:gradFill rotWithShape="0">
              <a:gsLst>
                <a:gs pos="0">
                  <a:schemeClr val="accent1"/>
                </a:gs>
                <a:gs pos="100000">
                  <a:srgbClr val="00CC66"/>
                </a:gs>
              </a:gsLst>
              <a:lin ang="2700000" scaled="1"/>
            </a:gradFill>
            <a:ln w="19050">
              <a:solidFill>
                <a:schemeClr val="tx1"/>
              </a:solidFill>
              <a:round/>
              <a:headEnd type="none" w="sm" len="sm"/>
              <a:tailEnd type="none" w="sm" len="sm"/>
            </a:ln>
          </p:spPr>
          <p:txBody>
            <a:bodyPr wrap="none" anchor="ctr"/>
            <a:lstStyle/>
            <a:p>
              <a:pPr algn="ctr"/>
              <a:endParaRPr lang="en-US">
                <a:solidFill>
                  <a:srgbClr val="000000"/>
                </a:solidFill>
              </a:endParaRPr>
            </a:p>
          </p:txBody>
        </p:sp>
        <p:sp>
          <p:nvSpPr>
            <p:cNvPr id="7175" name="AutoShape 6"/>
            <p:cNvSpPr>
              <a:spLocks noChangeArrowheads="1"/>
            </p:cNvSpPr>
            <p:nvPr/>
          </p:nvSpPr>
          <p:spPr bwMode="auto">
            <a:xfrm>
              <a:off x="4284" y="304"/>
              <a:ext cx="1368" cy="640"/>
            </a:xfrm>
            <a:prstGeom prst="roundRect">
              <a:avLst>
                <a:gd name="adj" fmla="val 16667"/>
              </a:avLst>
            </a:prstGeom>
            <a:solidFill>
              <a:srgbClr val="00CC66"/>
            </a:solidFill>
            <a:ln w="19050">
              <a:solidFill>
                <a:schemeClr val="tx1"/>
              </a:solidFill>
              <a:round/>
              <a:headEnd type="none" w="sm" len="sm"/>
              <a:tailEnd type="none" w="sm" len="sm"/>
            </a:ln>
          </p:spPr>
          <p:txBody>
            <a:bodyPr wrap="none" anchor="ctr"/>
            <a:lstStyle/>
            <a:p>
              <a:pPr algn="ctr"/>
              <a:r>
                <a:rPr lang="en-GB" sz="3600">
                  <a:solidFill>
                    <a:srgbClr val="000000"/>
                  </a:solidFill>
                </a:rPr>
                <a:t>Automate</a:t>
              </a:r>
              <a:endParaRPr lang="en-GB">
                <a:solidFill>
                  <a:srgbClr val="000000"/>
                </a:solidFill>
              </a:endParaRPr>
            </a:p>
          </p:txBody>
        </p:sp>
      </p:grpSp>
      <p:graphicFrame>
        <p:nvGraphicFramePr>
          <p:cNvPr id="7170" name="Object 7"/>
          <p:cNvGraphicFramePr>
            <a:graphicFrameLocks/>
          </p:cNvGraphicFramePr>
          <p:nvPr/>
        </p:nvGraphicFramePr>
        <p:xfrm>
          <a:off x="7812415" y="2"/>
          <a:ext cx="4196315" cy="1819275"/>
        </p:xfrm>
        <a:graphic>
          <a:graphicData uri="http://schemas.openxmlformats.org/presentationml/2006/ole">
            <mc:AlternateContent xmlns:mc="http://schemas.openxmlformats.org/markup-compatibility/2006">
              <mc:Choice xmlns:v="urn:schemas-microsoft-com:vml" Requires="v">
                <p:oleObj spid="_x0000_s7175" name="WordArt 3.2" r:id="rId3" imgW="6859440" imgH="4572000" progId="MSWordArt.2">
                  <p:embed/>
                </p:oleObj>
              </mc:Choice>
              <mc:Fallback>
                <p:oleObj name="WordArt 3.2" r:id="rId3" imgW="6859440" imgH="4572000" progId="MSWordArt.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415" y="2"/>
                        <a:ext cx="419631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368966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normAutofit lnSpcReduction="10000"/>
          </a:bodyPr>
          <a:lstStyle/>
          <a:p>
            <a:pPr eaLnBrk="1" hangingPunct="1"/>
            <a:r>
              <a:rPr lang="en-GB" smtClean="0"/>
              <a:t>not run often</a:t>
            </a:r>
          </a:p>
          <a:p>
            <a:pPr lvl="1" eaLnBrk="1" hangingPunct="1"/>
            <a:r>
              <a:rPr lang="en-GB" smtClean="0"/>
              <a:t>if no need (rather than expensive to run manually)</a:t>
            </a:r>
          </a:p>
          <a:p>
            <a:pPr lvl="1" eaLnBrk="1" hangingPunct="1"/>
            <a:r>
              <a:rPr lang="en-GB" smtClean="0"/>
              <a:t>one off tests (unless several iterations likely and build cost can be minimised)</a:t>
            </a:r>
          </a:p>
          <a:p>
            <a:pPr eaLnBrk="1" hangingPunct="1"/>
            <a:r>
              <a:rPr lang="en-GB" smtClean="0"/>
              <a:t>not important</a:t>
            </a:r>
          </a:p>
          <a:p>
            <a:pPr lvl="1" eaLnBrk="1" hangingPunct="1"/>
            <a:r>
              <a:rPr lang="en-GB" smtClean="0"/>
              <a:t>will not find serious problems</a:t>
            </a:r>
          </a:p>
          <a:p>
            <a:pPr eaLnBrk="1" hangingPunct="1"/>
            <a:r>
              <a:rPr lang="en-GB" smtClean="0"/>
              <a:t>usability tests</a:t>
            </a:r>
          </a:p>
          <a:p>
            <a:pPr lvl="1" eaLnBrk="1" hangingPunct="1"/>
            <a:r>
              <a:rPr lang="en-GB" smtClean="0"/>
              <a:t>do the colours look nice?</a:t>
            </a:r>
          </a:p>
          <a:p>
            <a:pPr eaLnBrk="1" hangingPunct="1"/>
            <a:r>
              <a:rPr lang="en-GB" smtClean="0"/>
              <a:t>some aspects of multi-media applications</a:t>
            </a:r>
          </a:p>
          <a:p>
            <a:pPr lvl="1" eaLnBrk="1" hangingPunct="1"/>
            <a:endParaRPr lang="en-GB" smtClean="0"/>
          </a:p>
        </p:txBody>
      </p:sp>
      <p:sp>
        <p:nvSpPr>
          <p:cNvPr id="2" name="Rectangle 2"/>
          <p:cNvSpPr>
            <a:spLocks noGrp="1" noChangeArrowheads="1"/>
          </p:cNvSpPr>
          <p:nvPr>
            <p:ph type="title"/>
          </p:nvPr>
        </p:nvSpPr>
        <p:spPr/>
        <p:txBody>
          <a:bodyPr/>
          <a:lstStyle/>
          <a:p>
            <a:pPr eaLnBrk="1" fontAlgn="auto" hangingPunct="1">
              <a:spcAft>
                <a:spcPts val="0"/>
              </a:spcAft>
              <a:defRPr/>
            </a:pPr>
            <a:r>
              <a:rPr lang="en-GB" smtClean="0"/>
              <a:t>Tests not to automate</a:t>
            </a:r>
          </a:p>
        </p:txBody>
      </p:sp>
      <p:grpSp>
        <p:nvGrpSpPr>
          <p:cNvPr id="8197" name="Group 4"/>
          <p:cNvGrpSpPr>
            <a:grpSpLocks/>
          </p:cNvGrpSpPr>
          <p:nvPr/>
        </p:nvGrpSpPr>
        <p:grpSpPr bwMode="auto">
          <a:xfrm>
            <a:off x="9015826" y="3857627"/>
            <a:ext cx="2158718" cy="1681163"/>
            <a:chOff x="4537" y="240"/>
            <a:chExt cx="1105" cy="1059"/>
          </a:xfrm>
        </p:grpSpPr>
        <p:sp>
          <p:nvSpPr>
            <p:cNvPr id="8198" name="Oval 5"/>
            <p:cNvSpPr>
              <a:spLocks noChangeAspect="1" noChangeArrowheads="1"/>
            </p:cNvSpPr>
            <p:nvPr/>
          </p:nvSpPr>
          <p:spPr bwMode="ltGray">
            <a:xfrm>
              <a:off x="4559" y="240"/>
              <a:ext cx="1061" cy="1059"/>
            </a:xfrm>
            <a:prstGeom prst="ellipse">
              <a:avLst/>
            </a:prstGeom>
            <a:noFill/>
            <a:ln w="127000">
              <a:solidFill>
                <a:srgbClr val="FF0000">
                  <a:alpha val="50195"/>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8199" name="Text Box 6"/>
            <p:cNvSpPr txBox="1">
              <a:spLocks noChangeAspect="1" noChangeArrowheads="1"/>
            </p:cNvSpPr>
            <p:nvPr/>
          </p:nvSpPr>
          <p:spPr bwMode="auto">
            <a:xfrm>
              <a:off x="4537" y="556"/>
              <a:ext cx="1105"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ctr"/>
              <a:r>
                <a:rPr lang="en-GB" sz="3600"/>
                <a:t>Automate</a:t>
              </a:r>
              <a:endParaRPr lang="en-GB">
                <a:solidFill>
                  <a:srgbClr val="000000"/>
                </a:solidFill>
              </a:endParaRPr>
            </a:p>
          </p:txBody>
        </p:sp>
        <p:sp>
          <p:nvSpPr>
            <p:cNvPr id="8200" name="Line 7"/>
            <p:cNvSpPr>
              <a:spLocks noChangeAspect="1" noChangeShapeType="1"/>
            </p:cNvSpPr>
            <p:nvPr/>
          </p:nvSpPr>
          <p:spPr bwMode="ltGray">
            <a:xfrm flipV="1">
              <a:off x="4673" y="354"/>
              <a:ext cx="796" cy="795"/>
            </a:xfrm>
            <a:prstGeom prst="line">
              <a:avLst/>
            </a:prstGeom>
            <a:noFill/>
            <a:ln w="127000">
              <a:solidFill>
                <a:srgbClr val="FF0000">
                  <a:alpha val="50195"/>
                </a:srgbClr>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E"/>
            </a:p>
          </p:txBody>
        </p:sp>
      </p:grpSp>
      <p:graphicFrame>
        <p:nvGraphicFramePr>
          <p:cNvPr id="8194" name="Object 8"/>
          <p:cNvGraphicFramePr>
            <a:graphicFrameLocks/>
          </p:cNvGraphicFramePr>
          <p:nvPr/>
        </p:nvGraphicFramePr>
        <p:xfrm>
          <a:off x="7812415" y="2"/>
          <a:ext cx="4196315" cy="1819275"/>
        </p:xfrm>
        <a:graphic>
          <a:graphicData uri="http://schemas.openxmlformats.org/presentationml/2006/ole">
            <mc:AlternateContent xmlns:mc="http://schemas.openxmlformats.org/markup-compatibility/2006">
              <mc:Choice xmlns:v="urn:schemas-microsoft-com:vml" Requires="v">
                <p:oleObj spid="_x0000_s8199" name="WordArt 3.2" r:id="rId3" imgW="6859440" imgH="4572000" progId="MSWordArt.2">
                  <p:embed/>
                </p:oleObj>
              </mc:Choice>
              <mc:Fallback>
                <p:oleObj name="WordArt 3.2" r:id="rId3" imgW="6859440" imgH="4572000" progId="MSWordArt.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415" y="2"/>
                        <a:ext cx="419631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191065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0412" cy="6858000"/>
          </a:xfrm>
          <a:prstGeom prst="rect">
            <a:avLst/>
          </a:prstGeom>
        </p:spPr>
      </p:pic>
    </p:spTree>
    <p:extLst>
      <p:ext uri="{BB962C8B-B14F-4D97-AF65-F5344CB8AC3E}">
        <p14:creationId xmlns:p14="http://schemas.microsoft.com/office/powerpoint/2010/main" val="3906256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9517609" cy="4525963"/>
          </a:xfrm>
        </p:spPr>
        <p:txBody>
          <a:bodyPr>
            <a:normAutofit fontScale="85000" lnSpcReduction="20000"/>
          </a:bodyPr>
          <a:lstStyle/>
          <a:p>
            <a:r>
              <a:rPr lang="en-IE" dirty="0" smtClean="0"/>
              <a:t>White box testing is when the tester has access to the internal data structures and algorithms including the code that implement these.</a:t>
            </a:r>
          </a:p>
          <a:p>
            <a:r>
              <a:rPr lang="en-IE" dirty="0" smtClean="0"/>
              <a:t>White box testing methods include: </a:t>
            </a:r>
          </a:p>
          <a:p>
            <a:pPr lvl="1"/>
            <a:r>
              <a:rPr lang="en-IE" dirty="0" smtClean="0"/>
              <a:t>API testing (application programming interface) - testing of the application using public and private APIs</a:t>
            </a:r>
          </a:p>
          <a:p>
            <a:pPr lvl="1"/>
            <a:r>
              <a:rPr lang="en-IE" dirty="0" smtClean="0"/>
              <a:t>Code coverage - creating tests to satisfy some criteria of code coverage (e.g., the test designer can create tests to cause all statements in the program to be executed at least once)</a:t>
            </a:r>
          </a:p>
          <a:p>
            <a:pPr lvl="1"/>
            <a:r>
              <a:rPr lang="en-IE" dirty="0" smtClean="0"/>
              <a:t>Fault injection methods - improving the coverage of a test by introducing faults to test code paths</a:t>
            </a:r>
          </a:p>
          <a:p>
            <a:pPr lvl="1"/>
            <a:r>
              <a:rPr lang="en-IE" dirty="0" smtClean="0"/>
              <a:t>Mutation testing methods</a:t>
            </a:r>
          </a:p>
          <a:p>
            <a:pPr lvl="1"/>
            <a:r>
              <a:rPr lang="en-IE" dirty="0" smtClean="0"/>
              <a:t>Static testing - White box testing includes all static testing</a:t>
            </a:r>
          </a:p>
        </p:txBody>
      </p:sp>
      <p:sp>
        <p:nvSpPr>
          <p:cNvPr id="3" name="Title 2"/>
          <p:cNvSpPr>
            <a:spLocks noGrp="1"/>
          </p:cNvSpPr>
          <p:nvPr>
            <p:ph type="title"/>
          </p:nvPr>
        </p:nvSpPr>
        <p:spPr/>
        <p:txBody>
          <a:bodyPr>
            <a:normAutofit/>
          </a:bodyPr>
          <a:lstStyle/>
          <a:p>
            <a:r>
              <a:rPr lang="en-IE" dirty="0" smtClean="0"/>
              <a:t>White Box Testing</a:t>
            </a:r>
            <a:endParaRPr lang="en-IE" dirty="0"/>
          </a:p>
        </p:txBody>
      </p:sp>
      <p:sp>
        <p:nvSpPr>
          <p:cNvPr id="8" name="Cube 7"/>
          <p:cNvSpPr/>
          <p:nvPr/>
        </p:nvSpPr>
        <p:spPr>
          <a:xfrm>
            <a:off x="9630041" y="5061377"/>
            <a:ext cx="1631969" cy="1152128"/>
          </a:xfrm>
          <a:prstGeom prst="cub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972390" y="4293096"/>
            <a:ext cx="1306718" cy="707886"/>
          </a:xfrm>
          <a:prstGeom prst="rect">
            <a:avLst/>
          </a:prstGeom>
          <a:noFill/>
        </p:spPr>
        <p:txBody>
          <a:bodyPr wrap="square" lIns="91440" tIns="45720" rIns="91440" bIns="45720">
            <a:spAutoFit/>
          </a:bodyPr>
          <a:lstStyle/>
          <a:p>
            <a:pPr algn="ctr"/>
            <a:r>
              <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White</a:t>
            </a:r>
          </a:p>
          <a:p>
            <a:pPr algn="ctr"/>
            <a:r>
              <a:rPr lang="en-US" sz="2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2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Rectangle 5"/>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56422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81329"/>
            <a:ext cx="9805603" cy="4525963"/>
          </a:xfrm>
        </p:spPr>
        <p:txBody>
          <a:bodyPr>
            <a:normAutofit lnSpcReduction="10000"/>
          </a:bodyPr>
          <a:lstStyle/>
          <a:p>
            <a:r>
              <a:rPr lang="en-IE" dirty="0" smtClean="0"/>
              <a:t>Grey Box Testing involves having knowledge of internal data structures and algorithms for purposes of designing the test cases, but testing at the user, or black-box level. </a:t>
            </a:r>
          </a:p>
          <a:p>
            <a:r>
              <a:rPr lang="en-IE" dirty="0" smtClean="0"/>
              <a:t>The tester is not required to have a full access to the software's source code.</a:t>
            </a:r>
          </a:p>
          <a:p>
            <a:r>
              <a:rPr lang="en-IE" dirty="0" smtClean="0"/>
              <a:t>Grey box testing may also include reverse engineering to determine, for instance, boundary values or error messages.</a:t>
            </a:r>
            <a:endParaRPr lang="en-IE" dirty="0"/>
          </a:p>
        </p:txBody>
      </p:sp>
      <p:sp>
        <p:nvSpPr>
          <p:cNvPr id="3" name="Title 2"/>
          <p:cNvSpPr>
            <a:spLocks noGrp="1"/>
          </p:cNvSpPr>
          <p:nvPr>
            <p:ph type="title"/>
          </p:nvPr>
        </p:nvSpPr>
        <p:spPr/>
        <p:txBody>
          <a:bodyPr>
            <a:normAutofit/>
          </a:bodyPr>
          <a:lstStyle/>
          <a:p>
            <a:r>
              <a:rPr lang="en-IE" dirty="0" smtClean="0"/>
              <a:t>Grey Box Testing</a:t>
            </a:r>
            <a:endParaRPr lang="en-IE" dirty="0"/>
          </a:p>
        </p:txBody>
      </p:sp>
      <p:sp>
        <p:nvSpPr>
          <p:cNvPr id="8" name="Cube 7"/>
          <p:cNvSpPr/>
          <p:nvPr/>
        </p:nvSpPr>
        <p:spPr>
          <a:xfrm>
            <a:off x="9743137" y="5085184"/>
            <a:ext cx="1631969" cy="1152128"/>
          </a:xfrm>
          <a:prstGeom prst="cub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10006213" y="4293096"/>
            <a:ext cx="1120709" cy="707886"/>
          </a:xfrm>
          <a:prstGeom prst="rect">
            <a:avLst/>
          </a:prstGeom>
          <a:noFill/>
        </p:spPr>
        <p:txBody>
          <a:bodyPr wrap="square" lIns="91440" tIns="45720" rIns="91440" bIns="45720">
            <a:spAutoFit/>
          </a:bodyPr>
          <a:lstStyle/>
          <a:p>
            <a:pPr algn="ctr"/>
            <a:r>
              <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Grey</a:t>
            </a:r>
          </a:p>
          <a:p>
            <a:pPr algn="ctr"/>
            <a:r>
              <a:rPr lang="en-US" sz="20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Box</a:t>
            </a:r>
            <a:endParaRPr lang="en-US" sz="2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Rectangle 5"/>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49845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TotalTime>
  <Words>2376</Words>
  <Application>Microsoft Office PowerPoint</Application>
  <PresentationFormat>Custom</PresentationFormat>
  <Paragraphs>363</Paragraphs>
  <Slides>75</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75</vt:i4>
      </vt:variant>
    </vt:vector>
  </HeadingPairs>
  <TitlesOfParts>
    <vt:vector size="78" baseType="lpstr">
      <vt:lpstr>Office Theme</vt:lpstr>
      <vt:lpstr>Document</vt:lpstr>
      <vt:lpstr>WordArt 3.2</vt:lpstr>
      <vt:lpstr>Software Testing</vt:lpstr>
      <vt:lpstr>Software Testing</vt:lpstr>
      <vt:lpstr>Bugs a.k.a. …</vt:lpstr>
      <vt:lpstr>Software Testing Methods</vt:lpstr>
      <vt:lpstr>Box Approach</vt:lpstr>
      <vt:lpstr>Box Approach</vt:lpstr>
      <vt:lpstr>Black Box Testing</vt:lpstr>
      <vt:lpstr>White Box Testing</vt:lpstr>
      <vt:lpstr>Grey Box Testing</vt:lpstr>
      <vt:lpstr>Types of Testing</vt:lpstr>
      <vt:lpstr>Unit Testing</vt:lpstr>
      <vt:lpstr>Module Testing</vt:lpstr>
      <vt:lpstr>Subsystem Testing</vt:lpstr>
      <vt:lpstr>Integration Testing</vt:lpstr>
      <vt:lpstr>Acceptance Testing</vt:lpstr>
      <vt:lpstr>Principles of Testing</vt:lpstr>
      <vt:lpstr>Edsger W. Dijkstra</vt:lpstr>
      <vt:lpstr>Edsger W. Dijkstra</vt:lpstr>
      <vt:lpstr>Principles of Testing</vt:lpstr>
      <vt:lpstr>Principles of Testing</vt:lpstr>
      <vt:lpstr>Principles of Testing</vt:lpstr>
      <vt:lpstr>Principles of Testing</vt:lpstr>
      <vt:lpstr>Principles of Testing</vt:lpstr>
      <vt:lpstr>Principles of Testing</vt:lpstr>
      <vt:lpstr>Principles of Testing</vt:lpstr>
      <vt:lpstr>The Test Process</vt:lpstr>
      <vt:lpstr>Test Process</vt:lpstr>
      <vt:lpstr>Test Process</vt:lpstr>
      <vt:lpstr>Test Process</vt:lpstr>
      <vt:lpstr>Test Process</vt:lpstr>
      <vt:lpstr>Test Process</vt:lpstr>
      <vt:lpstr>Test Planning and Control</vt:lpstr>
      <vt:lpstr>Test Planning and Control</vt:lpstr>
      <vt:lpstr>Test Planning and Control</vt:lpstr>
      <vt:lpstr>Test Planning and Control</vt:lpstr>
      <vt:lpstr>Test Planning and Control</vt:lpstr>
      <vt:lpstr>Test Planning and Control</vt:lpstr>
      <vt:lpstr>Test Planning and Control</vt:lpstr>
      <vt:lpstr>Test Planning and Control</vt:lpstr>
      <vt:lpstr>Test Analysis and Design</vt:lpstr>
      <vt:lpstr>Test Analysis and Design</vt:lpstr>
      <vt:lpstr>Test Analysis and Design</vt:lpstr>
      <vt:lpstr>Test Analysis and Design</vt:lpstr>
      <vt:lpstr>Test Analysis and Design</vt:lpstr>
      <vt:lpstr>Test Implementation and Execution</vt:lpstr>
      <vt:lpstr>Test Implementation and Execution</vt:lpstr>
      <vt:lpstr>Test Implementation and Execution</vt:lpstr>
      <vt:lpstr>Evaluating Exit Criteria and Reporting</vt:lpstr>
      <vt:lpstr>Evaluating Exit Criteria and Reporting</vt:lpstr>
      <vt:lpstr>Test Closure Activities</vt:lpstr>
      <vt:lpstr>Testing Tools</vt:lpstr>
      <vt:lpstr>Testing tool classification</vt:lpstr>
      <vt:lpstr>Requirements testing tools</vt:lpstr>
      <vt:lpstr>Static analysis tools</vt:lpstr>
      <vt:lpstr>Test design tools</vt:lpstr>
      <vt:lpstr>Test data preparation tools</vt:lpstr>
      <vt:lpstr>Test running tools 1</vt:lpstr>
      <vt:lpstr>Test running tools 2</vt:lpstr>
      <vt:lpstr>Comparison tools</vt:lpstr>
      <vt:lpstr>Test harnesses and drivers</vt:lpstr>
      <vt:lpstr>Performance testing tools</vt:lpstr>
      <vt:lpstr>Dynamic analysis tools</vt:lpstr>
      <vt:lpstr>Debugging tools</vt:lpstr>
      <vt:lpstr>Test management tools</vt:lpstr>
      <vt:lpstr>Coverage measurement tools</vt:lpstr>
      <vt:lpstr>Unscripted manual testing</vt:lpstr>
      <vt:lpstr>Scripted (vague) manual testing</vt:lpstr>
      <vt:lpstr>A vague manual test script</vt:lpstr>
      <vt:lpstr>Scripted (detailed) manual testing</vt:lpstr>
      <vt:lpstr>Don’t automate too much long term</vt:lpstr>
      <vt:lpstr>Maintain control</vt:lpstr>
      <vt:lpstr>Invest</vt:lpstr>
      <vt:lpstr>Tests to automate</vt:lpstr>
      <vt:lpstr>Tests not to automate</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DIT</cp:lastModifiedBy>
  <cp:revision>63</cp:revision>
  <dcterms:created xsi:type="dcterms:W3CDTF">2011-10-08T11:06:39Z</dcterms:created>
  <dcterms:modified xsi:type="dcterms:W3CDTF">2016-03-09T12:52:38Z</dcterms:modified>
</cp:coreProperties>
</file>