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8" r:id="rId2"/>
    <p:sldId id="713" r:id="rId3"/>
    <p:sldId id="705" r:id="rId4"/>
    <p:sldId id="725" r:id="rId5"/>
    <p:sldId id="726" r:id="rId6"/>
    <p:sldId id="727" r:id="rId7"/>
    <p:sldId id="728" r:id="rId8"/>
    <p:sldId id="729" r:id="rId9"/>
    <p:sldId id="730" r:id="rId10"/>
    <p:sldId id="731" r:id="rId11"/>
    <p:sldId id="732" r:id="rId12"/>
    <p:sldId id="733" r:id="rId13"/>
    <p:sldId id="734" r:id="rId14"/>
    <p:sldId id="735" r:id="rId15"/>
    <p:sldId id="736" r:id="rId16"/>
    <p:sldId id="737" r:id="rId17"/>
    <p:sldId id="738" r:id="rId18"/>
    <p:sldId id="739" r:id="rId19"/>
    <p:sldId id="740" r:id="rId20"/>
    <p:sldId id="741" r:id="rId21"/>
    <p:sldId id="742" r:id="rId22"/>
    <p:sldId id="743" r:id="rId23"/>
    <p:sldId id="744" r:id="rId24"/>
    <p:sldId id="745" r:id="rId25"/>
    <p:sldId id="746" r:id="rId26"/>
    <p:sldId id="557" r:id="rId27"/>
  </p:sldIdLst>
  <p:sldSz cx="12190413"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756" y="-96"/>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5F2B873-4957-4E3B-A77F-8908B9507D51}" type="datetimeFigureOut">
              <a:rPr lang="en-IE" smtClean="0"/>
              <a:t>22/02/2016</a:t>
            </a:fld>
            <a:endParaRPr lang="en-IE"/>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D8A29D-1E5C-4453-A787-2853283287FD}" type="slidenum">
              <a:rPr lang="en-IE" smtClean="0"/>
              <a:t>‹#›</a:t>
            </a:fld>
            <a:endParaRPr lang="en-IE"/>
          </a:p>
        </p:txBody>
      </p:sp>
    </p:spTree>
    <p:extLst>
      <p:ext uri="{BB962C8B-B14F-4D97-AF65-F5344CB8AC3E}">
        <p14:creationId xmlns:p14="http://schemas.microsoft.com/office/powerpoint/2010/main" val="27337574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281" y="2130426"/>
            <a:ext cx="10361851"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828562" y="3886200"/>
            <a:ext cx="8533289"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676021C0-1213-4F34-A6AB-E33E0EFBFE64}" type="datetimeFigureOut">
              <a:rPr lang="en-IE" smtClean="0"/>
              <a:pPr/>
              <a:t>22/02/2016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676021C0-1213-4F34-A6AB-E33E0EFBFE64}" type="datetimeFigureOut">
              <a:rPr lang="en-IE" smtClean="0"/>
              <a:pPr/>
              <a:t>22/02/2016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8049" y="274639"/>
            <a:ext cx="2742843"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609521" y="274639"/>
            <a:ext cx="8025355"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676021C0-1213-4F34-A6AB-E33E0EFBFE64}" type="datetimeFigureOut">
              <a:rPr lang="en-IE" smtClean="0"/>
              <a:pPr/>
              <a:t>22/02/2016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676021C0-1213-4F34-A6AB-E33E0EFBFE64}" type="datetimeFigureOut">
              <a:rPr lang="en-IE" smtClean="0"/>
              <a:pPr/>
              <a:t>22/02/2016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959" y="4406901"/>
            <a:ext cx="10361851"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962959" y="2906713"/>
            <a:ext cx="1036185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6021C0-1213-4F34-A6AB-E33E0EFBFE64}" type="datetimeFigureOut">
              <a:rPr lang="en-IE" smtClean="0"/>
              <a:pPr/>
              <a:t>22/02/2016</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609521"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6196793" y="1600201"/>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676021C0-1213-4F34-A6AB-E33E0EFBFE64}" type="datetimeFigureOut">
              <a:rPr lang="en-IE" smtClean="0"/>
              <a:pPr/>
              <a:t>22/02/2016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609521" y="1535113"/>
            <a:ext cx="538621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21" y="2174875"/>
            <a:ext cx="538621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6192561" y="1535113"/>
            <a:ext cx="538833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2561" y="2174875"/>
            <a:ext cx="538833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676021C0-1213-4F34-A6AB-E33E0EFBFE64}" type="datetimeFigureOut">
              <a:rPr lang="en-IE" smtClean="0"/>
              <a:pPr/>
              <a:t>22/02/2016</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676021C0-1213-4F34-A6AB-E33E0EFBFE64}" type="datetimeFigureOut">
              <a:rPr lang="en-IE" smtClean="0"/>
              <a:pPr/>
              <a:t>22/02/2016</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6021C0-1213-4F34-A6AB-E33E0EFBFE64}" type="datetimeFigureOut">
              <a:rPr lang="en-IE" smtClean="0"/>
              <a:pPr/>
              <a:t>22/02/2016</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21" y="273050"/>
            <a:ext cx="4010562"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4766113" y="273051"/>
            <a:ext cx="681477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609521" y="1435101"/>
            <a:ext cx="401056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6021C0-1213-4F34-A6AB-E33E0EFBFE64}" type="datetimeFigureOut">
              <a:rPr lang="en-IE" smtClean="0"/>
              <a:pPr/>
              <a:t>22/02/2016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406" y="4800600"/>
            <a:ext cx="7314248"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2389406" y="612775"/>
            <a:ext cx="731424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2389406" y="5367338"/>
            <a:ext cx="731424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6021C0-1213-4F34-A6AB-E33E0EFBFE64}" type="datetimeFigureOut">
              <a:rPr lang="en-IE" smtClean="0"/>
              <a:pPr/>
              <a:t>22/02/2016</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263132FE-B943-4AC5-9B2C-5F8E869A79B0}" type="slidenum">
              <a:rPr lang="en-IE" smtClean="0"/>
              <a:pPr/>
              <a:t>‹#›</a:t>
            </a:fld>
            <a:endParaRPr lang="en-I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521" y="274638"/>
            <a:ext cx="10971372"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609521" y="1600201"/>
            <a:ext cx="10971372"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609521" y="6356351"/>
            <a:ext cx="284443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6021C0-1213-4F34-A6AB-E33E0EFBFE64}" type="datetimeFigureOut">
              <a:rPr lang="en-IE" smtClean="0"/>
              <a:pPr/>
              <a:t>22/02/2016</a:t>
            </a:fld>
            <a:endParaRPr lang="en-IE"/>
          </a:p>
        </p:txBody>
      </p:sp>
      <p:sp>
        <p:nvSpPr>
          <p:cNvPr id="5" name="Footer Placeholder 4"/>
          <p:cNvSpPr>
            <a:spLocks noGrp="1"/>
          </p:cNvSpPr>
          <p:nvPr>
            <p:ph type="ftr" sz="quarter" idx="3"/>
          </p:nvPr>
        </p:nvSpPr>
        <p:spPr>
          <a:xfrm>
            <a:off x="4165058" y="6356351"/>
            <a:ext cx="386029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8736463" y="6356351"/>
            <a:ext cx="284443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3132FE-B943-4AC5-9B2C-5F8E869A79B0}" type="slidenum">
              <a:rPr lang="en-IE" smtClean="0"/>
              <a:pPr/>
              <a:t>‹#›</a:t>
            </a:fld>
            <a:endParaRPr lang="en-I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IE" sz="6000" dirty="0">
                <a:solidFill>
                  <a:schemeClr val="bg1"/>
                </a:solidFill>
              </a:rPr>
              <a:t>Python: </a:t>
            </a:r>
            <a:r>
              <a:rPr lang="en-IE" sz="6000" dirty="0" smtClean="0">
                <a:solidFill>
                  <a:schemeClr val="bg1"/>
                </a:solidFill>
              </a:rPr>
              <a:t>Advanced Sorting Algorithms</a:t>
            </a:r>
            <a:endParaRPr lang="en-IE" sz="6000" dirty="0">
              <a:solidFill>
                <a:schemeClr val="bg1"/>
              </a:solidFill>
            </a:endParaRPr>
          </a:p>
        </p:txBody>
      </p:sp>
      <p:sp>
        <p:nvSpPr>
          <p:cNvPr id="3" name="Subtitle 2"/>
          <p:cNvSpPr>
            <a:spLocks noGrp="1"/>
          </p:cNvSpPr>
          <p:nvPr>
            <p:ph type="subTitle" idx="1"/>
          </p:nvPr>
        </p:nvSpPr>
        <p:spPr/>
        <p:txBody>
          <a:bodyPr/>
          <a:lstStyle/>
          <a:p>
            <a:r>
              <a:rPr lang="en-IE" dirty="0" smtClean="0">
                <a:solidFill>
                  <a:schemeClr val="bg1"/>
                </a:solidFill>
              </a:rPr>
              <a:t>Damian Gordon</a:t>
            </a:r>
            <a:endParaRPr lang="en-IE"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Shell Sort</a:t>
            </a:r>
            <a:endParaRPr lang="en-IE" dirty="0">
              <a:solidFill>
                <a:schemeClr val="bg1"/>
              </a:solidFill>
            </a:endParaRPr>
          </a:p>
        </p:txBody>
      </p:sp>
      <p:sp>
        <p:nvSpPr>
          <p:cNvPr id="2" name="Content Placeholder 1"/>
          <p:cNvSpPr>
            <a:spLocks noGrp="1"/>
          </p:cNvSpPr>
          <p:nvPr>
            <p:ph idx="1"/>
          </p:nvPr>
        </p:nvSpPr>
        <p:spPr>
          <a:xfrm>
            <a:off x="478582" y="1600201"/>
            <a:ext cx="10742269" cy="4525963"/>
          </a:xfrm>
        </p:spPr>
        <p:txBody>
          <a:bodyPr>
            <a:normAutofit fontScale="85000" lnSpcReduction="20000"/>
          </a:bodyPr>
          <a:lstStyle/>
          <a:p>
            <a:pPr marL="0" indent="0">
              <a:buNone/>
            </a:pPr>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GapInsertionSort</a:t>
            </a:r>
            <a:r>
              <a:rPr lang="en-IE" sz="2400" dirty="0">
                <a:solidFill>
                  <a:schemeClr val="bg1"/>
                </a:solidFill>
                <a:latin typeface="Courier New" panose="02070309020205020404" pitchFamily="49" charset="0"/>
                <a:cs typeface="Courier New" panose="02070309020205020404" pitchFamily="49" charset="0"/>
              </a:rPr>
              <a:t>(Age, Start, Gap</a:t>
            </a:r>
            <a:r>
              <a:rPr lang="en-IE" sz="2400" dirty="0" smtClean="0">
                <a:solidFill>
                  <a:schemeClr val="bg1"/>
                </a:solidFill>
                <a:latin typeface="Courier New" panose="02070309020205020404" pitchFamily="49" charset="0"/>
                <a:cs typeface="Courier New" panose="02070309020205020404" pitchFamily="49" charset="0"/>
              </a:rPr>
              <a:t>):    </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for </a:t>
            </a:r>
            <a:r>
              <a:rPr lang="en-IE" sz="2400" dirty="0" err="1">
                <a:solidFill>
                  <a:schemeClr val="bg1"/>
                </a:solidFill>
                <a:latin typeface="Courier New" panose="02070309020205020404" pitchFamily="49" charset="0"/>
                <a:cs typeface="Courier New" panose="02070309020205020404" pitchFamily="49" charset="0"/>
              </a:rPr>
              <a:t>i</a:t>
            </a:r>
            <a:r>
              <a:rPr lang="en-IE" sz="2400" dirty="0">
                <a:solidFill>
                  <a:schemeClr val="bg1"/>
                </a:solidFill>
                <a:latin typeface="Courier New" panose="02070309020205020404" pitchFamily="49" charset="0"/>
                <a:cs typeface="Courier New" panose="02070309020205020404" pitchFamily="49" charset="0"/>
              </a:rPr>
              <a:t> in range(Start + Gap, </a:t>
            </a:r>
            <a:r>
              <a:rPr lang="en-IE" sz="2400" dirty="0" err="1">
                <a:solidFill>
                  <a:schemeClr val="bg1"/>
                </a:solidFill>
                <a:latin typeface="Courier New" panose="02070309020205020404" pitchFamily="49" charset="0"/>
                <a:cs typeface="Courier New" panose="02070309020205020404" pitchFamily="49" charset="0"/>
              </a:rPr>
              <a:t>len</a:t>
            </a:r>
            <a:r>
              <a:rPr lang="en-IE" sz="2400" dirty="0">
                <a:solidFill>
                  <a:schemeClr val="bg1"/>
                </a:solidFill>
                <a:latin typeface="Courier New" panose="02070309020205020404" pitchFamily="49" charset="0"/>
                <a:cs typeface="Courier New" panose="02070309020205020404" pitchFamily="49" charset="0"/>
              </a:rPr>
              <a:t>(Age), Gap):</a:t>
            </a:r>
          </a:p>
          <a:p>
            <a:pPr marL="0" indent="0">
              <a:buNone/>
            </a:pPr>
            <a:r>
              <a:rPr lang="en-IE" sz="2400" dirty="0">
                <a:solidFill>
                  <a:schemeClr val="bg1"/>
                </a:solidFill>
                <a:latin typeface="Courier New" panose="02070309020205020404" pitchFamily="49" charset="0"/>
                <a:cs typeface="Courier New" panose="02070309020205020404" pitchFamily="49" charset="0"/>
              </a:rPr>
              <a:t>    # DO</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CurrentValue</a:t>
            </a:r>
            <a:r>
              <a:rPr lang="en-IE" sz="2400" dirty="0">
                <a:solidFill>
                  <a:schemeClr val="bg1"/>
                </a:solidFill>
                <a:latin typeface="Courier New" panose="02070309020205020404" pitchFamily="49" charset="0"/>
                <a:cs typeface="Courier New" panose="02070309020205020404" pitchFamily="49" charset="0"/>
              </a:rPr>
              <a:t> = Age[</a:t>
            </a:r>
            <a:r>
              <a:rPr lang="en-IE" sz="2400" dirty="0" err="1">
                <a:solidFill>
                  <a:schemeClr val="bg1"/>
                </a:solidFill>
                <a:latin typeface="Courier New" panose="02070309020205020404" pitchFamily="49" charset="0"/>
                <a:cs typeface="Courier New" panose="02070309020205020404" pitchFamily="49" charset="0"/>
              </a:rPr>
              <a:t>i</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Position = </a:t>
            </a:r>
            <a:r>
              <a:rPr lang="en-IE" sz="2400" dirty="0" err="1" smtClean="0">
                <a:solidFill>
                  <a:schemeClr val="bg1"/>
                </a:solidFill>
                <a:latin typeface="Courier New" panose="02070309020205020404" pitchFamily="49" charset="0"/>
                <a:cs typeface="Courier New" panose="02070309020205020404" pitchFamily="49" charset="0"/>
              </a:rPr>
              <a:t>i</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while Position &gt;= Gap and Age[Position - Gap] &gt; </a:t>
            </a:r>
            <a:r>
              <a:rPr lang="en-IE" sz="2400" dirty="0" err="1">
                <a:solidFill>
                  <a:schemeClr val="bg1"/>
                </a:solidFill>
                <a:latin typeface="Courier New" panose="02070309020205020404" pitchFamily="49" charset="0"/>
                <a:cs typeface="Courier New" panose="02070309020205020404" pitchFamily="49" charset="0"/>
              </a:rPr>
              <a:t>CurrentValue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smtClean="0">
                <a:solidFill>
                  <a:schemeClr val="bg1"/>
                </a:solidFill>
                <a:latin typeface="Courier New" panose="02070309020205020404" pitchFamily="49" charset="0"/>
                <a:cs typeface="Courier New" panose="02070309020205020404" pitchFamily="49" charset="0"/>
              </a:rPr>
              <a:t>DO            </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Age[Position] = Age[Position - Gap]</a:t>
            </a:r>
          </a:p>
          <a:p>
            <a:pPr marL="0" indent="0">
              <a:buNone/>
            </a:pPr>
            <a:r>
              <a:rPr lang="en-IE" sz="2400" dirty="0">
                <a:solidFill>
                  <a:schemeClr val="bg1"/>
                </a:solidFill>
                <a:latin typeface="Courier New" panose="02070309020205020404" pitchFamily="49" charset="0"/>
                <a:cs typeface="Courier New" panose="02070309020205020404" pitchFamily="49" charset="0"/>
              </a:rPr>
              <a:t>            Position = Position - Gap</a:t>
            </a:r>
          </a:p>
          <a:p>
            <a:pPr marL="0" indent="0">
              <a:buNone/>
            </a:pPr>
            <a:r>
              <a:rPr lang="en-IE" sz="2400" dirty="0">
                <a:solidFill>
                  <a:schemeClr val="bg1"/>
                </a:solidFill>
                <a:latin typeface="Courier New" panose="02070309020205020404" pitchFamily="49" charset="0"/>
                <a:cs typeface="Courier New" panose="02070309020205020404" pitchFamily="49" charset="0"/>
              </a:rPr>
              <a:t>        # ENDWHILE</a:t>
            </a:r>
            <a:r>
              <a:rPr lang="en-IE" sz="2400" dirty="0" smtClean="0">
                <a:solidFill>
                  <a:schemeClr val="bg1"/>
                </a:solidFill>
                <a:latin typeface="Courier New" panose="02070309020205020404" pitchFamily="49" charset="0"/>
                <a:cs typeface="Courier New" panose="02070309020205020404" pitchFamily="49" charset="0"/>
              </a:rPr>
              <a:t>;</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Age[Position] = </a:t>
            </a:r>
            <a:r>
              <a:rPr lang="en-IE" sz="2400" dirty="0" err="1">
                <a:solidFill>
                  <a:schemeClr val="bg1"/>
                </a:solidFill>
                <a:latin typeface="Courier New" panose="02070309020205020404" pitchFamily="49" charset="0"/>
                <a:cs typeface="Courier New" panose="02070309020205020404" pitchFamily="49" charset="0"/>
              </a:rPr>
              <a:t>CurrentValue</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print(Age</a:t>
            </a:r>
            <a:r>
              <a:rPr lang="en-IE" sz="2400" dirty="0" smtClean="0">
                <a:solidFill>
                  <a:schemeClr val="bg1"/>
                </a:solidFill>
                <a:latin typeface="Courier New" panose="02070309020205020404" pitchFamily="49" charset="0"/>
                <a:cs typeface="Courier New" panose="02070309020205020404" pitchFamily="49" charset="0"/>
              </a:rPr>
              <a:t>)        </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 ENDFOR</a:t>
            </a:r>
            <a:r>
              <a:rPr lang="en-IE" sz="2400" dirty="0" smtClean="0">
                <a:solidFill>
                  <a:schemeClr val="bg1"/>
                </a:solidFill>
                <a:latin typeface="Courier New" panose="02070309020205020404" pitchFamily="49" charset="0"/>
                <a:cs typeface="Courier New" panose="02070309020205020404" pitchFamily="49" charset="0"/>
              </a:rPr>
              <a:t>;</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 </a:t>
            </a:r>
            <a:r>
              <a:rPr lang="en-IE" sz="2400" dirty="0" err="1">
                <a:solidFill>
                  <a:schemeClr val="bg1"/>
                </a:solidFill>
                <a:latin typeface="Courier New" panose="02070309020205020404" pitchFamily="49" charset="0"/>
                <a:cs typeface="Courier New" panose="02070309020205020404" pitchFamily="49" charset="0"/>
              </a:rPr>
              <a:t>GapInsertionSort</a:t>
            </a:r>
            <a:r>
              <a:rPr lang="en-IE" sz="2400" dirty="0">
                <a:solidFill>
                  <a:schemeClr val="bg1"/>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18964818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E" sz="6600" dirty="0" smtClean="0">
                <a:solidFill>
                  <a:schemeClr val="bg1"/>
                </a:solidFill>
              </a:rPr>
              <a:t>Merge Sort</a:t>
            </a:r>
            <a:endParaRPr lang="en-IE" sz="6600" dirty="0">
              <a:solidFill>
                <a:schemeClr val="bg1"/>
              </a:solidFill>
            </a:endParaRPr>
          </a:p>
        </p:txBody>
      </p:sp>
    </p:spTree>
    <p:extLst>
      <p:ext uri="{BB962C8B-B14F-4D97-AF65-F5344CB8AC3E}">
        <p14:creationId xmlns:p14="http://schemas.microsoft.com/office/powerpoint/2010/main" val="26562395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Merge Sort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lstStyle/>
          <a:p>
            <a:r>
              <a:rPr lang="en-IE" dirty="0">
                <a:solidFill>
                  <a:schemeClr val="bg1"/>
                </a:solidFill>
              </a:rPr>
              <a:t>Merge Sort used a “divide-and-conquer” strategy</a:t>
            </a:r>
            <a:r>
              <a:rPr lang="en-IE" dirty="0" smtClean="0">
                <a:solidFill>
                  <a:schemeClr val="bg1"/>
                </a:solidFill>
              </a:rPr>
              <a:t>.</a:t>
            </a:r>
            <a:endParaRPr lang="en-IE" dirty="0">
              <a:solidFill>
                <a:schemeClr val="bg1"/>
              </a:solidFill>
            </a:endParaRPr>
          </a:p>
          <a:p>
            <a:r>
              <a:rPr lang="en-IE" dirty="0">
                <a:solidFill>
                  <a:schemeClr val="bg1"/>
                </a:solidFill>
              </a:rPr>
              <a:t>It’s a two-step process:</a:t>
            </a:r>
          </a:p>
          <a:p>
            <a:pPr lvl="1"/>
            <a:r>
              <a:rPr lang="en-IE" dirty="0">
                <a:solidFill>
                  <a:schemeClr val="bg1"/>
                </a:solidFill>
              </a:rPr>
              <a:t>1. Keep splitting the array in half until you end up with sub-arrays of one item (which are sorted by definition).</a:t>
            </a:r>
          </a:p>
          <a:p>
            <a:pPr lvl="1"/>
            <a:r>
              <a:rPr lang="en-IE" dirty="0">
                <a:solidFill>
                  <a:schemeClr val="bg1"/>
                </a:solidFill>
              </a:rPr>
              <a:t>2. Successively merge each sub-array together, and sort with each merge.  </a:t>
            </a:r>
          </a:p>
          <a:p>
            <a:endParaRPr lang="en-IE" dirty="0">
              <a:solidFill>
                <a:schemeClr val="bg1"/>
              </a:solidFill>
            </a:endParaRPr>
          </a:p>
        </p:txBody>
      </p:sp>
    </p:spTree>
    <p:extLst>
      <p:ext uri="{BB962C8B-B14F-4D97-AF65-F5344CB8AC3E}">
        <p14:creationId xmlns:p14="http://schemas.microsoft.com/office/powerpoint/2010/main" val="22044433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Merge Sort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lstStyle/>
          <a:p>
            <a:pPr marL="0" indent="0">
              <a:buNone/>
            </a:pPr>
            <a:r>
              <a:rPr lang="en-IE" dirty="0" smtClean="0">
                <a:solidFill>
                  <a:schemeClr val="bg1"/>
                </a:solidFill>
                <a:latin typeface="Courier New" panose="02070309020205020404" pitchFamily="49" charset="0"/>
                <a:cs typeface="Courier New" panose="02070309020205020404" pitchFamily="49" charset="0"/>
              </a:rPr>
              <a:t>###### MAIN   PROGRAM ######</a:t>
            </a:r>
            <a:endParaRPr lang="en-IE" dirty="0">
              <a:solidFill>
                <a:schemeClr val="bg1"/>
              </a:solidFill>
              <a:latin typeface="Courier New" panose="02070309020205020404" pitchFamily="49" charset="0"/>
              <a:cs typeface="Courier New" panose="02070309020205020404" pitchFamily="49" charset="0"/>
            </a:endParaRPr>
          </a:p>
          <a:p>
            <a:pPr marL="0" indent="0">
              <a:buNone/>
            </a:pPr>
            <a:r>
              <a:rPr lang="en-IE" dirty="0">
                <a:solidFill>
                  <a:schemeClr val="bg1"/>
                </a:solidFill>
                <a:latin typeface="Courier New" panose="02070309020205020404" pitchFamily="49" charset="0"/>
                <a:cs typeface="Courier New" panose="02070309020205020404" pitchFamily="49" charset="0"/>
              </a:rPr>
              <a:t>Age = [44,23,42,33,16,54,34,18]</a:t>
            </a:r>
          </a:p>
          <a:p>
            <a:pPr marL="0" indent="0">
              <a:buNone/>
            </a:pPr>
            <a:r>
              <a:rPr lang="en-IE" dirty="0" err="1">
                <a:solidFill>
                  <a:schemeClr val="bg1"/>
                </a:solidFill>
                <a:latin typeface="Courier New" panose="02070309020205020404" pitchFamily="49" charset="0"/>
                <a:cs typeface="Courier New" panose="02070309020205020404" pitchFamily="49" charset="0"/>
              </a:rPr>
              <a:t>MergeSort</a:t>
            </a:r>
            <a:r>
              <a:rPr lang="en-IE" dirty="0">
                <a:solidFill>
                  <a:schemeClr val="bg1"/>
                </a:solidFill>
                <a:latin typeface="Courier New" panose="02070309020205020404" pitchFamily="49" charset="0"/>
                <a:cs typeface="Courier New" panose="02070309020205020404" pitchFamily="49" charset="0"/>
              </a:rPr>
              <a:t>(Age)</a:t>
            </a:r>
          </a:p>
          <a:p>
            <a:pPr marL="0" indent="0">
              <a:buNone/>
            </a:pPr>
            <a:r>
              <a:rPr lang="en-IE" dirty="0">
                <a:solidFill>
                  <a:schemeClr val="bg1"/>
                </a:solidFill>
                <a:latin typeface="Courier New" panose="02070309020205020404" pitchFamily="49" charset="0"/>
                <a:cs typeface="Courier New" panose="02070309020205020404" pitchFamily="49" charset="0"/>
              </a:rPr>
              <a:t>print(Age</a:t>
            </a:r>
            <a:r>
              <a:rPr lang="en-IE" dirty="0" smtClean="0">
                <a:solidFill>
                  <a:schemeClr val="bg1"/>
                </a:solidFill>
                <a:latin typeface="Courier New" panose="02070309020205020404" pitchFamily="49" charset="0"/>
                <a:cs typeface="Courier New" panose="02070309020205020404" pitchFamily="49" charset="0"/>
              </a:rPr>
              <a:t>)</a:t>
            </a:r>
          </a:p>
          <a:p>
            <a:pPr marL="0" indent="0">
              <a:buNone/>
            </a:pPr>
            <a:endParaRPr lang="en-IE" dirty="0">
              <a:solidFill>
                <a:schemeClr val="bg1"/>
              </a:solidFill>
              <a:latin typeface="Courier New" panose="02070309020205020404" pitchFamily="49" charset="0"/>
              <a:cs typeface="Courier New" panose="02070309020205020404" pitchFamily="49" charset="0"/>
            </a:endParaRPr>
          </a:p>
          <a:p>
            <a:pPr marL="0" indent="0">
              <a:buNone/>
            </a:pPr>
            <a:r>
              <a:rPr lang="en-IE" dirty="0" smtClean="0">
                <a:solidFill>
                  <a:schemeClr val="bg1"/>
                </a:solidFill>
                <a:latin typeface="Courier New" panose="02070309020205020404" pitchFamily="49" charset="0"/>
                <a:cs typeface="Courier New" panose="02070309020205020404" pitchFamily="49" charset="0"/>
              </a:rPr>
              <a:t># END.</a:t>
            </a:r>
            <a:endParaRPr lang="en-IE" dirty="0">
              <a:solidFill>
                <a:schemeClr val="bg1"/>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1438717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Merge Sort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fontScale="70000" lnSpcReduction="20000"/>
          </a:bodyPr>
          <a:lstStyle/>
          <a:p>
            <a:pPr marL="0" indent="0">
              <a:buNone/>
            </a:pPr>
            <a:r>
              <a:rPr lang="en-IE" dirty="0" err="1">
                <a:solidFill>
                  <a:schemeClr val="bg1"/>
                </a:solidFill>
                <a:latin typeface="Courier New" panose="02070309020205020404" pitchFamily="49" charset="0"/>
                <a:cs typeface="Courier New" panose="02070309020205020404" pitchFamily="49" charset="0"/>
              </a:rPr>
              <a:t>def</a:t>
            </a:r>
            <a:r>
              <a:rPr lang="en-IE" dirty="0">
                <a:solidFill>
                  <a:schemeClr val="bg1"/>
                </a:solidFill>
                <a:latin typeface="Courier New" panose="02070309020205020404" pitchFamily="49" charset="0"/>
                <a:cs typeface="Courier New" panose="02070309020205020404" pitchFamily="49" charset="0"/>
              </a:rPr>
              <a:t> </a:t>
            </a:r>
            <a:r>
              <a:rPr lang="en-IE" dirty="0" err="1">
                <a:solidFill>
                  <a:schemeClr val="bg1"/>
                </a:solidFill>
                <a:latin typeface="Courier New" panose="02070309020205020404" pitchFamily="49" charset="0"/>
                <a:cs typeface="Courier New" panose="02070309020205020404" pitchFamily="49" charset="0"/>
              </a:rPr>
              <a:t>MergeSort</a:t>
            </a:r>
            <a:r>
              <a:rPr lang="en-IE" dirty="0">
                <a:solidFill>
                  <a:schemeClr val="bg1"/>
                </a:solidFill>
                <a:latin typeface="Courier New" panose="02070309020205020404" pitchFamily="49" charset="0"/>
                <a:cs typeface="Courier New" panose="02070309020205020404" pitchFamily="49" charset="0"/>
              </a:rPr>
              <a:t>(Age</a:t>
            </a:r>
            <a:r>
              <a:rPr lang="en-IE" dirty="0" smtClean="0">
                <a:solidFill>
                  <a:schemeClr val="bg1"/>
                </a:solidFill>
                <a:latin typeface="Courier New" panose="02070309020205020404" pitchFamily="49" charset="0"/>
                <a:cs typeface="Courier New" panose="02070309020205020404" pitchFamily="49" charset="0"/>
              </a:rPr>
              <a:t>): </a:t>
            </a:r>
            <a:endParaRPr lang="en-IE" dirty="0">
              <a:solidFill>
                <a:schemeClr val="bg1"/>
              </a:solidFill>
              <a:latin typeface="Courier New" panose="02070309020205020404" pitchFamily="49" charset="0"/>
              <a:cs typeface="Courier New" panose="02070309020205020404" pitchFamily="49" charset="0"/>
            </a:endParaRPr>
          </a:p>
          <a:p>
            <a:pPr marL="0" indent="0">
              <a:buNone/>
            </a:pPr>
            <a:r>
              <a:rPr lang="en-IE" dirty="0" smtClean="0">
                <a:solidFill>
                  <a:schemeClr val="bg1"/>
                </a:solidFill>
                <a:latin typeface="Courier New" panose="02070309020205020404" pitchFamily="49" charset="0"/>
                <a:cs typeface="Courier New" panose="02070309020205020404" pitchFamily="49" charset="0"/>
              </a:rPr>
              <a:t>    if </a:t>
            </a:r>
            <a:r>
              <a:rPr lang="en-IE" dirty="0" err="1">
                <a:solidFill>
                  <a:schemeClr val="bg1"/>
                </a:solidFill>
                <a:latin typeface="Courier New" panose="02070309020205020404" pitchFamily="49" charset="0"/>
                <a:cs typeface="Courier New" panose="02070309020205020404" pitchFamily="49" charset="0"/>
              </a:rPr>
              <a:t>len</a:t>
            </a:r>
            <a:r>
              <a:rPr lang="en-IE" dirty="0">
                <a:solidFill>
                  <a:schemeClr val="bg1"/>
                </a:solidFill>
                <a:latin typeface="Courier New" panose="02070309020205020404" pitchFamily="49" charset="0"/>
                <a:cs typeface="Courier New" panose="02070309020205020404" pitchFamily="49" charset="0"/>
              </a:rPr>
              <a:t>(Age) &gt; 1</a:t>
            </a:r>
            <a:r>
              <a:rPr lang="en-IE" dirty="0" smtClean="0">
                <a:solidFill>
                  <a:schemeClr val="bg1"/>
                </a:solidFill>
                <a:latin typeface="Courier New" panose="02070309020205020404" pitchFamily="49" charset="0"/>
                <a:cs typeface="Courier New" panose="02070309020205020404" pitchFamily="49" charset="0"/>
              </a:rPr>
              <a:t>:        </a:t>
            </a:r>
            <a:endParaRPr lang="en-IE" dirty="0">
              <a:solidFill>
                <a:schemeClr val="bg1"/>
              </a:solidFill>
              <a:latin typeface="Courier New" panose="02070309020205020404" pitchFamily="49" charset="0"/>
              <a:cs typeface="Courier New" panose="02070309020205020404" pitchFamily="49" charset="0"/>
            </a:endParaRPr>
          </a:p>
          <a:p>
            <a:pPr marL="0" indent="0">
              <a:buNone/>
            </a:pPr>
            <a:r>
              <a:rPr lang="en-IE" dirty="0">
                <a:solidFill>
                  <a:schemeClr val="bg1"/>
                </a:solidFill>
                <a:latin typeface="Courier New" panose="02070309020205020404" pitchFamily="49" charset="0"/>
                <a:cs typeface="Courier New" panose="02070309020205020404" pitchFamily="49" charset="0"/>
              </a:rPr>
              <a:t>    # THEN</a:t>
            </a:r>
          </a:p>
          <a:p>
            <a:pPr marL="0" indent="0">
              <a:buNone/>
            </a:pPr>
            <a:r>
              <a:rPr lang="en-IE" dirty="0">
                <a:solidFill>
                  <a:schemeClr val="bg1"/>
                </a:solidFill>
                <a:latin typeface="Courier New" panose="02070309020205020404" pitchFamily="49" charset="0"/>
                <a:cs typeface="Courier New" panose="02070309020205020404" pitchFamily="49" charset="0"/>
              </a:rPr>
              <a:t>        </a:t>
            </a:r>
            <a:r>
              <a:rPr lang="en-IE" dirty="0" err="1">
                <a:solidFill>
                  <a:schemeClr val="bg1"/>
                </a:solidFill>
                <a:latin typeface="Courier New" panose="02070309020205020404" pitchFamily="49" charset="0"/>
                <a:cs typeface="Courier New" panose="02070309020205020404" pitchFamily="49" charset="0"/>
              </a:rPr>
              <a:t>MidPoint</a:t>
            </a:r>
            <a:r>
              <a:rPr lang="en-IE" dirty="0">
                <a:solidFill>
                  <a:schemeClr val="bg1"/>
                </a:solidFill>
                <a:latin typeface="Courier New" panose="02070309020205020404" pitchFamily="49" charset="0"/>
                <a:cs typeface="Courier New" panose="02070309020205020404" pitchFamily="49" charset="0"/>
              </a:rPr>
              <a:t> = </a:t>
            </a:r>
            <a:r>
              <a:rPr lang="en-IE" dirty="0" err="1">
                <a:solidFill>
                  <a:schemeClr val="bg1"/>
                </a:solidFill>
                <a:latin typeface="Courier New" panose="02070309020205020404" pitchFamily="49" charset="0"/>
                <a:cs typeface="Courier New" panose="02070309020205020404" pitchFamily="49" charset="0"/>
              </a:rPr>
              <a:t>len</a:t>
            </a:r>
            <a:r>
              <a:rPr lang="en-IE" dirty="0">
                <a:solidFill>
                  <a:schemeClr val="bg1"/>
                </a:solidFill>
                <a:latin typeface="Courier New" panose="02070309020205020404" pitchFamily="49" charset="0"/>
                <a:cs typeface="Courier New" panose="02070309020205020404" pitchFamily="49" charset="0"/>
              </a:rPr>
              <a:t>(Age)//2</a:t>
            </a:r>
          </a:p>
          <a:p>
            <a:pPr marL="0" indent="0">
              <a:buNone/>
            </a:pPr>
            <a:r>
              <a:rPr lang="en-IE" dirty="0">
                <a:solidFill>
                  <a:schemeClr val="bg1"/>
                </a:solidFill>
                <a:latin typeface="Courier New" panose="02070309020205020404" pitchFamily="49" charset="0"/>
                <a:cs typeface="Courier New" panose="02070309020205020404" pitchFamily="49" charset="0"/>
              </a:rPr>
              <a:t>        </a:t>
            </a:r>
            <a:r>
              <a:rPr lang="en-IE" dirty="0" err="1">
                <a:solidFill>
                  <a:schemeClr val="bg1"/>
                </a:solidFill>
                <a:latin typeface="Courier New" panose="02070309020205020404" pitchFamily="49" charset="0"/>
                <a:cs typeface="Courier New" panose="02070309020205020404" pitchFamily="49" charset="0"/>
              </a:rPr>
              <a:t>LeftHalf</a:t>
            </a:r>
            <a:r>
              <a:rPr lang="en-IE" dirty="0">
                <a:solidFill>
                  <a:schemeClr val="bg1"/>
                </a:solidFill>
                <a:latin typeface="Courier New" panose="02070309020205020404" pitchFamily="49" charset="0"/>
                <a:cs typeface="Courier New" panose="02070309020205020404" pitchFamily="49" charset="0"/>
              </a:rPr>
              <a:t> = Age[:</a:t>
            </a:r>
            <a:r>
              <a:rPr lang="en-IE" dirty="0" err="1">
                <a:solidFill>
                  <a:schemeClr val="bg1"/>
                </a:solidFill>
                <a:latin typeface="Courier New" panose="02070309020205020404" pitchFamily="49" charset="0"/>
                <a:cs typeface="Courier New" panose="02070309020205020404" pitchFamily="49" charset="0"/>
              </a:rPr>
              <a:t>MidPoint</a:t>
            </a:r>
            <a:r>
              <a:rPr lang="en-IE" dirty="0">
                <a:solidFill>
                  <a:schemeClr val="bg1"/>
                </a:solidFill>
                <a:latin typeface="Courier New" panose="02070309020205020404" pitchFamily="49" charset="0"/>
                <a:cs typeface="Courier New" panose="02070309020205020404" pitchFamily="49" charset="0"/>
              </a:rPr>
              <a:t>]</a:t>
            </a:r>
          </a:p>
          <a:p>
            <a:pPr marL="0" indent="0">
              <a:buNone/>
            </a:pPr>
            <a:r>
              <a:rPr lang="en-IE" dirty="0">
                <a:solidFill>
                  <a:schemeClr val="bg1"/>
                </a:solidFill>
                <a:latin typeface="Courier New" panose="02070309020205020404" pitchFamily="49" charset="0"/>
                <a:cs typeface="Courier New" panose="02070309020205020404" pitchFamily="49" charset="0"/>
              </a:rPr>
              <a:t>        </a:t>
            </a:r>
            <a:r>
              <a:rPr lang="en-IE" dirty="0" err="1">
                <a:solidFill>
                  <a:schemeClr val="bg1"/>
                </a:solidFill>
                <a:latin typeface="Courier New" panose="02070309020205020404" pitchFamily="49" charset="0"/>
                <a:cs typeface="Courier New" panose="02070309020205020404" pitchFamily="49" charset="0"/>
              </a:rPr>
              <a:t>RightHalf</a:t>
            </a:r>
            <a:r>
              <a:rPr lang="en-IE" dirty="0">
                <a:solidFill>
                  <a:schemeClr val="bg1"/>
                </a:solidFill>
                <a:latin typeface="Courier New" panose="02070309020205020404" pitchFamily="49" charset="0"/>
                <a:cs typeface="Courier New" panose="02070309020205020404" pitchFamily="49" charset="0"/>
              </a:rPr>
              <a:t> = Age[</a:t>
            </a:r>
            <a:r>
              <a:rPr lang="en-IE" dirty="0" err="1">
                <a:solidFill>
                  <a:schemeClr val="bg1"/>
                </a:solidFill>
                <a:latin typeface="Courier New" panose="02070309020205020404" pitchFamily="49" charset="0"/>
                <a:cs typeface="Courier New" panose="02070309020205020404" pitchFamily="49" charset="0"/>
              </a:rPr>
              <a:t>MidPoint</a:t>
            </a:r>
            <a:r>
              <a:rPr lang="en-IE" dirty="0" smtClean="0">
                <a:solidFill>
                  <a:schemeClr val="bg1"/>
                </a:solidFill>
                <a:latin typeface="Courier New" panose="02070309020205020404" pitchFamily="49" charset="0"/>
                <a:cs typeface="Courier New" panose="02070309020205020404" pitchFamily="49" charset="0"/>
              </a:rPr>
              <a:t>:]</a:t>
            </a:r>
            <a:endParaRPr lang="en-IE" dirty="0">
              <a:solidFill>
                <a:schemeClr val="bg1"/>
              </a:solidFill>
              <a:latin typeface="Courier New" panose="02070309020205020404" pitchFamily="49" charset="0"/>
              <a:cs typeface="Courier New" panose="02070309020205020404" pitchFamily="49" charset="0"/>
            </a:endParaRPr>
          </a:p>
          <a:p>
            <a:pPr marL="0" indent="0">
              <a:buNone/>
            </a:pPr>
            <a:r>
              <a:rPr lang="en-IE" dirty="0">
                <a:solidFill>
                  <a:schemeClr val="bg1"/>
                </a:solidFill>
                <a:latin typeface="Courier New" panose="02070309020205020404" pitchFamily="49" charset="0"/>
                <a:cs typeface="Courier New" panose="02070309020205020404" pitchFamily="49" charset="0"/>
              </a:rPr>
              <a:t>        </a:t>
            </a:r>
            <a:endParaRPr lang="en-IE" dirty="0" smtClean="0">
              <a:solidFill>
                <a:schemeClr val="bg1"/>
              </a:solidFill>
              <a:latin typeface="Courier New" panose="02070309020205020404" pitchFamily="49" charset="0"/>
              <a:cs typeface="Courier New" panose="02070309020205020404" pitchFamily="49" charset="0"/>
            </a:endParaRPr>
          </a:p>
          <a:p>
            <a:pPr marL="0" indent="0">
              <a:buNone/>
            </a:pPr>
            <a:r>
              <a:rPr lang="en-IE" dirty="0" smtClean="0">
                <a:solidFill>
                  <a:schemeClr val="bg1"/>
                </a:solidFill>
                <a:latin typeface="Courier New" panose="02070309020205020404" pitchFamily="49" charset="0"/>
                <a:cs typeface="Courier New" panose="02070309020205020404" pitchFamily="49" charset="0"/>
              </a:rPr>
              <a:t>        </a:t>
            </a:r>
            <a:r>
              <a:rPr lang="en-IE" dirty="0" err="1" smtClean="0">
                <a:solidFill>
                  <a:schemeClr val="bg1"/>
                </a:solidFill>
                <a:latin typeface="Courier New" panose="02070309020205020404" pitchFamily="49" charset="0"/>
                <a:cs typeface="Courier New" panose="02070309020205020404" pitchFamily="49" charset="0"/>
              </a:rPr>
              <a:t>MergeSort</a:t>
            </a:r>
            <a:r>
              <a:rPr lang="en-IE" dirty="0" smtClean="0">
                <a:solidFill>
                  <a:schemeClr val="bg1"/>
                </a:solidFill>
                <a:latin typeface="Courier New" panose="02070309020205020404" pitchFamily="49" charset="0"/>
                <a:cs typeface="Courier New" panose="02070309020205020404" pitchFamily="49" charset="0"/>
              </a:rPr>
              <a:t>(</a:t>
            </a:r>
            <a:r>
              <a:rPr lang="en-IE" dirty="0" err="1" smtClean="0">
                <a:solidFill>
                  <a:schemeClr val="bg1"/>
                </a:solidFill>
                <a:latin typeface="Courier New" panose="02070309020205020404" pitchFamily="49" charset="0"/>
                <a:cs typeface="Courier New" panose="02070309020205020404" pitchFamily="49" charset="0"/>
              </a:rPr>
              <a:t>LeftHalf</a:t>
            </a:r>
            <a:r>
              <a:rPr lang="en-IE" dirty="0">
                <a:solidFill>
                  <a:schemeClr val="bg1"/>
                </a:solidFill>
                <a:latin typeface="Courier New" panose="02070309020205020404" pitchFamily="49" charset="0"/>
                <a:cs typeface="Courier New" panose="02070309020205020404" pitchFamily="49" charset="0"/>
              </a:rPr>
              <a:t>)</a:t>
            </a:r>
          </a:p>
          <a:p>
            <a:pPr marL="0" indent="0">
              <a:buNone/>
            </a:pPr>
            <a:r>
              <a:rPr lang="en-IE" dirty="0">
                <a:solidFill>
                  <a:schemeClr val="bg1"/>
                </a:solidFill>
                <a:latin typeface="Courier New" panose="02070309020205020404" pitchFamily="49" charset="0"/>
                <a:cs typeface="Courier New" panose="02070309020205020404" pitchFamily="49" charset="0"/>
              </a:rPr>
              <a:t>        </a:t>
            </a:r>
            <a:r>
              <a:rPr lang="en-IE" dirty="0" err="1">
                <a:solidFill>
                  <a:schemeClr val="bg1"/>
                </a:solidFill>
                <a:latin typeface="Courier New" panose="02070309020205020404" pitchFamily="49" charset="0"/>
                <a:cs typeface="Courier New" panose="02070309020205020404" pitchFamily="49" charset="0"/>
              </a:rPr>
              <a:t>MergeSort</a:t>
            </a:r>
            <a:r>
              <a:rPr lang="en-IE" dirty="0">
                <a:solidFill>
                  <a:schemeClr val="bg1"/>
                </a:solidFill>
                <a:latin typeface="Courier New" panose="02070309020205020404" pitchFamily="49" charset="0"/>
                <a:cs typeface="Courier New" panose="02070309020205020404" pitchFamily="49" charset="0"/>
              </a:rPr>
              <a:t>(</a:t>
            </a:r>
            <a:r>
              <a:rPr lang="en-IE" dirty="0" err="1">
                <a:solidFill>
                  <a:schemeClr val="bg1"/>
                </a:solidFill>
                <a:latin typeface="Courier New" panose="02070309020205020404" pitchFamily="49" charset="0"/>
                <a:cs typeface="Courier New" panose="02070309020205020404" pitchFamily="49" charset="0"/>
              </a:rPr>
              <a:t>RightHalf</a:t>
            </a:r>
            <a:r>
              <a:rPr lang="en-IE" dirty="0" smtClean="0">
                <a:solidFill>
                  <a:schemeClr val="bg1"/>
                </a:solidFill>
                <a:latin typeface="Courier New" panose="02070309020205020404" pitchFamily="49" charset="0"/>
                <a:cs typeface="Courier New" panose="02070309020205020404" pitchFamily="49" charset="0"/>
              </a:rPr>
              <a:t>)</a:t>
            </a:r>
            <a:endParaRPr lang="en-IE" dirty="0">
              <a:solidFill>
                <a:schemeClr val="bg1"/>
              </a:solidFill>
              <a:latin typeface="Courier New" panose="02070309020205020404" pitchFamily="49" charset="0"/>
              <a:cs typeface="Courier New" panose="02070309020205020404" pitchFamily="49" charset="0"/>
            </a:endParaRPr>
          </a:p>
          <a:p>
            <a:pPr marL="0" indent="0">
              <a:buNone/>
            </a:pPr>
            <a:r>
              <a:rPr lang="en-IE" dirty="0">
                <a:solidFill>
                  <a:schemeClr val="bg1"/>
                </a:solidFill>
                <a:latin typeface="Courier New" panose="02070309020205020404" pitchFamily="49" charset="0"/>
                <a:cs typeface="Courier New" panose="02070309020205020404" pitchFamily="49" charset="0"/>
              </a:rPr>
              <a:t>        </a:t>
            </a:r>
            <a:endParaRPr lang="en-IE" dirty="0" smtClean="0">
              <a:solidFill>
                <a:schemeClr val="bg1"/>
              </a:solidFill>
              <a:latin typeface="Courier New" panose="02070309020205020404" pitchFamily="49" charset="0"/>
              <a:cs typeface="Courier New" panose="02070309020205020404" pitchFamily="49" charset="0"/>
            </a:endParaRPr>
          </a:p>
          <a:p>
            <a:pPr marL="0" indent="0">
              <a:buNone/>
            </a:pPr>
            <a:r>
              <a:rPr lang="en-IE" dirty="0">
                <a:solidFill>
                  <a:schemeClr val="bg1"/>
                </a:solidFill>
                <a:latin typeface="Courier New" panose="02070309020205020404" pitchFamily="49" charset="0"/>
                <a:cs typeface="Courier New" panose="02070309020205020404" pitchFamily="49" charset="0"/>
              </a:rPr>
              <a:t> </a:t>
            </a:r>
            <a:r>
              <a:rPr lang="en-IE" dirty="0" smtClean="0">
                <a:solidFill>
                  <a:schemeClr val="bg1"/>
                </a:solidFill>
                <a:latin typeface="Courier New" panose="02070309020205020404" pitchFamily="49" charset="0"/>
                <a:cs typeface="Courier New" panose="02070309020205020404" pitchFamily="49" charset="0"/>
              </a:rPr>
              <a:t>       </a:t>
            </a:r>
            <a:r>
              <a:rPr lang="en-IE" dirty="0" err="1" smtClean="0">
                <a:solidFill>
                  <a:schemeClr val="bg1"/>
                </a:solidFill>
                <a:latin typeface="Courier New" panose="02070309020205020404" pitchFamily="49" charset="0"/>
                <a:cs typeface="Courier New" panose="02070309020205020404" pitchFamily="49" charset="0"/>
              </a:rPr>
              <a:t>LeftHalfCounter</a:t>
            </a:r>
            <a:r>
              <a:rPr lang="en-IE" dirty="0" smtClean="0">
                <a:solidFill>
                  <a:schemeClr val="bg1"/>
                </a:solidFill>
                <a:latin typeface="Courier New" panose="02070309020205020404" pitchFamily="49" charset="0"/>
                <a:cs typeface="Courier New" panose="02070309020205020404" pitchFamily="49" charset="0"/>
              </a:rPr>
              <a:t> </a:t>
            </a:r>
            <a:r>
              <a:rPr lang="en-IE" dirty="0">
                <a:solidFill>
                  <a:schemeClr val="bg1"/>
                </a:solidFill>
                <a:latin typeface="Courier New" panose="02070309020205020404" pitchFamily="49" charset="0"/>
                <a:cs typeface="Courier New" panose="02070309020205020404" pitchFamily="49" charset="0"/>
              </a:rPr>
              <a:t>= 0</a:t>
            </a:r>
          </a:p>
          <a:p>
            <a:pPr marL="0" indent="0">
              <a:buNone/>
            </a:pPr>
            <a:r>
              <a:rPr lang="en-IE" dirty="0">
                <a:solidFill>
                  <a:schemeClr val="bg1"/>
                </a:solidFill>
                <a:latin typeface="Courier New" panose="02070309020205020404" pitchFamily="49" charset="0"/>
                <a:cs typeface="Courier New" panose="02070309020205020404" pitchFamily="49" charset="0"/>
              </a:rPr>
              <a:t>        </a:t>
            </a:r>
            <a:r>
              <a:rPr lang="en-IE" dirty="0" err="1">
                <a:solidFill>
                  <a:schemeClr val="bg1"/>
                </a:solidFill>
                <a:latin typeface="Courier New" panose="02070309020205020404" pitchFamily="49" charset="0"/>
                <a:cs typeface="Courier New" panose="02070309020205020404" pitchFamily="49" charset="0"/>
              </a:rPr>
              <a:t>RightHalfCounter</a:t>
            </a:r>
            <a:r>
              <a:rPr lang="en-IE" dirty="0">
                <a:solidFill>
                  <a:schemeClr val="bg1"/>
                </a:solidFill>
                <a:latin typeface="Courier New" panose="02070309020205020404" pitchFamily="49" charset="0"/>
                <a:cs typeface="Courier New" panose="02070309020205020404" pitchFamily="49" charset="0"/>
              </a:rPr>
              <a:t> = 0</a:t>
            </a:r>
          </a:p>
          <a:p>
            <a:pPr marL="0" indent="0">
              <a:buNone/>
            </a:pPr>
            <a:r>
              <a:rPr lang="en-IE" dirty="0">
                <a:solidFill>
                  <a:schemeClr val="bg1"/>
                </a:solidFill>
                <a:latin typeface="Courier New" panose="02070309020205020404" pitchFamily="49" charset="0"/>
                <a:cs typeface="Courier New" panose="02070309020205020404" pitchFamily="49" charset="0"/>
              </a:rPr>
              <a:t>        </a:t>
            </a:r>
            <a:r>
              <a:rPr lang="en-IE" dirty="0" err="1">
                <a:solidFill>
                  <a:schemeClr val="bg1"/>
                </a:solidFill>
                <a:latin typeface="Courier New" panose="02070309020205020404" pitchFamily="49" charset="0"/>
                <a:cs typeface="Courier New" panose="02070309020205020404" pitchFamily="49" charset="0"/>
              </a:rPr>
              <a:t>FinishedArrayCounter</a:t>
            </a:r>
            <a:r>
              <a:rPr lang="en-IE" dirty="0">
                <a:solidFill>
                  <a:schemeClr val="bg1"/>
                </a:solidFill>
                <a:latin typeface="Courier New" panose="02070309020205020404" pitchFamily="49" charset="0"/>
                <a:cs typeface="Courier New" panose="02070309020205020404" pitchFamily="49" charset="0"/>
              </a:rPr>
              <a:t> = 0</a:t>
            </a:r>
          </a:p>
        </p:txBody>
      </p:sp>
      <p:sp>
        <p:nvSpPr>
          <p:cNvPr id="4" name="Rounded Rectangle 3"/>
          <p:cNvSpPr/>
          <p:nvPr/>
        </p:nvSpPr>
        <p:spPr>
          <a:xfrm>
            <a:off x="9983638" y="6093296"/>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Continued </a:t>
            </a:r>
            <a:r>
              <a:rPr lang="en-IE" dirty="0" smtClean="0">
                <a:solidFill>
                  <a:schemeClr val="tx1"/>
                </a:solidFill>
                <a:sym typeface="Wingdings" panose="05000000000000000000" pitchFamily="2" charset="2"/>
              </a:rPr>
              <a:t></a:t>
            </a:r>
            <a:endParaRPr lang="en-IE" dirty="0">
              <a:solidFill>
                <a:schemeClr val="tx1"/>
              </a:solidFill>
            </a:endParaRPr>
          </a:p>
        </p:txBody>
      </p:sp>
    </p:spTree>
    <p:extLst>
      <p:ext uri="{BB962C8B-B14F-4D97-AF65-F5344CB8AC3E}">
        <p14:creationId xmlns:p14="http://schemas.microsoft.com/office/powerpoint/2010/main" val="17700044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Merge Sort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1800" dirty="0">
                <a:solidFill>
                  <a:schemeClr val="bg1"/>
                </a:solidFill>
                <a:latin typeface="Courier New" panose="02070309020205020404" pitchFamily="49" charset="0"/>
                <a:cs typeface="Courier New" panose="02070309020205020404" pitchFamily="49" charset="0"/>
              </a:rPr>
              <a:t>while </a:t>
            </a:r>
            <a:r>
              <a:rPr lang="en-IE" sz="1800" dirty="0" err="1">
                <a:solidFill>
                  <a:schemeClr val="bg1"/>
                </a:solidFill>
                <a:latin typeface="Courier New" panose="02070309020205020404" pitchFamily="49" charset="0"/>
                <a:cs typeface="Courier New" panose="02070309020205020404" pitchFamily="49" charset="0"/>
              </a:rPr>
              <a:t>LeftHalfCounter</a:t>
            </a:r>
            <a:r>
              <a:rPr lang="en-IE" sz="1800" dirty="0">
                <a:solidFill>
                  <a:schemeClr val="bg1"/>
                </a:solidFill>
                <a:latin typeface="Courier New" panose="02070309020205020404" pitchFamily="49" charset="0"/>
                <a:cs typeface="Courier New" panose="02070309020205020404" pitchFamily="49" charset="0"/>
              </a:rPr>
              <a:t> &lt; </a:t>
            </a:r>
            <a:r>
              <a:rPr lang="en-IE" sz="1800" dirty="0" err="1">
                <a:solidFill>
                  <a:schemeClr val="bg1"/>
                </a:solidFill>
                <a:latin typeface="Courier New" panose="02070309020205020404" pitchFamily="49" charset="0"/>
                <a:cs typeface="Courier New" panose="02070309020205020404" pitchFamily="49" charset="0"/>
              </a:rPr>
              <a:t>len</a:t>
            </a:r>
            <a:r>
              <a:rPr lang="en-IE" sz="1800" dirty="0">
                <a:solidFill>
                  <a:schemeClr val="bg1"/>
                </a:solidFill>
                <a:latin typeface="Courier New" panose="02070309020205020404" pitchFamily="49" charset="0"/>
                <a:cs typeface="Courier New" panose="02070309020205020404" pitchFamily="49" charset="0"/>
              </a:rPr>
              <a:t>(</a:t>
            </a:r>
            <a:r>
              <a:rPr lang="en-IE" sz="1800" dirty="0" err="1">
                <a:solidFill>
                  <a:schemeClr val="bg1"/>
                </a:solidFill>
                <a:latin typeface="Courier New" panose="02070309020205020404" pitchFamily="49" charset="0"/>
                <a:cs typeface="Courier New" panose="02070309020205020404" pitchFamily="49" charset="0"/>
              </a:rPr>
              <a:t>LeftHalf</a:t>
            </a:r>
            <a:r>
              <a:rPr lang="en-IE" sz="1800" dirty="0">
                <a:solidFill>
                  <a:schemeClr val="bg1"/>
                </a:solidFill>
                <a:latin typeface="Courier New" panose="02070309020205020404" pitchFamily="49" charset="0"/>
                <a:cs typeface="Courier New" panose="02070309020205020404" pitchFamily="49" charset="0"/>
              </a:rPr>
              <a:t>) and </a:t>
            </a:r>
            <a:r>
              <a:rPr lang="en-IE" sz="1800" dirty="0" err="1">
                <a:solidFill>
                  <a:schemeClr val="bg1"/>
                </a:solidFill>
                <a:latin typeface="Courier New" panose="02070309020205020404" pitchFamily="49" charset="0"/>
                <a:cs typeface="Courier New" panose="02070309020205020404" pitchFamily="49" charset="0"/>
              </a:rPr>
              <a:t>RightHalfCounter</a:t>
            </a:r>
            <a:r>
              <a:rPr lang="en-IE" sz="1800" dirty="0">
                <a:solidFill>
                  <a:schemeClr val="bg1"/>
                </a:solidFill>
                <a:latin typeface="Courier New" panose="02070309020205020404" pitchFamily="49" charset="0"/>
                <a:cs typeface="Courier New" panose="02070309020205020404" pitchFamily="49" charset="0"/>
              </a:rPr>
              <a:t> &lt; </a:t>
            </a:r>
            <a:r>
              <a:rPr lang="en-IE" sz="1800" dirty="0" err="1">
                <a:solidFill>
                  <a:schemeClr val="bg1"/>
                </a:solidFill>
                <a:latin typeface="Courier New" panose="02070309020205020404" pitchFamily="49" charset="0"/>
                <a:cs typeface="Courier New" panose="02070309020205020404" pitchFamily="49" charset="0"/>
              </a:rPr>
              <a:t>len</a:t>
            </a:r>
            <a:r>
              <a:rPr lang="en-IE" sz="1800" dirty="0">
                <a:solidFill>
                  <a:schemeClr val="bg1"/>
                </a:solidFill>
                <a:latin typeface="Courier New" panose="02070309020205020404" pitchFamily="49" charset="0"/>
                <a:cs typeface="Courier New" panose="02070309020205020404" pitchFamily="49" charset="0"/>
              </a:rPr>
              <a:t>(</a:t>
            </a:r>
            <a:r>
              <a:rPr lang="en-IE" sz="1800" dirty="0" err="1">
                <a:solidFill>
                  <a:schemeClr val="bg1"/>
                </a:solidFill>
                <a:latin typeface="Courier New" panose="02070309020205020404" pitchFamily="49" charset="0"/>
                <a:cs typeface="Courier New" panose="02070309020205020404" pitchFamily="49" charset="0"/>
              </a:rPr>
              <a:t>RightHalf</a:t>
            </a:r>
            <a:r>
              <a:rPr lang="en-IE" sz="1800" dirty="0">
                <a:solidFill>
                  <a:schemeClr val="bg1"/>
                </a:solidFill>
                <a:latin typeface="Courier New" panose="02070309020205020404" pitchFamily="49" charset="0"/>
                <a:cs typeface="Courier New" panose="02070309020205020404" pitchFamily="49" charset="0"/>
              </a:rPr>
              <a:t>):</a:t>
            </a:r>
          </a:p>
          <a:p>
            <a:pPr marL="0" indent="0">
              <a:buNone/>
            </a:pPr>
            <a:r>
              <a:rPr lang="en-IE" sz="1800" dirty="0">
                <a:solidFill>
                  <a:schemeClr val="bg1"/>
                </a:solidFill>
                <a:latin typeface="Courier New" panose="02070309020205020404" pitchFamily="49" charset="0"/>
                <a:cs typeface="Courier New" panose="02070309020205020404" pitchFamily="49" charset="0"/>
              </a:rPr>
              <a:t>        # </a:t>
            </a:r>
            <a:r>
              <a:rPr lang="en-IE" sz="1800" dirty="0" smtClean="0">
                <a:solidFill>
                  <a:schemeClr val="bg1"/>
                </a:solidFill>
                <a:latin typeface="Courier New" panose="02070309020205020404" pitchFamily="49" charset="0"/>
                <a:cs typeface="Courier New" panose="02070309020205020404" pitchFamily="49" charset="0"/>
              </a:rPr>
              <a:t>DO</a:t>
            </a:r>
            <a:endParaRPr lang="en-IE" sz="1800" dirty="0">
              <a:solidFill>
                <a:schemeClr val="bg1"/>
              </a:solidFill>
              <a:latin typeface="Courier New" panose="02070309020205020404" pitchFamily="49" charset="0"/>
              <a:cs typeface="Courier New" panose="02070309020205020404" pitchFamily="49" charset="0"/>
            </a:endParaRPr>
          </a:p>
          <a:p>
            <a:pPr marL="0" indent="0">
              <a:buNone/>
            </a:pPr>
            <a:r>
              <a:rPr lang="en-IE" sz="1800" dirty="0" smtClean="0">
                <a:solidFill>
                  <a:schemeClr val="bg1"/>
                </a:solidFill>
                <a:latin typeface="Courier New" panose="02070309020205020404" pitchFamily="49" charset="0"/>
                <a:cs typeface="Courier New" panose="02070309020205020404" pitchFamily="49" charset="0"/>
              </a:rPr>
              <a:t>        if </a:t>
            </a:r>
            <a:r>
              <a:rPr lang="en-IE" sz="1800" dirty="0" err="1">
                <a:solidFill>
                  <a:schemeClr val="bg1"/>
                </a:solidFill>
                <a:latin typeface="Courier New" panose="02070309020205020404" pitchFamily="49" charset="0"/>
                <a:cs typeface="Courier New" panose="02070309020205020404" pitchFamily="49" charset="0"/>
              </a:rPr>
              <a:t>LeftHalf</a:t>
            </a:r>
            <a:r>
              <a:rPr lang="en-IE" sz="1800" dirty="0">
                <a:solidFill>
                  <a:schemeClr val="bg1"/>
                </a:solidFill>
                <a:latin typeface="Courier New" panose="02070309020205020404" pitchFamily="49" charset="0"/>
                <a:cs typeface="Courier New" panose="02070309020205020404" pitchFamily="49" charset="0"/>
              </a:rPr>
              <a:t>[</a:t>
            </a:r>
            <a:r>
              <a:rPr lang="en-IE" sz="1800" dirty="0" err="1">
                <a:solidFill>
                  <a:schemeClr val="bg1"/>
                </a:solidFill>
                <a:latin typeface="Courier New" panose="02070309020205020404" pitchFamily="49" charset="0"/>
                <a:cs typeface="Courier New" panose="02070309020205020404" pitchFamily="49" charset="0"/>
              </a:rPr>
              <a:t>LeftHalfCounter</a:t>
            </a:r>
            <a:r>
              <a:rPr lang="en-IE" sz="1800" dirty="0">
                <a:solidFill>
                  <a:schemeClr val="bg1"/>
                </a:solidFill>
                <a:latin typeface="Courier New" panose="02070309020205020404" pitchFamily="49" charset="0"/>
                <a:cs typeface="Courier New" panose="02070309020205020404" pitchFamily="49" charset="0"/>
              </a:rPr>
              <a:t>] &lt; </a:t>
            </a:r>
            <a:r>
              <a:rPr lang="en-IE" sz="1800" dirty="0" err="1">
                <a:solidFill>
                  <a:schemeClr val="bg1"/>
                </a:solidFill>
                <a:latin typeface="Courier New" panose="02070309020205020404" pitchFamily="49" charset="0"/>
                <a:cs typeface="Courier New" panose="02070309020205020404" pitchFamily="49" charset="0"/>
              </a:rPr>
              <a:t>RightHalf</a:t>
            </a:r>
            <a:r>
              <a:rPr lang="en-IE" sz="1800" dirty="0">
                <a:solidFill>
                  <a:schemeClr val="bg1"/>
                </a:solidFill>
                <a:latin typeface="Courier New" panose="02070309020205020404" pitchFamily="49" charset="0"/>
                <a:cs typeface="Courier New" panose="02070309020205020404" pitchFamily="49" charset="0"/>
              </a:rPr>
              <a:t>[</a:t>
            </a:r>
            <a:r>
              <a:rPr lang="en-IE" sz="1800" dirty="0" err="1">
                <a:solidFill>
                  <a:schemeClr val="bg1"/>
                </a:solidFill>
                <a:latin typeface="Courier New" panose="02070309020205020404" pitchFamily="49" charset="0"/>
                <a:cs typeface="Courier New" panose="02070309020205020404" pitchFamily="49" charset="0"/>
              </a:rPr>
              <a:t>RightHalfCounter</a:t>
            </a:r>
            <a:r>
              <a:rPr lang="en-IE" sz="1800" dirty="0">
                <a:solidFill>
                  <a:schemeClr val="bg1"/>
                </a:solidFill>
                <a:latin typeface="Courier New" panose="02070309020205020404" pitchFamily="49" charset="0"/>
                <a:cs typeface="Courier New" panose="02070309020205020404" pitchFamily="49" charset="0"/>
              </a:rPr>
              <a:t>]:</a:t>
            </a:r>
          </a:p>
          <a:p>
            <a:pPr marL="0" indent="0">
              <a:buNone/>
            </a:pPr>
            <a:r>
              <a:rPr lang="en-IE" sz="1800" dirty="0">
                <a:solidFill>
                  <a:schemeClr val="bg1"/>
                </a:solidFill>
                <a:latin typeface="Courier New" panose="02070309020205020404" pitchFamily="49" charset="0"/>
                <a:cs typeface="Courier New" panose="02070309020205020404" pitchFamily="49" charset="0"/>
              </a:rPr>
              <a:t>            # THEN</a:t>
            </a:r>
          </a:p>
          <a:p>
            <a:pPr marL="0" indent="0">
              <a:buNone/>
            </a:pPr>
            <a:r>
              <a:rPr lang="en-IE" sz="1800" dirty="0">
                <a:solidFill>
                  <a:schemeClr val="bg1"/>
                </a:solidFill>
                <a:latin typeface="Courier New" panose="02070309020205020404" pitchFamily="49" charset="0"/>
                <a:cs typeface="Courier New" panose="02070309020205020404" pitchFamily="49" charset="0"/>
              </a:rPr>
              <a:t>                Age[</a:t>
            </a:r>
            <a:r>
              <a:rPr lang="en-IE" sz="1800" dirty="0" err="1">
                <a:solidFill>
                  <a:schemeClr val="bg1"/>
                </a:solidFill>
                <a:latin typeface="Courier New" panose="02070309020205020404" pitchFamily="49" charset="0"/>
                <a:cs typeface="Courier New" panose="02070309020205020404" pitchFamily="49" charset="0"/>
              </a:rPr>
              <a:t>FinishedArrayCounter</a:t>
            </a:r>
            <a:r>
              <a:rPr lang="en-IE" sz="1800" dirty="0">
                <a:solidFill>
                  <a:schemeClr val="bg1"/>
                </a:solidFill>
                <a:latin typeface="Courier New" panose="02070309020205020404" pitchFamily="49" charset="0"/>
                <a:cs typeface="Courier New" panose="02070309020205020404" pitchFamily="49" charset="0"/>
              </a:rPr>
              <a:t>] = </a:t>
            </a:r>
            <a:r>
              <a:rPr lang="en-IE" sz="1800" dirty="0" err="1">
                <a:solidFill>
                  <a:schemeClr val="bg1"/>
                </a:solidFill>
                <a:latin typeface="Courier New" panose="02070309020205020404" pitchFamily="49" charset="0"/>
                <a:cs typeface="Courier New" panose="02070309020205020404" pitchFamily="49" charset="0"/>
              </a:rPr>
              <a:t>LeftHalf</a:t>
            </a:r>
            <a:r>
              <a:rPr lang="en-IE" sz="1800" dirty="0">
                <a:solidFill>
                  <a:schemeClr val="bg1"/>
                </a:solidFill>
                <a:latin typeface="Courier New" panose="02070309020205020404" pitchFamily="49" charset="0"/>
                <a:cs typeface="Courier New" panose="02070309020205020404" pitchFamily="49" charset="0"/>
              </a:rPr>
              <a:t>[</a:t>
            </a:r>
            <a:r>
              <a:rPr lang="en-IE" sz="1800" dirty="0" err="1">
                <a:solidFill>
                  <a:schemeClr val="bg1"/>
                </a:solidFill>
                <a:latin typeface="Courier New" panose="02070309020205020404" pitchFamily="49" charset="0"/>
                <a:cs typeface="Courier New" panose="02070309020205020404" pitchFamily="49" charset="0"/>
              </a:rPr>
              <a:t>LeftHalfCounter</a:t>
            </a:r>
            <a:r>
              <a:rPr lang="en-IE" sz="1800" dirty="0">
                <a:solidFill>
                  <a:schemeClr val="bg1"/>
                </a:solidFill>
                <a:latin typeface="Courier New" panose="02070309020205020404" pitchFamily="49" charset="0"/>
                <a:cs typeface="Courier New" panose="02070309020205020404" pitchFamily="49" charset="0"/>
              </a:rPr>
              <a:t>]</a:t>
            </a:r>
          </a:p>
          <a:p>
            <a:pPr marL="0" indent="0">
              <a:buNone/>
            </a:pPr>
            <a:r>
              <a:rPr lang="en-IE" sz="1800" dirty="0">
                <a:solidFill>
                  <a:schemeClr val="bg1"/>
                </a:solidFill>
                <a:latin typeface="Courier New" panose="02070309020205020404" pitchFamily="49" charset="0"/>
                <a:cs typeface="Courier New" panose="02070309020205020404" pitchFamily="49" charset="0"/>
              </a:rPr>
              <a:t>                </a:t>
            </a:r>
            <a:r>
              <a:rPr lang="en-IE" sz="1800" dirty="0" err="1">
                <a:solidFill>
                  <a:schemeClr val="bg1"/>
                </a:solidFill>
                <a:latin typeface="Courier New" panose="02070309020205020404" pitchFamily="49" charset="0"/>
                <a:cs typeface="Courier New" panose="02070309020205020404" pitchFamily="49" charset="0"/>
              </a:rPr>
              <a:t>LeftHalfCounter</a:t>
            </a:r>
            <a:r>
              <a:rPr lang="en-IE" sz="1800" dirty="0">
                <a:solidFill>
                  <a:schemeClr val="bg1"/>
                </a:solidFill>
                <a:latin typeface="Courier New" panose="02070309020205020404" pitchFamily="49" charset="0"/>
                <a:cs typeface="Courier New" panose="02070309020205020404" pitchFamily="49" charset="0"/>
              </a:rPr>
              <a:t> = </a:t>
            </a:r>
            <a:r>
              <a:rPr lang="en-IE" sz="1800" dirty="0" err="1">
                <a:solidFill>
                  <a:schemeClr val="bg1"/>
                </a:solidFill>
                <a:latin typeface="Courier New" panose="02070309020205020404" pitchFamily="49" charset="0"/>
                <a:cs typeface="Courier New" panose="02070309020205020404" pitchFamily="49" charset="0"/>
              </a:rPr>
              <a:t>LeftHalfCounter</a:t>
            </a:r>
            <a:r>
              <a:rPr lang="en-IE" sz="1800" dirty="0">
                <a:solidFill>
                  <a:schemeClr val="bg1"/>
                </a:solidFill>
                <a:latin typeface="Courier New" panose="02070309020205020404" pitchFamily="49" charset="0"/>
                <a:cs typeface="Courier New" panose="02070309020205020404" pitchFamily="49" charset="0"/>
              </a:rPr>
              <a:t> + 1</a:t>
            </a:r>
          </a:p>
          <a:p>
            <a:pPr marL="0" indent="0">
              <a:buNone/>
            </a:pPr>
            <a:r>
              <a:rPr lang="en-IE" sz="1800" dirty="0">
                <a:solidFill>
                  <a:schemeClr val="bg1"/>
                </a:solidFill>
                <a:latin typeface="Courier New" panose="02070309020205020404" pitchFamily="49" charset="0"/>
                <a:cs typeface="Courier New" panose="02070309020205020404" pitchFamily="49" charset="0"/>
              </a:rPr>
              <a:t>            else:</a:t>
            </a:r>
          </a:p>
          <a:p>
            <a:pPr marL="0" indent="0">
              <a:buNone/>
            </a:pPr>
            <a:r>
              <a:rPr lang="en-IE" sz="1800" dirty="0">
                <a:solidFill>
                  <a:schemeClr val="bg1"/>
                </a:solidFill>
                <a:latin typeface="Courier New" panose="02070309020205020404" pitchFamily="49" charset="0"/>
                <a:cs typeface="Courier New" panose="02070309020205020404" pitchFamily="49" charset="0"/>
              </a:rPr>
              <a:t>                Age[</a:t>
            </a:r>
            <a:r>
              <a:rPr lang="en-IE" sz="1800" dirty="0" err="1">
                <a:solidFill>
                  <a:schemeClr val="bg1"/>
                </a:solidFill>
                <a:latin typeface="Courier New" panose="02070309020205020404" pitchFamily="49" charset="0"/>
                <a:cs typeface="Courier New" panose="02070309020205020404" pitchFamily="49" charset="0"/>
              </a:rPr>
              <a:t>FinishedArrayCounter</a:t>
            </a:r>
            <a:r>
              <a:rPr lang="en-IE" sz="1800" dirty="0">
                <a:solidFill>
                  <a:schemeClr val="bg1"/>
                </a:solidFill>
                <a:latin typeface="Courier New" panose="02070309020205020404" pitchFamily="49" charset="0"/>
                <a:cs typeface="Courier New" panose="02070309020205020404" pitchFamily="49" charset="0"/>
              </a:rPr>
              <a:t>] = </a:t>
            </a:r>
            <a:r>
              <a:rPr lang="en-IE" sz="1800" dirty="0" err="1">
                <a:solidFill>
                  <a:schemeClr val="bg1"/>
                </a:solidFill>
                <a:latin typeface="Courier New" panose="02070309020205020404" pitchFamily="49" charset="0"/>
                <a:cs typeface="Courier New" panose="02070309020205020404" pitchFamily="49" charset="0"/>
              </a:rPr>
              <a:t>RightHalf</a:t>
            </a:r>
            <a:r>
              <a:rPr lang="en-IE" sz="1800" dirty="0">
                <a:solidFill>
                  <a:schemeClr val="bg1"/>
                </a:solidFill>
                <a:latin typeface="Courier New" panose="02070309020205020404" pitchFamily="49" charset="0"/>
                <a:cs typeface="Courier New" panose="02070309020205020404" pitchFamily="49" charset="0"/>
              </a:rPr>
              <a:t>[</a:t>
            </a:r>
            <a:r>
              <a:rPr lang="en-IE" sz="1800" dirty="0" err="1">
                <a:solidFill>
                  <a:schemeClr val="bg1"/>
                </a:solidFill>
                <a:latin typeface="Courier New" panose="02070309020205020404" pitchFamily="49" charset="0"/>
                <a:cs typeface="Courier New" panose="02070309020205020404" pitchFamily="49" charset="0"/>
              </a:rPr>
              <a:t>RightHalfCounter</a:t>
            </a:r>
            <a:r>
              <a:rPr lang="en-IE" sz="1800" dirty="0">
                <a:solidFill>
                  <a:schemeClr val="bg1"/>
                </a:solidFill>
                <a:latin typeface="Courier New" panose="02070309020205020404" pitchFamily="49" charset="0"/>
                <a:cs typeface="Courier New" panose="02070309020205020404" pitchFamily="49" charset="0"/>
              </a:rPr>
              <a:t>]</a:t>
            </a:r>
          </a:p>
          <a:p>
            <a:pPr marL="0" indent="0">
              <a:buNone/>
            </a:pPr>
            <a:r>
              <a:rPr lang="en-IE" sz="1800" dirty="0">
                <a:solidFill>
                  <a:schemeClr val="bg1"/>
                </a:solidFill>
                <a:latin typeface="Courier New" panose="02070309020205020404" pitchFamily="49" charset="0"/>
                <a:cs typeface="Courier New" panose="02070309020205020404" pitchFamily="49" charset="0"/>
              </a:rPr>
              <a:t>                </a:t>
            </a:r>
            <a:r>
              <a:rPr lang="en-IE" sz="1800" dirty="0" err="1">
                <a:solidFill>
                  <a:schemeClr val="bg1"/>
                </a:solidFill>
                <a:latin typeface="Courier New" panose="02070309020205020404" pitchFamily="49" charset="0"/>
                <a:cs typeface="Courier New" panose="02070309020205020404" pitchFamily="49" charset="0"/>
              </a:rPr>
              <a:t>RightHalfCounter</a:t>
            </a:r>
            <a:r>
              <a:rPr lang="en-IE" sz="1800" dirty="0">
                <a:solidFill>
                  <a:schemeClr val="bg1"/>
                </a:solidFill>
                <a:latin typeface="Courier New" panose="02070309020205020404" pitchFamily="49" charset="0"/>
                <a:cs typeface="Courier New" panose="02070309020205020404" pitchFamily="49" charset="0"/>
              </a:rPr>
              <a:t> = </a:t>
            </a:r>
            <a:r>
              <a:rPr lang="en-IE" sz="1800" dirty="0" err="1">
                <a:solidFill>
                  <a:schemeClr val="bg1"/>
                </a:solidFill>
                <a:latin typeface="Courier New" panose="02070309020205020404" pitchFamily="49" charset="0"/>
                <a:cs typeface="Courier New" panose="02070309020205020404" pitchFamily="49" charset="0"/>
              </a:rPr>
              <a:t>RightHalfCounter</a:t>
            </a:r>
            <a:r>
              <a:rPr lang="en-IE" sz="1800" dirty="0">
                <a:solidFill>
                  <a:schemeClr val="bg1"/>
                </a:solidFill>
                <a:latin typeface="Courier New" panose="02070309020205020404" pitchFamily="49" charset="0"/>
                <a:cs typeface="Courier New" panose="02070309020205020404" pitchFamily="49" charset="0"/>
              </a:rPr>
              <a:t> + 1</a:t>
            </a:r>
          </a:p>
          <a:p>
            <a:pPr marL="0" indent="0">
              <a:buNone/>
            </a:pPr>
            <a:r>
              <a:rPr lang="en-IE" sz="1800" dirty="0">
                <a:solidFill>
                  <a:schemeClr val="bg1"/>
                </a:solidFill>
                <a:latin typeface="Courier New" panose="02070309020205020404" pitchFamily="49" charset="0"/>
                <a:cs typeface="Courier New" panose="02070309020205020404" pitchFamily="49" charset="0"/>
              </a:rPr>
              <a:t>            # ENDIF</a:t>
            </a:r>
            <a:r>
              <a:rPr lang="en-IE" sz="1800" dirty="0" smtClean="0">
                <a:solidFill>
                  <a:schemeClr val="bg1"/>
                </a:solidFill>
                <a:latin typeface="Courier New" panose="02070309020205020404" pitchFamily="49" charset="0"/>
                <a:cs typeface="Courier New" panose="02070309020205020404" pitchFamily="49" charset="0"/>
              </a:rPr>
              <a:t>;            </a:t>
            </a:r>
            <a:endParaRPr lang="en-IE" sz="1800" dirty="0">
              <a:solidFill>
                <a:schemeClr val="bg1"/>
              </a:solidFill>
              <a:latin typeface="Courier New" panose="02070309020205020404" pitchFamily="49" charset="0"/>
              <a:cs typeface="Courier New" panose="02070309020205020404" pitchFamily="49" charset="0"/>
            </a:endParaRPr>
          </a:p>
          <a:p>
            <a:pPr marL="0" indent="0">
              <a:buNone/>
            </a:pPr>
            <a:r>
              <a:rPr lang="en-IE" sz="1800" dirty="0">
                <a:solidFill>
                  <a:schemeClr val="bg1"/>
                </a:solidFill>
                <a:latin typeface="Courier New" panose="02070309020205020404" pitchFamily="49" charset="0"/>
                <a:cs typeface="Courier New" panose="02070309020205020404" pitchFamily="49" charset="0"/>
              </a:rPr>
              <a:t>            </a:t>
            </a:r>
            <a:r>
              <a:rPr lang="en-IE" sz="1800" dirty="0" err="1">
                <a:solidFill>
                  <a:schemeClr val="bg1"/>
                </a:solidFill>
                <a:latin typeface="Courier New" panose="02070309020205020404" pitchFamily="49" charset="0"/>
                <a:cs typeface="Courier New" panose="02070309020205020404" pitchFamily="49" charset="0"/>
              </a:rPr>
              <a:t>FinishedArrayCounter</a:t>
            </a:r>
            <a:r>
              <a:rPr lang="en-IE" sz="1800" dirty="0">
                <a:solidFill>
                  <a:schemeClr val="bg1"/>
                </a:solidFill>
                <a:latin typeface="Courier New" panose="02070309020205020404" pitchFamily="49" charset="0"/>
                <a:cs typeface="Courier New" panose="02070309020205020404" pitchFamily="49" charset="0"/>
              </a:rPr>
              <a:t> = </a:t>
            </a:r>
            <a:r>
              <a:rPr lang="en-IE" sz="1800" dirty="0" err="1">
                <a:solidFill>
                  <a:schemeClr val="bg1"/>
                </a:solidFill>
                <a:latin typeface="Courier New" panose="02070309020205020404" pitchFamily="49" charset="0"/>
                <a:cs typeface="Courier New" panose="02070309020205020404" pitchFamily="49" charset="0"/>
              </a:rPr>
              <a:t>FinishedArrayCounter</a:t>
            </a:r>
            <a:r>
              <a:rPr lang="en-IE" sz="1800" dirty="0">
                <a:solidFill>
                  <a:schemeClr val="bg1"/>
                </a:solidFill>
                <a:latin typeface="Courier New" panose="02070309020205020404" pitchFamily="49" charset="0"/>
                <a:cs typeface="Courier New" panose="02070309020205020404" pitchFamily="49" charset="0"/>
              </a:rPr>
              <a:t> + </a:t>
            </a:r>
            <a:r>
              <a:rPr lang="en-IE" sz="1800" dirty="0" smtClean="0">
                <a:solidFill>
                  <a:schemeClr val="bg1"/>
                </a:solidFill>
                <a:latin typeface="Courier New" panose="02070309020205020404" pitchFamily="49" charset="0"/>
                <a:cs typeface="Courier New" panose="02070309020205020404" pitchFamily="49" charset="0"/>
              </a:rPr>
              <a:t>1            </a:t>
            </a:r>
            <a:endParaRPr lang="en-IE" sz="1800" dirty="0">
              <a:solidFill>
                <a:schemeClr val="bg1"/>
              </a:solidFill>
              <a:latin typeface="Courier New" panose="02070309020205020404" pitchFamily="49" charset="0"/>
              <a:cs typeface="Courier New" panose="02070309020205020404" pitchFamily="49" charset="0"/>
            </a:endParaRPr>
          </a:p>
          <a:p>
            <a:pPr marL="0" indent="0">
              <a:buNone/>
            </a:pPr>
            <a:r>
              <a:rPr lang="en-IE" sz="1800" dirty="0" smtClean="0">
                <a:solidFill>
                  <a:schemeClr val="bg1"/>
                </a:solidFill>
                <a:latin typeface="Courier New" panose="02070309020205020404" pitchFamily="49" charset="0"/>
                <a:cs typeface="Courier New" panose="02070309020205020404" pitchFamily="49" charset="0"/>
              </a:rPr>
              <a:t># </a:t>
            </a:r>
            <a:r>
              <a:rPr lang="en-IE" sz="1800" dirty="0">
                <a:solidFill>
                  <a:schemeClr val="bg1"/>
                </a:solidFill>
                <a:latin typeface="Courier New" panose="02070309020205020404" pitchFamily="49" charset="0"/>
                <a:cs typeface="Courier New" panose="02070309020205020404" pitchFamily="49" charset="0"/>
              </a:rPr>
              <a:t>ENDWHILE;</a:t>
            </a:r>
          </a:p>
        </p:txBody>
      </p:sp>
      <p:sp>
        <p:nvSpPr>
          <p:cNvPr id="4" name="Rounded Rectangle 3"/>
          <p:cNvSpPr/>
          <p:nvPr/>
        </p:nvSpPr>
        <p:spPr>
          <a:xfrm>
            <a:off x="9983638" y="6093296"/>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Continued </a:t>
            </a:r>
            <a:r>
              <a:rPr lang="en-IE" dirty="0" smtClean="0">
                <a:solidFill>
                  <a:schemeClr val="tx1"/>
                </a:solidFill>
                <a:sym typeface="Wingdings" panose="05000000000000000000" pitchFamily="2" charset="2"/>
              </a:rPr>
              <a:t></a:t>
            </a:r>
            <a:endParaRPr lang="en-IE" dirty="0">
              <a:solidFill>
                <a:schemeClr val="tx1"/>
              </a:solidFill>
            </a:endParaRPr>
          </a:p>
        </p:txBody>
      </p:sp>
      <p:sp>
        <p:nvSpPr>
          <p:cNvPr id="5" name="Rounded Rectangle 4"/>
          <p:cNvSpPr/>
          <p:nvPr/>
        </p:nvSpPr>
        <p:spPr>
          <a:xfrm>
            <a:off x="118542" y="116632"/>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sym typeface="Wingdings" panose="05000000000000000000" pitchFamily="2" charset="2"/>
              </a:rPr>
              <a:t> </a:t>
            </a:r>
            <a:r>
              <a:rPr lang="en-IE" dirty="0" smtClean="0">
                <a:solidFill>
                  <a:schemeClr val="tx1"/>
                </a:solidFill>
              </a:rPr>
              <a:t>Continued</a:t>
            </a:r>
            <a:endParaRPr lang="en-IE" dirty="0">
              <a:solidFill>
                <a:schemeClr val="tx1"/>
              </a:solidFill>
            </a:endParaRPr>
          </a:p>
        </p:txBody>
      </p:sp>
    </p:spTree>
    <p:extLst>
      <p:ext uri="{BB962C8B-B14F-4D97-AF65-F5344CB8AC3E}">
        <p14:creationId xmlns:p14="http://schemas.microsoft.com/office/powerpoint/2010/main" val="10780268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Merge Sort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1800" dirty="0">
                <a:solidFill>
                  <a:schemeClr val="bg1"/>
                </a:solidFill>
                <a:latin typeface="Courier New" panose="02070309020205020404" pitchFamily="49" charset="0"/>
                <a:cs typeface="Courier New" panose="02070309020205020404" pitchFamily="49" charset="0"/>
              </a:rPr>
              <a:t> while </a:t>
            </a:r>
            <a:r>
              <a:rPr lang="en-IE" sz="1800" dirty="0" err="1">
                <a:solidFill>
                  <a:schemeClr val="bg1"/>
                </a:solidFill>
                <a:latin typeface="Courier New" panose="02070309020205020404" pitchFamily="49" charset="0"/>
                <a:cs typeface="Courier New" panose="02070309020205020404" pitchFamily="49" charset="0"/>
              </a:rPr>
              <a:t>LeftHalfCounter</a:t>
            </a:r>
            <a:r>
              <a:rPr lang="en-IE" sz="1800" dirty="0">
                <a:solidFill>
                  <a:schemeClr val="bg1"/>
                </a:solidFill>
                <a:latin typeface="Courier New" panose="02070309020205020404" pitchFamily="49" charset="0"/>
                <a:cs typeface="Courier New" panose="02070309020205020404" pitchFamily="49" charset="0"/>
              </a:rPr>
              <a:t> &lt; </a:t>
            </a:r>
            <a:r>
              <a:rPr lang="en-IE" sz="1800" dirty="0" err="1">
                <a:solidFill>
                  <a:schemeClr val="bg1"/>
                </a:solidFill>
                <a:latin typeface="Courier New" panose="02070309020205020404" pitchFamily="49" charset="0"/>
                <a:cs typeface="Courier New" panose="02070309020205020404" pitchFamily="49" charset="0"/>
              </a:rPr>
              <a:t>len</a:t>
            </a:r>
            <a:r>
              <a:rPr lang="en-IE" sz="1800" dirty="0">
                <a:solidFill>
                  <a:schemeClr val="bg1"/>
                </a:solidFill>
                <a:latin typeface="Courier New" panose="02070309020205020404" pitchFamily="49" charset="0"/>
                <a:cs typeface="Courier New" panose="02070309020205020404" pitchFamily="49" charset="0"/>
              </a:rPr>
              <a:t>(</a:t>
            </a:r>
            <a:r>
              <a:rPr lang="en-IE" sz="1800" dirty="0" err="1">
                <a:solidFill>
                  <a:schemeClr val="bg1"/>
                </a:solidFill>
                <a:latin typeface="Courier New" panose="02070309020205020404" pitchFamily="49" charset="0"/>
                <a:cs typeface="Courier New" panose="02070309020205020404" pitchFamily="49" charset="0"/>
              </a:rPr>
              <a:t>LeftHalf</a:t>
            </a:r>
            <a:r>
              <a:rPr lang="en-IE" sz="1800" dirty="0">
                <a:solidFill>
                  <a:schemeClr val="bg1"/>
                </a:solidFill>
                <a:latin typeface="Courier New" panose="02070309020205020404" pitchFamily="49" charset="0"/>
                <a:cs typeface="Courier New" panose="02070309020205020404" pitchFamily="49" charset="0"/>
              </a:rPr>
              <a:t>):</a:t>
            </a:r>
          </a:p>
          <a:p>
            <a:pPr marL="0" indent="0">
              <a:buNone/>
            </a:pPr>
            <a:r>
              <a:rPr lang="en-IE" sz="1800" dirty="0">
                <a:solidFill>
                  <a:schemeClr val="bg1"/>
                </a:solidFill>
                <a:latin typeface="Courier New" panose="02070309020205020404" pitchFamily="49" charset="0"/>
                <a:cs typeface="Courier New" panose="02070309020205020404" pitchFamily="49" charset="0"/>
              </a:rPr>
              <a:t>        # DO</a:t>
            </a:r>
          </a:p>
          <a:p>
            <a:pPr marL="0" indent="0">
              <a:buNone/>
            </a:pPr>
            <a:r>
              <a:rPr lang="en-IE" sz="1800" dirty="0">
                <a:solidFill>
                  <a:schemeClr val="bg1"/>
                </a:solidFill>
                <a:latin typeface="Courier New" panose="02070309020205020404" pitchFamily="49" charset="0"/>
                <a:cs typeface="Courier New" panose="02070309020205020404" pitchFamily="49" charset="0"/>
              </a:rPr>
              <a:t>            Age[</a:t>
            </a:r>
            <a:r>
              <a:rPr lang="en-IE" sz="1800" dirty="0" err="1">
                <a:solidFill>
                  <a:schemeClr val="bg1"/>
                </a:solidFill>
                <a:latin typeface="Courier New" panose="02070309020205020404" pitchFamily="49" charset="0"/>
                <a:cs typeface="Courier New" panose="02070309020205020404" pitchFamily="49" charset="0"/>
              </a:rPr>
              <a:t>FinishedArrayCounter</a:t>
            </a:r>
            <a:r>
              <a:rPr lang="en-IE" sz="1800" dirty="0">
                <a:solidFill>
                  <a:schemeClr val="bg1"/>
                </a:solidFill>
                <a:latin typeface="Courier New" panose="02070309020205020404" pitchFamily="49" charset="0"/>
                <a:cs typeface="Courier New" panose="02070309020205020404" pitchFamily="49" charset="0"/>
              </a:rPr>
              <a:t>] = </a:t>
            </a:r>
            <a:r>
              <a:rPr lang="en-IE" sz="1800" dirty="0" err="1">
                <a:solidFill>
                  <a:schemeClr val="bg1"/>
                </a:solidFill>
                <a:latin typeface="Courier New" panose="02070309020205020404" pitchFamily="49" charset="0"/>
                <a:cs typeface="Courier New" panose="02070309020205020404" pitchFamily="49" charset="0"/>
              </a:rPr>
              <a:t>LeftHalf</a:t>
            </a:r>
            <a:r>
              <a:rPr lang="en-IE" sz="1800" dirty="0">
                <a:solidFill>
                  <a:schemeClr val="bg1"/>
                </a:solidFill>
                <a:latin typeface="Courier New" panose="02070309020205020404" pitchFamily="49" charset="0"/>
                <a:cs typeface="Courier New" panose="02070309020205020404" pitchFamily="49" charset="0"/>
              </a:rPr>
              <a:t>[</a:t>
            </a:r>
            <a:r>
              <a:rPr lang="en-IE" sz="1800" dirty="0" err="1">
                <a:solidFill>
                  <a:schemeClr val="bg1"/>
                </a:solidFill>
                <a:latin typeface="Courier New" panose="02070309020205020404" pitchFamily="49" charset="0"/>
                <a:cs typeface="Courier New" panose="02070309020205020404" pitchFamily="49" charset="0"/>
              </a:rPr>
              <a:t>LeftHalfCounter</a:t>
            </a:r>
            <a:r>
              <a:rPr lang="en-IE" sz="1800" dirty="0">
                <a:solidFill>
                  <a:schemeClr val="bg1"/>
                </a:solidFill>
                <a:latin typeface="Courier New" panose="02070309020205020404" pitchFamily="49" charset="0"/>
                <a:cs typeface="Courier New" panose="02070309020205020404" pitchFamily="49" charset="0"/>
              </a:rPr>
              <a:t>]</a:t>
            </a:r>
          </a:p>
          <a:p>
            <a:pPr marL="0" indent="0">
              <a:buNone/>
            </a:pPr>
            <a:r>
              <a:rPr lang="en-IE" sz="1800" dirty="0">
                <a:solidFill>
                  <a:schemeClr val="bg1"/>
                </a:solidFill>
                <a:latin typeface="Courier New" panose="02070309020205020404" pitchFamily="49" charset="0"/>
                <a:cs typeface="Courier New" panose="02070309020205020404" pitchFamily="49" charset="0"/>
              </a:rPr>
              <a:t>            </a:t>
            </a:r>
            <a:r>
              <a:rPr lang="en-IE" sz="1800" dirty="0" err="1">
                <a:solidFill>
                  <a:schemeClr val="bg1"/>
                </a:solidFill>
                <a:latin typeface="Courier New" panose="02070309020205020404" pitchFamily="49" charset="0"/>
                <a:cs typeface="Courier New" panose="02070309020205020404" pitchFamily="49" charset="0"/>
              </a:rPr>
              <a:t>LeftHalfCounter</a:t>
            </a:r>
            <a:r>
              <a:rPr lang="en-IE" sz="1800" dirty="0">
                <a:solidFill>
                  <a:schemeClr val="bg1"/>
                </a:solidFill>
                <a:latin typeface="Courier New" panose="02070309020205020404" pitchFamily="49" charset="0"/>
                <a:cs typeface="Courier New" panose="02070309020205020404" pitchFamily="49" charset="0"/>
              </a:rPr>
              <a:t> = </a:t>
            </a:r>
            <a:r>
              <a:rPr lang="en-IE" sz="1800" dirty="0" err="1">
                <a:solidFill>
                  <a:schemeClr val="bg1"/>
                </a:solidFill>
                <a:latin typeface="Courier New" panose="02070309020205020404" pitchFamily="49" charset="0"/>
                <a:cs typeface="Courier New" panose="02070309020205020404" pitchFamily="49" charset="0"/>
              </a:rPr>
              <a:t>LeftHalfCounter</a:t>
            </a:r>
            <a:r>
              <a:rPr lang="en-IE" sz="1800" dirty="0">
                <a:solidFill>
                  <a:schemeClr val="bg1"/>
                </a:solidFill>
                <a:latin typeface="Courier New" panose="02070309020205020404" pitchFamily="49" charset="0"/>
                <a:cs typeface="Courier New" panose="02070309020205020404" pitchFamily="49" charset="0"/>
              </a:rPr>
              <a:t> + 1</a:t>
            </a:r>
          </a:p>
          <a:p>
            <a:pPr marL="0" indent="0">
              <a:buNone/>
            </a:pPr>
            <a:r>
              <a:rPr lang="en-IE" sz="1800" dirty="0">
                <a:solidFill>
                  <a:schemeClr val="bg1"/>
                </a:solidFill>
                <a:latin typeface="Courier New" panose="02070309020205020404" pitchFamily="49" charset="0"/>
                <a:cs typeface="Courier New" panose="02070309020205020404" pitchFamily="49" charset="0"/>
              </a:rPr>
              <a:t>            </a:t>
            </a:r>
            <a:r>
              <a:rPr lang="en-IE" sz="1800" dirty="0" err="1">
                <a:solidFill>
                  <a:schemeClr val="bg1"/>
                </a:solidFill>
                <a:latin typeface="Courier New" panose="02070309020205020404" pitchFamily="49" charset="0"/>
                <a:cs typeface="Courier New" panose="02070309020205020404" pitchFamily="49" charset="0"/>
              </a:rPr>
              <a:t>FinishedArrayCounter</a:t>
            </a:r>
            <a:r>
              <a:rPr lang="en-IE" sz="1800" dirty="0">
                <a:solidFill>
                  <a:schemeClr val="bg1"/>
                </a:solidFill>
                <a:latin typeface="Courier New" panose="02070309020205020404" pitchFamily="49" charset="0"/>
                <a:cs typeface="Courier New" panose="02070309020205020404" pitchFamily="49" charset="0"/>
              </a:rPr>
              <a:t> = </a:t>
            </a:r>
            <a:r>
              <a:rPr lang="en-IE" sz="1800" dirty="0" err="1">
                <a:solidFill>
                  <a:schemeClr val="bg1"/>
                </a:solidFill>
                <a:latin typeface="Courier New" panose="02070309020205020404" pitchFamily="49" charset="0"/>
                <a:cs typeface="Courier New" panose="02070309020205020404" pitchFamily="49" charset="0"/>
              </a:rPr>
              <a:t>FinishedArrayCounter</a:t>
            </a:r>
            <a:r>
              <a:rPr lang="en-IE" sz="1800" dirty="0">
                <a:solidFill>
                  <a:schemeClr val="bg1"/>
                </a:solidFill>
                <a:latin typeface="Courier New" panose="02070309020205020404" pitchFamily="49" charset="0"/>
                <a:cs typeface="Courier New" panose="02070309020205020404" pitchFamily="49" charset="0"/>
              </a:rPr>
              <a:t> + 1</a:t>
            </a:r>
          </a:p>
          <a:p>
            <a:pPr marL="0" indent="0">
              <a:buNone/>
            </a:pPr>
            <a:r>
              <a:rPr lang="en-IE" sz="1800" dirty="0">
                <a:solidFill>
                  <a:schemeClr val="bg1"/>
                </a:solidFill>
                <a:latin typeface="Courier New" panose="02070309020205020404" pitchFamily="49" charset="0"/>
                <a:cs typeface="Courier New" panose="02070309020205020404" pitchFamily="49" charset="0"/>
              </a:rPr>
              <a:t>        # ENDWHILE</a:t>
            </a:r>
            <a:r>
              <a:rPr lang="en-IE" sz="1800" dirty="0" smtClean="0">
                <a:solidFill>
                  <a:schemeClr val="bg1"/>
                </a:solidFill>
                <a:latin typeface="Courier New" panose="02070309020205020404" pitchFamily="49" charset="0"/>
                <a:cs typeface="Courier New" panose="02070309020205020404" pitchFamily="49" charset="0"/>
              </a:rPr>
              <a:t>;</a:t>
            </a:r>
            <a:endParaRPr lang="en-IE" sz="1800" dirty="0">
              <a:solidFill>
                <a:schemeClr val="bg1"/>
              </a:solidFill>
              <a:latin typeface="Courier New" panose="02070309020205020404" pitchFamily="49" charset="0"/>
              <a:cs typeface="Courier New" panose="02070309020205020404" pitchFamily="49" charset="0"/>
            </a:endParaRPr>
          </a:p>
          <a:p>
            <a:pPr marL="0" indent="0">
              <a:buNone/>
            </a:pPr>
            <a:r>
              <a:rPr lang="en-IE" sz="1800" dirty="0">
                <a:solidFill>
                  <a:schemeClr val="bg1"/>
                </a:solidFill>
                <a:latin typeface="Courier New" panose="02070309020205020404" pitchFamily="49" charset="0"/>
                <a:cs typeface="Courier New" panose="02070309020205020404" pitchFamily="49" charset="0"/>
              </a:rPr>
              <a:t>        while </a:t>
            </a:r>
            <a:r>
              <a:rPr lang="en-IE" sz="1800" dirty="0" err="1">
                <a:solidFill>
                  <a:schemeClr val="bg1"/>
                </a:solidFill>
                <a:latin typeface="Courier New" panose="02070309020205020404" pitchFamily="49" charset="0"/>
                <a:cs typeface="Courier New" panose="02070309020205020404" pitchFamily="49" charset="0"/>
              </a:rPr>
              <a:t>RightHalfCounter</a:t>
            </a:r>
            <a:r>
              <a:rPr lang="en-IE" sz="1800" dirty="0">
                <a:solidFill>
                  <a:schemeClr val="bg1"/>
                </a:solidFill>
                <a:latin typeface="Courier New" panose="02070309020205020404" pitchFamily="49" charset="0"/>
                <a:cs typeface="Courier New" panose="02070309020205020404" pitchFamily="49" charset="0"/>
              </a:rPr>
              <a:t> &lt; </a:t>
            </a:r>
            <a:r>
              <a:rPr lang="en-IE" sz="1800" dirty="0" err="1">
                <a:solidFill>
                  <a:schemeClr val="bg1"/>
                </a:solidFill>
                <a:latin typeface="Courier New" panose="02070309020205020404" pitchFamily="49" charset="0"/>
                <a:cs typeface="Courier New" panose="02070309020205020404" pitchFamily="49" charset="0"/>
              </a:rPr>
              <a:t>len</a:t>
            </a:r>
            <a:r>
              <a:rPr lang="en-IE" sz="1800" dirty="0">
                <a:solidFill>
                  <a:schemeClr val="bg1"/>
                </a:solidFill>
                <a:latin typeface="Courier New" panose="02070309020205020404" pitchFamily="49" charset="0"/>
                <a:cs typeface="Courier New" panose="02070309020205020404" pitchFamily="49" charset="0"/>
              </a:rPr>
              <a:t>(</a:t>
            </a:r>
            <a:r>
              <a:rPr lang="en-IE" sz="1800" dirty="0" err="1">
                <a:solidFill>
                  <a:schemeClr val="bg1"/>
                </a:solidFill>
                <a:latin typeface="Courier New" panose="02070309020205020404" pitchFamily="49" charset="0"/>
                <a:cs typeface="Courier New" panose="02070309020205020404" pitchFamily="49" charset="0"/>
              </a:rPr>
              <a:t>RightHalf</a:t>
            </a:r>
            <a:r>
              <a:rPr lang="en-IE" sz="1800" dirty="0">
                <a:solidFill>
                  <a:schemeClr val="bg1"/>
                </a:solidFill>
                <a:latin typeface="Courier New" panose="02070309020205020404" pitchFamily="49" charset="0"/>
                <a:cs typeface="Courier New" panose="02070309020205020404" pitchFamily="49" charset="0"/>
              </a:rPr>
              <a:t>):</a:t>
            </a:r>
          </a:p>
          <a:p>
            <a:pPr marL="0" indent="0">
              <a:buNone/>
            </a:pPr>
            <a:r>
              <a:rPr lang="en-IE" sz="1800" dirty="0">
                <a:solidFill>
                  <a:schemeClr val="bg1"/>
                </a:solidFill>
                <a:latin typeface="Courier New" panose="02070309020205020404" pitchFamily="49" charset="0"/>
                <a:cs typeface="Courier New" panose="02070309020205020404" pitchFamily="49" charset="0"/>
              </a:rPr>
              <a:t>        # DO</a:t>
            </a:r>
          </a:p>
          <a:p>
            <a:pPr marL="0" indent="0">
              <a:buNone/>
            </a:pPr>
            <a:r>
              <a:rPr lang="en-IE" sz="1800" dirty="0">
                <a:solidFill>
                  <a:schemeClr val="bg1"/>
                </a:solidFill>
                <a:latin typeface="Courier New" panose="02070309020205020404" pitchFamily="49" charset="0"/>
                <a:cs typeface="Courier New" panose="02070309020205020404" pitchFamily="49" charset="0"/>
              </a:rPr>
              <a:t>            Age[</a:t>
            </a:r>
            <a:r>
              <a:rPr lang="en-IE" sz="1800" dirty="0" err="1">
                <a:solidFill>
                  <a:schemeClr val="bg1"/>
                </a:solidFill>
                <a:latin typeface="Courier New" panose="02070309020205020404" pitchFamily="49" charset="0"/>
                <a:cs typeface="Courier New" panose="02070309020205020404" pitchFamily="49" charset="0"/>
              </a:rPr>
              <a:t>FinishedArrayCounter</a:t>
            </a:r>
            <a:r>
              <a:rPr lang="en-IE" sz="1800" dirty="0">
                <a:solidFill>
                  <a:schemeClr val="bg1"/>
                </a:solidFill>
                <a:latin typeface="Courier New" panose="02070309020205020404" pitchFamily="49" charset="0"/>
                <a:cs typeface="Courier New" panose="02070309020205020404" pitchFamily="49" charset="0"/>
              </a:rPr>
              <a:t>] = </a:t>
            </a:r>
            <a:r>
              <a:rPr lang="en-IE" sz="1800" dirty="0" err="1">
                <a:solidFill>
                  <a:schemeClr val="bg1"/>
                </a:solidFill>
                <a:latin typeface="Courier New" panose="02070309020205020404" pitchFamily="49" charset="0"/>
                <a:cs typeface="Courier New" panose="02070309020205020404" pitchFamily="49" charset="0"/>
              </a:rPr>
              <a:t>RightHalf</a:t>
            </a:r>
            <a:r>
              <a:rPr lang="en-IE" sz="1800" dirty="0">
                <a:solidFill>
                  <a:schemeClr val="bg1"/>
                </a:solidFill>
                <a:latin typeface="Courier New" panose="02070309020205020404" pitchFamily="49" charset="0"/>
                <a:cs typeface="Courier New" panose="02070309020205020404" pitchFamily="49" charset="0"/>
              </a:rPr>
              <a:t>[</a:t>
            </a:r>
            <a:r>
              <a:rPr lang="en-IE" sz="1800" dirty="0" err="1">
                <a:solidFill>
                  <a:schemeClr val="bg1"/>
                </a:solidFill>
                <a:latin typeface="Courier New" panose="02070309020205020404" pitchFamily="49" charset="0"/>
                <a:cs typeface="Courier New" panose="02070309020205020404" pitchFamily="49" charset="0"/>
              </a:rPr>
              <a:t>RightHalfCounter</a:t>
            </a:r>
            <a:r>
              <a:rPr lang="en-IE" sz="1800" dirty="0">
                <a:solidFill>
                  <a:schemeClr val="bg1"/>
                </a:solidFill>
                <a:latin typeface="Courier New" panose="02070309020205020404" pitchFamily="49" charset="0"/>
                <a:cs typeface="Courier New" panose="02070309020205020404" pitchFamily="49" charset="0"/>
              </a:rPr>
              <a:t>]</a:t>
            </a:r>
          </a:p>
          <a:p>
            <a:pPr marL="0" indent="0">
              <a:buNone/>
            </a:pPr>
            <a:r>
              <a:rPr lang="en-IE" sz="1800" dirty="0">
                <a:solidFill>
                  <a:schemeClr val="bg1"/>
                </a:solidFill>
                <a:latin typeface="Courier New" panose="02070309020205020404" pitchFamily="49" charset="0"/>
                <a:cs typeface="Courier New" panose="02070309020205020404" pitchFamily="49" charset="0"/>
              </a:rPr>
              <a:t>            </a:t>
            </a:r>
            <a:r>
              <a:rPr lang="en-IE" sz="1800" dirty="0" err="1">
                <a:solidFill>
                  <a:schemeClr val="bg1"/>
                </a:solidFill>
                <a:latin typeface="Courier New" panose="02070309020205020404" pitchFamily="49" charset="0"/>
                <a:cs typeface="Courier New" panose="02070309020205020404" pitchFamily="49" charset="0"/>
              </a:rPr>
              <a:t>RightHalfCounter</a:t>
            </a:r>
            <a:r>
              <a:rPr lang="en-IE" sz="1800" dirty="0">
                <a:solidFill>
                  <a:schemeClr val="bg1"/>
                </a:solidFill>
                <a:latin typeface="Courier New" panose="02070309020205020404" pitchFamily="49" charset="0"/>
                <a:cs typeface="Courier New" panose="02070309020205020404" pitchFamily="49" charset="0"/>
              </a:rPr>
              <a:t> = </a:t>
            </a:r>
            <a:r>
              <a:rPr lang="en-IE" sz="1800" dirty="0" err="1">
                <a:solidFill>
                  <a:schemeClr val="bg1"/>
                </a:solidFill>
                <a:latin typeface="Courier New" panose="02070309020205020404" pitchFamily="49" charset="0"/>
                <a:cs typeface="Courier New" panose="02070309020205020404" pitchFamily="49" charset="0"/>
              </a:rPr>
              <a:t>RightHalfCounter</a:t>
            </a:r>
            <a:r>
              <a:rPr lang="en-IE" sz="1800" dirty="0">
                <a:solidFill>
                  <a:schemeClr val="bg1"/>
                </a:solidFill>
                <a:latin typeface="Courier New" panose="02070309020205020404" pitchFamily="49" charset="0"/>
                <a:cs typeface="Courier New" panose="02070309020205020404" pitchFamily="49" charset="0"/>
              </a:rPr>
              <a:t> + 1</a:t>
            </a:r>
          </a:p>
          <a:p>
            <a:pPr marL="0" indent="0">
              <a:buNone/>
            </a:pPr>
            <a:r>
              <a:rPr lang="en-IE" sz="1800" dirty="0">
                <a:solidFill>
                  <a:schemeClr val="bg1"/>
                </a:solidFill>
                <a:latin typeface="Courier New" panose="02070309020205020404" pitchFamily="49" charset="0"/>
                <a:cs typeface="Courier New" panose="02070309020205020404" pitchFamily="49" charset="0"/>
              </a:rPr>
              <a:t>            </a:t>
            </a:r>
            <a:r>
              <a:rPr lang="en-IE" sz="1800" dirty="0" err="1">
                <a:solidFill>
                  <a:schemeClr val="bg1"/>
                </a:solidFill>
                <a:latin typeface="Courier New" panose="02070309020205020404" pitchFamily="49" charset="0"/>
                <a:cs typeface="Courier New" panose="02070309020205020404" pitchFamily="49" charset="0"/>
              </a:rPr>
              <a:t>FinishedArrayCounter</a:t>
            </a:r>
            <a:r>
              <a:rPr lang="en-IE" sz="1800" dirty="0">
                <a:solidFill>
                  <a:schemeClr val="bg1"/>
                </a:solidFill>
                <a:latin typeface="Courier New" panose="02070309020205020404" pitchFamily="49" charset="0"/>
                <a:cs typeface="Courier New" panose="02070309020205020404" pitchFamily="49" charset="0"/>
              </a:rPr>
              <a:t> = </a:t>
            </a:r>
            <a:r>
              <a:rPr lang="en-IE" sz="1800" dirty="0" err="1">
                <a:solidFill>
                  <a:schemeClr val="bg1"/>
                </a:solidFill>
                <a:latin typeface="Courier New" panose="02070309020205020404" pitchFamily="49" charset="0"/>
                <a:cs typeface="Courier New" panose="02070309020205020404" pitchFamily="49" charset="0"/>
              </a:rPr>
              <a:t>FinishedArrayCounter</a:t>
            </a:r>
            <a:r>
              <a:rPr lang="en-IE" sz="1800" dirty="0">
                <a:solidFill>
                  <a:schemeClr val="bg1"/>
                </a:solidFill>
                <a:latin typeface="Courier New" panose="02070309020205020404" pitchFamily="49" charset="0"/>
                <a:cs typeface="Courier New" panose="02070309020205020404" pitchFamily="49" charset="0"/>
              </a:rPr>
              <a:t> + 1</a:t>
            </a:r>
          </a:p>
          <a:p>
            <a:pPr marL="0" indent="0">
              <a:buNone/>
            </a:pPr>
            <a:r>
              <a:rPr lang="en-IE" sz="1800" dirty="0">
                <a:solidFill>
                  <a:schemeClr val="bg1"/>
                </a:solidFill>
                <a:latin typeface="Courier New" panose="02070309020205020404" pitchFamily="49" charset="0"/>
                <a:cs typeface="Courier New" panose="02070309020205020404" pitchFamily="49" charset="0"/>
              </a:rPr>
              <a:t>        # ENDWHILE</a:t>
            </a:r>
            <a:r>
              <a:rPr lang="en-IE" sz="1800" dirty="0" smtClean="0">
                <a:solidFill>
                  <a:schemeClr val="bg1"/>
                </a:solidFill>
                <a:latin typeface="Courier New" panose="02070309020205020404" pitchFamily="49" charset="0"/>
                <a:cs typeface="Courier New" panose="02070309020205020404" pitchFamily="49" charset="0"/>
              </a:rPr>
              <a:t>;</a:t>
            </a:r>
            <a:endParaRPr lang="en-IE" sz="1800" dirty="0">
              <a:solidFill>
                <a:schemeClr val="bg1"/>
              </a:solidFill>
              <a:latin typeface="Courier New" panose="02070309020205020404" pitchFamily="49" charset="0"/>
              <a:cs typeface="Courier New" panose="02070309020205020404" pitchFamily="49" charset="0"/>
            </a:endParaRPr>
          </a:p>
          <a:p>
            <a:pPr marL="0" indent="0">
              <a:buNone/>
            </a:pPr>
            <a:r>
              <a:rPr lang="en-IE" sz="1800" dirty="0">
                <a:solidFill>
                  <a:schemeClr val="bg1"/>
                </a:solidFill>
                <a:latin typeface="Courier New" panose="02070309020205020404" pitchFamily="49" charset="0"/>
                <a:cs typeface="Courier New" panose="02070309020205020404" pitchFamily="49" charset="0"/>
              </a:rPr>
              <a:t>    # ENDIF;</a:t>
            </a:r>
          </a:p>
        </p:txBody>
      </p:sp>
      <p:sp>
        <p:nvSpPr>
          <p:cNvPr id="4" name="Rounded Rectangle 3"/>
          <p:cNvSpPr/>
          <p:nvPr/>
        </p:nvSpPr>
        <p:spPr>
          <a:xfrm>
            <a:off x="118542" y="116632"/>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sym typeface="Wingdings" panose="05000000000000000000" pitchFamily="2" charset="2"/>
              </a:rPr>
              <a:t> </a:t>
            </a:r>
            <a:r>
              <a:rPr lang="en-IE" dirty="0" smtClean="0">
                <a:solidFill>
                  <a:schemeClr val="tx1"/>
                </a:solidFill>
              </a:rPr>
              <a:t>Continued</a:t>
            </a:r>
            <a:endParaRPr lang="en-IE" dirty="0">
              <a:solidFill>
                <a:schemeClr val="tx1"/>
              </a:solidFill>
            </a:endParaRPr>
          </a:p>
        </p:txBody>
      </p:sp>
    </p:spTree>
    <p:extLst>
      <p:ext uri="{BB962C8B-B14F-4D97-AF65-F5344CB8AC3E}">
        <p14:creationId xmlns:p14="http://schemas.microsoft.com/office/powerpoint/2010/main" val="20161797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E" sz="6600" dirty="0" smtClean="0">
                <a:solidFill>
                  <a:schemeClr val="bg1"/>
                </a:solidFill>
              </a:rPr>
              <a:t>Quick Sort</a:t>
            </a:r>
            <a:endParaRPr lang="en-IE" sz="6600" dirty="0">
              <a:solidFill>
                <a:schemeClr val="bg1"/>
              </a:solidFill>
            </a:endParaRPr>
          </a:p>
        </p:txBody>
      </p:sp>
    </p:spTree>
    <p:extLst>
      <p:ext uri="{BB962C8B-B14F-4D97-AF65-F5344CB8AC3E}">
        <p14:creationId xmlns:p14="http://schemas.microsoft.com/office/powerpoint/2010/main" val="16588324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Quick Sort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lstStyle/>
          <a:p>
            <a:r>
              <a:rPr lang="en-IE" dirty="0">
                <a:solidFill>
                  <a:schemeClr val="bg1"/>
                </a:solidFill>
              </a:rPr>
              <a:t>The key idea behind Quicksort is to pick a random value from the array, and starting from either side of the array, swap elements that are lower than the value in the right of the array with elements of the left of the array that are larger than the value, until we reach the point where the random value should be, then we put the random value in its place.</a:t>
            </a:r>
          </a:p>
          <a:p>
            <a:r>
              <a:rPr lang="en-IE" dirty="0">
                <a:solidFill>
                  <a:schemeClr val="bg1"/>
                </a:solidFill>
              </a:rPr>
              <a:t>We recursively do this process with the sub-arrays on either side of the random value ( called  the “pivot”).</a:t>
            </a:r>
          </a:p>
          <a:p>
            <a:endParaRPr lang="en-IE" dirty="0">
              <a:solidFill>
                <a:schemeClr val="bg1"/>
              </a:solidFill>
            </a:endParaRPr>
          </a:p>
        </p:txBody>
      </p:sp>
    </p:spTree>
    <p:extLst>
      <p:ext uri="{BB962C8B-B14F-4D97-AF65-F5344CB8AC3E}">
        <p14:creationId xmlns:p14="http://schemas.microsoft.com/office/powerpoint/2010/main" val="41927241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Quick Sort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M A I N   P R O G R A M ############</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p>
          <a:p>
            <a:pPr marL="0" indent="0">
              <a:buNone/>
            </a:pPr>
            <a:r>
              <a:rPr lang="en-IE" sz="2400" dirty="0">
                <a:solidFill>
                  <a:schemeClr val="bg1"/>
                </a:solidFill>
                <a:latin typeface="Courier New" panose="02070309020205020404" pitchFamily="49" charset="0"/>
                <a:cs typeface="Courier New" panose="02070309020205020404" pitchFamily="49" charset="0"/>
              </a:rPr>
              <a:t>Age = [54,26,93,17,77,31,44,55,20]</a:t>
            </a:r>
          </a:p>
          <a:p>
            <a:pPr marL="0" indent="0">
              <a:buNone/>
            </a:pPr>
            <a:r>
              <a:rPr lang="en-IE" sz="2400" dirty="0">
                <a:solidFill>
                  <a:schemeClr val="bg1"/>
                </a:solidFill>
                <a:latin typeface="Courier New" panose="02070309020205020404" pitchFamily="49" charset="0"/>
                <a:cs typeface="Courier New" panose="02070309020205020404" pitchFamily="49" charset="0"/>
              </a:rPr>
              <a:t>print(Age)</a:t>
            </a:r>
          </a:p>
          <a:p>
            <a:pPr marL="0" indent="0">
              <a:buNone/>
            </a:pPr>
            <a:r>
              <a:rPr lang="en-IE" sz="2400" dirty="0" err="1">
                <a:solidFill>
                  <a:schemeClr val="bg1"/>
                </a:solidFill>
                <a:latin typeface="Courier New" panose="02070309020205020404" pitchFamily="49" charset="0"/>
                <a:cs typeface="Courier New" panose="02070309020205020404" pitchFamily="49" charset="0"/>
              </a:rPr>
              <a:t>QuickSort</a:t>
            </a:r>
            <a:r>
              <a:rPr lang="en-IE" sz="2400" dirty="0">
                <a:solidFill>
                  <a:schemeClr val="bg1"/>
                </a:solidFill>
                <a:latin typeface="Courier New" panose="02070309020205020404" pitchFamily="49" charset="0"/>
                <a:cs typeface="Courier New" panose="02070309020205020404" pitchFamily="49" charset="0"/>
              </a:rPr>
              <a:t>(Age)</a:t>
            </a:r>
          </a:p>
          <a:p>
            <a:pPr marL="0" indent="0">
              <a:buNone/>
            </a:pPr>
            <a:r>
              <a:rPr lang="en-IE" sz="2400" dirty="0">
                <a:solidFill>
                  <a:schemeClr val="bg1"/>
                </a:solidFill>
                <a:latin typeface="Courier New" panose="02070309020205020404" pitchFamily="49" charset="0"/>
                <a:cs typeface="Courier New" panose="02070309020205020404" pitchFamily="49" charset="0"/>
              </a:rPr>
              <a:t>print(Age)</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p>
        </p:txBody>
      </p:sp>
    </p:spTree>
    <p:extLst>
      <p:ext uri="{BB962C8B-B14F-4D97-AF65-F5344CB8AC3E}">
        <p14:creationId xmlns:p14="http://schemas.microsoft.com/office/powerpoint/2010/main" val="16381689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E" sz="6600" dirty="0" smtClean="0">
                <a:solidFill>
                  <a:schemeClr val="bg1"/>
                </a:solidFill>
              </a:rPr>
              <a:t>Insertion Sort</a:t>
            </a:r>
            <a:endParaRPr lang="en-IE" sz="6600" dirty="0">
              <a:solidFill>
                <a:schemeClr val="bg1"/>
              </a:solidFill>
            </a:endParaRPr>
          </a:p>
        </p:txBody>
      </p:sp>
    </p:spTree>
    <p:extLst>
      <p:ext uri="{BB962C8B-B14F-4D97-AF65-F5344CB8AC3E}">
        <p14:creationId xmlns:p14="http://schemas.microsoft.com/office/powerpoint/2010/main" val="13728784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Quick Sort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QuickSort</a:t>
            </a:r>
            <a:r>
              <a:rPr lang="en-IE" sz="2400" dirty="0">
                <a:solidFill>
                  <a:schemeClr val="bg1"/>
                </a:solidFill>
                <a:latin typeface="Courier New" panose="02070309020205020404" pitchFamily="49" charset="0"/>
                <a:cs typeface="Courier New" panose="02070309020205020404" pitchFamily="49" charset="0"/>
              </a:rPr>
              <a:t>(Age</a:t>
            </a:r>
            <a:r>
              <a:rPr lang="en-IE" sz="2400" dirty="0" smtClean="0">
                <a:solidFill>
                  <a:schemeClr val="bg1"/>
                </a:solidFill>
                <a:latin typeface="Courier New" panose="02070309020205020404" pitchFamily="49" charset="0"/>
                <a:cs typeface="Courier New" panose="02070309020205020404" pitchFamily="49" charset="0"/>
              </a:rPr>
              <a:t>):</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MainQuickSort</a:t>
            </a:r>
            <a:r>
              <a:rPr lang="en-IE" sz="2400" dirty="0">
                <a:solidFill>
                  <a:schemeClr val="bg1"/>
                </a:solidFill>
                <a:latin typeface="Courier New" panose="02070309020205020404" pitchFamily="49" charset="0"/>
                <a:cs typeface="Courier New" panose="02070309020205020404" pitchFamily="49" charset="0"/>
              </a:rPr>
              <a:t>(Age, 0, </a:t>
            </a:r>
            <a:r>
              <a:rPr lang="en-IE" sz="2400" dirty="0" err="1">
                <a:solidFill>
                  <a:schemeClr val="bg1"/>
                </a:solidFill>
                <a:latin typeface="Courier New" panose="02070309020205020404" pitchFamily="49" charset="0"/>
                <a:cs typeface="Courier New" panose="02070309020205020404" pitchFamily="49" charset="0"/>
              </a:rPr>
              <a:t>len</a:t>
            </a:r>
            <a:r>
              <a:rPr lang="en-IE" sz="2400" dirty="0">
                <a:solidFill>
                  <a:schemeClr val="bg1"/>
                </a:solidFill>
                <a:latin typeface="Courier New" panose="02070309020205020404" pitchFamily="49" charset="0"/>
                <a:cs typeface="Courier New" panose="02070309020205020404" pitchFamily="49" charset="0"/>
              </a:rPr>
              <a:t>(Age) - 1</a:t>
            </a:r>
            <a:r>
              <a:rPr lang="en-IE" sz="2400" dirty="0" smtClean="0">
                <a:solidFill>
                  <a:schemeClr val="bg1"/>
                </a:solidFill>
                <a:latin typeface="Courier New" panose="02070309020205020404" pitchFamily="49" charset="0"/>
                <a:cs typeface="Courier New" panose="02070309020205020404" pitchFamily="49" charset="0"/>
              </a:rPr>
              <a:t>)</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 </a:t>
            </a:r>
            <a:r>
              <a:rPr lang="en-IE" sz="2400" dirty="0" err="1">
                <a:solidFill>
                  <a:schemeClr val="bg1"/>
                </a:solidFill>
                <a:latin typeface="Courier New" panose="02070309020205020404" pitchFamily="49" charset="0"/>
                <a:cs typeface="Courier New" panose="02070309020205020404" pitchFamily="49" charset="0"/>
              </a:rPr>
              <a:t>QuickSort</a:t>
            </a:r>
            <a:r>
              <a:rPr lang="en-IE" sz="2400" dirty="0">
                <a:solidFill>
                  <a:schemeClr val="bg1"/>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20680314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Quick Sort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MainQuickSort</a:t>
            </a:r>
            <a:r>
              <a:rPr lang="en-IE" sz="2400" dirty="0">
                <a:solidFill>
                  <a:schemeClr val="bg1"/>
                </a:solidFill>
                <a:latin typeface="Courier New" panose="02070309020205020404" pitchFamily="49" charset="0"/>
                <a:cs typeface="Courier New" panose="02070309020205020404" pitchFamily="49" charset="0"/>
              </a:rPr>
              <a:t>(Age, First, Last</a:t>
            </a:r>
            <a:r>
              <a:rPr lang="en-IE" sz="2400" dirty="0" smtClean="0">
                <a:solidFill>
                  <a:schemeClr val="bg1"/>
                </a:solidFill>
                <a:latin typeface="Courier New" panose="02070309020205020404" pitchFamily="49" charset="0"/>
                <a:cs typeface="Courier New" panose="02070309020205020404" pitchFamily="49" charset="0"/>
              </a:rPr>
              <a:t>):</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if First &lt; Last:</a:t>
            </a:r>
          </a:p>
          <a:p>
            <a:pPr marL="0" indent="0">
              <a:buNone/>
            </a:pPr>
            <a:r>
              <a:rPr lang="en-IE" sz="2400" dirty="0">
                <a:solidFill>
                  <a:schemeClr val="bg1"/>
                </a:solidFill>
                <a:latin typeface="Courier New" panose="02070309020205020404" pitchFamily="49" charset="0"/>
                <a:cs typeface="Courier New" panose="02070309020205020404" pitchFamily="49" charset="0"/>
              </a:rPr>
              <a:t>   # THEN</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splitpoint</a:t>
            </a:r>
            <a:r>
              <a:rPr lang="en-IE" sz="2400" dirty="0">
                <a:solidFill>
                  <a:schemeClr val="bg1"/>
                </a:solidFill>
                <a:latin typeface="Courier New" panose="02070309020205020404" pitchFamily="49" charset="0"/>
                <a:cs typeface="Courier New" panose="02070309020205020404" pitchFamily="49" charset="0"/>
              </a:rPr>
              <a:t> = Partition(Age, First, Last</a:t>
            </a:r>
            <a:r>
              <a:rPr lang="en-IE" sz="2400" dirty="0" smtClean="0">
                <a:solidFill>
                  <a:schemeClr val="bg1"/>
                </a:solidFill>
                <a:latin typeface="Courier New" panose="02070309020205020404" pitchFamily="49" charset="0"/>
                <a:cs typeface="Courier New" panose="02070309020205020404" pitchFamily="49" charset="0"/>
              </a:rPr>
              <a:t>)       </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MainQuickSort</a:t>
            </a:r>
            <a:r>
              <a:rPr lang="en-IE" sz="2400" dirty="0">
                <a:solidFill>
                  <a:schemeClr val="bg1"/>
                </a:solidFill>
                <a:latin typeface="Courier New" panose="02070309020205020404" pitchFamily="49" charset="0"/>
                <a:cs typeface="Courier New" panose="02070309020205020404" pitchFamily="49" charset="0"/>
              </a:rPr>
              <a:t>(Age, First, </a:t>
            </a:r>
            <a:r>
              <a:rPr lang="en-IE" sz="2400" dirty="0" err="1">
                <a:solidFill>
                  <a:schemeClr val="bg1"/>
                </a:solidFill>
                <a:latin typeface="Courier New" panose="02070309020205020404" pitchFamily="49" charset="0"/>
                <a:cs typeface="Courier New" panose="02070309020205020404" pitchFamily="49" charset="0"/>
              </a:rPr>
              <a:t>splitpoint</a:t>
            </a:r>
            <a:r>
              <a:rPr lang="en-IE" sz="2400" dirty="0">
                <a:solidFill>
                  <a:schemeClr val="bg1"/>
                </a:solidFill>
                <a:latin typeface="Courier New" panose="02070309020205020404" pitchFamily="49" charset="0"/>
                <a:cs typeface="Courier New" panose="02070309020205020404" pitchFamily="49" charset="0"/>
              </a:rPr>
              <a:t> - 1)</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MainQuickSort</a:t>
            </a:r>
            <a:r>
              <a:rPr lang="en-IE" sz="2400" dirty="0">
                <a:solidFill>
                  <a:schemeClr val="bg1"/>
                </a:solidFill>
                <a:latin typeface="Courier New" panose="02070309020205020404" pitchFamily="49" charset="0"/>
                <a:cs typeface="Courier New" panose="02070309020205020404" pitchFamily="49" charset="0"/>
              </a:rPr>
              <a:t>(Age, </a:t>
            </a:r>
            <a:r>
              <a:rPr lang="en-IE" sz="2400" dirty="0" err="1">
                <a:solidFill>
                  <a:schemeClr val="bg1"/>
                </a:solidFill>
                <a:latin typeface="Courier New" panose="02070309020205020404" pitchFamily="49" charset="0"/>
                <a:cs typeface="Courier New" panose="02070309020205020404" pitchFamily="49" charset="0"/>
              </a:rPr>
              <a:t>splitpoint</a:t>
            </a:r>
            <a:r>
              <a:rPr lang="en-IE" sz="2400" dirty="0">
                <a:solidFill>
                  <a:schemeClr val="bg1"/>
                </a:solidFill>
                <a:latin typeface="Courier New" panose="02070309020205020404" pitchFamily="49" charset="0"/>
                <a:cs typeface="Courier New" panose="02070309020205020404" pitchFamily="49" charset="0"/>
              </a:rPr>
              <a:t> + 1, Last</a:t>
            </a:r>
            <a:r>
              <a:rPr lang="en-IE" sz="2400" dirty="0" smtClean="0">
                <a:solidFill>
                  <a:schemeClr val="bg1"/>
                </a:solidFill>
                <a:latin typeface="Courier New" panose="02070309020205020404" pitchFamily="49" charset="0"/>
                <a:cs typeface="Courier New" panose="02070309020205020404" pitchFamily="49" charset="0"/>
              </a:rPr>
              <a:t>)</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 ENDIF</a:t>
            </a:r>
            <a:r>
              <a:rPr lang="en-IE" sz="2400" dirty="0" smtClean="0">
                <a:solidFill>
                  <a:schemeClr val="bg1"/>
                </a:solidFill>
                <a:latin typeface="Courier New" panose="02070309020205020404" pitchFamily="49" charset="0"/>
                <a:cs typeface="Courier New" panose="02070309020205020404" pitchFamily="49" charset="0"/>
              </a:rPr>
              <a:t>;</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 </a:t>
            </a:r>
            <a:r>
              <a:rPr lang="en-IE" sz="2400" dirty="0" err="1">
                <a:solidFill>
                  <a:schemeClr val="bg1"/>
                </a:solidFill>
                <a:latin typeface="Courier New" panose="02070309020205020404" pitchFamily="49" charset="0"/>
                <a:cs typeface="Courier New" panose="02070309020205020404" pitchFamily="49" charset="0"/>
              </a:rPr>
              <a:t>QuickSortHelper</a:t>
            </a:r>
            <a:r>
              <a:rPr lang="en-IE" sz="2400" dirty="0">
                <a:solidFill>
                  <a:schemeClr val="bg1"/>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1189921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Quick Sort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Partition(Age, First, Last):</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pivotvalue</a:t>
            </a:r>
            <a:r>
              <a:rPr lang="en-IE" sz="2400" dirty="0">
                <a:solidFill>
                  <a:schemeClr val="bg1"/>
                </a:solidFill>
                <a:latin typeface="Courier New" panose="02070309020205020404" pitchFamily="49" charset="0"/>
                <a:cs typeface="Courier New" panose="02070309020205020404" pitchFamily="49" charset="0"/>
              </a:rPr>
              <a:t> = Age[First]</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Finished = False</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LeftPointer</a:t>
            </a:r>
            <a:r>
              <a:rPr lang="en-IE" sz="2400" dirty="0">
                <a:solidFill>
                  <a:schemeClr val="bg1"/>
                </a:solidFill>
                <a:latin typeface="Courier New" panose="02070309020205020404" pitchFamily="49" charset="0"/>
                <a:cs typeface="Courier New" panose="02070309020205020404" pitchFamily="49" charset="0"/>
              </a:rPr>
              <a:t> = First + 1</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RightPointer</a:t>
            </a:r>
            <a:r>
              <a:rPr lang="en-IE" sz="2400" dirty="0">
                <a:solidFill>
                  <a:schemeClr val="bg1"/>
                </a:solidFill>
                <a:latin typeface="Courier New" panose="02070309020205020404" pitchFamily="49" charset="0"/>
                <a:cs typeface="Courier New" panose="02070309020205020404" pitchFamily="49" charset="0"/>
              </a:rPr>
              <a:t> = Last</a:t>
            </a:r>
          </a:p>
        </p:txBody>
      </p:sp>
      <p:sp>
        <p:nvSpPr>
          <p:cNvPr id="4" name="Rounded Rectangle 3"/>
          <p:cNvSpPr/>
          <p:nvPr/>
        </p:nvSpPr>
        <p:spPr>
          <a:xfrm>
            <a:off x="9983638" y="6093296"/>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Continued </a:t>
            </a:r>
            <a:r>
              <a:rPr lang="en-IE" dirty="0" smtClean="0">
                <a:solidFill>
                  <a:schemeClr val="tx1"/>
                </a:solidFill>
                <a:sym typeface="Wingdings" panose="05000000000000000000" pitchFamily="2" charset="2"/>
              </a:rPr>
              <a:t></a:t>
            </a:r>
            <a:endParaRPr lang="en-IE" dirty="0">
              <a:solidFill>
                <a:schemeClr val="tx1"/>
              </a:solidFill>
            </a:endParaRPr>
          </a:p>
        </p:txBody>
      </p:sp>
    </p:spTree>
    <p:extLst>
      <p:ext uri="{BB962C8B-B14F-4D97-AF65-F5344CB8AC3E}">
        <p14:creationId xmlns:p14="http://schemas.microsoft.com/office/powerpoint/2010/main" val="21524219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Quick Sort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1800" dirty="0" smtClean="0">
                <a:solidFill>
                  <a:schemeClr val="bg1"/>
                </a:solidFill>
                <a:latin typeface="Courier New" panose="02070309020205020404" pitchFamily="49" charset="0"/>
                <a:cs typeface="Courier New" panose="02070309020205020404" pitchFamily="49" charset="0"/>
              </a:rPr>
              <a:t>while </a:t>
            </a:r>
            <a:r>
              <a:rPr lang="en-IE" sz="1800" dirty="0">
                <a:solidFill>
                  <a:schemeClr val="bg1"/>
                </a:solidFill>
                <a:latin typeface="Courier New" panose="02070309020205020404" pitchFamily="49" charset="0"/>
                <a:cs typeface="Courier New" panose="02070309020205020404" pitchFamily="49" charset="0"/>
              </a:rPr>
              <a:t>not Finished:</a:t>
            </a:r>
          </a:p>
          <a:p>
            <a:pPr marL="0" indent="0">
              <a:buNone/>
            </a:pPr>
            <a:r>
              <a:rPr lang="en-IE" sz="1800" dirty="0">
                <a:solidFill>
                  <a:schemeClr val="bg1"/>
                </a:solidFill>
                <a:latin typeface="Courier New" panose="02070309020205020404" pitchFamily="49" charset="0"/>
                <a:cs typeface="Courier New" panose="02070309020205020404" pitchFamily="49" charset="0"/>
              </a:rPr>
              <a:t>    # </a:t>
            </a:r>
            <a:r>
              <a:rPr lang="en-IE" sz="1800" dirty="0" smtClean="0">
                <a:solidFill>
                  <a:schemeClr val="bg1"/>
                </a:solidFill>
                <a:latin typeface="Courier New" panose="02070309020205020404" pitchFamily="49" charset="0"/>
                <a:cs typeface="Courier New" panose="02070309020205020404" pitchFamily="49" charset="0"/>
              </a:rPr>
              <a:t>DO</a:t>
            </a:r>
          </a:p>
          <a:p>
            <a:pPr marL="0" indent="0">
              <a:buNone/>
            </a:pPr>
            <a:endParaRPr lang="en-IE" sz="1800" dirty="0">
              <a:solidFill>
                <a:schemeClr val="bg1"/>
              </a:solidFill>
              <a:latin typeface="Courier New" panose="02070309020205020404" pitchFamily="49" charset="0"/>
              <a:cs typeface="Courier New" panose="02070309020205020404" pitchFamily="49" charset="0"/>
            </a:endParaRPr>
          </a:p>
          <a:p>
            <a:pPr marL="0" indent="0">
              <a:buNone/>
            </a:pPr>
            <a:r>
              <a:rPr lang="en-IE" sz="1800" dirty="0" smtClean="0">
                <a:solidFill>
                  <a:schemeClr val="bg1"/>
                </a:solidFill>
                <a:latin typeface="Courier New" panose="02070309020205020404" pitchFamily="49" charset="0"/>
                <a:cs typeface="Courier New" panose="02070309020205020404" pitchFamily="49" charset="0"/>
              </a:rPr>
              <a:t>    while </a:t>
            </a:r>
            <a:r>
              <a:rPr lang="en-IE" sz="1800" dirty="0" err="1">
                <a:solidFill>
                  <a:schemeClr val="bg1"/>
                </a:solidFill>
                <a:latin typeface="Courier New" panose="02070309020205020404" pitchFamily="49" charset="0"/>
                <a:cs typeface="Courier New" panose="02070309020205020404" pitchFamily="49" charset="0"/>
              </a:rPr>
              <a:t>LeftPointer</a:t>
            </a:r>
            <a:r>
              <a:rPr lang="en-IE" sz="1800" dirty="0">
                <a:solidFill>
                  <a:schemeClr val="bg1"/>
                </a:solidFill>
                <a:latin typeface="Courier New" panose="02070309020205020404" pitchFamily="49" charset="0"/>
                <a:cs typeface="Courier New" panose="02070309020205020404" pitchFamily="49" charset="0"/>
              </a:rPr>
              <a:t> &lt;= </a:t>
            </a:r>
            <a:r>
              <a:rPr lang="en-IE" sz="1800" dirty="0" err="1">
                <a:solidFill>
                  <a:schemeClr val="bg1"/>
                </a:solidFill>
                <a:latin typeface="Courier New" panose="02070309020205020404" pitchFamily="49" charset="0"/>
                <a:cs typeface="Courier New" panose="02070309020205020404" pitchFamily="49" charset="0"/>
              </a:rPr>
              <a:t>RightPointer</a:t>
            </a:r>
            <a:r>
              <a:rPr lang="en-IE" sz="1800" dirty="0">
                <a:solidFill>
                  <a:schemeClr val="bg1"/>
                </a:solidFill>
                <a:latin typeface="Courier New" panose="02070309020205020404" pitchFamily="49" charset="0"/>
                <a:cs typeface="Courier New" panose="02070309020205020404" pitchFamily="49" charset="0"/>
              </a:rPr>
              <a:t> and Age[</a:t>
            </a:r>
            <a:r>
              <a:rPr lang="en-IE" sz="1800" dirty="0" err="1">
                <a:solidFill>
                  <a:schemeClr val="bg1"/>
                </a:solidFill>
                <a:latin typeface="Courier New" panose="02070309020205020404" pitchFamily="49" charset="0"/>
                <a:cs typeface="Courier New" panose="02070309020205020404" pitchFamily="49" charset="0"/>
              </a:rPr>
              <a:t>LeftPointer</a:t>
            </a:r>
            <a:r>
              <a:rPr lang="en-IE" sz="1800" dirty="0">
                <a:solidFill>
                  <a:schemeClr val="bg1"/>
                </a:solidFill>
                <a:latin typeface="Courier New" panose="02070309020205020404" pitchFamily="49" charset="0"/>
                <a:cs typeface="Courier New" panose="02070309020205020404" pitchFamily="49" charset="0"/>
              </a:rPr>
              <a:t>] &lt;= </a:t>
            </a:r>
            <a:r>
              <a:rPr lang="en-IE" sz="1800" dirty="0" err="1">
                <a:solidFill>
                  <a:schemeClr val="bg1"/>
                </a:solidFill>
                <a:latin typeface="Courier New" panose="02070309020205020404" pitchFamily="49" charset="0"/>
                <a:cs typeface="Courier New" panose="02070309020205020404" pitchFamily="49" charset="0"/>
              </a:rPr>
              <a:t>pivotvalue</a:t>
            </a:r>
            <a:r>
              <a:rPr lang="en-IE" sz="1800" dirty="0">
                <a:solidFill>
                  <a:schemeClr val="bg1"/>
                </a:solidFill>
                <a:latin typeface="Courier New" panose="02070309020205020404" pitchFamily="49" charset="0"/>
                <a:cs typeface="Courier New" panose="02070309020205020404" pitchFamily="49" charset="0"/>
              </a:rPr>
              <a:t>:</a:t>
            </a:r>
          </a:p>
          <a:p>
            <a:pPr marL="0" indent="0">
              <a:buNone/>
            </a:pPr>
            <a:r>
              <a:rPr lang="en-IE" sz="1800" dirty="0">
                <a:solidFill>
                  <a:schemeClr val="bg1"/>
                </a:solidFill>
                <a:latin typeface="Courier New" panose="02070309020205020404" pitchFamily="49" charset="0"/>
                <a:cs typeface="Courier New" panose="02070309020205020404" pitchFamily="49" charset="0"/>
              </a:rPr>
              <a:t>        # DO</a:t>
            </a:r>
          </a:p>
          <a:p>
            <a:pPr marL="0" indent="0">
              <a:buNone/>
            </a:pPr>
            <a:r>
              <a:rPr lang="en-IE" sz="1800" dirty="0">
                <a:solidFill>
                  <a:schemeClr val="bg1"/>
                </a:solidFill>
                <a:latin typeface="Courier New" panose="02070309020205020404" pitchFamily="49" charset="0"/>
                <a:cs typeface="Courier New" panose="02070309020205020404" pitchFamily="49" charset="0"/>
              </a:rPr>
              <a:t>           </a:t>
            </a:r>
            <a:r>
              <a:rPr lang="en-IE" sz="1800" dirty="0" err="1">
                <a:solidFill>
                  <a:schemeClr val="bg1"/>
                </a:solidFill>
                <a:latin typeface="Courier New" panose="02070309020205020404" pitchFamily="49" charset="0"/>
                <a:cs typeface="Courier New" panose="02070309020205020404" pitchFamily="49" charset="0"/>
              </a:rPr>
              <a:t>LeftPointer</a:t>
            </a:r>
            <a:r>
              <a:rPr lang="en-IE" sz="1800" dirty="0">
                <a:solidFill>
                  <a:schemeClr val="bg1"/>
                </a:solidFill>
                <a:latin typeface="Courier New" panose="02070309020205020404" pitchFamily="49" charset="0"/>
                <a:cs typeface="Courier New" panose="02070309020205020404" pitchFamily="49" charset="0"/>
              </a:rPr>
              <a:t> = </a:t>
            </a:r>
            <a:r>
              <a:rPr lang="en-IE" sz="1800" dirty="0" err="1">
                <a:solidFill>
                  <a:schemeClr val="bg1"/>
                </a:solidFill>
                <a:latin typeface="Courier New" panose="02070309020205020404" pitchFamily="49" charset="0"/>
                <a:cs typeface="Courier New" panose="02070309020205020404" pitchFamily="49" charset="0"/>
              </a:rPr>
              <a:t>LeftPointer</a:t>
            </a:r>
            <a:r>
              <a:rPr lang="en-IE" sz="1800" dirty="0">
                <a:solidFill>
                  <a:schemeClr val="bg1"/>
                </a:solidFill>
                <a:latin typeface="Courier New" panose="02070309020205020404" pitchFamily="49" charset="0"/>
                <a:cs typeface="Courier New" panose="02070309020205020404" pitchFamily="49" charset="0"/>
              </a:rPr>
              <a:t> + 1</a:t>
            </a:r>
          </a:p>
          <a:p>
            <a:pPr marL="0" indent="0">
              <a:buNone/>
            </a:pPr>
            <a:r>
              <a:rPr lang="en-IE" sz="1800" dirty="0">
                <a:solidFill>
                  <a:schemeClr val="bg1"/>
                </a:solidFill>
                <a:latin typeface="Courier New" panose="02070309020205020404" pitchFamily="49" charset="0"/>
                <a:cs typeface="Courier New" panose="02070309020205020404" pitchFamily="49" charset="0"/>
              </a:rPr>
              <a:t>        # ENDWHILE;</a:t>
            </a:r>
          </a:p>
          <a:p>
            <a:pPr marL="0" indent="0">
              <a:buNone/>
            </a:pPr>
            <a:endParaRPr lang="en-IE" sz="1800" dirty="0">
              <a:solidFill>
                <a:schemeClr val="bg1"/>
              </a:solidFill>
              <a:latin typeface="Courier New" panose="02070309020205020404" pitchFamily="49" charset="0"/>
              <a:cs typeface="Courier New" panose="02070309020205020404" pitchFamily="49" charset="0"/>
            </a:endParaRPr>
          </a:p>
          <a:p>
            <a:pPr marL="0" indent="0">
              <a:buNone/>
            </a:pPr>
            <a:r>
              <a:rPr lang="en-IE" sz="1800" dirty="0" smtClean="0">
                <a:solidFill>
                  <a:schemeClr val="bg1"/>
                </a:solidFill>
                <a:latin typeface="Courier New" panose="02070309020205020404" pitchFamily="49" charset="0"/>
                <a:cs typeface="Courier New" panose="02070309020205020404" pitchFamily="49" charset="0"/>
              </a:rPr>
              <a:t>   while </a:t>
            </a:r>
            <a:r>
              <a:rPr lang="en-IE" sz="1800" dirty="0">
                <a:solidFill>
                  <a:schemeClr val="bg1"/>
                </a:solidFill>
                <a:latin typeface="Courier New" panose="02070309020205020404" pitchFamily="49" charset="0"/>
                <a:cs typeface="Courier New" panose="02070309020205020404" pitchFamily="49" charset="0"/>
              </a:rPr>
              <a:t>Age[</a:t>
            </a:r>
            <a:r>
              <a:rPr lang="en-IE" sz="1800" dirty="0" err="1">
                <a:solidFill>
                  <a:schemeClr val="bg1"/>
                </a:solidFill>
                <a:latin typeface="Courier New" panose="02070309020205020404" pitchFamily="49" charset="0"/>
                <a:cs typeface="Courier New" panose="02070309020205020404" pitchFamily="49" charset="0"/>
              </a:rPr>
              <a:t>RightPointer</a:t>
            </a:r>
            <a:r>
              <a:rPr lang="en-IE" sz="1800" dirty="0">
                <a:solidFill>
                  <a:schemeClr val="bg1"/>
                </a:solidFill>
                <a:latin typeface="Courier New" panose="02070309020205020404" pitchFamily="49" charset="0"/>
                <a:cs typeface="Courier New" panose="02070309020205020404" pitchFamily="49" charset="0"/>
              </a:rPr>
              <a:t>] &gt;= </a:t>
            </a:r>
            <a:r>
              <a:rPr lang="en-IE" sz="1800" dirty="0" err="1">
                <a:solidFill>
                  <a:schemeClr val="bg1"/>
                </a:solidFill>
                <a:latin typeface="Courier New" panose="02070309020205020404" pitchFamily="49" charset="0"/>
                <a:cs typeface="Courier New" panose="02070309020205020404" pitchFamily="49" charset="0"/>
              </a:rPr>
              <a:t>pivotvalue</a:t>
            </a:r>
            <a:r>
              <a:rPr lang="en-IE" sz="1800" dirty="0">
                <a:solidFill>
                  <a:schemeClr val="bg1"/>
                </a:solidFill>
                <a:latin typeface="Courier New" panose="02070309020205020404" pitchFamily="49" charset="0"/>
                <a:cs typeface="Courier New" panose="02070309020205020404" pitchFamily="49" charset="0"/>
              </a:rPr>
              <a:t> and </a:t>
            </a:r>
            <a:r>
              <a:rPr lang="en-IE" sz="1800" dirty="0" err="1">
                <a:solidFill>
                  <a:schemeClr val="bg1"/>
                </a:solidFill>
                <a:latin typeface="Courier New" panose="02070309020205020404" pitchFamily="49" charset="0"/>
                <a:cs typeface="Courier New" panose="02070309020205020404" pitchFamily="49" charset="0"/>
              </a:rPr>
              <a:t>RightPointer</a:t>
            </a:r>
            <a:r>
              <a:rPr lang="en-IE" sz="1800" dirty="0">
                <a:solidFill>
                  <a:schemeClr val="bg1"/>
                </a:solidFill>
                <a:latin typeface="Courier New" panose="02070309020205020404" pitchFamily="49" charset="0"/>
                <a:cs typeface="Courier New" panose="02070309020205020404" pitchFamily="49" charset="0"/>
              </a:rPr>
              <a:t> &gt;= </a:t>
            </a:r>
            <a:r>
              <a:rPr lang="en-IE" sz="1800" dirty="0" err="1">
                <a:solidFill>
                  <a:schemeClr val="bg1"/>
                </a:solidFill>
                <a:latin typeface="Courier New" panose="02070309020205020404" pitchFamily="49" charset="0"/>
                <a:cs typeface="Courier New" panose="02070309020205020404" pitchFamily="49" charset="0"/>
              </a:rPr>
              <a:t>LeftPointer</a:t>
            </a:r>
            <a:r>
              <a:rPr lang="en-IE" sz="1800" dirty="0">
                <a:solidFill>
                  <a:schemeClr val="bg1"/>
                </a:solidFill>
                <a:latin typeface="Courier New" panose="02070309020205020404" pitchFamily="49" charset="0"/>
                <a:cs typeface="Courier New" panose="02070309020205020404" pitchFamily="49" charset="0"/>
              </a:rPr>
              <a:t>:</a:t>
            </a:r>
          </a:p>
          <a:p>
            <a:pPr marL="0" indent="0">
              <a:buNone/>
            </a:pPr>
            <a:r>
              <a:rPr lang="en-IE" sz="1800" dirty="0">
                <a:solidFill>
                  <a:schemeClr val="bg1"/>
                </a:solidFill>
                <a:latin typeface="Courier New" panose="02070309020205020404" pitchFamily="49" charset="0"/>
                <a:cs typeface="Courier New" panose="02070309020205020404" pitchFamily="49" charset="0"/>
              </a:rPr>
              <a:t>        # DO</a:t>
            </a:r>
          </a:p>
          <a:p>
            <a:pPr marL="0" indent="0">
              <a:buNone/>
            </a:pPr>
            <a:r>
              <a:rPr lang="en-IE" sz="1800" dirty="0">
                <a:solidFill>
                  <a:schemeClr val="bg1"/>
                </a:solidFill>
                <a:latin typeface="Courier New" panose="02070309020205020404" pitchFamily="49" charset="0"/>
                <a:cs typeface="Courier New" panose="02070309020205020404" pitchFamily="49" charset="0"/>
              </a:rPr>
              <a:t>           </a:t>
            </a:r>
            <a:r>
              <a:rPr lang="en-IE" sz="1800" dirty="0" err="1">
                <a:solidFill>
                  <a:schemeClr val="bg1"/>
                </a:solidFill>
                <a:latin typeface="Courier New" panose="02070309020205020404" pitchFamily="49" charset="0"/>
                <a:cs typeface="Courier New" panose="02070309020205020404" pitchFamily="49" charset="0"/>
              </a:rPr>
              <a:t>RightPointer</a:t>
            </a:r>
            <a:r>
              <a:rPr lang="en-IE" sz="1800" dirty="0">
                <a:solidFill>
                  <a:schemeClr val="bg1"/>
                </a:solidFill>
                <a:latin typeface="Courier New" panose="02070309020205020404" pitchFamily="49" charset="0"/>
                <a:cs typeface="Courier New" panose="02070309020205020404" pitchFamily="49" charset="0"/>
              </a:rPr>
              <a:t> = </a:t>
            </a:r>
            <a:r>
              <a:rPr lang="en-IE" sz="1800" dirty="0" err="1">
                <a:solidFill>
                  <a:schemeClr val="bg1"/>
                </a:solidFill>
                <a:latin typeface="Courier New" panose="02070309020205020404" pitchFamily="49" charset="0"/>
                <a:cs typeface="Courier New" panose="02070309020205020404" pitchFamily="49" charset="0"/>
              </a:rPr>
              <a:t>RightPointer</a:t>
            </a:r>
            <a:r>
              <a:rPr lang="en-IE" sz="1800" dirty="0">
                <a:solidFill>
                  <a:schemeClr val="bg1"/>
                </a:solidFill>
                <a:latin typeface="Courier New" panose="02070309020205020404" pitchFamily="49" charset="0"/>
                <a:cs typeface="Courier New" panose="02070309020205020404" pitchFamily="49" charset="0"/>
              </a:rPr>
              <a:t> - 1</a:t>
            </a:r>
          </a:p>
          <a:p>
            <a:pPr marL="0" indent="0">
              <a:buNone/>
            </a:pPr>
            <a:r>
              <a:rPr lang="en-IE" sz="1800" dirty="0">
                <a:solidFill>
                  <a:schemeClr val="bg1"/>
                </a:solidFill>
                <a:latin typeface="Courier New" panose="02070309020205020404" pitchFamily="49" charset="0"/>
                <a:cs typeface="Courier New" panose="02070309020205020404" pitchFamily="49" charset="0"/>
              </a:rPr>
              <a:t>        # ENDWHILE;</a:t>
            </a:r>
          </a:p>
        </p:txBody>
      </p:sp>
      <p:sp>
        <p:nvSpPr>
          <p:cNvPr id="4" name="Rounded Rectangle 3"/>
          <p:cNvSpPr/>
          <p:nvPr/>
        </p:nvSpPr>
        <p:spPr>
          <a:xfrm>
            <a:off x="118542" y="116632"/>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sym typeface="Wingdings" panose="05000000000000000000" pitchFamily="2" charset="2"/>
              </a:rPr>
              <a:t> </a:t>
            </a:r>
            <a:r>
              <a:rPr lang="en-IE" dirty="0" smtClean="0">
                <a:solidFill>
                  <a:schemeClr val="tx1"/>
                </a:solidFill>
              </a:rPr>
              <a:t>Continued</a:t>
            </a:r>
            <a:endParaRPr lang="en-IE" dirty="0">
              <a:solidFill>
                <a:schemeClr val="tx1"/>
              </a:solidFill>
            </a:endParaRPr>
          </a:p>
        </p:txBody>
      </p:sp>
      <p:sp>
        <p:nvSpPr>
          <p:cNvPr id="5" name="Rounded Rectangle 4"/>
          <p:cNvSpPr/>
          <p:nvPr/>
        </p:nvSpPr>
        <p:spPr>
          <a:xfrm>
            <a:off x="9983638" y="6093296"/>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Continued </a:t>
            </a:r>
            <a:r>
              <a:rPr lang="en-IE" dirty="0" smtClean="0">
                <a:solidFill>
                  <a:schemeClr val="tx1"/>
                </a:solidFill>
                <a:sym typeface="Wingdings" panose="05000000000000000000" pitchFamily="2" charset="2"/>
              </a:rPr>
              <a:t></a:t>
            </a:r>
            <a:endParaRPr lang="en-IE" dirty="0">
              <a:solidFill>
                <a:schemeClr val="tx1"/>
              </a:solidFill>
            </a:endParaRPr>
          </a:p>
        </p:txBody>
      </p:sp>
    </p:spTree>
    <p:extLst>
      <p:ext uri="{BB962C8B-B14F-4D97-AF65-F5344CB8AC3E}">
        <p14:creationId xmlns:p14="http://schemas.microsoft.com/office/powerpoint/2010/main" val="16936555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Quick Sort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000" dirty="0">
                <a:solidFill>
                  <a:schemeClr val="bg1"/>
                </a:solidFill>
                <a:latin typeface="Courier New" panose="02070309020205020404" pitchFamily="49" charset="0"/>
                <a:cs typeface="Courier New" panose="02070309020205020404" pitchFamily="49" charset="0"/>
              </a:rPr>
              <a:t> if </a:t>
            </a:r>
            <a:r>
              <a:rPr lang="en-IE" sz="2000" dirty="0" err="1">
                <a:solidFill>
                  <a:schemeClr val="bg1"/>
                </a:solidFill>
                <a:latin typeface="Courier New" panose="02070309020205020404" pitchFamily="49" charset="0"/>
                <a:cs typeface="Courier New" panose="02070309020205020404" pitchFamily="49" charset="0"/>
              </a:rPr>
              <a:t>RightPointer</a:t>
            </a:r>
            <a:r>
              <a:rPr lang="en-IE" sz="2000" dirty="0">
                <a:solidFill>
                  <a:schemeClr val="bg1"/>
                </a:solidFill>
                <a:latin typeface="Courier New" panose="02070309020205020404" pitchFamily="49" charset="0"/>
                <a:cs typeface="Courier New" panose="02070309020205020404" pitchFamily="49" charset="0"/>
              </a:rPr>
              <a:t> &lt; </a:t>
            </a:r>
            <a:r>
              <a:rPr lang="en-IE" sz="2000" dirty="0" err="1">
                <a:solidFill>
                  <a:schemeClr val="bg1"/>
                </a:solidFill>
                <a:latin typeface="Courier New" panose="02070309020205020404" pitchFamily="49" charset="0"/>
                <a:cs typeface="Courier New" panose="02070309020205020404" pitchFamily="49" charset="0"/>
              </a:rPr>
              <a:t>LeftPointer</a:t>
            </a:r>
            <a:r>
              <a:rPr lang="en-IE" sz="2000" dirty="0">
                <a:solidFill>
                  <a:schemeClr val="bg1"/>
                </a:solidFill>
                <a:latin typeface="Courier New" panose="02070309020205020404" pitchFamily="49" charset="0"/>
                <a:cs typeface="Courier New" panose="02070309020205020404" pitchFamily="49" charset="0"/>
              </a:rPr>
              <a:t>:</a:t>
            </a:r>
          </a:p>
          <a:p>
            <a:pPr marL="0" indent="0">
              <a:buNone/>
            </a:pPr>
            <a:r>
              <a:rPr lang="en-IE" sz="2000" dirty="0">
                <a:solidFill>
                  <a:schemeClr val="bg1"/>
                </a:solidFill>
                <a:latin typeface="Courier New" panose="02070309020205020404" pitchFamily="49" charset="0"/>
                <a:cs typeface="Courier New" panose="02070309020205020404" pitchFamily="49" charset="0"/>
              </a:rPr>
              <a:t>        # THEN</a:t>
            </a:r>
          </a:p>
          <a:p>
            <a:pPr marL="0" indent="0">
              <a:buNone/>
            </a:pPr>
            <a:r>
              <a:rPr lang="en-IE" sz="2000" dirty="0">
                <a:solidFill>
                  <a:schemeClr val="bg1"/>
                </a:solidFill>
                <a:latin typeface="Courier New" panose="02070309020205020404" pitchFamily="49" charset="0"/>
                <a:cs typeface="Courier New" panose="02070309020205020404" pitchFamily="49" charset="0"/>
              </a:rPr>
              <a:t>           Finished = True</a:t>
            </a:r>
          </a:p>
          <a:p>
            <a:pPr marL="0" indent="0">
              <a:buNone/>
            </a:pPr>
            <a:r>
              <a:rPr lang="en-IE" sz="2000" dirty="0">
                <a:solidFill>
                  <a:schemeClr val="bg1"/>
                </a:solidFill>
                <a:latin typeface="Courier New" panose="02070309020205020404" pitchFamily="49" charset="0"/>
                <a:cs typeface="Courier New" panose="02070309020205020404" pitchFamily="49" charset="0"/>
              </a:rPr>
              <a:t>       else:</a:t>
            </a:r>
          </a:p>
          <a:p>
            <a:pPr marL="0" indent="0">
              <a:buNone/>
            </a:pPr>
            <a:r>
              <a:rPr lang="en-IE" sz="2000" dirty="0" smtClean="0">
                <a:solidFill>
                  <a:schemeClr val="bg1"/>
                </a:solidFill>
                <a:latin typeface="Courier New" panose="02070309020205020404" pitchFamily="49" charset="0"/>
                <a:cs typeface="Courier New" panose="02070309020205020404" pitchFamily="49" charset="0"/>
              </a:rPr>
              <a:t>           temp </a:t>
            </a:r>
            <a:r>
              <a:rPr lang="en-IE" sz="2000" dirty="0">
                <a:solidFill>
                  <a:schemeClr val="bg1"/>
                </a:solidFill>
                <a:latin typeface="Courier New" panose="02070309020205020404" pitchFamily="49" charset="0"/>
                <a:cs typeface="Courier New" panose="02070309020205020404" pitchFamily="49" charset="0"/>
              </a:rPr>
              <a:t>= Age[</a:t>
            </a:r>
            <a:r>
              <a:rPr lang="en-IE" sz="2000" dirty="0" err="1">
                <a:solidFill>
                  <a:schemeClr val="bg1"/>
                </a:solidFill>
                <a:latin typeface="Courier New" panose="02070309020205020404" pitchFamily="49" charset="0"/>
                <a:cs typeface="Courier New" panose="02070309020205020404" pitchFamily="49" charset="0"/>
              </a:rPr>
              <a:t>LeftPointer</a:t>
            </a:r>
            <a:r>
              <a:rPr lang="en-IE" sz="2000" dirty="0">
                <a:solidFill>
                  <a:schemeClr val="bg1"/>
                </a:solidFill>
                <a:latin typeface="Courier New" panose="02070309020205020404" pitchFamily="49" charset="0"/>
                <a:cs typeface="Courier New" panose="02070309020205020404" pitchFamily="49" charset="0"/>
              </a:rPr>
              <a:t>]</a:t>
            </a:r>
          </a:p>
          <a:p>
            <a:pPr marL="0" indent="0">
              <a:buNone/>
            </a:pPr>
            <a:r>
              <a:rPr lang="en-IE" sz="2000" dirty="0">
                <a:solidFill>
                  <a:schemeClr val="bg1"/>
                </a:solidFill>
                <a:latin typeface="Courier New" panose="02070309020205020404" pitchFamily="49" charset="0"/>
                <a:cs typeface="Courier New" panose="02070309020205020404" pitchFamily="49" charset="0"/>
              </a:rPr>
              <a:t>           Age[</a:t>
            </a:r>
            <a:r>
              <a:rPr lang="en-IE" sz="2000" dirty="0" err="1">
                <a:solidFill>
                  <a:schemeClr val="bg1"/>
                </a:solidFill>
                <a:latin typeface="Courier New" panose="02070309020205020404" pitchFamily="49" charset="0"/>
                <a:cs typeface="Courier New" panose="02070309020205020404" pitchFamily="49" charset="0"/>
              </a:rPr>
              <a:t>LeftPointer</a:t>
            </a:r>
            <a:r>
              <a:rPr lang="en-IE" sz="2000" dirty="0">
                <a:solidFill>
                  <a:schemeClr val="bg1"/>
                </a:solidFill>
                <a:latin typeface="Courier New" panose="02070309020205020404" pitchFamily="49" charset="0"/>
                <a:cs typeface="Courier New" panose="02070309020205020404" pitchFamily="49" charset="0"/>
              </a:rPr>
              <a:t>] = Age[</a:t>
            </a:r>
            <a:r>
              <a:rPr lang="en-IE" sz="2000" dirty="0" err="1">
                <a:solidFill>
                  <a:schemeClr val="bg1"/>
                </a:solidFill>
                <a:latin typeface="Courier New" panose="02070309020205020404" pitchFamily="49" charset="0"/>
                <a:cs typeface="Courier New" panose="02070309020205020404" pitchFamily="49" charset="0"/>
              </a:rPr>
              <a:t>RightPointer</a:t>
            </a:r>
            <a:r>
              <a:rPr lang="en-IE" sz="2000" dirty="0">
                <a:solidFill>
                  <a:schemeClr val="bg1"/>
                </a:solidFill>
                <a:latin typeface="Courier New" panose="02070309020205020404" pitchFamily="49" charset="0"/>
                <a:cs typeface="Courier New" panose="02070309020205020404" pitchFamily="49" charset="0"/>
              </a:rPr>
              <a:t>]</a:t>
            </a:r>
          </a:p>
          <a:p>
            <a:pPr marL="0" indent="0">
              <a:buNone/>
            </a:pPr>
            <a:r>
              <a:rPr lang="en-IE" sz="2000" dirty="0">
                <a:solidFill>
                  <a:schemeClr val="bg1"/>
                </a:solidFill>
                <a:latin typeface="Courier New" panose="02070309020205020404" pitchFamily="49" charset="0"/>
                <a:cs typeface="Courier New" panose="02070309020205020404" pitchFamily="49" charset="0"/>
              </a:rPr>
              <a:t>           Age[</a:t>
            </a:r>
            <a:r>
              <a:rPr lang="en-IE" sz="2000" dirty="0" err="1">
                <a:solidFill>
                  <a:schemeClr val="bg1"/>
                </a:solidFill>
                <a:latin typeface="Courier New" panose="02070309020205020404" pitchFamily="49" charset="0"/>
                <a:cs typeface="Courier New" panose="02070309020205020404" pitchFamily="49" charset="0"/>
              </a:rPr>
              <a:t>RightPointer</a:t>
            </a:r>
            <a:r>
              <a:rPr lang="en-IE" sz="2000" dirty="0">
                <a:solidFill>
                  <a:schemeClr val="bg1"/>
                </a:solidFill>
                <a:latin typeface="Courier New" panose="02070309020205020404" pitchFamily="49" charset="0"/>
                <a:cs typeface="Courier New" panose="02070309020205020404" pitchFamily="49" charset="0"/>
              </a:rPr>
              <a:t>] = temp</a:t>
            </a:r>
          </a:p>
          <a:p>
            <a:pPr marL="0" indent="0">
              <a:buNone/>
            </a:pPr>
            <a:r>
              <a:rPr lang="en-IE" sz="2000" dirty="0" smtClean="0">
                <a:solidFill>
                  <a:schemeClr val="bg1"/>
                </a:solidFill>
                <a:latin typeface="Courier New" panose="02070309020205020404" pitchFamily="49" charset="0"/>
                <a:cs typeface="Courier New" panose="02070309020205020404" pitchFamily="49" charset="0"/>
              </a:rPr>
              <a:t># </a:t>
            </a:r>
            <a:r>
              <a:rPr lang="en-IE" sz="2000" dirty="0">
                <a:solidFill>
                  <a:schemeClr val="bg1"/>
                </a:solidFill>
                <a:latin typeface="Courier New" panose="02070309020205020404" pitchFamily="49" charset="0"/>
                <a:cs typeface="Courier New" panose="02070309020205020404" pitchFamily="49" charset="0"/>
              </a:rPr>
              <a:t>ENDIF;</a:t>
            </a:r>
          </a:p>
        </p:txBody>
      </p:sp>
      <p:sp>
        <p:nvSpPr>
          <p:cNvPr id="4" name="Rounded Rectangle 3"/>
          <p:cNvSpPr/>
          <p:nvPr/>
        </p:nvSpPr>
        <p:spPr>
          <a:xfrm>
            <a:off x="118542" y="116632"/>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sym typeface="Wingdings" panose="05000000000000000000" pitchFamily="2" charset="2"/>
              </a:rPr>
              <a:t> </a:t>
            </a:r>
            <a:r>
              <a:rPr lang="en-IE" dirty="0" smtClean="0">
                <a:solidFill>
                  <a:schemeClr val="tx1"/>
                </a:solidFill>
              </a:rPr>
              <a:t>Continued</a:t>
            </a:r>
            <a:endParaRPr lang="en-IE" dirty="0">
              <a:solidFill>
                <a:schemeClr val="tx1"/>
              </a:solidFill>
            </a:endParaRPr>
          </a:p>
        </p:txBody>
      </p:sp>
      <p:sp>
        <p:nvSpPr>
          <p:cNvPr id="5" name="Rounded Rectangle 4"/>
          <p:cNvSpPr/>
          <p:nvPr/>
        </p:nvSpPr>
        <p:spPr>
          <a:xfrm>
            <a:off x="9983638" y="6093296"/>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rPr>
              <a:t>Continued </a:t>
            </a:r>
            <a:r>
              <a:rPr lang="en-IE" dirty="0" smtClean="0">
                <a:solidFill>
                  <a:schemeClr val="tx1"/>
                </a:solidFill>
                <a:sym typeface="Wingdings" panose="05000000000000000000" pitchFamily="2" charset="2"/>
              </a:rPr>
              <a:t></a:t>
            </a:r>
            <a:endParaRPr lang="en-IE" dirty="0">
              <a:solidFill>
                <a:schemeClr val="tx1"/>
              </a:solidFill>
            </a:endParaRPr>
          </a:p>
        </p:txBody>
      </p:sp>
    </p:spTree>
    <p:extLst>
      <p:ext uri="{BB962C8B-B14F-4D97-AF65-F5344CB8AC3E}">
        <p14:creationId xmlns:p14="http://schemas.microsoft.com/office/powerpoint/2010/main" val="2659371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Quick Sort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000" dirty="0">
                <a:solidFill>
                  <a:schemeClr val="bg1"/>
                </a:solidFill>
                <a:latin typeface="Courier New" panose="02070309020205020404" pitchFamily="49" charset="0"/>
                <a:cs typeface="Courier New" panose="02070309020205020404" pitchFamily="49" charset="0"/>
              </a:rPr>
              <a:t> </a:t>
            </a:r>
            <a:r>
              <a:rPr lang="en-IE" sz="2000" dirty="0" smtClean="0">
                <a:solidFill>
                  <a:schemeClr val="bg1"/>
                </a:solidFill>
                <a:latin typeface="Courier New" panose="02070309020205020404" pitchFamily="49" charset="0"/>
                <a:cs typeface="Courier New" panose="02070309020205020404" pitchFamily="49" charset="0"/>
              </a:rPr>
              <a:t>  # </a:t>
            </a:r>
            <a:r>
              <a:rPr lang="en-IE" sz="2000" dirty="0">
                <a:solidFill>
                  <a:schemeClr val="bg1"/>
                </a:solidFill>
                <a:latin typeface="Courier New" panose="02070309020205020404" pitchFamily="49" charset="0"/>
                <a:cs typeface="Courier New" panose="02070309020205020404" pitchFamily="49" charset="0"/>
              </a:rPr>
              <a:t>ENDWHILE;</a:t>
            </a:r>
          </a:p>
          <a:p>
            <a:pPr marL="0" indent="0">
              <a:buNone/>
            </a:pPr>
            <a:endParaRPr lang="en-IE" sz="2000" dirty="0">
              <a:solidFill>
                <a:schemeClr val="bg1"/>
              </a:solidFill>
              <a:latin typeface="Courier New" panose="02070309020205020404" pitchFamily="49" charset="0"/>
              <a:cs typeface="Courier New" panose="02070309020205020404" pitchFamily="49" charset="0"/>
            </a:endParaRPr>
          </a:p>
          <a:p>
            <a:pPr marL="0" indent="0">
              <a:buNone/>
            </a:pPr>
            <a:r>
              <a:rPr lang="en-IE" sz="2000" dirty="0">
                <a:solidFill>
                  <a:schemeClr val="bg1"/>
                </a:solidFill>
                <a:latin typeface="Courier New" panose="02070309020205020404" pitchFamily="49" charset="0"/>
                <a:cs typeface="Courier New" panose="02070309020205020404" pitchFamily="49" charset="0"/>
              </a:rPr>
              <a:t>   # Swap First with </a:t>
            </a:r>
            <a:r>
              <a:rPr lang="en-IE" sz="2000" dirty="0" err="1">
                <a:solidFill>
                  <a:schemeClr val="bg1"/>
                </a:solidFill>
                <a:latin typeface="Courier New" panose="02070309020205020404" pitchFamily="49" charset="0"/>
                <a:cs typeface="Courier New" panose="02070309020205020404" pitchFamily="49" charset="0"/>
              </a:rPr>
              <a:t>RightPointer</a:t>
            </a:r>
            <a:endParaRPr lang="en-IE" sz="2000" dirty="0">
              <a:solidFill>
                <a:schemeClr val="bg1"/>
              </a:solidFill>
              <a:latin typeface="Courier New" panose="02070309020205020404" pitchFamily="49" charset="0"/>
              <a:cs typeface="Courier New" panose="02070309020205020404" pitchFamily="49" charset="0"/>
            </a:endParaRPr>
          </a:p>
          <a:p>
            <a:pPr marL="0" indent="0">
              <a:buNone/>
            </a:pPr>
            <a:r>
              <a:rPr lang="en-IE" sz="2000" dirty="0">
                <a:solidFill>
                  <a:schemeClr val="bg1"/>
                </a:solidFill>
                <a:latin typeface="Courier New" panose="02070309020205020404" pitchFamily="49" charset="0"/>
                <a:cs typeface="Courier New" panose="02070309020205020404" pitchFamily="49" charset="0"/>
              </a:rPr>
              <a:t>   # In other words, put the PIVOT value in its correct place</a:t>
            </a:r>
          </a:p>
          <a:p>
            <a:pPr marL="0" indent="0">
              <a:buNone/>
            </a:pPr>
            <a:r>
              <a:rPr lang="en-IE" sz="2000" dirty="0">
                <a:solidFill>
                  <a:schemeClr val="bg1"/>
                </a:solidFill>
                <a:latin typeface="Courier New" panose="02070309020205020404" pitchFamily="49" charset="0"/>
                <a:cs typeface="Courier New" panose="02070309020205020404" pitchFamily="49" charset="0"/>
              </a:rPr>
              <a:t>   temp = Age[First]</a:t>
            </a:r>
          </a:p>
          <a:p>
            <a:pPr marL="0" indent="0">
              <a:buNone/>
            </a:pPr>
            <a:r>
              <a:rPr lang="en-IE" sz="2000" dirty="0">
                <a:solidFill>
                  <a:schemeClr val="bg1"/>
                </a:solidFill>
                <a:latin typeface="Courier New" panose="02070309020205020404" pitchFamily="49" charset="0"/>
                <a:cs typeface="Courier New" panose="02070309020205020404" pitchFamily="49" charset="0"/>
              </a:rPr>
              <a:t>   Age[First] = Age[</a:t>
            </a:r>
            <a:r>
              <a:rPr lang="en-IE" sz="2000" dirty="0" err="1">
                <a:solidFill>
                  <a:schemeClr val="bg1"/>
                </a:solidFill>
                <a:latin typeface="Courier New" panose="02070309020205020404" pitchFamily="49" charset="0"/>
                <a:cs typeface="Courier New" panose="02070309020205020404" pitchFamily="49" charset="0"/>
              </a:rPr>
              <a:t>RightPointer</a:t>
            </a:r>
            <a:r>
              <a:rPr lang="en-IE" sz="2000" dirty="0">
                <a:solidFill>
                  <a:schemeClr val="bg1"/>
                </a:solidFill>
                <a:latin typeface="Courier New" panose="02070309020205020404" pitchFamily="49" charset="0"/>
                <a:cs typeface="Courier New" panose="02070309020205020404" pitchFamily="49" charset="0"/>
              </a:rPr>
              <a:t>]</a:t>
            </a:r>
          </a:p>
          <a:p>
            <a:pPr marL="0" indent="0">
              <a:buNone/>
            </a:pPr>
            <a:r>
              <a:rPr lang="en-IE" sz="2000" dirty="0">
                <a:solidFill>
                  <a:schemeClr val="bg1"/>
                </a:solidFill>
                <a:latin typeface="Courier New" panose="02070309020205020404" pitchFamily="49" charset="0"/>
                <a:cs typeface="Courier New" panose="02070309020205020404" pitchFamily="49" charset="0"/>
              </a:rPr>
              <a:t>   Age[</a:t>
            </a:r>
            <a:r>
              <a:rPr lang="en-IE" sz="2000" dirty="0" err="1">
                <a:solidFill>
                  <a:schemeClr val="bg1"/>
                </a:solidFill>
                <a:latin typeface="Courier New" panose="02070309020205020404" pitchFamily="49" charset="0"/>
                <a:cs typeface="Courier New" panose="02070309020205020404" pitchFamily="49" charset="0"/>
              </a:rPr>
              <a:t>RightPointer</a:t>
            </a:r>
            <a:r>
              <a:rPr lang="en-IE" sz="2000" dirty="0">
                <a:solidFill>
                  <a:schemeClr val="bg1"/>
                </a:solidFill>
                <a:latin typeface="Courier New" panose="02070309020205020404" pitchFamily="49" charset="0"/>
                <a:cs typeface="Courier New" panose="02070309020205020404" pitchFamily="49" charset="0"/>
              </a:rPr>
              <a:t>] = temp</a:t>
            </a:r>
          </a:p>
          <a:p>
            <a:pPr marL="0" indent="0">
              <a:buNone/>
            </a:pPr>
            <a:endParaRPr lang="en-IE" sz="2000" dirty="0">
              <a:solidFill>
                <a:schemeClr val="bg1"/>
              </a:solidFill>
              <a:latin typeface="Courier New" panose="02070309020205020404" pitchFamily="49" charset="0"/>
              <a:cs typeface="Courier New" panose="02070309020205020404" pitchFamily="49" charset="0"/>
            </a:endParaRPr>
          </a:p>
          <a:p>
            <a:pPr marL="0" indent="0">
              <a:buNone/>
            </a:pPr>
            <a:r>
              <a:rPr lang="en-IE" sz="2000" dirty="0">
                <a:solidFill>
                  <a:schemeClr val="bg1"/>
                </a:solidFill>
                <a:latin typeface="Courier New" panose="02070309020205020404" pitchFamily="49" charset="0"/>
                <a:cs typeface="Courier New" panose="02070309020205020404" pitchFamily="49" charset="0"/>
              </a:rPr>
              <a:t>   return </a:t>
            </a:r>
            <a:r>
              <a:rPr lang="en-IE" sz="2000" dirty="0" err="1">
                <a:solidFill>
                  <a:schemeClr val="bg1"/>
                </a:solidFill>
                <a:latin typeface="Courier New" panose="02070309020205020404" pitchFamily="49" charset="0"/>
                <a:cs typeface="Courier New" panose="02070309020205020404" pitchFamily="49" charset="0"/>
              </a:rPr>
              <a:t>RightPointer</a:t>
            </a:r>
            <a:endParaRPr lang="en-IE" sz="2000" dirty="0">
              <a:solidFill>
                <a:schemeClr val="bg1"/>
              </a:solidFill>
              <a:latin typeface="Courier New" panose="02070309020205020404" pitchFamily="49" charset="0"/>
              <a:cs typeface="Courier New" panose="02070309020205020404" pitchFamily="49" charset="0"/>
            </a:endParaRPr>
          </a:p>
          <a:p>
            <a:pPr marL="0" indent="0">
              <a:buNone/>
            </a:pPr>
            <a:endParaRPr lang="en-IE" sz="2000" dirty="0">
              <a:solidFill>
                <a:schemeClr val="bg1"/>
              </a:solidFill>
              <a:latin typeface="Courier New" panose="02070309020205020404" pitchFamily="49" charset="0"/>
              <a:cs typeface="Courier New" panose="02070309020205020404" pitchFamily="49" charset="0"/>
            </a:endParaRPr>
          </a:p>
          <a:p>
            <a:pPr marL="0" indent="0">
              <a:buNone/>
            </a:pPr>
            <a:r>
              <a:rPr lang="en-IE" sz="2000" dirty="0">
                <a:solidFill>
                  <a:schemeClr val="bg1"/>
                </a:solidFill>
                <a:latin typeface="Courier New" panose="02070309020205020404" pitchFamily="49" charset="0"/>
                <a:cs typeface="Courier New" panose="02070309020205020404" pitchFamily="49" charset="0"/>
              </a:rPr>
              <a:t># END partition.</a:t>
            </a:r>
          </a:p>
        </p:txBody>
      </p:sp>
      <p:sp>
        <p:nvSpPr>
          <p:cNvPr id="4" name="Rounded Rectangle 3"/>
          <p:cNvSpPr/>
          <p:nvPr/>
        </p:nvSpPr>
        <p:spPr>
          <a:xfrm>
            <a:off x="118542" y="116632"/>
            <a:ext cx="2088232" cy="5760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dirty="0" smtClean="0">
                <a:solidFill>
                  <a:schemeClr val="tx1"/>
                </a:solidFill>
                <a:sym typeface="Wingdings" panose="05000000000000000000" pitchFamily="2" charset="2"/>
              </a:rPr>
              <a:t> </a:t>
            </a:r>
            <a:r>
              <a:rPr lang="en-IE" dirty="0" smtClean="0">
                <a:solidFill>
                  <a:schemeClr val="tx1"/>
                </a:solidFill>
              </a:rPr>
              <a:t>Continued</a:t>
            </a:r>
            <a:endParaRPr lang="en-IE" dirty="0">
              <a:solidFill>
                <a:schemeClr val="tx1"/>
              </a:solidFill>
            </a:endParaRPr>
          </a:p>
        </p:txBody>
      </p:sp>
    </p:spTree>
    <p:extLst>
      <p:ext uri="{BB962C8B-B14F-4D97-AF65-F5344CB8AC3E}">
        <p14:creationId xmlns:p14="http://schemas.microsoft.com/office/powerpoint/2010/main" val="17043163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ctrTitle"/>
          </p:nvPr>
        </p:nvSpPr>
        <p:spPr/>
        <p:txBody>
          <a:bodyPr>
            <a:normAutofit/>
          </a:bodyPr>
          <a:lstStyle/>
          <a:p>
            <a:r>
              <a:rPr lang="en-IE" altLang="en-US" sz="6600" dirty="0" smtClean="0"/>
              <a:t>etc.</a:t>
            </a:r>
            <a:endParaRPr lang="en-GB" altLang="en-US" sz="6600" dirty="0"/>
          </a:p>
        </p:txBody>
      </p:sp>
      <p:sp>
        <p:nvSpPr>
          <p:cNvPr id="39939" name="Rectangle 3"/>
          <p:cNvSpPr>
            <a:spLocks noGrp="1" noChangeArrowheads="1"/>
          </p:cNvSpPr>
          <p:nvPr>
            <p:ph type="subTitle" idx="1"/>
          </p:nvPr>
        </p:nvSpPr>
        <p:spPr/>
        <p:txBody>
          <a:bodyPr/>
          <a:lstStyle/>
          <a:p>
            <a:r>
              <a:rPr lang="en-IE" altLang="en-US">
                <a:latin typeface="+mj-lt"/>
              </a:rPr>
              <a:t> </a:t>
            </a:r>
          </a:p>
          <a:p>
            <a:endParaRPr lang="en-GB" altLang="en-US">
              <a:latin typeface="+mj-lt"/>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02" y="-13855"/>
            <a:ext cx="12181174" cy="6858001"/>
          </a:xfrm>
          <a:prstGeom prst="rect">
            <a:avLst/>
          </a:prstGeom>
        </p:spPr>
      </p:pic>
    </p:spTree>
    <p:extLst>
      <p:ext uri="{BB962C8B-B14F-4D97-AF65-F5344CB8AC3E}">
        <p14:creationId xmlns:p14="http://schemas.microsoft.com/office/powerpoint/2010/main" val="41480384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Insertion Sort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lstStyle/>
          <a:p>
            <a:r>
              <a:rPr lang="en-IE" dirty="0">
                <a:solidFill>
                  <a:schemeClr val="bg1"/>
                </a:solidFill>
              </a:rPr>
              <a:t>Insertion Sort works by taking the first two elements of the list, sorting them, then taking the third one, and sorting that into the first two, then taking the fourth element and sorting that into the first three, etc.</a:t>
            </a:r>
          </a:p>
          <a:p>
            <a:endParaRPr lang="en-IE" dirty="0">
              <a:solidFill>
                <a:schemeClr val="bg1"/>
              </a:solidFill>
            </a:endParaRPr>
          </a:p>
        </p:txBody>
      </p:sp>
    </p:spTree>
    <p:extLst>
      <p:ext uri="{BB962C8B-B14F-4D97-AF65-F5344CB8AC3E}">
        <p14:creationId xmlns:p14="http://schemas.microsoft.com/office/powerpoint/2010/main" val="33581922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Insertion Sort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MAIN PROGRAM ##########</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Age = [44, 23, 42, 33, 18, 54, 34, 16]</a:t>
            </a:r>
          </a:p>
          <a:p>
            <a:pPr marL="0" indent="0">
              <a:buNone/>
            </a:pPr>
            <a:r>
              <a:rPr lang="en-IE" sz="2400" dirty="0">
                <a:solidFill>
                  <a:schemeClr val="bg1"/>
                </a:solidFill>
                <a:latin typeface="Courier New" panose="02070309020205020404" pitchFamily="49" charset="0"/>
                <a:cs typeface="Courier New" panose="02070309020205020404" pitchFamily="49" charset="0"/>
              </a:rPr>
              <a:t>print(Age)</a:t>
            </a:r>
          </a:p>
          <a:p>
            <a:pPr marL="0" indent="0">
              <a:buNone/>
            </a:pPr>
            <a:r>
              <a:rPr lang="en-IE" sz="2400" dirty="0" err="1">
                <a:solidFill>
                  <a:schemeClr val="bg1"/>
                </a:solidFill>
                <a:latin typeface="Courier New" panose="02070309020205020404" pitchFamily="49" charset="0"/>
                <a:cs typeface="Courier New" panose="02070309020205020404" pitchFamily="49" charset="0"/>
              </a:rPr>
              <a:t>InsertionSort</a:t>
            </a:r>
            <a:r>
              <a:rPr lang="en-IE" sz="2400" dirty="0">
                <a:solidFill>
                  <a:schemeClr val="bg1"/>
                </a:solidFill>
                <a:latin typeface="Courier New" panose="02070309020205020404" pitchFamily="49" charset="0"/>
                <a:cs typeface="Courier New" panose="02070309020205020404" pitchFamily="49" charset="0"/>
              </a:rPr>
              <a:t>(Age)</a:t>
            </a:r>
          </a:p>
          <a:p>
            <a:pPr marL="0" indent="0">
              <a:buNone/>
            </a:pPr>
            <a:r>
              <a:rPr lang="en-IE" sz="2400" dirty="0">
                <a:solidFill>
                  <a:schemeClr val="bg1"/>
                </a:solidFill>
                <a:latin typeface="Courier New" panose="02070309020205020404" pitchFamily="49" charset="0"/>
                <a:cs typeface="Courier New" panose="02070309020205020404" pitchFamily="49" charset="0"/>
              </a:rPr>
              <a:t>print(Age)</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endParaRPr lang="en-IE" sz="2400" dirty="0">
              <a:solidFill>
                <a:schemeClr val="bg1"/>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9653529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Insertion Sort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fontScale="85000" lnSpcReduction="20000"/>
          </a:bodyPr>
          <a:lstStyle/>
          <a:p>
            <a:pPr marL="0" indent="0">
              <a:buNone/>
            </a:pPr>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InsertionSort</a:t>
            </a:r>
            <a:r>
              <a:rPr lang="en-IE" sz="2400" dirty="0">
                <a:solidFill>
                  <a:schemeClr val="bg1"/>
                </a:solidFill>
                <a:latin typeface="Courier New" panose="02070309020205020404" pitchFamily="49" charset="0"/>
                <a:cs typeface="Courier New" panose="02070309020205020404" pitchFamily="49" charset="0"/>
              </a:rPr>
              <a:t>(Age</a:t>
            </a:r>
            <a:r>
              <a:rPr lang="en-IE" sz="2400" dirty="0" smtClean="0">
                <a:solidFill>
                  <a:schemeClr val="bg1"/>
                </a:solidFill>
                <a:latin typeface="Courier New" panose="02070309020205020404" pitchFamily="49" charset="0"/>
                <a:cs typeface="Courier New" panose="02070309020205020404" pitchFamily="49" charset="0"/>
              </a:rPr>
              <a:t>):</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for Index in range(1,len(Age)):</a:t>
            </a:r>
          </a:p>
          <a:p>
            <a:pPr marL="0" indent="0">
              <a:buNone/>
            </a:pPr>
            <a:r>
              <a:rPr lang="en-IE" sz="2400" dirty="0">
                <a:solidFill>
                  <a:schemeClr val="bg1"/>
                </a:solidFill>
                <a:latin typeface="Courier New" panose="02070309020205020404" pitchFamily="49" charset="0"/>
                <a:cs typeface="Courier New" panose="02070309020205020404" pitchFamily="49" charset="0"/>
              </a:rPr>
              <a:t>    # DO</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CurrentValue</a:t>
            </a:r>
            <a:r>
              <a:rPr lang="en-IE" sz="2400" dirty="0">
                <a:solidFill>
                  <a:schemeClr val="bg1"/>
                </a:solidFill>
                <a:latin typeface="Courier New" panose="02070309020205020404" pitchFamily="49" charset="0"/>
                <a:cs typeface="Courier New" panose="02070309020205020404" pitchFamily="49" charset="0"/>
              </a:rPr>
              <a:t> = Age[Index]</a:t>
            </a:r>
          </a:p>
          <a:p>
            <a:pPr marL="0" indent="0">
              <a:buNone/>
            </a:pPr>
            <a:r>
              <a:rPr lang="en-IE" sz="2400" dirty="0">
                <a:solidFill>
                  <a:schemeClr val="bg1"/>
                </a:solidFill>
                <a:latin typeface="Courier New" panose="02070309020205020404" pitchFamily="49" charset="0"/>
                <a:cs typeface="Courier New" panose="02070309020205020404" pitchFamily="49" charset="0"/>
              </a:rPr>
              <a:t>     Position = </a:t>
            </a:r>
            <a:r>
              <a:rPr lang="en-IE" sz="2400" dirty="0" smtClean="0">
                <a:solidFill>
                  <a:schemeClr val="bg1"/>
                </a:solidFill>
                <a:latin typeface="Courier New" panose="02070309020205020404" pitchFamily="49" charset="0"/>
                <a:cs typeface="Courier New" panose="02070309020205020404" pitchFamily="49" charset="0"/>
              </a:rPr>
              <a:t>Index</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while Position &gt; 0 and Age[Position - 1] &gt; </a:t>
            </a:r>
            <a:r>
              <a:rPr lang="en-IE" sz="2400" dirty="0" err="1">
                <a:solidFill>
                  <a:schemeClr val="bg1"/>
                </a:solidFill>
                <a:latin typeface="Courier New" panose="02070309020205020404" pitchFamily="49" charset="0"/>
                <a:cs typeface="Courier New" panose="02070309020205020404" pitchFamily="49" charset="0"/>
              </a:rPr>
              <a:t>CurrentValue</a:t>
            </a:r>
            <a:r>
              <a:rPr lang="en-IE" sz="2400" dirty="0">
                <a:solidFill>
                  <a:schemeClr val="bg1"/>
                </a:solidFill>
                <a:latin typeface="Courier New" panose="02070309020205020404" pitchFamily="49" charset="0"/>
                <a:cs typeface="Courier New" panose="02070309020205020404" pitchFamily="49" charset="0"/>
              </a:rPr>
              <a:t>:</a:t>
            </a:r>
          </a:p>
          <a:p>
            <a:pPr marL="0" indent="0">
              <a:buNone/>
            </a:pPr>
            <a:r>
              <a:rPr lang="en-IE" sz="2400" dirty="0">
                <a:solidFill>
                  <a:schemeClr val="bg1"/>
                </a:solidFill>
                <a:latin typeface="Courier New" panose="02070309020205020404" pitchFamily="49" charset="0"/>
                <a:cs typeface="Courier New" panose="02070309020205020404" pitchFamily="49" charset="0"/>
              </a:rPr>
              <a:t>     # </a:t>
            </a:r>
            <a:r>
              <a:rPr lang="en-IE" sz="2400" dirty="0" smtClean="0">
                <a:solidFill>
                  <a:schemeClr val="bg1"/>
                </a:solidFill>
                <a:latin typeface="Courier New" panose="02070309020205020404" pitchFamily="49" charset="0"/>
                <a:cs typeface="Courier New" panose="02070309020205020404" pitchFamily="49" charset="0"/>
              </a:rPr>
              <a:t>DO</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Age[Position] = Age[Position - 1]</a:t>
            </a:r>
          </a:p>
          <a:p>
            <a:pPr marL="0" indent="0">
              <a:buNone/>
            </a:pPr>
            <a:r>
              <a:rPr lang="en-IE" sz="2400" dirty="0">
                <a:solidFill>
                  <a:schemeClr val="bg1"/>
                </a:solidFill>
                <a:latin typeface="Courier New" panose="02070309020205020404" pitchFamily="49" charset="0"/>
                <a:cs typeface="Courier New" panose="02070309020205020404" pitchFamily="49" charset="0"/>
              </a:rPr>
              <a:t>         Position = Position - 1</a:t>
            </a:r>
          </a:p>
          <a:p>
            <a:pPr marL="0" indent="0">
              <a:buNone/>
            </a:pPr>
            <a:r>
              <a:rPr lang="en-IE" sz="2400" dirty="0">
                <a:solidFill>
                  <a:schemeClr val="bg1"/>
                </a:solidFill>
                <a:latin typeface="Courier New" panose="02070309020205020404" pitchFamily="49" charset="0"/>
                <a:cs typeface="Courier New" panose="02070309020205020404" pitchFamily="49" charset="0"/>
              </a:rPr>
              <a:t>     # ENDWHILE</a:t>
            </a:r>
            <a:r>
              <a:rPr lang="en-IE" sz="2400" dirty="0" smtClean="0">
                <a:solidFill>
                  <a:schemeClr val="bg1"/>
                </a:solidFill>
                <a:latin typeface="Courier New" panose="02070309020205020404" pitchFamily="49" charset="0"/>
                <a:cs typeface="Courier New" panose="02070309020205020404" pitchFamily="49" charset="0"/>
              </a:rPr>
              <a:t>;</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Age[Position]=</a:t>
            </a:r>
            <a:r>
              <a:rPr lang="en-IE" sz="2400" dirty="0" err="1">
                <a:solidFill>
                  <a:schemeClr val="bg1"/>
                </a:solidFill>
                <a:latin typeface="Courier New" panose="02070309020205020404" pitchFamily="49" charset="0"/>
                <a:cs typeface="Courier New" panose="02070309020205020404" pitchFamily="49" charset="0"/>
              </a:rPr>
              <a:t>CurrentValue</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print(Age</a:t>
            </a:r>
            <a:r>
              <a:rPr lang="en-IE" sz="2400" dirty="0" smtClean="0">
                <a:solidFill>
                  <a:schemeClr val="bg1"/>
                </a:solidFill>
                <a:latin typeface="Courier New" panose="02070309020205020404" pitchFamily="49" charset="0"/>
                <a:cs typeface="Courier New" panose="02070309020205020404" pitchFamily="49" charset="0"/>
              </a:rPr>
              <a:t>)</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 ENDFOR</a:t>
            </a:r>
            <a:r>
              <a:rPr lang="en-IE" sz="2400" dirty="0" smtClean="0">
                <a:solidFill>
                  <a:schemeClr val="bg1"/>
                </a:solidFill>
                <a:latin typeface="Courier New" panose="02070309020205020404" pitchFamily="49" charset="0"/>
                <a:cs typeface="Courier New" panose="02070309020205020404" pitchFamily="49" charset="0"/>
              </a:rPr>
              <a:t>;</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 </a:t>
            </a:r>
            <a:r>
              <a:rPr lang="en-IE" sz="2400" dirty="0" err="1">
                <a:solidFill>
                  <a:schemeClr val="bg1"/>
                </a:solidFill>
                <a:latin typeface="Courier New" panose="02070309020205020404" pitchFamily="49" charset="0"/>
                <a:cs typeface="Courier New" panose="02070309020205020404" pitchFamily="49" charset="0"/>
              </a:rPr>
              <a:t>InsertionSort</a:t>
            </a:r>
            <a:r>
              <a:rPr lang="en-IE" sz="2400" dirty="0">
                <a:solidFill>
                  <a:schemeClr val="bg1"/>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18237417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E" sz="6600" dirty="0" smtClean="0">
                <a:solidFill>
                  <a:schemeClr val="bg1"/>
                </a:solidFill>
              </a:rPr>
              <a:t>Shell Sort</a:t>
            </a:r>
            <a:endParaRPr lang="en-IE" sz="6600" dirty="0">
              <a:solidFill>
                <a:schemeClr val="bg1"/>
              </a:solidFill>
            </a:endParaRPr>
          </a:p>
        </p:txBody>
      </p:sp>
    </p:spTree>
    <p:extLst>
      <p:ext uri="{BB962C8B-B14F-4D97-AF65-F5344CB8AC3E}">
        <p14:creationId xmlns:p14="http://schemas.microsoft.com/office/powerpoint/2010/main" val="5967597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Shell Sort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lstStyle/>
          <a:p>
            <a:r>
              <a:rPr lang="en-IE" dirty="0" err="1">
                <a:solidFill>
                  <a:schemeClr val="bg1"/>
                </a:solidFill>
              </a:rPr>
              <a:t>ShellSort</a:t>
            </a:r>
            <a:r>
              <a:rPr lang="en-IE" dirty="0">
                <a:solidFill>
                  <a:schemeClr val="bg1"/>
                </a:solidFill>
              </a:rPr>
              <a:t> is an extension of </a:t>
            </a:r>
            <a:r>
              <a:rPr lang="en-IE" dirty="0" err="1">
                <a:solidFill>
                  <a:schemeClr val="bg1"/>
                </a:solidFill>
              </a:rPr>
              <a:t>InsertionSort</a:t>
            </a:r>
            <a:r>
              <a:rPr lang="en-IE" dirty="0">
                <a:solidFill>
                  <a:schemeClr val="bg1"/>
                </a:solidFill>
              </a:rPr>
              <a:t> that was developed by Donald Shell.</a:t>
            </a:r>
          </a:p>
          <a:p>
            <a:r>
              <a:rPr lang="en-IE" dirty="0">
                <a:solidFill>
                  <a:schemeClr val="bg1"/>
                </a:solidFill>
              </a:rPr>
              <a:t>Shell observed that the process of doing the Insertion Sort move, particularly if that have to be moved from one side of the array to other, is computationally expensive.</a:t>
            </a:r>
          </a:p>
          <a:p>
            <a:endParaRPr lang="en-IE" dirty="0">
              <a:solidFill>
                <a:schemeClr val="bg1"/>
              </a:solidFill>
            </a:endParaRPr>
          </a:p>
        </p:txBody>
      </p:sp>
    </p:spTree>
    <p:extLst>
      <p:ext uri="{BB962C8B-B14F-4D97-AF65-F5344CB8AC3E}">
        <p14:creationId xmlns:p14="http://schemas.microsoft.com/office/powerpoint/2010/main" val="15195977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Shell Sort</a:t>
            </a:r>
            <a:endParaRPr lang="en-IE" dirty="0">
              <a:solidFill>
                <a:schemeClr val="bg1"/>
              </a:solidFill>
            </a:endParaRPr>
          </a:p>
        </p:txBody>
      </p:sp>
      <p:sp>
        <p:nvSpPr>
          <p:cNvPr id="2" name="Content Placeholder 1"/>
          <p:cNvSpPr>
            <a:spLocks noGrp="1"/>
          </p:cNvSpPr>
          <p:nvPr>
            <p:ph idx="1"/>
          </p:nvPr>
        </p:nvSpPr>
        <p:spPr>
          <a:xfrm>
            <a:off x="609521" y="1600201"/>
            <a:ext cx="10742269" cy="4525963"/>
          </a:xfrm>
        </p:spPr>
        <p:txBody>
          <a:bodyPr>
            <a:normAutofit/>
          </a:bodyPr>
          <a:lstStyle/>
          <a:p>
            <a:pPr marL="0" indent="0">
              <a:buNone/>
            </a:pPr>
            <a:r>
              <a:rPr lang="en-IE" sz="2400" dirty="0">
                <a:solidFill>
                  <a:schemeClr val="bg1"/>
                </a:solidFill>
                <a:latin typeface="Courier New" panose="02070309020205020404" pitchFamily="49" charset="0"/>
                <a:cs typeface="Courier New" panose="02070309020205020404" pitchFamily="49" charset="0"/>
              </a:rPr>
              <a:t>########## MAIN PROGRAM ##########</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Age = [44,23,42,33,16,54,34,18]</a:t>
            </a:r>
          </a:p>
          <a:p>
            <a:pPr marL="0" indent="0">
              <a:buNone/>
            </a:pPr>
            <a:r>
              <a:rPr lang="en-IE" sz="2400" dirty="0">
                <a:solidFill>
                  <a:schemeClr val="bg1"/>
                </a:solidFill>
                <a:latin typeface="Courier New" panose="02070309020205020404" pitchFamily="49" charset="0"/>
                <a:cs typeface="Courier New" panose="02070309020205020404" pitchFamily="49" charset="0"/>
              </a:rPr>
              <a:t>print(Age)</a:t>
            </a:r>
          </a:p>
          <a:p>
            <a:pPr marL="0" indent="0">
              <a:buNone/>
            </a:pPr>
            <a:r>
              <a:rPr lang="en-IE" sz="2400" dirty="0" err="1">
                <a:solidFill>
                  <a:schemeClr val="bg1"/>
                </a:solidFill>
                <a:latin typeface="Courier New" panose="02070309020205020404" pitchFamily="49" charset="0"/>
                <a:cs typeface="Courier New" panose="02070309020205020404" pitchFamily="49" charset="0"/>
              </a:rPr>
              <a:t>ShellSort</a:t>
            </a:r>
            <a:r>
              <a:rPr lang="en-IE" sz="2400" dirty="0">
                <a:solidFill>
                  <a:schemeClr val="bg1"/>
                </a:solidFill>
                <a:latin typeface="Courier New" panose="02070309020205020404" pitchFamily="49" charset="0"/>
                <a:cs typeface="Courier New" panose="02070309020205020404" pitchFamily="49" charset="0"/>
              </a:rPr>
              <a:t>(Age)</a:t>
            </a:r>
          </a:p>
          <a:p>
            <a:pPr marL="0" indent="0">
              <a:buNone/>
            </a:pPr>
            <a:r>
              <a:rPr lang="en-IE" sz="2400" dirty="0">
                <a:solidFill>
                  <a:schemeClr val="bg1"/>
                </a:solidFill>
                <a:latin typeface="Courier New" panose="02070309020205020404" pitchFamily="49" charset="0"/>
                <a:cs typeface="Courier New" panose="02070309020205020404" pitchFamily="49" charset="0"/>
              </a:rPr>
              <a:t>print(Age)</a:t>
            </a:r>
          </a:p>
          <a:p>
            <a:pPr marL="0" indent="0">
              <a:buNone/>
            </a:pP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a:t>
            </a:r>
            <a:endParaRPr lang="en-IE" sz="2400" dirty="0">
              <a:solidFill>
                <a:schemeClr val="bg1"/>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2722435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IE" dirty="0" smtClean="0">
                <a:solidFill>
                  <a:schemeClr val="bg1"/>
                </a:solidFill>
              </a:rPr>
              <a:t>Shell Sort</a:t>
            </a:r>
            <a:endParaRPr lang="en-IE" dirty="0">
              <a:solidFill>
                <a:schemeClr val="bg1"/>
              </a:solidFill>
            </a:endParaRPr>
          </a:p>
        </p:txBody>
      </p:sp>
      <p:sp>
        <p:nvSpPr>
          <p:cNvPr id="2" name="Content Placeholder 1"/>
          <p:cNvSpPr>
            <a:spLocks noGrp="1"/>
          </p:cNvSpPr>
          <p:nvPr>
            <p:ph idx="1"/>
          </p:nvPr>
        </p:nvSpPr>
        <p:spPr>
          <a:xfrm>
            <a:off x="478582" y="1600201"/>
            <a:ext cx="10742269" cy="4525963"/>
          </a:xfrm>
        </p:spPr>
        <p:txBody>
          <a:bodyPr>
            <a:normAutofit fontScale="92500" lnSpcReduction="10000"/>
          </a:bodyPr>
          <a:lstStyle/>
          <a:p>
            <a:pPr marL="0" indent="0">
              <a:buNone/>
            </a:pPr>
            <a:r>
              <a:rPr lang="en-IE" sz="2400" dirty="0" err="1">
                <a:solidFill>
                  <a:schemeClr val="bg1"/>
                </a:solidFill>
                <a:latin typeface="Courier New" panose="02070309020205020404" pitchFamily="49" charset="0"/>
                <a:cs typeface="Courier New" panose="02070309020205020404" pitchFamily="49" charset="0"/>
              </a:rPr>
              <a:t>def</a:t>
            </a: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ShellSort</a:t>
            </a:r>
            <a:r>
              <a:rPr lang="en-IE" sz="2400" dirty="0">
                <a:solidFill>
                  <a:schemeClr val="bg1"/>
                </a:solidFill>
                <a:latin typeface="Courier New" panose="02070309020205020404" pitchFamily="49" charset="0"/>
                <a:cs typeface="Courier New" panose="02070309020205020404" pitchFamily="49" charset="0"/>
              </a:rPr>
              <a:t>(Age</a:t>
            </a:r>
            <a:r>
              <a:rPr lang="en-IE" sz="2400" dirty="0" smtClean="0">
                <a:solidFill>
                  <a:schemeClr val="bg1"/>
                </a:solidFill>
                <a:latin typeface="Courier New" panose="02070309020205020404" pitchFamily="49" charset="0"/>
                <a:cs typeface="Courier New" panose="02070309020205020404" pitchFamily="49" charset="0"/>
              </a:rPr>
              <a:t>):    </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SubListCount</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len</a:t>
            </a:r>
            <a:r>
              <a:rPr lang="en-IE" sz="2400" dirty="0">
                <a:solidFill>
                  <a:schemeClr val="bg1"/>
                </a:solidFill>
                <a:latin typeface="Courier New" panose="02070309020205020404" pitchFamily="49" charset="0"/>
                <a:cs typeface="Courier New" panose="02070309020205020404" pitchFamily="49" charset="0"/>
              </a:rPr>
              <a:t>(Age)//</a:t>
            </a:r>
            <a:r>
              <a:rPr lang="en-IE" sz="2400" dirty="0" smtClean="0">
                <a:solidFill>
                  <a:schemeClr val="bg1"/>
                </a:solidFill>
                <a:latin typeface="Courier New" panose="02070309020205020404" pitchFamily="49" charset="0"/>
                <a:cs typeface="Courier New" panose="02070309020205020404" pitchFamily="49" charset="0"/>
              </a:rPr>
              <a:t>2    </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while </a:t>
            </a:r>
            <a:r>
              <a:rPr lang="en-IE" sz="2400" dirty="0" err="1">
                <a:solidFill>
                  <a:schemeClr val="bg1"/>
                </a:solidFill>
                <a:latin typeface="Courier New" panose="02070309020205020404" pitchFamily="49" charset="0"/>
                <a:cs typeface="Courier New" panose="02070309020205020404" pitchFamily="49" charset="0"/>
              </a:rPr>
              <a:t>SubListCount</a:t>
            </a:r>
            <a:r>
              <a:rPr lang="en-IE" sz="2400" dirty="0">
                <a:solidFill>
                  <a:schemeClr val="bg1"/>
                </a:solidFill>
                <a:latin typeface="Courier New" panose="02070309020205020404" pitchFamily="49" charset="0"/>
                <a:cs typeface="Courier New" panose="02070309020205020404" pitchFamily="49" charset="0"/>
              </a:rPr>
              <a:t> &gt; 0:</a:t>
            </a:r>
          </a:p>
          <a:p>
            <a:pPr marL="0" indent="0">
              <a:buNone/>
            </a:pPr>
            <a:r>
              <a:rPr lang="en-IE" sz="2400" dirty="0">
                <a:solidFill>
                  <a:schemeClr val="bg1"/>
                </a:solidFill>
                <a:latin typeface="Courier New" panose="02070309020205020404" pitchFamily="49" charset="0"/>
                <a:cs typeface="Courier New" panose="02070309020205020404" pitchFamily="49" charset="0"/>
              </a:rPr>
              <a:t>    # DO</a:t>
            </a:r>
          </a:p>
          <a:p>
            <a:pPr marL="0" indent="0">
              <a:buNone/>
            </a:pPr>
            <a:r>
              <a:rPr lang="en-IE" sz="2400" dirty="0">
                <a:solidFill>
                  <a:schemeClr val="bg1"/>
                </a:solidFill>
                <a:latin typeface="Courier New" panose="02070309020205020404" pitchFamily="49" charset="0"/>
                <a:cs typeface="Courier New" panose="02070309020205020404" pitchFamily="49" charset="0"/>
              </a:rPr>
              <a:t>      for </a:t>
            </a:r>
            <a:r>
              <a:rPr lang="en-IE" sz="2400" dirty="0" err="1">
                <a:solidFill>
                  <a:schemeClr val="bg1"/>
                </a:solidFill>
                <a:latin typeface="Courier New" panose="02070309020205020404" pitchFamily="49" charset="0"/>
                <a:cs typeface="Courier New" panose="02070309020205020404" pitchFamily="49" charset="0"/>
              </a:rPr>
              <a:t>StartPosition</a:t>
            </a:r>
            <a:r>
              <a:rPr lang="en-IE" sz="2400" dirty="0">
                <a:solidFill>
                  <a:schemeClr val="bg1"/>
                </a:solidFill>
                <a:latin typeface="Courier New" panose="02070309020205020404" pitchFamily="49" charset="0"/>
                <a:cs typeface="Courier New" panose="02070309020205020404" pitchFamily="49" charset="0"/>
              </a:rPr>
              <a:t> in range(</a:t>
            </a:r>
            <a:r>
              <a:rPr lang="en-IE" sz="2400" dirty="0" err="1">
                <a:solidFill>
                  <a:schemeClr val="bg1"/>
                </a:solidFill>
                <a:latin typeface="Courier New" panose="02070309020205020404" pitchFamily="49" charset="0"/>
                <a:cs typeface="Courier New" panose="02070309020205020404" pitchFamily="49" charset="0"/>
              </a:rPr>
              <a:t>SubListCount</a:t>
            </a:r>
            <a:r>
              <a:rPr lang="en-IE" sz="2400" dirty="0">
                <a:solidFill>
                  <a:schemeClr val="bg1"/>
                </a:solidFill>
                <a:latin typeface="Courier New" panose="02070309020205020404" pitchFamily="49" charset="0"/>
                <a:cs typeface="Courier New" panose="02070309020205020404" pitchFamily="49" charset="0"/>
              </a:rPr>
              <a:t>):          </a:t>
            </a:r>
          </a:p>
          <a:p>
            <a:pPr marL="0" indent="0">
              <a:buNone/>
            </a:pPr>
            <a:r>
              <a:rPr lang="en-IE" sz="2400" dirty="0">
                <a:solidFill>
                  <a:schemeClr val="bg1"/>
                </a:solidFill>
                <a:latin typeface="Courier New" panose="02070309020205020404" pitchFamily="49" charset="0"/>
                <a:cs typeface="Courier New" panose="02070309020205020404" pitchFamily="49" charset="0"/>
              </a:rPr>
              <a:t>      # DO</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GapInsertionSort</a:t>
            </a:r>
            <a:r>
              <a:rPr lang="en-IE" sz="2400" dirty="0">
                <a:solidFill>
                  <a:schemeClr val="bg1"/>
                </a:solidFill>
                <a:latin typeface="Courier New" panose="02070309020205020404" pitchFamily="49" charset="0"/>
                <a:cs typeface="Courier New" panose="02070309020205020404" pitchFamily="49" charset="0"/>
              </a:rPr>
              <a:t>(</a:t>
            </a:r>
            <a:r>
              <a:rPr lang="en-IE" sz="2400" dirty="0" err="1">
                <a:solidFill>
                  <a:schemeClr val="bg1"/>
                </a:solidFill>
                <a:latin typeface="Courier New" panose="02070309020205020404" pitchFamily="49" charset="0"/>
                <a:cs typeface="Courier New" panose="02070309020205020404" pitchFamily="49" charset="0"/>
              </a:rPr>
              <a:t>Age,StartPosition,SubListCount</a:t>
            </a:r>
            <a:r>
              <a:rPr lang="en-IE" sz="2400" dirty="0">
                <a:solidFill>
                  <a:schemeClr val="bg1"/>
                </a:solidFill>
                <a:latin typeface="Courier New" panose="02070309020205020404" pitchFamily="49" charset="0"/>
                <a:cs typeface="Courier New" panose="02070309020205020404" pitchFamily="49" charset="0"/>
              </a:rPr>
              <a:t>)        </a:t>
            </a:r>
          </a:p>
          <a:p>
            <a:pPr marL="0" indent="0">
              <a:buNone/>
            </a:pPr>
            <a:r>
              <a:rPr lang="en-IE" sz="2400" dirty="0">
                <a:solidFill>
                  <a:schemeClr val="bg1"/>
                </a:solidFill>
                <a:latin typeface="Courier New" panose="02070309020205020404" pitchFamily="49" charset="0"/>
                <a:cs typeface="Courier New" panose="02070309020205020404" pitchFamily="49" charset="0"/>
              </a:rPr>
              <a:t>      # ENDFOR</a:t>
            </a:r>
            <a:r>
              <a:rPr lang="en-IE" sz="2400" dirty="0" smtClean="0">
                <a:solidFill>
                  <a:schemeClr val="bg1"/>
                </a:solidFill>
                <a:latin typeface="Courier New" panose="02070309020205020404" pitchFamily="49" charset="0"/>
                <a:cs typeface="Courier New" panose="02070309020205020404" pitchFamily="49" charset="0"/>
              </a:rPr>
              <a:t>;    </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print("After </a:t>
            </a:r>
            <a:r>
              <a:rPr lang="en-IE" sz="2400" dirty="0" smtClean="0">
                <a:solidFill>
                  <a:schemeClr val="bg1"/>
                </a:solidFill>
                <a:latin typeface="Courier New" panose="02070309020205020404" pitchFamily="49" charset="0"/>
                <a:cs typeface="Courier New" panose="02070309020205020404" pitchFamily="49" charset="0"/>
              </a:rPr>
              <a:t>count", </a:t>
            </a:r>
            <a:r>
              <a:rPr lang="en-IE" sz="2400" dirty="0" err="1">
                <a:solidFill>
                  <a:schemeClr val="bg1"/>
                </a:solidFill>
                <a:latin typeface="Courier New" panose="02070309020205020404" pitchFamily="49" charset="0"/>
                <a:cs typeface="Courier New" panose="02070309020205020404" pitchFamily="49" charset="0"/>
              </a:rPr>
              <a:t>SubListCount</a:t>
            </a:r>
            <a:r>
              <a:rPr lang="en-IE" sz="2400" dirty="0">
                <a:solidFill>
                  <a:schemeClr val="bg1"/>
                </a:solidFill>
                <a:latin typeface="Courier New" panose="02070309020205020404" pitchFamily="49" charset="0"/>
                <a:cs typeface="Courier New" panose="02070309020205020404" pitchFamily="49" charset="0"/>
              </a:rPr>
              <a:t>, "The list is", Age)</a:t>
            </a:r>
          </a:p>
          <a:p>
            <a:pPr marL="0" indent="0">
              <a:buNone/>
            </a:pPr>
            <a:r>
              <a:rPr lang="en-IE" sz="2400" dirty="0">
                <a:solidFill>
                  <a:schemeClr val="bg1"/>
                </a:solidFill>
                <a:latin typeface="Courier New" panose="02070309020205020404" pitchFamily="49" charset="0"/>
                <a:cs typeface="Courier New" panose="02070309020205020404" pitchFamily="49" charset="0"/>
              </a:rPr>
              <a:t>      </a:t>
            </a:r>
            <a:r>
              <a:rPr lang="en-IE" sz="2400" dirty="0" err="1">
                <a:solidFill>
                  <a:schemeClr val="bg1"/>
                </a:solidFill>
                <a:latin typeface="Courier New" panose="02070309020205020404" pitchFamily="49" charset="0"/>
                <a:cs typeface="Courier New" panose="02070309020205020404" pitchFamily="49" charset="0"/>
              </a:rPr>
              <a:t>SubListCount</a:t>
            </a:r>
            <a:r>
              <a:rPr lang="en-IE" sz="2400" dirty="0">
                <a:solidFill>
                  <a:schemeClr val="bg1"/>
                </a:solidFill>
                <a:latin typeface="Courier New" panose="02070309020205020404" pitchFamily="49" charset="0"/>
                <a:cs typeface="Courier New" panose="02070309020205020404" pitchFamily="49" charset="0"/>
              </a:rPr>
              <a:t> = </a:t>
            </a:r>
            <a:r>
              <a:rPr lang="en-IE" sz="2400" dirty="0" err="1">
                <a:solidFill>
                  <a:schemeClr val="bg1"/>
                </a:solidFill>
                <a:latin typeface="Courier New" panose="02070309020205020404" pitchFamily="49" charset="0"/>
                <a:cs typeface="Courier New" panose="02070309020205020404" pitchFamily="49" charset="0"/>
              </a:rPr>
              <a:t>SubListCount</a:t>
            </a:r>
            <a:r>
              <a:rPr lang="en-IE" sz="2400" dirty="0">
                <a:solidFill>
                  <a:schemeClr val="bg1"/>
                </a:solidFill>
                <a:latin typeface="Courier New" panose="02070309020205020404" pitchFamily="49" charset="0"/>
                <a:cs typeface="Courier New" panose="02070309020205020404" pitchFamily="49" charset="0"/>
              </a:rPr>
              <a:t> // 2</a:t>
            </a:r>
          </a:p>
          <a:p>
            <a:pPr marL="0" indent="0">
              <a:buNone/>
            </a:pPr>
            <a:r>
              <a:rPr lang="en-IE" sz="2400" dirty="0">
                <a:solidFill>
                  <a:schemeClr val="bg1"/>
                </a:solidFill>
                <a:latin typeface="Courier New" panose="02070309020205020404" pitchFamily="49" charset="0"/>
                <a:cs typeface="Courier New" panose="02070309020205020404" pitchFamily="49" charset="0"/>
              </a:rPr>
              <a:t>    # </a:t>
            </a:r>
            <a:r>
              <a:rPr lang="en-IE" sz="2400" dirty="0" smtClean="0">
                <a:solidFill>
                  <a:schemeClr val="bg1"/>
                </a:solidFill>
                <a:latin typeface="Courier New" panose="02070309020205020404" pitchFamily="49" charset="0"/>
                <a:cs typeface="Courier New" panose="02070309020205020404" pitchFamily="49" charset="0"/>
              </a:rPr>
              <a:t>ENDWHILE</a:t>
            </a:r>
            <a:endParaRPr lang="en-IE" sz="2400" dirty="0">
              <a:solidFill>
                <a:schemeClr val="bg1"/>
              </a:solidFill>
              <a:latin typeface="Courier New" panose="02070309020205020404" pitchFamily="49" charset="0"/>
              <a:cs typeface="Courier New" panose="02070309020205020404" pitchFamily="49" charset="0"/>
            </a:endParaRPr>
          </a:p>
          <a:p>
            <a:pPr marL="0" indent="0">
              <a:buNone/>
            </a:pPr>
            <a:r>
              <a:rPr lang="en-IE" sz="2400" dirty="0">
                <a:solidFill>
                  <a:schemeClr val="bg1"/>
                </a:solidFill>
                <a:latin typeface="Courier New" panose="02070309020205020404" pitchFamily="49" charset="0"/>
                <a:cs typeface="Courier New" panose="02070309020205020404" pitchFamily="49" charset="0"/>
              </a:rPr>
              <a:t># END </a:t>
            </a:r>
            <a:r>
              <a:rPr lang="en-IE" sz="2400" dirty="0" err="1">
                <a:solidFill>
                  <a:schemeClr val="bg1"/>
                </a:solidFill>
                <a:latin typeface="Courier New" panose="02070309020205020404" pitchFamily="49" charset="0"/>
                <a:cs typeface="Courier New" panose="02070309020205020404" pitchFamily="49" charset="0"/>
              </a:rPr>
              <a:t>ShellSort</a:t>
            </a:r>
            <a:r>
              <a:rPr lang="en-IE" sz="2400" dirty="0">
                <a:solidFill>
                  <a:schemeClr val="bg1"/>
                </a:solidFill>
                <a:latin typeface="Courier New" panose="02070309020205020404" pitchFamily="49" charset="0"/>
                <a:cs typeface="Courier New" panose="02070309020205020404" pitchFamily="49" charset="0"/>
              </a:rPr>
              <a:t>.</a:t>
            </a:r>
            <a:endParaRPr lang="en-IE" sz="2400" dirty="0">
              <a:solidFill>
                <a:schemeClr val="bg1"/>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409958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1691</TotalTime>
  <Words>1034</Words>
  <Application>Microsoft Office PowerPoint</Application>
  <PresentationFormat>Custom</PresentationFormat>
  <Paragraphs>203</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Python: Advanced Sorting Algorithms</vt:lpstr>
      <vt:lpstr>Insertion Sort</vt:lpstr>
      <vt:lpstr>Insertion Sort</vt:lpstr>
      <vt:lpstr>Insertion Sort</vt:lpstr>
      <vt:lpstr>Insertion Sort</vt:lpstr>
      <vt:lpstr>Shell Sort</vt:lpstr>
      <vt:lpstr>Shell Sort</vt:lpstr>
      <vt:lpstr>Shell Sort</vt:lpstr>
      <vt:lpstr>Shell Sort</vt:lpstr>
      <vt:lpstr>Shell Sort</vt:lpstr>
      <vt:lpstr>Merge Sort</vt:lpstr>
      <vt:lpstr>Merge Sort</vt:lpstr>
      <vt:lpstr>Merge Sort</vt:lpstr>
      <vt:lpstr>Merge Sort</vt:lpstr>
      <vt:lpstr>Merge Sort</vt:lpstr>
      <vt:lpstr>Merge Sort</vt:lpstr>
      <vt:lpstr>Quick Sort</vt:lpstr>
      <vt:lpstr>Quick Sort</vt:lpstr>
      <vt:lpstr>Quick Sort</vt:lpstr>
      <vt:lpstr>Quick Sort</vt:lpstr>
      <vt:lpstr>Quick Sort</vt:lpstr>
      <vt:lpstr>Quick Sort</vt:lpstr>
      <vt:lpstr>Quick Sort</vt:lpstr>
      <vt:lpstr>Quick Sort</vt:lpstr>
      <vt:lpstr>Quick Sort</vt:lpstr>
      <vt:lpstr>etc.</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Flow Charting</dc:title>
  <dc:creator>dgordon</dc:creator>
  <cp:lastModifiedBy>DIT</cp:lastModifiedBy>
  <cp:revision>177</cp:revision>
  <dcterms:created xsi:type="dcterms:W3CDTF">2011-10-08T11:06:39Z</dcterms:created>
  <dcterms:modified xsi:type="dcterms:W3CDTF">2016-02-22T13:34:58Z</dcterms:modified>
</cp:coreProperties>
</file>