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713" r:id="rId3"/>
    <p:sldId id="705" r:id="rId4"/>
    <p:sldId id="725" r:id="rId5"/>
    <p:sldId id="726" r:id="rId6"/>
    <p:sldId id="727" r:id="rId7"/>
    <p:sldId id="728" r:id="rId8"/>
    <p:sldId id="729" r:id="rId9"/>
    <p:sldId id="730" r:id="rId10"/>
    <p:sldId id="731" r:id="rId11"/>
    <p:sldId id="732" r:id="rId12"/>
    <p:sldId id="733" r:id="rId13"/>
    <p:sldId id="734" r:id="rId14"/>
    <p:sldId id="735" r:id="rId15"/>
    <p:sldId id="736" r:id="rId16"/>
    <p:sldId id="737" r:id="rId17"/>
    <p:sldId id="738" r:id="rId18"/>
    <p:sldId id="739" r:id="rId19"/>
    <p:sldId id="740" r:id="rId20"/>
    <p:sldId id="741" r:id="rId21"/>
    <p:sldId id="742" r:id="rId22"/>
    <p:sldId id="743" r:id="rId23"/>
    <p:sldId id="744" r:id="rId24"/>
    <p:sldId id="745" r:id="rId25"/>
    <p:sldId id="746" r:id="rId26"/>
    <p:sldId id="557" r:id="rId27"/>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22/02/2016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22/02/2016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22/02/2016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Advanced Sorting Algorithms</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478582"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(Age, Start, Gap</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 in range(Start + Gap,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Gap):</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a:t>
            </a:r>
            <a:r>
              <a:rPr lang="en-IE" sz="2400" dirty="0" err="1" smtClean="0">
                <a:solidFill>
                  <a:schemeClr val="bg1"/>
                </a:solidFill>
                <a:latin typeface="Courier New" panose="02070309020205020404" pitchFamily="49" charset="0"/>
                <a:cs typeface="Courier New" panose="02070309020205020404" pitchFamily="49" charset="0"/>
              </a:rPr>
              <a:t>i</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Gap and Age[Position - Gap]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DO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96481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Merge Sort</a:t>
            </a:r>
            <a:endParaRPr lang="en-IE" sz="6600" dirty="0">
              <a:solidFill>
                <a:schemeClr val="bg1"/>
              </a:solidFill>
            </a:endParaRPr>
          </a:p>
        </p:txBody>
      </p:sp>
    </p:spTree>
    <p:extLst>
      <p:ext uri="{BB962C8B-B14F-4D97-AF65-F5344CB8AC3E}">
        <p14:creationId xmlns:p14="http://schemas.microsoft.com/office/powerpoint/2010/main" val="265623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a:solidFill>
                  <a:schemeClr val="bg1"/>
                </a:solidFill>
              </a:rPr>
              <a:t>Merge Sort used a “divide-and-conquer” strategy</a:t>
            </a:r>
            <a:r>
              <a:rPr lang="en-IE" dirty="0" smtClean="0">
                <a:solidFill>
                  <a:schemeClr val="bg1"/>
                </a:solidFill>
              </a:rPr>
              <a:t>.</a:t>
            </a:r>
            <a:endParaRPr lang="en-IE" dirty="0">
              <a:solidFill>
                <a:schemeClr val="bg1"/>
              </a:solidFill>
            </a:endParaRPr>
          </a:p>
          <a:p>
            <a:r>
              <a:rPr lang="en-IE" dirty="0">
                <a:solidFill>
                  <a:schemeClr val="bg1"/>
                </a:solidFill>
              </a:rPr>
              <a:t>It’s a two-step process:</a:t>
            </a:r>
          </a:p>
          <a:p>
            <a:pPr lvl="1"/>
            <a:r>
              <a:rPr lang="en-IE" dirty="0">
                <a:solidFill>
                  <a:schemeClr val="bg1"/>
                </a:solidFill>
              </a:rPr>
              <a:t>1. Keep splitting the array in half until you end up with sub-arrays of one item (which are sorted by definition).</a:t>
            </a:r>
          </a:p>
          <a:p>
            <a:pPr lvl="1"/>
            <a:r>
              <a:rPr lang="en-IE" dirty="0">
                <a:solidFill>
                  <a:schemeClr val="bg1"/>
                </a:solidFill>
              </a:rPr>
              <a:t>2. Successively merge each sub-array together, and sort with each merge.  </a:t>
            </a:r>
          </a:p>
          <a:p>
            <a:endParaRPr lang="en-IE" dirty="0">
              <a:solidFill>
                <a:schemeClr val="bg1"/>
              </a:solidFill>
            </a:endParaRPr>
          </a:p>
        </p:txBody>
      </p:sp>
    </p:spTree>
    <p:extLst>
      <p:ext uri="{BB962C8B-B14F-4D97-AF65-F5344CB8AC3E}">
        <p14:creationId xmlns:p14="http://schemas.microsoft.com/office/powerpoint/2010/main" val="2204443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pPr marL="0" indent="0">
              <a:buNone/>
            </a:pPr>
            <a:r>
              <a:rPr lang="en-IE" dirty="0" smtClean="0">
                <a:solidFill>
                  <a:schemeClr val="bg1"/>
                </a:solidFill>
                <a:latin typeface="Courier New" panose="02070309020205020404" pitchFamily="49" charset="0"/>
                <a:cs typeface="Courier New" panose="02070309020205020404" pitchFamily="49" charset="0"/>
              </a:rPr>
              <a:t>###### MAIN   PROGRAM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a:t>
            </a:r>
          </a:p>
          <a:p>
            <a:pPr marL="0" indent="0">
              <a:buNone/>
            </a:pPr>
            <a:r>
              <a:rPr lang="en-IE" dirty="0">
                <a:solidFill>
                  <a:schemeClr val="bg1"/>
                </a:solidFill>
                <a:latin typeface="Courier New" panose="02070309020205020404" pitchFamily="49" charset="0"/>
                <a:cs typeface="Courier New" panose="02070309020205020404" pitchFamily="49" charset="0"/>
              </a:rPr>
              <a:t>print(Age</a:t>
            </a:r>
            <a:r>
              <a:rPr lang="en-IE"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END.</a:t>
            </a: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3871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70000" lnSpcReduction="20000"/>
          </a:bodyPr>
          <a:lstStyle/>
          <a:p>
            <a:pPr marL="0" indent="0">
              <a:buNone/>
            </a:pPr>
            <a:r>
              <a:rPr lang="en-IE" dirty="0" err="1">
                <a:solidFill>
                  <a:schemeClr val="bg1"/>
                </a:solidFill>
                <a:latin typeface="Courier New" panose="02070309020205020404" pitchFamily="49" charset="0"/>
                <a:cs typeface="Courier New" panose="02070309020205020404" pitchFamily="49" charset="0"/>
              </a:rPr>
              <a:t>def</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a:t>
            </a:r>
            <a:r>
              <a:rPr lang="en-IE" dirty="0" smtClean="0">
                <a:solidFill>
                  <a:schemeClr val="bg1"/>
                </a:solidFill>
                <a:latin typeface="Courier New" panose="02070309020205020404" pitchFamily="49" charset="0"/>
                <a:cs typeface="Courier New" panose="02070309020205020404" pitchFamily="49" charset="0"/>
              </a:rPr>
              <a:t>):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if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 &gt; 1</a:t>
            </a:r>
            <a:r>
              <a:rPr lang="en-IE" dirty="0" smtClean="0">
                <a:solidFill>
                  <a:schemeClr val="bg1"/>
                </a:solidFill>
                <a:latin typeface="Courier New" panose="02070309020205020404" pitchFamily="49" charset="0"/>
                <a:cs typeface="Courier New" panose="02070309020205020404" pitchFamily="49" charset="0"/>
              </a:rPr>
              <a:t>: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 THEN</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 =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(Age)//2</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endParaRPr lang="en-IE" dirty="0" smtClean="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a:t>
            </a:r>
            <a:r>
              <a:rPr lang="en-IE" dirty="0" err="1" smtClean="0">
                <a:solidFill>
                  <a:schemeClr val="bg1"/>
                </a:solidFill>
                <a:latin typeface="Courier New" panose="02070309020205020404" pitchFamily="49" charset="0"/>
                <a:cs typeface="Courier New" panose="02070309020205020404" pitchFamily="49" charset="0"/>
              </a:rPr>
              <a:t>MergeSort</a:t>
            </a:r>
            <a:r>
              <a:rPr lang="en-IE" dirty="0" smtClean="0">
                <a:solidFill>
                  <a:schemeClr val="bg1"/>
                </a:solidFill>
                <a:latin typeface="Courier New" panose="02070309020205020404" pitchFamily="49" charset="0"/>
                <a:cs typeface="Courier New" panose="02070309020205020404" pitchFamily="49" charset="0"/>
              </a:rPr>
              <a:t>(</a:t>
            </a:r>
            <a:r>
              <a:rPr lang="en-IE" dirty="0" err="1" smtClean="0">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t>
            </a:r>
            <a:r>
              <a:rPr lang="en-IE" dirty="0" err="1">
                <a:solidFill>
                  <a:schemeClr val="bg1"/>
                </a:solidFill>
                <a:latin typeface="Courier New" panose="02070309020205020404" pitchFamily="49" charset="0"/>
                <a:cs typeface="Courier New" panose="02070309020205020404" pitchFamily="49" charset="0"/>
              </a:rPr>
              <a:t>RightHalf</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endParaRPr lang="en-IE" dirty="0" smtClean="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       </a:t>
            </a:r>
            <a:r>
              <a:rPr lang="en-IE" dirty="0" err="1" smtClean="0">
                <a:solidFill>
                  <a:schemeClr val="bg1"/>
                </a:solidFill>
                <a:latin typeface="Courier New" panose="02070309020205020404" pitchFamily="49" charset="0"/>
                <a:cs typeface="Courier New" panose="02070309020205020404" pitchFamily="49" charset="0"/>
              </a:rPr>
              <a:t>LeftHalfCounter</a:t>
            </a:r>
            <a:r>
              <a:rPr lang="en-IE" dirty="0" smtClean="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RightHalfCounter</a:t>
            </a:r>
            <a:r>
              <a:rPr lang="en-IE" dirty="0">
                <a:solidFill>
                  <a:schemeClr val="bg1"/>
                </a:solidFill>
                <a:latin typeface="Courier New" panose="02070309020205020404" pitchFamily="49" charset="0"/>
                <a:cs typeface="Courier New" panose="02070309020205020404" pitchFamily="49" charset="0"/>
              </a:rPr>
              <a:t> =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FinishedArrayCounter</a:t>
            </a:r>
            <a:r>
              <a:rPr lang="en-IE" dirty="0">
                <a:solidFill>
                  <a:schemeClr val="bg1"/>
                </a:solidFill>
                <a:latin typeface="Courier New" panose="02070309020205020404" pitchFamily="49" charset="0"/>
                <a:cs typeface="Courier New" panose="02070309020205020404" pitchFamily="49" charset="0"/>
              </a:rPr>
              <a:t> = 0</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770004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DO</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else:</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r>
              <a:rPr lang="en-IE" sz="1800" dirty="0" smtClean="0">
                <a:solidFill>
                  <a:schemeClr val="bg1"/>
                </a:solidFill>
                <a:latin typeface="Courier New" panose="02070309020205020404" pitchFamily="49" charset="0"/>
                <a:cs typeface="Courier New" panose="02070309020205020404" pitchFamily="49" charset="0"/>
              </a:rPr>
              <a:t>;            </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1            </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a:t>
            </a:r>
            <a:r>
              <a:rPr lang="en-IE" sz="1800" dirty="0">
                <a:solidFill>
                  <a:schemeClr val="bg1"/>
                </a:solidFill>
                <a:latin typeface="Courier New" panose="02070309020205020404" pitchFamily="49" charset="0"/>
                <a:cs typeface="Courier New" panose="02070309020205020404" pitchFamily="49" charset="0"/>
              </a:rPr>
              <a:t>ENDWHILE;</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1078026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016179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Quick Sort</a:t>
            </a:r>
            <a:endParaRPr lang="en-IE" sz="6600" dirty="0">
              <a:solidFill>
                <a:schemeClr val="bg1"/>
              </a:solidFill>
            </a:endParaRPr>
          </a:p>
        </p:txBody>
      </p:sp>
    </p:spTree>
    <p:extLst>
      <p:ext uri="{BB962C8B-B14F-4D97-AF65-F5344CB8AC3E}">
        <p14:creationId xmlns:p14="http://schemas.microsoft.com/office/powerpoint/2010/main" val="1658832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a:solidFill>
                  <a:schemeClr val="bg1"/>
                </a:solidFill>
              </a:rPr>
              <a:t>The key idea behind Quicksort is to pick a random value from the array, and starting from either side of the array, swap elements that are lower than the value in the right of the array with elements of the left of the array that are larger than the value, until we reach the point where the random value should be, then we put the random value in its place.</a:t>
            </a:r>
          </a:p>
          <a:p>
            <a:r>
              <a:rPr lang="en-IE" dirty="0">
                <a:solidFill>
                  <a:schemeClr val="bg1"/>
                </a:solidFill>
              </a:rPr>
              <a:t>We recursively do this process with the sub-arrays on either side of the random value ( called  the “pivot”).</a:t>
            </a:r>
          </a:p>
          <a:p>
            <a:endParaRPr lang="en-IE" dirty="0">
              <a:solidFill>
                <a:schemeClr val="bg1"/>
              </a:solidFill>
            </a:endParaRPr>
          </a:p>
        </p:txBody>
      </p:sp>
    </p:spTree>
    <p:extLst>
      <p:ext uri="{BB962C8B-B14F-4D97-AF65-F5344CB8AC3E}">
        <p14:creationId xmlns:p14="http://schemas.microsoft.com/office/powerpoint/2010/main" val="4192724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 A I N   P R O G R A M ############</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Age = [54,26,93,17,77,31,44,55,20]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638168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Insertion Sort</a:t>
            </a:r>
            <a:endParaRPr lang="en-IE" sz="6600" dirty="0">
              <a:solidFill>
                <a:schemeClr val="bg1"/>
              </a:solidFill>
            </a:endParaRPr>
          </a:p>
        </p:txBody>
      </p:sp>
    </p:spTree>
    <p:extLst>
      <p:ext uri="{BB962C8B-B14F-4D97-AF65-F5344CB8AC3E}">
        <p14:creationId xmlns:p14="http://schemas.microsoft.com/office/powerpoint/2010/main" val="1372878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0,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- 1</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68031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Last</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First &lt;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Partition(Age, First, Last</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 Last</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QuickSortHelper</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8992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Partition(Age, First,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pivotvalue</a:t>
            </a:r>
            <a:r>
              <a:rPr lang="en-IE" sz="2400" dirty="0">
                <a:solidFill>
                  <a:schemeClr val="bg1"/>
                </a:solidFill>
                <a:latin typeface="Courier New" panose="02070309020205020404" pitchFamily="49" charset="0"/>
                <a:cs typeface="Courier New" panose="02070309020205020404" pitchFamily="49" charset="0"/>
              </a:rPr>
              <a:t> = Age[First]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Finished = False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LeftPointer</a:t>
            </a:r>
            <a:r>
              <a:rPr lang="en-IE" sz="2400" dirty="0">
                <a:solidFill>
                  <a:schemeClr val="bg1"/>
                </a:solidFill>
                <a:latin typeface="Courier New" panose="02070309020205020404" pitchFamily="49" charset="0"/>
                <a:cs typeface="Courier New" panose="02070309020205020404" pitchFamily="49" charset="0"/>
              </a:rPr>
              <a:t> = First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RightPointer</a:t>
            </a:r>
            <a:r>
              <a:rPr lang="en-IE" sz="2400" dirty="0">
                <a:solidFill>
                  <a:schemeClr val="bg1"/>
                </a:solidFill>
                <a:latin typeface="Courier New" panose="02070309020205020404" pitchFamily="49" charset="0"/>
                <a:cs typeface="Courier New" panose="02070309020205020404" pitchFamily="49" charset="0"/>
              </a:rPr>
              <a:t> = Last</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2152421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smtClean="0">
                <a:solidFill>
                  <a:schemeClr val="bg1"/>
                </a:solidFill>
                <a:latin typeface="Courier New" panose="02070309020205020404" pitchFamily="49" charset="0"/>
                <a:cs typeface="Courier New" panose="02070309020205020404" pitchFamily="49" charset="0"/>
              </a:rPr>
              <a:t>while </a:t>
            </a:r>
            <a:r>
              <a:rPr lang="en-IE" sz="1800" dirty="0">
                <a:solidFill>
                  <a:schemeClr val="bg1"/>
                </a:solidFill>
                <a:latin typeface="Courier New" panose="02070309020205020404" pitchFamily="49" charset="0"/>
                <a:cs typeface="Courier New" panose="02070309020205020404" pitchFamily="49" charset="0"/>
              </a:rPr>
              <a:t>not Finished:</a:t>
            </a:r>
          </a:p>
          <a:p>
            <a:pPr marL="0" indent="0">
              <a:buNone/>
            </a:pP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DO</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and Age[</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while </a:t>
            </a:r>
            <a:r>
              <a:rPr lang="en-IE" sz="1800" dirty="0">
                <a:solidFill>
                  <a:schemeClr val="bg1"/>
                </a:solidFill>
                <a:latin typeface="Courier New" panose="02070309020205020404" pitchFamily="49" charset="0"/>
                <a:cs typeface="Courier New" panose="02070309020205020404" pitchFamily="49" charset="0"/>
              </a:rPr>
              <a:t>Age[</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693655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if </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&lt; </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a:solidFill>
                  <a:schemeClr val="bg1"/>
                </a:solidFill>
                <a:latin typeface="Courier New" panose="02070309020205020404" pitchFamily="49" charset="0"/>
                <a:cs typeface="Courier New" panose="02070309020205020404" pitchFamily="49" charset="0"/>
              </a:rPr>
              <a:t>           Finished = True</a:t>
            </a:r>
          </a:p>
          <a:p>
            <a:pPr marL="0" indent="0">
              <a:buNone/>
            </a:pPr>
            <a:r>
              <a:rPr lang="en-IE" sz="2000" dirty="0">
                <a:solidFill>
                  <a:schemeClr val="bg1"/>
                </a:solidFill>
                <a:latin typeface="Courier New" panose="02070309020205020404" pitchFamily="49" charset="0"/>
                <a:cs typeface="Courier New" panose="02070309020205020404" pitchFamily="49" charset="0"/>
              </a:rPr>
              <a:t>       else:</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temp </a:t>
            </a: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265937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 </a:t>
            </a:r>
            <a:r>
              <a:rPr lang="en-IE" sz="2000" dirty="0">
                <a:solidFill>
                  <a:schemeClr val="bg1"/>
                </a:solidFill>
                <a:latin typeface="Courier New" panose="02070309020205020404" pitchFamily="49" charset="0"/>
                <a:cs typeface="Courier New" panose="02070309020205020404" pitchFamily="49" charset="0"/>
              </a:rPr>
              <a:t>ENDWHILE;</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Swap First with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In other words, put the PIVOT value in its correct place</a:t>
            </a:r>
          </a:p>
          <a:p>
            <a:pPr marL="0" indent="0">
              <a:buNone/>
            </a:pPr>
            <a:r>
              <a:rPr lang="en-IE" sz="2000" dirty="0">
                <a:solidFill>
                  <a:schemeClr val="bg1"/>
                </a:solidFill>
                <a:latin typeface="Courier New" panose="02070309020205020404" pitchFamily="49" charset="0"/>
                <a:cs typeface="Courier New" panose="02070309020205020404" pitchFamily="49" charset="0"/>
              </a:rPr>
              <a:t>   temp = Age[First]</a:t>
            </a:r>
          </a:p>
          <a:p>
            <a:pPr marL="0" indent="0">
              <a:buNone/>
            </a:pPr>
            <a:r>
              <a:rPr lang="en-IE" sz="2000" dirty="0">
                <a:solidFill>
                  <a:schemeClr val="bg1"/>
                </a:solidFill>
                <a:latin typeface="Courier New" panose="02070309020205020404" pitchFamily="49" charset="0"/>
                <a:cs typeface="Courier New" panose="02070309020205020404" pitchFamily="49" charset="0"/>
              </a:rPr>
              <a:t>   Age[First]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END partition.</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1704316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Insertion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a:solidFill>
                  <a:schemeClr val="bg1"/>
                </a:solidFill>
              </a:rPr>
              <a:t>Insertion Sort works by taking the first two elements of the list, sorting them, then taking the third one, and sorting that into the first two, then taking the fourth element and sorting that into the first three, etc.</a:t>
            </a:r>
          </a:p>
          <a:p>
            <a:endParaRPr lang="en-IE" dirty="0">
              <a:solidFill>
                <a:schemeClr val="bg1"/>
              </a:solidFill>
            </a:endParaRPr>
          </a:p>
        </p:txBody>
      </p:sp>
    </p:spTree>
    <p:extLst>
      <p:ext uri="{BB962C8B-B14F-4D97-AF65-F5344CB8AC3E}">
        <p14:creationId xmlns:p14="http://schemas.microsoft.com/office/powerpoint/2010/main" val="335819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Insertion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65352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Insertion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for Index in range(1,len(Age)):</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Age[Index]</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a:t>
            </a:r>
            <a:r>
              <a:rPr lang="en-IE" sz="2400" dirty="0" smtClean="0">
                <a:solidFill>
                  <a:schemeClr val="bg1"/>
                </a:solidFill>
                <a:latin typeface="Courier New" panose="02070309020205020404" pitchFamily="49" charset="0"/>
                <a:cs typeface="Courier New" panose="02070309020205020404" pitchFamily="49" charset="0"/>
              </a:rPr>
              <a:t>Index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0 and Age[Position - 1]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DO</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23741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Shell Sort</a:t>
            </a:r>
            <a:endParaRPr lang="en-IE" sz="6600" dirty="0">
              <a:solidFill>
                <a:schemeClr val="bg1"/>
              </a:solidFill>
            </a:endParaRPr>
          </a:p>
        </p:txBody>
      </p:sp>
    </p:spTree>
    <p:extLst>
      <p:ext uri="{BB962C8B-B14F-4D97-AF65-F5344CB8AC3E}">
        <p14:creationId xmlns:p14="http://schemas.microsoft.com/office/powerpoint/2010/main" val="596759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err="1">
                <a:solidFill>
                  <a:schemeClr val="bg1"/>
                </a:solidFill>
              </a:rPr>
              <a:t>ShellSort</a:t>
            </a:r>
            <a:r>
              <a:rPr lang="en-IE" dirty="0">
                <a:solidFill>
                  <a:schemeClr val="bg1"/>
                </a:solidFill>
              </a:rPr>
              <a:t> is an extension of </a:t>
            </a:r>
            <a:r>
              <a:rPr lang="en-IE" dirty="0" err="1">
                <a:solidFill>
                  <a:schemeClr val="bg1"/>
                </a:solidFill>
              </a:rPr>
              <a:t>InsertionSort</a:t>
            </a:r>
            <a:r>
              <a:rPr lang="en-IE" dirty="0">
                <a:solidFill>
                  <a:schemeClr val="bg1"/>
                </a:solidFill>
              </a:rPr>
              <a:t> that was developed by Donald Shell.</a:t>
            </a:r>
          </a:p>
          <a:p>
            <a:r>
              <a:rPr lang="en-IE" dirty="0">
                <a:solidFill>
                  <a:schemeClr val="bg1"/>
                </a:solidFill>
              </a:rPr>
              <a:t>Shell observed that the process of doing the Insertion Sort move, particularly if that have to be moved from one side of the array to other, is computationally expensive.</a:t>
            </a:r>
          </a:p>
          <a:p>
            <a:endParaRPr lang="en-IE" dirty="0">
              <a:solidFill>
                <a:schemeClr val="bg1"/>
              </a:solidFill>
            </a:endParaRPr>
          </a:p>
        </p:txBody>
      </p:sp>
    </p:spTree>
    <p:extLst>
      <p:ext uri="{BB962C8B-B14F-4D97-AF65-F5344CB8AC3E}">
        <p14:creationId xmlns:p14="http://schemas.microsoft.com/office/powerpoint/2010/main" val="151959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72243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478582" y="1600201"/>
            <a:ext cx="10742269" cy="4525963"/>
          </a:xfrm>
        </p:spPr>
        <p:txBody>
          <a:bodyPr>
            <a:normAutofit fontScale="92500" lnSpcReduction="1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2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&gt; 0:</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StartPosition</a:t>
            </a:r>
            <a:r>
              <a:rPr lang="en-IE" sz="2400" dirty="0">
                <a:solidFill>
                  <a:schemeClr val="bg1"/>
                </a:solidFill>
                <a:latin typeface="Courier New" panose="02070309020205020404" pitchFamily="49" charset="0"/>
                <a:cs typeface="Courier New" panose="02070309020205020404" pitchFamily="49" charset="0"/>
              </a:rPr>
              <a:t> in range(</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Age,StartPosition,SubListCount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print("After </a:t>
            </a:r>
            <a:r>
              <a:rPr lang="en-IE" sz="2400" dirty="0" smtClean="0">
                <a:solidFill>
                  <a:schemeClr val="bg1"/>
                </a:solidFill>
                <a:latin typeface="Courier New" panose="02070309020205020404" pitchFamily="49" charset="0"/>
                <a:cs typeface="Courier New" panose="02070309020205020404" pitchFamily="49" charset="0"/>
              </a:rPr>
              <a:t>count",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"The list is", Age)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2</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ENDWHILE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99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1034</Words>
  <Application>Microsoft Office PowerPoint</Application>
  <PresentationFormat>Custom</PresentationFormat>
  <Paragraphs>203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Python: Advanced Sorting Algorithms</vt:lpstr>
      <vt:lpstr>Insertion Sort</vt:lpstr>
      <vt:lpstr>Insertion Sort</vt:lpstr>
      <vt:lpstr>Insertion Sort</vt:lpstr>
      <vt:lpstr>Insertion Sort</vt:lpstr>
      <vt:lpstr>Shell Sort</vt:lpstr>
      <vt:lpstr>Shell Sort</vt:lpstr>
      <vt:lpstr>Shell Sort</vt:lpstr>
      <vt:lpstr>Shell Sort</vt:lpstr>
      <vt:lpstr>Shell Sort</vt:lpstr>
      <vt:lpstr>Merge Sort</vt:lpstr>
      <vt:lpstr>Merge Sort</vt:lpstr>
      <vt:lpstr>Merge Sort</vt:lpstr>
      <vt:lpstr>Merge Sort</vt:lpstr>
      <vt:lpstr>Merge Sort</vt:lpstr>
      <vt:lpstr>Merge Sort</vt:lpstr>
      <vt:lpstr>Quick Sort</vt:lpstr>
      <vt:lpstr>Quick Sort</vt:lpstr>
      <vt:lpstr>Quick Sort</vt:lpstr>
      <vt:lpstr>Quick Sort</vt:lpstr>
      <vt:lpstr>Quick Sort</vt:lpstr>
      <vt:lpstr>Quick Sort</vt:lpstr>
      <vt:lpstr>Quick Sort</vt:lpstr>
      <vt:lpstr>Quick Sort</vt:lpstr>
      <vt:lpstr>Quick Sort</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177</cp:revision>
  <dcterms:created xsi:type="dcterms:W3CDTF">2011-10-08T11:06:39Z</dcterms:created>
  <dcterms:modified xsi:type="dcterms:W3CDTF">2016-02-22T13:34:58Z</dcterms:modified>
</cp:coreProperties>
</file>