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616" r:id="rId2"/>
    <p:sldId id="553" r:id="rId3"/>
    <p:sldId id="496" r:id="rId4"/>
    <p:sldId id="442" r:id="rId5"/>
    <p:sldId id="551" r:id="rId6"/>
    <p:sldId id="552" r:id="rId7"/>
    <p:sldId id="554" r:id="rId8"/>
    <p:sldId id="555" r:id="rId9"/>
    <p:sldId id="556" r:id="rId10"/>
    <p:sldId id="557" r:id="rId11"/>
    <p:sldId id="558" r:id="rId12"/>
    <p:sldId id="559" r:id="rId13"/>
    <p:sldId id="560" r:id="rId14"/>
    <p:sldId id="561" r:id="rId15"/>
    <p:sldId id="562" r:id="rId16"/>
    <p:sldId id="563" r:id="rId17"/>
    <p:sldId id="564" r:id="rId18"/>
    <p:sldId id="587" r:id="rId19"/>
    <p:sldId id="588" r:id="rId20"/>
    <p:sldId id="565" r:id="rId21"/>
    <p:sldId id="566" r:id="rId22"/>
    <p:sldId id="567" r:id="rId23"/>
    <p:sldId id="568" r:id="rId24"/>
    <p:sldId id="569" r:id="rId25"/>
    <p:sldId id="570" r:id="rId26"/>
    <p:sldId id="573" r:id="rId27"/>
    <p:sldId id="574" r:id="rId28"/>
    <p:sldId id="575" r:id="rId29"/>
    <p:sldId id="576" r:id="rId30"/>
    <p:sldId id="577" r:id="rId31"/>
    <p:sldId id="578" r:id="rId32"/>
    <p:sldId id="579" r:id="rId33"/>
    <p:sldId id="581" r:id="rId34"/>
    <p:sldId id="580" r:id="rId35"/>
    <p:sldId id="582" r:id="rId36"/>
    <p:sldId id="583" r:id="rId37"/>
    <p:sldId id="585" r:id="rId38"/>
    <p:sldId id="586" r:id="rId39"/>
    <p:sldId id="584" r:id="rId40"/>
    <p:sldId id="589" r:id="rId41"/>
    <p:sldId id="590" r:id="rId42"/>
    <p:sldId id="591" r:id="rId43"/>
    <p:sldId id="593" r:id="rId44"/>
    <p:sldId id="592" r:id="rId45"/>
    <p:sldId id="594" r:id="rId46"/>
    <p:sldId id="595" r:id="rId47"/>
    <p:sldId id="596" r:id="rId48"/>
    <p:sldId id="597" r:id="rId49"/>
    <p:sldId id="598" r:id="rId50"/>
    <p:sldId id="599" r:id="rId51"/>
    <p:sldId id="600" r:id="rId52"/>
    <p:sldId id="602" r:id="rId53"/>
    <p:sldId id="601" r:id="rId54"/>
    <p:sldId id="603" r:id="rId55"/>
    <p:sldId id="604" r:id="rId56"/>
    <p:sldId id="605" r:id="rId57"/>
    <p:sldId id="606" r:id="rId58"/>
    <p:sldId id="607" r:id="rId59"/>
    <p:sldId id="608" r:id="rId60"/>
    <p:sldId id="609" r:id="rId61"/>
    <p:sldId id="610" r:id="rId62"/>
    <p:sldId id="443" r:id="rId63"/>
    <p:sldId id="571" r:id="rId64"/>
    <p:sldId id="572" r:id="rId65"/>
    <p:sldId id="611" r:id="rId66"/>
    <p:sldId id="550" r:id="rId67"/>
    <p:sldId id="651" r:id="rId68"/>
    <p:sldId id="305" r:id="rId69"/>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CFFCC"/>
    <a:srgbClr val="CCFFFF"/>
    <a:srgbClr val="99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BD7CF-CE8D-43B1-B884-D59884E078C3}" type="datetimeFigureOut">
              <a:rPr lang="en-IE" smtClean="0"/>
              <a:t>22/02/2016</a:t>
            </a:fld>
            <a:endParaRPr lang="en-IE"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C2457-0B7C-48B9-BDD1-92A4A044B45F}" type="slidenum">
              <a:rPr lang="en-IE" smtClean="0"/>
              <a:t>‹#›</a:t>
            </a:fld>
            <a:endParaRPr lang="en-IE" dirty="0"/>
          </a:p>
        </p:txBody>
      </p:sp>
    </p:spTree>
    <p:extLst>
      <p:ext uri="{BB962C8B-B14F-4D97-AF65-F5344CB8AC3E}">
        <p14:creationId xmlns:p14="http://schemas.microsoft.com/office/powerpoint/2010/main" val="275495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1</a:t>
            </a:fld>
            <a:endParaRPr lang="en-I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62</a:t>
            </a:fld>
            <a:endParaRPr lang="en-IE" dirty="0"/>
          </a:p>
        </p:txBody>
      </p:sp>
    </p:spTree>
    <p:extLst>
      <p:ext uri="{BB962C8B-B14F-4D97-AF65-F5344CB8AC3E}">
        <p14:creationId xmlns:p14="http://schemas.microsoft.com/office/powerpoint/2010/main" val="3279255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63</a:t>
            </a:fld>
            <a:endParaRPr lang="en-IE" dirty="0"/>
          </a:p>
        </p:txBody>
      </p:sp>
    </p:spTree>
    <p:extLst>
      <p:ext uri="{BB962C8B-B14F-4D97-AF65-F5344CB8AC3E}">
        <p14:creationId xmlns:p14="http://schemas.microsoft.com/office/powerpoint/2010/main" val="3279255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64</a:t>
            </a:fld>
            <a:endParaRPr lang="en-IE" dirty="0"/>
          </a:p>
        </p:txBody>
      </p:sp>
    </p:spTree>
    <p:extLst>
      <p:ext uri="{BB962C8B-B14F-4D97-AF65-F5344CB8AC3E}">
        <p14:creationId xmlns:p14="http://schemas.microsoft.com/office/powerpoint/2010/main" val="3279255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65</a:t>
            </a:fld>
            <a:endParaRPr lang="en-IE" dirty="0"/>
          </a:p>
        </p:txBody>
      </p:sp>
    </p:spTree>
    <p:extLst>
      <p:ext uri="{BB962C8B-B14F-4D97-AF65-F5344CB8AC3E}">
        <p14:creationId xmlns:p14="http://schemas.microsoft.com/office/powerpoint/2010/main" val="327925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26A14-B60D-48C5-98B8-6A8C8E0F7637}" type="slidenum">
              <a:rPr lang="en-IE" smtClean="0"/>
              <a:pPr/>
              <a:t>‹#›</a:t>
            </a:fld>
            <a:endParaRPr lang="en-IE" dirty="0"/>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t>Quick Sort</a:t>
            </a:r>
            <a:endParaRPr lang="en-IE" sz="6600"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2746778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544713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524048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170997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15784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5951190"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863866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156943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Oval 2"/>
          <p:cNvSpPr/>
          <p:nvPr/>
        </p:nvSpPr>
        <p:spPr>
          <a:xfrm>
            <a:off x="6239222"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34941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Oval 2"/>
          <p:cNvSpPr/>
          <p:nvPr/>
        </p:nvSpPr>
        <p:spPr>
          <a:xfrm>
            <a:off x="6239222"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670058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47650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Oval 2"/>
          <p:cNvSpPr/>
          <p:nvPr/>
        </p:nvSpPr>
        <p:spPr>
          <a:xfrm>
            <a:off x="6239222"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670058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Oval 40"/>
          <p:cNvSpPr/>
          <p:nvPr/>
        </p:nvSpPr>
        <p:spPr>
          <a:xfrm>
            <a:off x="7882033"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50814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Oval 2"/>
          <p:cNvSpPr/>
          <p:nvPr/>
        </p:nvSpPr>
        <p:spPr>
          <a:xfrm>
            <a:off x="6239222"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670058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Oval 40"/>
          <p:cNvSpPr/>
          <p:nvPr/>
        </p:nvSpPr>
        <p:spPr>
          <a:xfrm>
            <a:off x="7882033"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Oval 41"/>
          <p:cNvSpPr/>
          <p:nvPr/>
        </p:nvSpPr>
        <p:spPr>
          <a:xfrm>
            <a:off x="8170066" y="1700808"/>
            <a:ext cx="762770"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62425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Oval 2"/>
          <p:cNvSpPr/>
          <p:nvPr/>
        </p:nvSpPr>
        <p:spPr>
          <a:xfrm>
            <a:off x="6239222"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670058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Oval 40"/>
          <p:cNvSpPr/>
          <p:nvPr/>
        </p:nvSpPr>
        <p:spPr>
          <a:xfrm>
            <a:off x="7882033"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Oval 41"/>
          <p:cNvSpPr/>
          <p:nvPr/>
        </p:nvSpPr>
        <p:spPr>
          <a:xfrm>
            <a:off x="8170066" y="1700808"/>
            <a:ext cx="762770"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956740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680591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659926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081082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7525992"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7319342"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812521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5" name="Content Placeholder 4"/>
          <p:cNvSpPr>
            <a:spLocks noGrp="1"/>
          </p:cNvSpPr>
          <p:nvPr>
            <p:ph idx="1"/>
          </p:nvPr>
        </p:nvSpPr>
        <p:spPr/>
        <p:txBody>
          <a:bodyPr>
            <a:normAutofit/>
          </a:bodyPr>
          <a:lstStyle/>
          <a:p>
            <a:r>
              <a:rPr lang="en-IE" dirty="0"/>
              <a:t>Quicksort </a:t>
            </a:r>
            <a:r>
              <a:rPr lang="en-IE" dirty="0" smtClean="0"/>
              <a:t>was </a:t>
            </a:r>
            <a:r>
              <a:rPr lang="en-IE" dirty="0"/>
              <a:t>d</a:t>
            </a:r>
            <a:r>
              <a:rPr lang="en-IE" dirty="0" smtClean="0"/>
              <a:t>eveloped </a:t>
            </a:r>
            <a:r>
              <a:rPr lang="en-IE" dirty="0"/>
              <a:t>by Tony Hoare in </a:t>
            </a:r>
            <a:r>
              <a:rPr lang="en-IE" dirty="0" smtClean="0"/>
              <a:t>1959 and is </a:t>
            </a:r>
            <a:r>
              <a:rPr lang="en-IE" dirty="0"/>
              <a:t>still a commonly used algorithm for sorting</a:t>
            </a:r>
            <a:r>
              <a:rPr lang="en-IE" dirty="0" smtClean="0"/>
              <a:t>.</a:t>
            </a:r>
            <a:endParaRPr lang="en-IE" dirty="0"/>
          </a:p>
        </p:txBody>
      </p:sp>
    </p:spTree>
    <p:extLst>
      <p:ext uri="{BB962C8B-B14F-4D97-AF65-F5344CB8AC3E}">
        <p14:creationId xmlns:p14="http://schemas.microsoft.com/office/powerpoint/2010/main" val="2341248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74633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778739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710331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760737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231212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74633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778739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710331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760737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742066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43221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74633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778739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710331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760737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742066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911142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742066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4" name="Curved Connector 3"/>
          <p:cNvCxnSpPr>
            <a:endCxn id="24" idx="2"/>
          </p:cNvCxnSpPr>
          <p:nvPr/>
        </p:nvCxnSpPr>
        <p:spPr>
          <a:xfrm flipV="1">
            <a:off x="5303118" y="2420888"/>
            <a:ext cx="2520280" cy="1656184"/>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322898"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Pivot value is now in its correct position.</a:t>
            </a:r>
            <a:endParaRPr lang="en-IE" sz="2000" dirty="0">
              <a:solidFill>
                <a:schemeClr val="tx1"/>
              </a:solidFill>
            </a:endParaRPr>
          </a:p>
        </p:txBody>
      </p:sp>
    </p:spTree>
    <p:extLst>
      <p:ext uri="{BB962C8B-B14F-4D97-AF65-F5344CB8AC3E}">
        <p14:creationId xmlns:p14="http://schemas.microsoft.com/office/powerpoint/2010/main" val="3331674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4" name="Curved Connector 3"/>
          <p:cNvCxnSpPr>
            <a:stCxn id="5" idx="3"/>
          </p:cNvCxnSpPr>
          <p:nvPr/>
        </p:nvCxnSpPr>
        <p:spPr>
          <a:xfrm flipV="1">
            <a:off x="3502918" y="242723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522698"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Now repeat this process with this sub-array</a:t>
            </a:r>
            <a:endParaRPr lang="en-IE" sz="2000" dirty="0">
              <a:solidFill>
                <a:schemeClr val="tx1"/>
              </a:solidFill>
            </a:endParaRPr>
          </a:p>
        </p:txBody>
      </p:sp>
      <p:sp>
        <p:nvSpPr>
          <p:cNvPr id="27" name="Rectangle 26"/>
          <p:cNvSpPr/>
          <p:nvPr/>
        </p:nvSpPr>
        <p:spPr>
          <a:xfrm>
            <a:off x="818343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063872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4" name="Curved Connector 3"/>
          <p:cNvCxnSpPr>
            <a:stCxn id="5" idx="3"/>
          </p:cNvCxnSpPr>
          <p:nvPr/>
        </p:nvCxnSpPr>
        <p:spPr>
          <a:xfrm flipV="1">
            <a:off x="3502918" y="242723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522698"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Now repeat this process with this sub-array</a:t>
            </a:r>
            <a:endParaRPr lang="en-IE" sz="2000" dirty="0">
              <a:solidFill>
                <a:schemeClr val="tx1"/>
              </a:solidFill>
            </a:endParaRPr>
          </a:p>
        </p:txBody>
      </p:sp>
      <p:sp>
        <p:nvSpPr>
          <p:cNvPr id="27" name="Rectangle 26"/>
          <p:cNvSpPr/>
          <p:nvPr/>
        </p:nvSpPr>
        <p:spPr>
          <a:xfrm>
            <a:off x="818343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4835066"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…and this one</a:t>
            </a:r>
            <a:endParaRPr lang="en-IE" sz="2000" dirty="0">
              <a:solidFill>
                <a:schemeClr val="tx1"/>
              </a:solidFill>
            </a:endParaRPr>
          </a:p>
        </p:txBody>
      </p:sp>
      <p:cxnSp>
        <p:nvCxnSpPr>
          <p:cNvPr id="37" name="Curved Connector 36"/>
          <p:cNvCxnSpPr/>
          <p:nvPr/>
        </p:nvCxnSpPr>
        <p:spPr>
          <a:xfrm flipV="1">
            <a:off x="6815286" y="242088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6533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818343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4835066"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THIS IS ALREADY</a:t>
            </a:r>
          </a:p>
          <a:p>
            <a:pPr algn="ctr"/>
            <a:r>
              <a:rPr lang="en-IE" sz="2000" dirty="0" smtClean="0">
                <a:solidFill>
                  <a:schemeClr val="tx1"/>
                </a:solidFill>
              </a:rPr>
              <a:t>SORTED!!!</a:t>
            </a:r>
            <a:endParaRPr lang="en-IE" sz="2000" dirty="0">
              <a:solidFill>
                <a:schemeClr val="tx1"/>
              </a:solidFill>
            </a:endParaRPr>
          </a:p>
        </p:txBody>
      </p:sp>
      <p:cxnSp>
        <p:nvCxnSpPr>
          <p:cNvPr id="37" name="Curved Connector 36"/>
          <p:cNvCxnSpPr/>
          <p:nvPr/>
        </p:nvCxnSpPr>
        <p:spPr>
          <a:xfrm flipV="1">
            <a:off x="6815286" y="242088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3003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8" name="Rectangle 3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9" name="Rectangle 38"/>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1" name="Rectangle 40"/>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2" name="Rectangle 41"/>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031648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24" name="Rectangle 23"/>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26" name="Rectangle 25"/>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27" name="Rectangle 26"/>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198644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397097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3758275"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Rectangle 2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5" name="Rectangle 34"/>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6" name="Rectangle 35"/>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7" name="Rectangle 36"/>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1214430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Charles Antony Richard Hoare</a:t>
            </a:r>
            <a:endParaRPr lang="en-IE" dirty="0"/>
          </a:p>
        </p:txBody>
      </p:sp>
      <p:sp>
        <p:nvSpPr>
          <p:cNvPr id="5" name="Content Placeholder 4"/>
          <p:cNvSpPr>
            <a:spLocks noGrp="1"/>
          </p:cNvSpPr>
          <p:nvPr>
            <p:ph idx="1"/>
          </p:nvPr>
        </p:nvSpPr>
        <p:spPr>
          <a:xfrm>
            <a:off x="609521" y="1600201"/>
            <a:ext cx="5485685" cy="4525963"/>
          </a:xfrm>
        </p:spPr>
        <p:txBody>
          <a:bodyPr>
            <a:normAutofit fontScale="85000" lnSpcReduction="10000"/>
          </a:bodyPr>
          <a:lstStyle/>
          <a:p>
            <a:r>
              <a:rPr lang="en-IE" dirty="0" smtClean="0"/>
              <a:t>Born: January 11</a:t>
            </a:r>
            <a:r>
              <a:rPr lang="en-IE" dirty="0"/>
              <a:t>, </a:t>
            </a:r>
            <a:r>
              <a:rPr lang="en-IE" dirty="0" smtClean="0"/>
              <a:t>1934</a:t>
            </a:r>
          </a:p>
          <a:p>
            <a:r>
              <a:rPr lang="en-IE" dirty="0"/>
              <a:t>Hoare's most significant work </a:t>
            </a:r>
            <a:r>
              <a:rPr lang="en-IE" dirty="0" smtClean="0"/>
              <a:t>includes: </a:t>
            </a:r>
            <a:r>
              <a:rPr lang="en-IE" dirty="0"/>
              <a:t>his sorting and selection algorithm (Quicksort and </a:t>
            </a:r>
            <a:r>
              <a:rPr lang="en-IE" dirty="0" err="1"/>
              <a:t>Quickselect</a:t>
            </a:r>
            <a:r>
              <a:rPr lang="en-IE" dirty="0"/>
              <a:t>), Hoare logic, the formal language Communicating Sequential Processes (CSP) used to specify the interactions between concurrent processes, structuring computer operating systems using the monitor </a:t>
            </a:r>
            <a:r>
              <a:rPr lang="en-IE" dirty="0" smtClean="0"/>
              <a:t>concept.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7574" y="2698545"/>
            <a:ext cx="2141799" cy="339475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3318" y="1414053"/>
            <a:ext cx="2304256" cy="3620974"/>
          </a:xfrm>
          <a:prstGeom prst="rect">
            <a:avLst/>
          </a:prstGeom>
        </p:spPr>
      </p:pic>
    </p:spTree>
    <p:extLst>
      <p:ext uri="{BB962C8B-B14F-4D97-AF65-F5344CB8AC3E}">
        <p14:creationId xmlns:p14="http://schemas.microsoft.com/office/powerpoint/2010/main" val="1203158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Rectangle 2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44</a:t>
            </a:r>
            <a:endParaRPr lang="en-IE" dirty="0">
              <a:solidFill>
                <a:schemeClr val="bg1">
                  <a:lumMod val="65000"/>
                </a:schemeClr>
              </a:solidFill>
            </a:endParaRPr>
          </a:p>
        </p:txBody>
      </p:sp>
      <p:sp>
        <p:nvSpPr>
          <p:cNvPr id="35" name="Rectangle 34"/>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6" name="Rectangle 35"/>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7" name="Rectangle 36"/>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5781728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Oval 27"/>
          <p:cNvSpPr/>
          <p:nvPr/>
        </p:nvSpPr>
        <p:spPr>
          <a:xfrm>
            <a:off x="4150990"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7" name="Rectangle 36"/>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8" name="Rectangle 37"/>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9" name="Rectangle 38"/>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0994166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Oval 27"/>
          <p:cNvSpPr/>
          <p:nvPr/>
        </p:nvSpPr>
        <p:spPr>
          <a:xfrm>
            <a:off x="4150990"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Oval 34"/>
          <p:cNvSpPr/>
          <p:nvPr/>
        </p:nvSpPr>
        <p:spPr>
          <a:xfrm>
            <a:off x="454034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4" name="Rectangle 43"/>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5" name="Rectangle 44"/>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6" name="Rectangle 45"/>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14661458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Oval 27"/>
          <p:cNvSpPr/>
          <p:nvPr/>
        </p:nvSpPr>
        <p:spPr>
          <a:xfrm>
            <a:off x="4150990"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Oval 34"/>
          <p:cNvSpPr/>
          <p:nvPr/>
        </p:nvSpPr>
        <p:spPr>
          <a:xfrm>
            <a:off x="454034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Oval 35"/>
          <p:cNvSpPr/>
          <p:nvPr/>
        </p:nvSpPr>
        <p:spPr>
          <a:xfrm>
            <a:off x="6383238"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3" name="Rectangle 42"/>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4" name="Rectangle 43"/>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5" name="Rectangle 44"/>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33921667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Oval 27"/>
          <p:cNvSpPr/>
          <p:nvPr/>
        </p:nvSpPr>
        <p:spPr>
          <a:xfrm>
            <a:off x="4150990"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Oval 34"/>
          <p:cNvSpPr/>
          <p:nvPr/>
        </p:nvSpPr>
        <p:spPr>
          <a:xfrm>
            <a:off x="454034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Oval 35"/>
          <p:cNvSpPr/>
          <p:nvPr/>
        </p:nvSpPr>
        <p:spPr>
          <a:xfrm>
            <a:off x="6383238"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Oval 36"/>
          <p:cNvSpPr/>
          <p:nvPr/>
        </p:nvSpPr>
        <p:spPr>
          <a:xfrm>
            <a:off x="6729906" y="1700808"/>
            <a:ext cx="762770"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4" name="Rectangle 43"/>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5" name="Rectangle 44"/>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6" name="Rectangle 45"/>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18147619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Oval 27"/>
          <p:cNvSpPr/>
          <p:nvPr/>
        </p:nvSpPr>
        <p:spPr>
          <a:xfrm>
            <a:off x="4150990" y="3068960"/>
            <a:ext cx="1525541"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Oval 34"/>
          <p:cNvSpPr/>
          <p:nvPr/>
        </p:nvSpPr>
        <p:spPr>
          <a:xfrm>
            <a:off x="4540348" y="1700808"/>
            <a:ext cx="762770" cy="72008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Oval 35"/>
          <p:cNvSpPr/>
          <p:nvPr/>
        </p:nvSpPr>
        <p:spPr>
          <a:xfrm>
            <a:off x="6383238" y="3068960"/>
            <a:ext cx="1525541"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Oval 36"/>
          <p:cNvSpPr/>
          <p:nvPr/>
        </p:nvSpPr>
        <p:spPr>
          <a:xfrm>
            <a:off x="6729906" y="1700808"/>
            <a:ext cx="762770" cy="720080"/>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4" name="Rectangle 43"/>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5" name="Rectangle 44"/>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6" name="Rectangle 45"/>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423983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3" name="Rectangle 42"/>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4" name="Rectangle 43"/>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5" name="Rectangle 44"/>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6" name="Rectangle 45"/>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5610323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545317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524048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9" name="Rectangle 38"/>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1" name="Rectangle 40"/>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2" name="Rectangle 41"/>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6033105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Up Arrow 16"/>
          <p:cNvSpPr/>
          <p:nvPr/>
        </p:nvSpPr>
        <p:spPr>
          <a:xfrm>
            <a:off x="6163885"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Up Arrow 23"/>
          <p:cNvSpPr/>
          <p:nvPr/>
        </p:nvSpPr>
        <p:spPr>
          <a:xfrm>
            <a:off x="686466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5951190"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a:off x="6563371"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9" name="Rectangle 38"/>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1" name="Rectangle 40"/>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2" name="Rectangle 41"/>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17931276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602319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Up Arrow 34"/>
          <p:cNvSpPr/>
          <p:nvPr/>
        </p:nvSpPr>
        <p:spPr>
          <a:xfrm>
            <a:off x="634723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566315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Rectangle 36"/>
          <p:cNvSpPr/>
          <p:nvPr/>
        </p:nvSpPr>
        <p:spPr>
          <a:xfrm>
            <a:off x="616721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Rectangle 38"/>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41" name="Rectangle 40"/>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42" name="Rectangle 41"/>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43" name="Rectangle 42"/>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334865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5" name="Content Placeholder 4"/>
          <p:cNvSpPr>
            <a:spLocks noGrp="1"/>
          </p:cNvSpPr>
          <p:nvPr>
            <p:ph idx="1"/>
          </p:nvPr>
        </p:nvSpPr>
        <p:spPr/>
        <p:txBody>
          <a:bodyPr>
            <a:normAutofit/>
          </a:bodyPr>
          <a:lstStyle/>
          <a:p>
            <a:r>
              <a:rPr lang="en-IE" dirty="0" smtClean="0"/>
              <a:t>The key idea behind Quicksort is to pick a random value from the array, and starting from either side of the array, swap elements that are lower than the value in the right of the array with elements of the left of the array that are larger than the value, until we reach the point where the random value should be, then we put the random value in its place.</a:t>
            </a:r>
          </a:p>
          <a:p>
            <a:r>
              <a:rPr lang="en-IE" dirty="0" smtClean="0"/>
              <a:t>We recursively do this process with the sub-arrays on either side of the random value ( called  the “pivot”).</a:t>
            </a:r>
          </a:p>
        </p:txBody>
      </p:sp>
    </p:spTree>
    <p:extLst>
      <p:ext uri="{BB962C8B-B14F-4D97-AF65-F5344CB8AC3E}">
        <p14:creationId xmlns:p14="http://schemas.microsoft.com/office/powerpoint/2010/main" val="1665427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3</a:t>
            </a:r>
            <a:r>
              <a:rPr lang="en-IE" sz="3200" dirty="0" smtClean="0">
                <a:solidFill>
                  <a:schemeClr val="tx1"/>
                </a:solidFill>
              </a:rPr>
              <a:t>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602319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Up Arrow 34"/>
          <p:cNvSpPr/>
          <p:nvPr/>
        </p:nvSpPr>
        <p:spPr>
          <a:xfrm>
            <a:off x="634723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566315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Rectangle 36"/>
          <p:cNvSpPr/>
          <p:nvPr/>
        </p:nvSpPr>
        <p:spPr>
          <a:xfrm>
            <a:off x="616721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Oval 37"/>
          <p:cNvSpPr/>
          <p:nvPr/>
        </p:nvSpPr>
        <p:spPr>
          <a:xfrm>
            <a:off x="602319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26" name="Rectangle 2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27" name="Rectangle 2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9" name="Rectangle 38"/>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9489485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602319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Up Arrow 34"/>
          <p:cNvSpPr/>
          <p:nvPr/>
        </p:nvSpPr>
        <p:spPr>
          <a:xfrm>
            <a:off x="634723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566315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Rectangle 36"/>
          <p:cNvSpPr/>
          <p:nvPr/>
        </p:nvSpPr>
        <p:spPr>
          <a:xfrm>
            <a:off x="616721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Oval 37"/>
          <p:cNvSpPr/>
          <p:nvPr/>
        </p:nvSpPr>
        <p:spPr>
          <a:xfrm>
            <a:off x="602319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26" name="Rectangle 2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27" name="Rectangle 2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9" name="Rectangle 38"/>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42678588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26" name="Rectangle 2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27" name="Rectangle 2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9" name="Rectangle 38"/>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1775840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7" name="Curved Connector 16"/>
          <p:cNvCxnSpPr>
            <a:stCxn id="24" idx="3"/>
          </p:cNvCxnSpPr>
          <p:nvPr/>
        </p:nvCxnSpPr>
        <p:spPr>
          <a:xfrm flipV="1">
            <a:off x="3034866" y="242723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054646"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Now repeat this process with this sub-array</a:t>
            </a:r>
            <a:endParaRPr lang="en-IE" sz="2000" dirty="0">
              <a:solidFill>
                <a:schemeClr val="tx1"/>
              </a:solidFill>
            </a:endParaRPr>
          </a:p>
        </p:txBody>
      </p:sp>
      <p:sp>
        <p:nvSpPr>
          <p:cNvPr id="28" name="Rectangle 27"/>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5" name="Rectangle 34"/>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6" name="Rectangle 35"/>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7" name="Rectangle 36"/>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7088954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7" name="Curved Connector 16"/>
          <p:cNvCxnSpPr>
            <a:stCxn id="24" idx="3"/>
          </p:cNvCxnSpPr>
          <p:nvPr/>
        </p:nvCxnSpPr>
        <p:spPr>
          <a:xfrm flipV="1">
            <a:off x="3034866" y="242723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054646"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Now repeat this process with this sub-array</a:t>
            </a:r>
            <a:endParaRPr lang="en-IE" sz="2000" dirty="0">
              <a:solidFill>
                <a:schemeClr val="tx1"/>
              </a:solidFill>
            </a:endParaRPr>
          </a:p>
        </p:txBody>
      </p:sp>
      <p:sp>
        <p:nvSpPr>
          <p:cNvPr id="26" name="Rectangle 25"/>
          <p:cNvSpPr/>
          <p:nvPr/>
        </p:nvSpPr>
        <p:spPr>
          <a:xfrm>
            <a:off x="4655046" y="4149080"/>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…and this one</a:t>
            </a:r>
            <a:endParaRPr lang="en-IE" sz="2000" dirty="0">
              <a:solidFill>
                <a:schemeClr val="tx1"/>
              </a:solidFill>
            </a:endParaRPr>
          </a:p>
        </p:txBody>
      </p:sp>
      <p:cxnSp>
        <p:nvCxnSpPr>
          <p:cNvPr id="27" name="Curved Connector 26"/>
          <p:cNvCxnSpPr/>
          <p:nvPr/>
        </p:nvCxnSpPr>
        <p:spPr>
          <a:xfrm flipV="1">
            <a:off x="5368776" y="242088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7432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33947822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7" name="Curved Connector 16"/>
          <p:cNvCxnSpPr>
            <a:stCxn id="24" idx="3"/>
          </p:cNvCxnSpPr>
          <p:nvPr/>
        </p:nvCxnSpPr>
        <p:spPr>
          <a:xfrm flipV="1">
            <a:off x="3034866" y="242723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054646" y="3573016"/>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Now repeat this process with this sub-array</a:t>
            </a:r>
            <a:endParaRPr lang="en-IE" sz="2000" dirty="0">
              <a:solidFill>
                <a:schemeClr val="tx1"/>
              </a:solidFill>
            </a:endParaRPr>
          </a:p>
        </p:txBody>
      </p:sp>
      <p:sp>
        <p:nvSpPr>
          <p:cNvPr id="26" name="Rectangle 25"/>
          <p:cNvSpPr/>
          <p:nvPr/>
        </p:nvSpPr>
        <p:spPr>
          <a:xfrm>
            <a:off x="4655046" y="4149080"/>
            <a:ext cx="19802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THIS IS ALREADY SORTED</a:t>
            </a:r>
            <a:endParaRPr lang="en-IE" sz="2000" dirty="0">
              <a:solidFill>
                <a:schemeClr val="tx1"/>
              </a:solidFill>
            </a:endParaRPr>
          </a:p>
        </p:txBody>
      </p:sp>
      <p:cxnSp>
        <p:nvCxnSpPr>
          <p:cNvPr id="27" name="Curved Connector 26"/>
          <p:cNvCxnSpPr/>
          <p:nvPr/>
        </p:nvCxnSpPr>
        <p:spPr>
          <a:xfrm flipV="1">
            <a:off x="5368776" y="2420888"/>
            <a:ext cx="1806550" cy="17218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7432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7704625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67432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40117630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4628694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173814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3142878" y="2780928"/>
            <a:ext cx="3186354"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No swaps will occur on this pass, as 16 is in the right place</a:t>
            </a:r>
            <a:endParaRPr lang="en-IE" sz="2000" dirty="0">
              <a:solidFill>
                <a:schemeClr val="tx1"/>
              </a:solidFill>
            </a:endParaRPr>
          </a:p>
        </p:txBody>
      </p:sp>
    </p:spTree>
    <p:extLst>
      <p:ext uri="{BB962C8B-B14F-4D97-AF65-F5344CB8AC3E}">
        <p14:creationId xmlns:p14="http://schemas.microsoft.com/office/powerpoint/2010/main" val="2550024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5" name="Content Placeholder 4"/>
          <p:cNvSpPr>
            <a:spLocks noGrp="1"/>
          </p:cNvSpPr>
          <p:nvPr>
            <p:ph idx="1"/>
          </p:nvPr>
        </p:nvSpPr>
        <p:spPr/>
        <p:txBody>
          <a:bodyPr>
            <a:normAutofit/>
          </a:bodyPr>
          <a:lstStyle/>
          <a:p>
            <a:r>
              <a:rPr lang="en-IE" dirty="0" smtClean="0"/>
              <a:t>Let’s look at an example:</a:t>
            </a:r>
          </a:p>
        </p:txBody>
      </p:sp>
    </p:spTree>
    <p:extLst>
      <p:ext uri="{BB962C8B-B14F-4D97-AF65-F5344CB8AC3E}">
        <p14:creationId xmlns:p14="http://schemas.microsoft.com/office/powerpoint/2010/main" val="33040102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3142878" y="2780928"/>
            <a:ext cx="3186354"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…but as 16 is swapped into itself, the rest of the sub-array will be sorted.</a:t>
            </a:r>
            <a:endParaRPr lang="en-IE" sz="2000" dirty="0">
              <a:solidFill>
                <a:schemeClr val="tx1"/>
              </a:solidFill>
            </a:endParaRPr>
          </a:p>
        </p:txBody>
      </p:sp>
    </p:spTree>
    <p:extLst>
      <p:ext uri="{BB962C8B-B14F-4D97-AF65-F5344CB8AC3E}">
        <p14:creationId xmlns:p14="http://schemas.microsoft.com/office/powerpoint/2010/main" val="19305208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5" name="Rectangle 24"/>
          <p:cNvSpPr/>
          <p:nvPr/>
        </p:nvSpPr>
        <p:spPr>
          <a:xfrm>
            <a:off x="3142878" y="2780928"/>
            <a:ext cx="3186354"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…but as 16 is swapped into itself, the rest of the sub-array will be sorted.</a:t>
            </a:r>
            <a:endParaRPr lang="en-IE" sz="2000" dirty="0">
              <a:solidFill>
                <a:schemeClr val="tx1"/>
              </a:solidFill>
            </a:endParaRPr>
          </a:p>
        </p:txBody>
      </p:sp>
    </p:spTree>
    <p:extLst>
      <p:ext uri="{BB962C8B-B14F-4D97-AF65-F5344CB8AC3E}">
        <p14:creationId xmlns:p14="http://schemas.microsoft.com/office/powerpoint/2010/main" val="33064082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30130783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98637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Up Arrow 25"/>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548313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Rectangle 38"/>
          <p:cNvSpPr/>
          <p:nvPr/>
        </p:nvSpPr>
        <p:spPr>
          <a:xfrm>
            <a:off x="5411243"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1441007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Up Arrow 24"/>
          <p:cNvSpPr/>
          <p:nvPr/>
        </p:nvSpPr>
        <p:spPr>
          <a:xfrm>
            <a:off x="458303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Up Arrow 40"/>
          <p:cNvSpPr/>
          <p:nvPr/>
        </p:nvSpPr>
        <p:spPr>
          <a:xfrm>
            <a:off x="490707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422299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3" name="Rectangle 42"/>
          <p:cNvSpPr/>
          <p:nvPr/>
        </p:nvSpPr>
        <p:spPr>
          <a:xfrm>
            <a:off x="472705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0139389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Up Arrow 24"/>
          <p:cNvSpPr/>
          <p:nvPr/>
        </p:nvSpPr>
        <p:spPr>
          <a:xfrm>
            <a:off x="458303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Up Arrow 40"/>
          <p:cNvSpPr/>
          <p:nvPr/>
        </p:nvSpPr>
        <p:spPr>
          <a:xfrm>
            <a:off x="490707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422299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3" name="Rectangle 42"/>
          <p:cNvSpPr/>
          <p:nvPr/>
        </p:nvSpPr>
        <p:spPr>
          <a:xfrm>
            <a:off x="472705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6" name="Oval 25"/>
          <p:cNvSpPr/>
          <p:nvPr/>
        </p:nvSpPr>
        <p:spPr>
          <a:xfrm>
            <a:off x="458303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290536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Up Arrow 24"/>
          <p:cNvSpPr/>
          <p:nvPr/>
        </p:nvSpPr>
        <p:spPr>
          <a:xfrm>
            <a:off x="458303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Up Arrow 40"/>
          <p:cNvSpPr/>
          <p:nvPr/>
        </p:nvSpPr>
        <p:spPr>
          <a:xfrm>
            <a:off x="4907074" y="2420888"/>
            <a:ext cx="468052" cy="864096"/>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4222998" y="2996952"/>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3" name="Rectangle 42"/>
          <p:cNvSpPr/>
          <p:nvPr/>
        </p:nvSpPr>
        <p:spPr>
          <a:xfrm>
            <a:off x="4727054" y="328498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6" name="Oval 25"/>
          <p:cNvSpPr/>
          <p:nvPr/>
        </p:nvSpPr>
        <p:spPr>
          <a:xfrm>
            <a:off x="458303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5476324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
        <p:nvSpPr>
          <p:cNvPr id="24" name="Rectangle 23"/>
          <p:cNvSpPr/>
          <p:nvPr/>
        </p:nvSpPr>
        <p:spPr>
          <a:xfrm>
            <a:off x="386295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Oval 25"/>
          <p:cNvSpPr/>
          <p:nvPr/>
        </p:nvSpPr>
        <p:spPr>
          <a:xfrm>
            <a:off x="4583038" y="1700808"/>
            <a:ext cx="762770" cy="72008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7195699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16</a:t>
            </a:r>
            <a:endParaRPr lang="en-IE" sz="1400" dirty="0">
              <a:solidFill>
                <a:schemeClr val="bg1">
                  <a:lumMod val="65000"/>
                </a:schemeClr>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34</a:t>
            </a:r>
            <a:endParaRPr lang="en-IE" dirty="0">
              <a:solidFill>
                <a:schemeClr val="bg1">
                  <a:lumMod val="65000"/>
                </a:schemeClr>
              </a:solidFill>
            </a:endParaRPr>
          </a:p>
        </p:txBody>
      </p:sp>
      <p:sp>
        <p:nvSpPr>
          <p:cNvPr id="23" name="Rectangle 22"/>
          <p:cNvSpPr/>
          <p:nvPr/>
        </p:nvSpPr>
        <p:spPr>
          <a:xfrm>
            <a:off x="695930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42</a:t>
            </a:r>
            <a:endParaRPr lang="en-IE" dirty="0">
              <a:solidFill>
                <a:schemeClr val="bg1">
                  <a:lumMod val="65000"/>
                </a:schemeClr>
              </a:solidFill>
            </a:endParaRPr>
          </a:p>
        </p:txBody>
      </p:sp>
      <p:sp>
        <p:nvSpPr>
          <p:cNvPr id="29" name="Rectangle 28"/>
          <p:cNvSpPr/>
          <p:nvPr/>
        </p:nvSpPr>
        <p:spPr>
          <a:xfrm>
            <a:off x="2926854"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0</a:t>
            </a:r>
            <a:endParaRPr lang="en-IE" sz="1400" dirty="0">
              <a:solidFill>
                <a:schemeClr val="bg1">
                  <a:lumMod val="65000"/>
                </a:schemeClr>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4</a:t>
            </a:r>
            <a:endParaRPr lang="en-IE" sz="1400" dirty="0">
              <a:solidFill>
                <a:schemeClr val="bg1">
                  <a:lumMod val="65000"/>
                </a:schemeClr>
              </a:solidFill>
            </a:endParaRPr>
          </a:p>
        </p:txBody>
      </p:sp>
      <p:sp>
        <p:nvSpPr>
          <p:cNvPr id="34" name="Rectangle 33"/>
          <p:cNvSpPr/>
          <p:nvPr/>
        </p:nvSpPr>
        <p:spPr>
          <a:xfrm>
            <a:off x="695930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5</a:t>
            </a:r>
            <a:endParaRPr lang="en-IE" sz="1400" dirty="0">
              <a:solidFill>
                <a:schemeClr val="bg1">
                  <a:lumMod val="65000"/>
                </a:schemeClr>
              </a:solidFill>
            </a:endParaRPr>
          </a:p>
        </p:txBody>
      </p:sp>
      <p:sp>
        <p:nvSpPr>
          <p:cNvPr id="40" name="Rectangle 39"/>
          <p:cNvSpPr/>
          <p:nvPr/>
        </p:nvSpPr>
        <p:spPr>
          <a:xfrm>
            <a:off x="1567375"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35" name="Rectangle 34"/>
          <p:cNvSpPr/>
          <p:nvPr/>
        </p:nvSpPr>
        <p:spPr>
          <a:xfrm>
            <a:off x="767938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a:solidFill>
                  <a:schemeClr val="bg1">
                    <a:lumMod val="65000"/>
                  </a:schemeClr>
                </a:solidFill>
              </a:rPr>
              <a:t>4</a:t>
            </a:r>
            <a:r>
              <a:rPr lang="en-IE" sz="3200" dirty="0" smtClean="0">
                <a:solidFill>
                  <a:schemeClr val="bg1">
                    <a:lumMod val="65000"/>
                  </a:schemeClr>
                </a:solidFill>
              </a:rPr>
              <a:t>4</a:t>
            </a:r>
            <a:endParaRPr lang="en-IE" dirty="0">
              <a:solidFill>
                <a:schemeClr val="bg1">
                  <a:lumMod val="65000"/>
                </a:schemeClr>
              </a:solidFill>
            </a:endParaRPr>
          </a:p>
        </p:txBody>
      </p:sp>
      <p:sp>
        <p:nvSpPr>
          <p:cNvPr id="36" name="Rectangle 35"/>
          <p:cNvSpPr/>
          <p:nvPr/>
        </p:nvSpPr>
        <p:spPr>
          <a:xfrm>
            <a:off x="8399462" y="1340768"/>
            <a:ext cx="720080" cy="108012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lumMod val="65000"/>
                </a:schemeClr>
              </a:solidFill>
            </a:endParaRPr>
          </a:p>
          <a:p>
            <a:pPr algn="ctr"/>
            <a:r>
              <a:rPr lang="en-IE" sz="3200" dirty="0" smtClean="0">
                <a:solidFill>
                  <a:schemeClr val="bg1">
                    <a:lumMod val="65000"/>
                  </a:schemeClr>
                </a:solidFill>
              </a:rPr>
              <a:t>54</a:t>
            </a:r>
            <a:endParaRPr lang="en-IE" dirty="0">
              <a:solidFill>
                <a:schemeClr val="bg1">
                  <a:lumMod val="65000"/>
                </a:schemeClr>
              </a:solidFill>
            </a:endParaRPr>
          </a:p>
        </p:txBody>
      </p:sp>
      <p:sp>
        <p:nvSpPr>
          <p:cNvPr id="37" name="Rectangle 36"/>
          <p:cNvSpPr/>
          <p:nvPr/>
        </p:nvSpPr>
        <p:spPr>
          <a:xfrm>
            <a:off x="767938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6</a:t>
            </a:r>
            <a:endParaRPr lang="en-IE" sz="1400" dirty="0">
              <a:solidFill>
                <a:schemeClr val="bg1">
                  <a:lumMod val="65000"/>
                </a:schemeClr>
              </a:solidFill>
            </a:endParaRPr>
          </a:p>
        </p:txBody>
      </p:sp>
      <p:sp>
        <p:nvSpPr>
          <p:cNvPr id="38" name="Rectangle 37"/>
          <p:cNvSpPr/>
          <p:nvPr/>
        </p:nvSpPr>
        <p:spPr>
          <a:xfrm>
            <a:off x="8399462" y="1340768"/>
            <a:ext cx="360040" cy="54006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lumMod val="65000"/>
                  </a:schemeClr>
                </a:solidFill>
              </a:rPr>
              <a:t>7</a:t>
            </a:r>
            <a:endParaRPr lang="en-IE" sz="1400" dirty="0">
              <a:solidFill>
                <a:schemeClr val="bg1">
                  <a:lumMod val="65000"/>
                </a:schemeClr>
              </a:solidFill>
            </a:endParaRPr>
          </a:p>
        </p:txBody>
      </p:sp>
    </p:spTree>
    <p:extLst>
      <p:ext uri="{BB962C8B-B14F-4D97-AF65-F5344CB8AC3E}">
        <p14:creationId xmlns:p14="http://schemas.microsoft.com/office/powerpoint/2010/main" val="2072475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1722139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292685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239222"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959302"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292685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239222"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959302"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567375" y="1435423"/>
            <a:ext cx="1071447" cy="769441"/>
          </a:xfrm>
          <a:prstGeom prst="rect">
            <a:avLst/>
          </a:prstGeom>
          <a:noFill/>
          <a:ln>
            <a:noFill/>
          </a:ln>
        </p:spPr>
        <p:txBody>
          <a:bodyPr wrap="none" lIns="91440" tIns="45720" rIns="91440" bIns="45720">
            <a:spAutoFit/>
          </a:bodyPr>
          <a:lstStyle/>
          <a:p>
            <a:pPr algn="ctr"/>
            <a:r>
              <a:rPr lang="en-US" sz="4400" cap="none" spc="0" dirty="0" smtClean="0">
                <a:ln w="17780" cmpd="sng">
                  <a:solidFill>
                    <a:srgbClr val="FFFFFF"/>
                  </a:solidFill>
                  <a:prstDash val="solid"/>
                  <a:miter lim="800000"/>
                </a:ln>
              </a:rPr>
              <a:t>Age</a:t>
            </a:r>
            <a:endParaRPr lang="en-US" sz="5400" cap="none" spc="0" dirty="0">
              <a:ln w="17780" cmpd="sng">
                <a:solidFill>
                  <a:srgbClr val="FFFFFF"/>
                </a:solidFill>
                <a:prstDash val="solid"/>
                <a:miter lim="800000"/>
              </a:ln>
            </a:endParaRPr>
          </a:p>
        </p:txBody>
      </p:sp>
      <p:sp>
        <p:nvSpPr>
          <p:cNvPr id="35" name="Rectangle 34"/>
          <p:cNvSpPr/>
          <p:nvPr/>
        </p:nvSpPr>
        <p:spPr>
          <a:xfrm>
            <a:off x="7679382"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36" name="Rectangle 35"/>
          <p:cNvSpPr/>
          <p:nvPr/>
        </p:nvSpPr>
        <p:spPr>
          <a:xfrm>
            <a:off x="8399462"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37" name="Rectangle 36"/>
          <p:cNvSpPr/>
          <p:nvPr/>
        </p:nvSpPr>
        <p:spPr>
          <a:xfrm>
            <a:off x="7679382"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8" name="Rectangle 37"/>
          <p:cNvSpPr/>
          <p:nvPr/>
        </p:nvSpPr>
        <p:spPr>
          <a:xfrm>
            <a:off x="8399462"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Tree>
    <p:extLst>
      <p:ext uri="{BB962C8B-B14F-4D97-AF65-F5344CB8AC3E}">
        <p14:creationId xmlns:p14="http://schemas.microsoft.com/office/powerpoint/2010/main" val="1428301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40" name="Rectangle 39"/>
          <p:cNvSpPr/>
          <p:nvPr/>
        </p:nvSpPr>
        <p:spPr>
          <a:xfrm>
            <a:off x="1567375" y="1435423"/>
            <a:ext cx="1071447" cy="769441"/>
          </a:xfrm>
          <a:prstGeom prst="rect">
            <a:avLst/>
          </a:prstGeom>
          <a:noFill/>
          <a:ln>
            <a:noFill/>
          </a:ln>
        </p:spPr>
        <p:txBody>
          <a:bodyPr wrap="none" lIns="91440" tIns="45720" rIns="91440" bIns="45720">
            <a:spAutoFit/>
          </a:bodyPr>
          <a:lstStyle/>
          <a:p>
            <a:pPr algn="ctr"/>
            <a:r>
              <a:rPr lang="en-US" sz="4400" cap="none" spc="0" dirty="0" smtClean="0">
                <a:ln w="17780" cmpd="sng">
                  <a:solidFill>
                    <a:srgbClr val="FFFFFF"/>
                  </a:solidFill>
                  <a:prstDash val="solid"/>
                  <a:miter lim="800000"/>
                </a:ln>
              </a:rPr>
              <a:t>Age</a:t>
            </a:r>
            <a:endParaRPr lang="en-US" sz="5400" cap="none" spc="0" dirty="0">
              <a:ln w="17780" cmpd="sng">
                <a:solidFill>
                  <a:srgbClr val="FFFFFF"/>
                </a:solidFill>
                <a:prstDash val="solid"/>
                <a:miter lim="800000"/>
              </a:ln>
            </a:endParaRPr>
          </a:p>
        </p:txBody>
      </p:sp>
      <p:sp>
        <p:nvSpPr>
          <p:cNvPr id="35" name="Rectangle 34"/>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36" name="Rectangle 3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37" name="Rectangle 36"/>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8" name="Rectangle 37"/>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4" name="Rectangle 23"/>
          <p:cNvSpPr/>
          <p:nvPr/>
        </p:nvSpPr>
        <p:spPr>
          <a:xfrm>
            <a:off x="4655046" y="2780928"/>
            <a:ext cx="3186354"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dirty="0" smtClean="0">
                <a:solidFill>
                  <a:schemeClr val="tx1"/>
                </a:solidFill>
              </a:rPr>
              <a:t>SORTED!</a:t>
            </a:r>
            <a:endParaRPr lang="en-IE" sz="4400" dirty="0">
              <a:solidFill>
                <a:schemeClr val="tx1"/>
              </a:solidFill>
            </a:endParaRPr>
          </a:p>
        </p:txBody>
      </p:sp>
    </p:spTree>
    <p:extLst>
      <p:ext uri="{BB962C8B-B14F-4D97-AF65-F5344CB8AC3E}">
        <p14:creationId xmlns:p14="http://schemas.microsoft.com/office/powerpoint/2010/main" val="2846002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268760"/>
            <a:ext cx="11233248" cy="489654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800" b="1" dirty="0" smtClean="0">
                <a:latin typeface="Courier New" panose="02070309020205020404" pitchFamily="49" charset="0"/>
                <a:cs typeface="Courier New" panose="02070309020205020404" pitchFamily="49" charset="0"/>
              </a:rPr>
              <a:t>PROGRAM </a:t>
            </a:r>
            <a:r>
              <a:rPr lang="en-IE" sz="2800" dirty="0" err="1" smtClean="0">
                <a:latin typeface="Courier New" panose="02070309020205020404" pitchFamily="49" charset="0"/>
                <a:cs typeface="Courier New" panose="02070309020205020404" pitchFamily="49" charset="0"/>
              </a:rPr>
              <a:t>QuickSort</a:t>
            </a:r>
            <a:r>
              <a:rPr lang="en-IE" sz="2800" dirty="0" smtClean="0">
                <a:latin typeface="Courier New" panose="02070309020205020404" pitchFamily="49" charset="0"/>
                <a:cs typeface="Courier New" panose="02070309020205020404" pitchFamily="49" charset="0"/>
              </a:rPr>
              <a:t>(Array, First, Last):</a:t>
            </a:r>
          </a:p>
          <a:p>
            <a:pPr marL="57150" indent="0">
              <a:buNone/>
            </a:pPr>
            <a:endParaRPr lang="en-IE" sz="2800" dirty="0" smtClean="0">
              <a:latin typeface="Courier New" panose="02070309020205020404" pitchFamily="49" charset="0"/>
              <a:cs typeface="Courier New" panose="02070309020205020404" pitchFamily="49" charset="0"/>
            </a:endParaRPr>
          </a:p>
          <a:p>
            <a:pPr marL="57150" indent="0">
              <a:buNone/>
            </a:pPr>
            <a:r>
              <a:rPr lang="en-IE" sz="2800" b="1" dirty="0" smtClean="0">
                <a:latin typeface="Courier New" panose="02070309020205020404" pitchFamily="49" charset="0"/>
                <a:cs typeface="Courier New" panose="02070309020205020404" pitchFamily="49" charset="0"/>
              </a:rPr>
              <a:t>    IF </a:t>
            </a:r>
            <a:r>
              <a:rPr lang="en-IE" sz="2800" dirty="0" smtClean="0">
                <a:latin typeface="Courier New" panose="02070309020205020404" pitchFamily="49" charset="0"/>
                <a:cs typeface="Courier New" panose="02070309020205020404" pitchFamily="49" charset="0"/>
              </a:rPr>
              <a:t>(First &lt; Last)</a:t>
            </a:r>
            <a:endParaRPr lang="en-IE" sz="2800" dirty="0">
              <a:latin typeface="Courier New" panose="02070309020205020404" pitchFamily="49" charset="0"/>
              <a:cs typeface="Courier New" panose="02070309020205020404" pitchFamily="49" charset="0"/>
            </a:endParaRPr>
          </a:p>
          <a:p>
            <a:pPr marL="57150" indent="0">
              <a:buNone/>
            </a:pPr>
            <a:r>
              <a:rPr lang="en-IE" sz="2800" b="1" dirty="0">
                <a:latin typeface="Courier New" panose="02070309020205020404" pitchFamily="49" charset="0"/>
                <a:cs typeface="Courier New" panose="02070309020205020404" pitchFamily="49" charset="0"/>
              </a:rPr>
              <a:t>	</a:t>
            </a:r>
            <a:r>
              <a:rPr lang="en-IE" sz="2800" b="1" dirty="0" smtClean="0">
                <a:latin typeface="Courier New" panose="02070309020205020404" pitchFamily="49" charset="0"/>
                <a:cs typeface="Courier New" panose="02070309020205020404" pitchFamily="49" charset="0"/>
              </a:rPr>
              <a:t>  THEN</a:t>
            </a:r>
            <a:r>
              <a:rPr lang="en-IE" sz="2800" dirty="0" smtClean="0">
                <a:latin typeface="Courier New" panose="02070309020205020404" pitchFamily="49" charset="0"/>
                <a:cs typeface="Courier New" panose="02070309020205020404" pitchFamily="49" charset="0"/>
              </a:rPr>
              <a:t> Pivot </a:t>
            </a:r>
            <a:r>
              <a:rPr lang="en-IE" sz="2800" dirty="0">
                <a:latin typeface="Courier New" panose="02070309020205020404" pitchFamily="49" charset="0"/>
                <a:cs typeface="Courier New" panose="02070309020205020404" pitchFamily="49" charset="0"/>
              </a:rPr>
              <a:t>= Partition(Array, First, Last);</a:t>
            </a:r>
          </a:p>
          <a:p>
            <a:pPr marL="57150" indent="0">
              <a:buNone/>
            </a:pPr>
            <a:r>
              <a:rPr lang="en-IE" sz="2800" dirty="0" smtClean="0">
                <a:latin typeface="Courier New" panose="02070309020205020404" pitchFamily="49" charset="0"/>
                <a:cs typeface="Courier New" panose="02070309020205020404" pitchFamily="49" charset="0"/>
              </a:rPr>
              <a:t>           </a:t>
            </a:r>
            <a:r>
              <a:rPr lang="en-IE" sz="2800" dirty="0" err="1" smtClean="0">
                <a:latin typeface="Courier New" panose="02070309020205020404" pitchFamily="49" charset="0"/>
                <a:cs typeface="Courier New" panose="02070309020205020404" pitchFamily="49" charset="0"/>
              </a:rPr>
              <a:t>QuickSort</a:t>
            </a:r>
            <a:r>
              <a:rPr lang="en-IE" sz="2800" dirty="0" smtClean="0">
                <a:latin typeface="Courier New" panose="02070309020205020404" pitchFamily="49" charset="0"/>
                <a:cs typeface="Courier New" panose="02070309020205020404" pitchFamily="49" charset="0"/>
              </a:rPr>
              <a:t>(Array</a:t>
            </a:r>
            <a:r>
              <a:rPr lang="en-IE" sz="2800" dirty="0">
                <a:latin typeface="Courier New" panose="02070309020205020404" pitchFamily="49" charset="0"/>
                <a:cs typeface="Courier New" panose="02070309020205020404" pitchFamily="49" charset="0"/>
              </a:rPr>
              <a:t>, First, </a:t>
            </a:r>
            <a:r>
              <a:rPr lang="en-IE" sz="2800" dirty="0" smtClean="0">
                <a:latin typeface="Courier New" panose="02070309020205020404" pitchFamily="49" charset="0"/>
                <a:cs typeface="Courier New" panose="02070309020205020404" pitchFamily="49" charset="0"/>
              </a:rPr>
              <a:t>Pivot - 1):</a:t>
            </a:r>
            <a:endParaRPr lang="en-IE" sz="2800" dirty="0">
              <a:latin typeface="Courier New" panose="02070309020205020404" pitchFamily="49" charset="0"/>
              <a:cs typeface="Courier New" panose="02070309020205020404" pitchFamily="49" charset="0"/>
            </a:endParaRPr>
          </a:p>
          <a:p>
            <a:pPr marL="57150" indent="0">
              <a:buNone/>
            </a:pP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          </a:t>
            </a:r>
            <a:r>
              <a:rPr lang="en-IE" sz="2800" dirty="0" err="1" smtClean="0">
                <a:latin typeface="Courier New" panose="02070309020205020404" pitchFamily="49" charset="0"/>
                <a:cs typeface="Courier New" panose="02070309020205020404" pitchFamily="49" charset="0"/>
              </a:rPr>
              <a:t>QuickSort</a:t>
            </a:r>
            <a:r>
              <a:rPr lang="en-IE" sz="2800" dirty="0" smtClean="0">
                <a:latin typeface="Courier New" panose="02070309020205020404" pitchFamily="49" charset="0"/>
                <a:cs typeface="Courier New" panose="02070309020205020404" pitchFamily="49" charset="0"/>
              </a:rPr>
              <a:t>(Array</a:t>
            </a: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Pivot + 1, Last):</a:t>
            </a:r>
            <a:endParaRPr lang="en-IE" sz="2800" b="1" dirty="0" smtClean="0">
              <a:latin typeface="Courier New" panose="02070309020205020404" pitchFamily="49" charset="0"/>
              <a:cs typeface="Courier New" panose="02070309020205020404" pitchFamily="49" charset="0"/>
            </a:endParaRPr>
          </a:p>
          <a:p>
            <a:pPr marL="57150" indent="0">
              <a:buNone/>
            </a:pPr>
            <a:r>
              <a:rPr lang="en-IE" sz="2800" b="1" dirty="0" smtClean="0">
                <a:latin typeface="Courier New" panose="02070309020205020404" pitchFamily="49" charset="0"/>
                <a:cs typeface="Courier New" panose="02070309020205020404" pitchFamily="49" charset="0"/>
              </a:rPr>
              <a:t>    ENDIF;</a:t>
            </a:r>
          </a:p>
          <a:p>
            <a:pPr marL="0" lvl="2" indent="0">
              <a:buNone/>
            </a:pPr>
            <a:endParaRPr lang="en-IE" sz="2800" b="1" dirty="0" smtClean="0">
              <a:latin typeface="Courier New" panose="02070309020205020404" pitchFamily="49" charset="0"/>
              <a:cs typeface="Courier New" panose="02070309020205020404" pitchFamily="49" charset="0"/>
            </a:endParaRPr>
          </a:p>
          <a:p>
            <a:pPr marL="0" lvl="2" indent="0">
              <a:buNone/>
            </a:pPr>
            <a:r>
              <a:rPr lang="en-IE" sz="2800" b="1" dirty="0" smtClean="0">
                <a:latin typeface="Courier New" panose="02070309020205020404" pitchFamily="49" charset="0"/>
                <a:cs typeface="Courier New" panose="02070309020205020404" pitchFamily="49" charset="0"/>
              </a:rPr>
              <a:t>END.</a:t>
            </a:r>
            <a:endParaRPr lang="en-IE" sz="28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err="1" smtClean="0"/>
              <a:t>QuickSort</a:t>
            </a:r>
            <a:endParaRPr lang="en-IE" dirty="0"/>
          </a:p>
        </p:txBody>
      </p:sp>
    </p:spTree>
    <p:extLst>
      <p:ext uri="{BB962C8B-B14F-4D97-AF65-F5344CB8AC3E}">
        <p14:creationId xmlns:p14="http://schemas.microsoft.com/office/powerpoint/2010/main" val="39484890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268760"/>
            <a:ext cx="11233248" cy="446449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800" b="1" dirty="0" smtClean="0">
                <a:latin typeface="Courier New" panose="02070309020205020404" pitchFamily="49" charset="0"/>
                <a:cs typeface="Courier New" panose="02070309020205020404" pitchFamily="49" charset="0"/>
              </a:rPr>
              <a:t>PROGRAM </a:t>
            </a:r>
            <a:r>
              <a:rPr lang="en-IE" sz="2800" dirty="0">
                <a:latin typeface="Courier New" panose="02070309020205020404" pitchFamily="49" charset="0"/>
                <a:cs typeface="Courier New" panose="02070309020205020404" pitchFamily="49" charset="0"/>
              </a:rPr>
              <a:t>P</a:t>
            </a:r>
            <a:r>
              <a:rPr lang="en-IE" sz="2800" dirty="0" smtClean="0">
                <a:latin typeface="Courier New" panose="02070309020205020404" pitchFamily="49" charset="0"/>
                <a:cs typeface="Courier New" panose="02070309020205020404" pitchFamily="49" charset="0"/>
              </a:rPr>
              <a:t>artition(Array, First, Last):</a:t>
            </a:r>
          </a:p>
          <a:p>
            <a:pPr marL="57150" indent="0">
              <a:buNone/>
            </a:pPr>
            <a:r>
              <a:rPr lang="en-IE" sz="2800" dirty="0" smtClean="0">
                <a:latin typeface="Courier New" panose="02070309020205020404" pitchFamily="49" charset="0"/>
                <a:cs typeface="Courier New" panose="02070309020205020404" pitchFamily="49" charset="0"/>
              </a:rPr>
              <a:t>    </a:t>
            </a:r>
            <a:r>
              <a:rPr lang="en-IE" sz="2800" dirty="0" err="1" smtClean="0">
                <a:latin typeface="Courier New" panose="02070309020205020404" pitchFamily="49" charset="0"/>
                <a:cs typeface="Courier New" panose="02070309020205020404" pitchFamily="49" charset="0"/>
              </a:rPr>
              <a:t>PivotVal</a:t>
            </a:r>
            <a:r>
              <a:rPr lang="en-IE" sz="2800" dirty="0" smtClean="0">
                <a:latin typeface="Courier New" panose="02070309020205020404" pitchFamily="49" charset="0"/>
                <a:cs typeface="Courier New" panose="02070309020205020404" pitchFamily="49" charset="0"/>
              </a:rPr>
              <a:t> = Array[First];</a:t>
            </a:r>
          </a:p>
          <a:p>
            <a:pPr marL="57150" indent="0">
              <a:buNone/>
            </a:pPr>
            <a:r>
              <a:rPr lang="en-IE" sz="2800" dirty="0" smtClean="0">
                <a:latin typeface="Courier New" panose="02070309020205020404" pitchFamily="49" charset="0"/>
                <a:cs typeface="Courier New" panose="02070309020205020404" pitchFamily="49" charset="0"/>
              </a:rPr>
              <a:t>    Finished </a:t>
            </a: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False;</a:t>
            </a:r>
            <a:endParaRPr lang="en-IE" sz="2800" dirty="0">
              <a:latin typeface="Courier New" panose="02070309020205020404" pitchFamily="49" charset="0"/>
              <a:cs typeface="Courier New" panose="02070309020205020404" pitchFamily="49" charset="0"/>
            </a:endParaRPr>
          </a:p>
          <a:p>
            <a:pPr marL="57150" indent="0">
              <a:buNone/>
            </a:pP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 </a:t>
            </a:r>
            <a:r>
              <a:rPr lang="en-IE" sz="2800" dirty="0" err="1" smtClean="0">
                <a:latin typeface="Courier New" panose="02070309020205020404" pitchFamily="49" charset="0"/>
                <a:cs typeface="Courier New" panose="02070309020205020404" pitchFamily="49" charset="0"/>
              </a:rPr>
              <a:t>LeftPointer</a:t>
            </a:r>
            <a:r>
              <a:rPr lang="en-IE" sz="2800" dirty="0" smtClean="0">
                <a:latin typeface="Courier New" panose="02070309020205020404" pitchFamily="49" charset="0"/>
                <a:cs typeface="Courier New" panose="02070309020205020404" pitchFamily="49" charset="0"/>
              </a:rPr>
              <a:t> </a:t>
            </a:r>
            <a:r>
              <a:rPr lang="en-IE" sz="2800" dirty="0">
                <a:latin typeface="Courier New" panose="02070309020205020404" pitchFamily="49" charset="0"/>
                <a:cs typeface="Courier New" panose="02070309020205020404" pitchFamily="49" charset="0"/>
              </a:rPr>
              <a:t>= First + </a:t>
            </a:r>
            <a:r>
              <a:rPr lang="en-IE" sz="2800" dirty="0" smtClean="0">
                <a:latin typeface="Courier New" panose="02070309020205020404" pitchFamily="49" charset="0"/>
                <a:cs typeface="Courier New" panose="02070309020205020404" pitchFamily="49" charset="0"/>
              </a:rPr>
              <a:t>1;</a:t>
            </a:r>
            <a:endParaRPr lang="en-IE" sz="2800" dirty="0">
              <a:latin typeface="Courier New" panose="02070309020205020404" pitchFamily="49" charset="0"/>
              <a:cs typeface="Courier New" panose="02070309020205020404" pitchFamily="49" charset="0"/>
            </a:endParaRPr>
          </a:p>
          <a:p>
            <a:pPr marL="57150" indent="0">
              <a:buNone/>
            </a:pP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 </a:t>
            </a:r>
            <a:r>
              <a:rPr lang="en-IE" sz="2800" dirty="0" err="1" smtClean="0">
                <a:latin typeface="Courier New" panose="02070309020205020404" pitchFamily="49" charset="0"/>
                <a:cs typeface="Courier New" panose="02070309020205020404" pitchFamily="49" charset="0"/>
              </a:rPr>
              <a:t>RightPointer</a:t>
            </a:r>
            <a:r>
              <a:rPr lang="en-IE" sz="2800" dirty="0" smtClean="0">
                <a:latin typeface="Courier New" panose="02070309020205020404" pitchFamily="49" charset="0"/>
                <a:cs typeface="Courier New" panose="02070309020205020404" pitchFamily="49" charset="0"/>
              </a:rPr>
              <a:t> </a:t>
            </a:r>
            <a:r>
              <a:rPr lang="en-IE" sz="2800" dirty="0">
                <a:latin typeface="Courier New" panose="02070309020205020404" pitchFamily="49" charset="0"/>
                <a:cs typeface="Courier New" panose="02070309020205020404" pitchFamily="49" charset="0"/>
              </a:rPr>
              <a:t>= </a:t>
            </a:r>
            <a:r>
              <a:rPr lang="en-IE" sz="2800" dirty="0" smtClean="0">
                <a:latin typeface="Courier New" panose="02070309020205020404" pitchFamily="49" charset="0"/>
                <a:cs typeface="Courier New" panose="02070309020205020404" pitchFamily="49" charset="0"/>
              </a:rPr>
              <a:t>Last;</a:t>
            </a:r>
          </a:p>
        </p:txBody>
      </p:sp>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6" name="Rounded Rectangle 5"/>
          <p:cNvSpPr/>
          <p:nvPr/>
        </p:nvSpPr>
        <p:spPr>
          <a:xfrm>
            <a:off x="9911630" y="2276872"/>
            <a:ext cx="2160240" cy="252028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7" name="Elbow Connector 6"/>
          <p:cNvCxnSpPr/>
          <p:nvPr/>
        </p:nvCxnSpPr>
        <p:spPr>
          <a:xfrm rot="10800000">
            <a:off x="6815286" y="2204864"/>
            <a:ext cx="3096344" cy="1154162"/>
          </a:xfrm>
          <a:prstGeom prst="bentConnector3">
            <a:avLst>
              <a:gd name="adj1" fmla="val 50000"/>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911630" y="2348880"/>
            <a:ext cx="2225738" cy="2308324"/>
          </a:xfrm>
          <a:prstGeom prst="rect">
            <a:avLst/>
          </a:prstGeom>
          <a:noFill/>
        </p:spPr>
        <p:txBody>
          <a:bodyPr wrap="none" rtlCol="0">
            <a:spAutoFit/>
          </a:bodyPr>
          <a:lstStyle/>
          <a:p>
            <a:r>
              <a:rPr lang="en-IE" dirty="0" smtClean="0"/>
              <a:t>We randomly select</a:t>
            </a:r>
          </a:p>
          <a:p>
            <a:r>
              <a:rPr lang="en-IE" dirty="0"/>
              <a:t>t</a:t>
            </a:r>
            <a:r>
              <a:rPr lang="en-IE" dirty="0" smtClean="0"/>
              <a:t>he pivot, in this case</a:t>
            </a:r>
          </a:p>
          <a:p>
            <a:r>
              <a:rPr lang="en-IE" dirty="0"/>
              <a:t>w</a:t>
            </a:r>
            <a:r>
              <a:rPr lang="en-IE" dirty="0" smtClean="0"/>
              <a:t>e select the first </a:t>
            </a:r>
          </a:p>
          <a:p>
            <a:r>
              <a:rPr lang="en-IE" dirty="0"/>
              <a:t>e</a:t>
            </a:r>
            <a:r>
              <a:rPr lang="en-IE" dirty="0" smtClean="0"/>
              <a:t>lement. Since the </a:t>
            </a:r>
          </a:p>
          <a:p>
            <a:r>
              <a:rPr lang="en-IE" dirty="0"/>
              <a:t>a</a:t>
            </a:r>
            <a:r>
              <a:rPr lang="en-IE" dirty="0" smtClean="0"/>
              <a:t>rray isn’t sorted yet, </a:t>
            </a:r>
          </a:p>
          <a:p>
            <a:r>
              <a:rPr lang="en-IE" dirty="0"/>
              <a:t>t</a:t>
            </a:r>
            <a:r>
              <a:rPr lang="en-IE" dirty="0" smtClean="0"/>
              <a:t>he value of the first</a:t>
            </a:r>
          </a:p>
          <a:p>
            <a:r>
              <a:rPr lang="en-IE" dirty="0"/>
              <a:t>e</a:t>
            </a:r>
            <a:r>
              <a:rPr lang="en-IE" dirty="0" smtClean="0"/>
              <a:t>lement could have</a:t>
            </a:r>
          </a:p>
          <a:p>
            <a:r>
              <a:rPr lang="en-IE" dirty="0"/>
              <a:t>a</a:t>
            </a:r>
            <a:r>
              <a:rPr lang="en-IE" dirty="0" smtClean="0"/>
              <a:t>ny value </a:t>
            </a:r>
            <a:endParaRPr lang="en-IE" dirty="0"/>
          </a:p>
        </p:txBody>
      </p:sp>
      <p:sp>
        <p:nvSpPr>
          <p:cNvPr id="20" name="Rounded Rectangle 19"/>
          <p:cNvSpPr/>
          <p:nvPr/>
        </p:nvSpPr>
        <p:spPr>
          <a:xfrm>
            <a:off x="9983638" y="6165304"/>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28657999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196752"/>
            <a:ext cx="11233248" cy="482453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268760"/>
            <a:ext cx="10971372" cy="4525963"/>
          </a:xfrm>
        </p:spPr>
        <p:txBody>
          <a:bodyPr>
            <a:noAutofit/>
          </a:bodyPr>
          <a:lstStyle/>
          <a:p>
            <a:pPr marL="57150" indent="0">
              <a:buNone/>
            </a:pPr>
            <a:r>
              <a:rPr lang="en-IE" sz="2600" b="1" dirty="0" smtClean="0">
                <a:latin typeface="Courier New" panose="02070309020205020404" pitchFamily="49" charset="0"/>
                <a:cs typeface="Courier New" panose="02070309020205020404" pitchFamily="49" charset="0"/>
              </a:rPr>
              <a:t> WHILE NOT</a:t>
            </a:r>
            <a:r>
              <a:rPr lang="en-IE" sz="2600" dirty="0" smtClean="0">
                <a:latin typeface="Courier New" panose="02070309020205020404" pitchFamily="49" charset="0"/>
                <a:cs typeface="Courier New" panose="02070309020205020404" pitchFamily="49" charset="0"/>
              </a:rPr>
              <a:t>(</a:t>
            </a:r>
            <a:r>
              <a:rPr lang="en-IE" sz="2600" dirty="0">
                <a:latin typeface="Courier New" panose="02070309020205020404" pitchFamily="49" charset="0"/>
                <a:cs typeface="Courier New" panose="02070309020205020404" pitchFamily="49" charset="0"/>
              </a:rPr>
              <a:t>Finished</a:t>
            </a:r>
            <a:r>
              <a:rPr lang="en-IE" sz="2600" dirty="0" smtClean="0">
                <a:latin typeface="Courier New" panose="02070309020205020404" pitchFamily="49" charset="0"/>
                <a:cs typeface="Courier New" panose="02070309020205020404" pitchFamily="49" charset="0"/>
              </a:rPr>
              <a:t>)</a:t>
            </a:r>
          </a:p>
          <a:p>
            <a:pPr marL="57150" indent="0">
              <a:buNone/>
            </a:pPr>
            <a:r>
              <a:rPr lang="en-IE" sz="2600" b="1" dirty="0">
                <a:latin typeface="Courier New" panose="02070309020205020404" pitchFamily="49" charset="0"/>
                <a:cs typeface="Courier New" panose="02070309020205020404" pitchFamily="49" charset="0"/>
              </a:rPr>
              <a:t>    DO </a:t>
            </a:r>
            <a:endParaRPr lang="en-IE" sz="2600" b="1" dirty="0" smtClean="0">
              <a:latin typeface="Courier New" panose="02070309020205020404" pitchFamily="49" charset="0"/>
              <a:cs typeface="Courier New" panose="02070309020205020404" pitchFamily="49" charset="0"/>
            </a:endParaRP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   WHILE </a:t>
            </a:r>
            <a:r>
              <a:rPr lang="en-IE" sz="2600" dirty="0" smtClean="0">
                <a:latin typeface="Courier New" panose="02070309020205020404" pitchFamily="49" charset="0"/>
                <a:cs typeface="Courier New" panose="02070309020205020404" pitchFamily="49" charset="0"/>
              </a:rPr>
              <a:t>(</a:t>
            </a:r>
            <a:r>
              <a:rPr lang="en-IE" sz="2600" dirty="0" err="1" smtClean="0">
                <a:latin typeface="Courier New" panose="02070309020205020404" pitchFamily="49" charset="0"/>
                <a:cs typeface="Courier New" panose="02070309020205020404" pitchFamily="49" charset="0"/>
              </a:rPr>
              <a:t>LeftPointer</a:t>
            </a:r>
            <a:r>
              <a:rPr lang="en-IE" sz="2600" dirty="0" smtClean="0">
                <a:latin typeface="Courier New" panose="02070309020205020404" pitchFamily="49" charset="0"/>
                <a:cs typeface="Courier New" panose="02070309020205020404" pitchFamily="49" charset="0"/>
              </a:rPr>
              <a:t> </a:t>
            </a:r>
            <a:r>
              <a:rPr lang="en-IE" sz="2600" dirty="0">
                <a:latin typeface="Courier New" panose="02070309020205020404" pitchFamily="49" charset="0"/>
                <a:cs typeface="Courier New" panose="02070309020205020404" pitchFamily="49" charset="0"/>
              </a:rPr>
              <a:t>&lt;= </a:t>
            </a:r>
            <a:r>
              <a:rPr lang="en-IE" sz="2600" dirty="0" err="1" smtClean="0">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a:t>
            </a:r>
            <a:r>
              <a:rPr lang="en-IE" sz="2600" b="1" dirty="0" smtClean="0">
                <a:latin typeface="Courier New" panose="02070309020205020404" pitchFamily="49" charset="0"/>
                <a:cs typeface="Courier New" panose="02070309020205020404" pitchFamily="49" charset="0"/>
              </a:rPr>
              <a:t> AND</a:t>
            </a: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              </a:t>
            </a:r>
            <a:r>
              <a:rPr lang="en-IE" sz="2600" dirty="0" smtClean="0">
                <a:latin typeface="Courier New" panose="02070309020205020404" pitchFamily="49" charset="0"/>
                <a:cs typeface="Courier New" panose="02070309020205020404" pitchFamily="49" charset="0"/>
              </a:rPr>
              <a:t>(Age[</a:t>
            </a:r>
            <a:r>
              <a:rPr lang="en-IE" sz="2600" dirty="0" err="1" smtClean="0">
                <a:latin typeface="Courier New" panose="02070309020205020404" pitchFamily="49" charset="0"/>
                <a:cs typeface="Courier New" panose="02070309020205020404" pitchFamily="49" charset="0"/>
              </a:rPr>
              <a:t>LeftPointer</a:t>
            </a:r>
            <a:r>
              <a:rPr lang="en-IE" sz="2600" dirty="0">
                <a:latin typeface="Courier New" panose="02070309020205020404" pitchFamily="49" charset="0"/>
                <a:cs typeface="Courier New" panose="02070309020205020404" pitchFamily="49" charset="0"/>
              </a:rPr>
              <a:t>] &lt;= </a:t>
            </a:r>
            <a:r>
              <a:rPr lang="en-IE" sz="2600" dirty="0" err="1" smtClean="0">
                <a:latin typeface="Courier New" panose="02070309020205020404" pitchFamily="49" charset="0"/>
                <a:cs typeface="Courier New" panose="02070309020205020404" pitchFamily="49" charset="0"/>
              </a:rPr>
              <a:t>PivotVal</a:t>
            </a:r>
            <a:r>
              <a:rPr lang="en-IE" sz="2600" dirty="0" smtClean="0">
                <a:latin typeface="Courier New" panose="02070309020205020404" pitchFamily="49" charset="0"/>
                <a:cs typeface="Courier New" panose="02070309020205020404" pitchFamily="49" charset="0"/>
              </a:rPr>
              <a:t>)</a:t>
            </a:r>
            <a:endParaRPr lang="en-IE" sz="2600" dirty="0">
              <a:latin typeface="Courier New" panose="02070309020205020404" pitchFamily="49" charset="0"/>
              <a:cs typeface="Courier New" panose="02070309020205020404" pitchFamily="49" charset="0"/>
            </a:endParaRP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 DO </a:t>
            </a:r>
            <a:r>
              <a:rPr lang="en-IE" sz="2600" dirty="0" err="1" smtClean="0">
                <a:latin typeface="Courier New" panose="02070309020205020404" pitchFamily="49" charset="0"/>
                <a:cs typeface="Courier New" panose="02070309020205020404" pitchFamily="49" charset="0"/>
              </a:rPr>
              <a:t>LeftPointer</a:t>
            </a:r>
            <a:r>
              <a:rPr lang="en-IE" sz="2600" dirty="0" smtClean="0">
                <a:latin typeface="Courier New" panose="02070309020205020404" pitchFamily="49" charset="0"/>
                <a:cs typeface="Courier New" panose="02070309020205020404" pitchFamily="49" charset="0"/>
              </a:rPr>
              <a:t> </a:t>
            </a:r>
            <a:r>
              <a:rPr lang="en-IE" sz="2600" dirty="0">
                <a:latin typeface="Courier New" panose="02070309020205020404" pitchFamily="49" charset="0"/>
                <a:cs typeface="Courier New" panose="02070309020205020404" pitchFamily="49" charset="0"/>
              </a:rPr>
              <a:t>= </a:t>
            </a:r>
            <a:r>
              <a:rPr lang="en-IE" sz="2600" dirty="0" err="1">
                <a:latin typeface="Courier New" panose="02070309020205020404" pitchFamily="49" charset="0"/>
                <a:cs typeface="Courier New" panose="02070309020205020404" pitchFamily="49" charset="0"/>
              </a:rPr>
              <a:t>LeftPointer</a:t>
            </a:r>
            <a:r>
              <a:rPr lang="en-IE" sz="2600" dirty="0">
                <a:latin typeface="Courier New" panose="02070309020205020404" pitchFamily="49" charset="0"/>
                <a:cs typeface="Courier New" panose="02070309020205020404" pitchFamily="49" charset="0"/>
              </a:rPr>
              <a:t> + 1</a:t>
            </a:r>
          </a:p>
          <a:p>
            <a:pPr marL="57150" indent="0">
              <a:buNone/>
            </a:pPr>
            <a:r>
              <a:rPr lang="en-IE" sz="2600" b="1" dirty="0" smtClean="0">
                <a:latin typeface="Courier New" panose="02070309020205020404" pitchFamily="49" charset="0"/>
                <a:cs typeface="Courier New" panose="02070309020205020404" pitchFamily="49" charset="0"/>
              </a:rPr>
              <a:t>    ENDWHILE</a:t>
            </a:r>
            <a:r>
              <a:rPr lang="en-IE" sz="2600" b="1" dirty="0">
                <a:latin typeface="Courier New" panose="02070309020205020404" pitchFamily="49" charset="0"/>
                <a:cs typeface="Courier New" panose="02070309020205020404" pitchFamily="49" charset="0"/>
              </a:rPr>
              <a:t>;</a:t>
            </a:r>
          </a:p>
          <a:p>
            <a:pPr marL="57150" indent="0">
              <a:buNone/>
            </a:pPr>
            <a:r>
              <a:rPr lang="en-IE" sz="2600" b="1" dirty="0" smtClean="0">
                <a:latin typeface="Courier New" panose="02070309020205020404" pitchFamily="49" charset="0"/>
                <a:cs typeface="Courier New" panose="02070309020205020404" pitchFamily="49" charset="0"/>
              </a:rPr>
              <a:t>    WHILE </a:t>
            </a:r>
            <a:r>
              <a:rPr lang="en-IE" sz="2600" dirty="0" smtClean="0">
                <a:latin typeface="Courier New" panose="02070309020205020404" pitchFamily="49" charset="0"/>
                <a:cs typeface="Courier New" panose="02070309020205020404" pitchFamily="49" charset="0"/>
              </a:rPr>
              <a:t>(Age[</a:t>
            </a:r>
            <a:r>
              <a:rPr lang="en-IE" sz="2600" dirty="0" err="1" smtClean="0">
                <a:latin typeface="Courier New" panose="02070309020205020404" pitchFamily="49" charset="0"/>
                <a:cs typeface="Courier New" panose="02070309020205020404" pitchFamily="49" charset="0"/>
              </a:rPr>
              <a:t>RightPointer</a:t>
            </a:r>
            <a:r>
              <a:rPr lang="en-IE" sz="2600" dirty="0">
                <a:latin typeface="Courier New" panose="02070309020205020404" pitchFamily="49" charset="0"/>
                <a:cs typeface="Courier New" panose="02070309020205020404" pitchFamily="49" charset="0"/>
              </a:rPr>
              <a:t>] &gt;= </a:t>
            </a:r>
            <a:r>
              <a:rPr lang="en-IE" sz="2600" dirty="0" err="1" smtClean="0">
                <a:latin typeface="Courier New" panose="02070309020205020404" pitchFamily="49" charset="0"/>
                <a:cs typeface="Courier New" panose="02070309020205020404" pitchFamily="49" charset="0"/>
              </a:rPr>
              <a:t>PivotVal</a:t>
            </a:r>
            <a:r>
              <a:rPr lang="en-IE" sz="2600" dirty="0" smtClean="0">
                <a:latin typeface="Courier New" panose="02070309020205020404" pitchFamily="49" charset="0"/>
                <a:cs typeface="Courier New" panose="02070309020205020404" pitchFamily="49" charset="0"/>
              </a:rPr>
              <a:t>)</a:t>
            </a:r>
            <a:r>
              <a:rPr lang="en-IE" sz="2600" b="1" dirty="0" smtClean="0">
                <a:latin typeface="Courier New" panose="02070309020205020404" pitchFamily="49" charset="0"/>
                <a:cs typeface="Courier New" panose="02070309020205020404" pitchFamily="49" charset="0"/>
              </a:rPr>
              <a:t> AND</a:t>
            </a: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               </a:t>
            </a:r>
            <a:r>
              <a:rPr lang="en-IE" sz="2600" dirty="0" smtClean="0">
                <a:latin typeface="Courier New" panose="02070309020205020404" pitchFamily="49" charset="0"/>
                <a:cs typeface="Courier New" panose="02070309020205020404" pitchFamily="49" charset="0"/>
              </a:rPr>
              <a:t>(</a:t>
            </a:r>
            <a:r>
              <a:rPr lang="en-IE" sz="2600" dirty="0" err="1" smtClean="0">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 </a:t>
            </a:r>
            <a:r>
              <a:rPr lang="en-IE" sz="2600" dirty="0">
                <a:latin typeface="Courier New" panose="02070309020205020404" pitchFamily="49" charset="0"/>
                <a:cs typeface="Courier New" panose="02070309020205020404" pitchFamily="49" charset="0"/>
              </a:rPr>
              <a:t>&gt;= </a:t>
            </a:r>
            <a:r>
              <a:rPr lang="en-IE" sz="2600" dirty="0" err="1" smtClean="0">
                <a:latin typeface="Courier New" panose="02070309020205020404" pitchFamily="49" charset="0"/>
                <a:cs typeface="Courier New" panose="02070309020205020404" pitchFamily="49" charset="0"/>
              </a:rPr>
              <a:t>LeftPointer</a:t>
            </a:r>
            <a:r>
              <a:rPr lang="en-IE" sz="2600" dirty="0" smtClean="0">
                <a:latin typeface="Courier New" panose="02070309020205020404" pitchFamily="49" charset="0"/>
                <a:cs typeface="Courier New" panose="02070309020205020404" pitchFamily="49" charset="0"/>
              </a:rPr>
              <a:t>)</a:t>
            </a:r>
            <a:endParaRPr lang="en-IE" sz="2600" dirty="0">
              <a:latin typeface="Courier New" panose="02070309020205020404" pitchFamily="49" charset="0"/>
              <a:cs typeface="Courier New" panose="02070309020205020404" pitchFamily="49" charset="0"/>
            </a:endParaRP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DO </a:t>
            </a:r>
            <a:r>
              <a:rPr lang="en-IE" sz="2600" dirty="0" err="1" smtClean="0">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 </a:t>
            </a:r>
            <a:r>
              <a:rPr lang="en-IE" sz="2600" dirty="0">
                <a:latin typeface="Courier New" panose="02070309020205020404" pitchFamily="49" charset="0"/>
                <a:cs typeface="Courier New" panose="02070309020205020404" pitchFamily="49" charset="0"/>
              </a:rPr>
              <a:t>= </a:t>
            </a:r>
            <a:r>
              <a:rPr lang="en-IE" sz="2600" dirty="0" err="1">
                <a:latin typeface="Courier New" panose="02070309020205020404" pitchFamily="49" charset="0"/>
                <a:cs typeface="Courier New" panose="02070309020205020404" pitchFamily="49" charset="0"/>
              </a:rPr>
              <a:t>RightPointer</a:t>
            </a:r>
            <a:r>
              <a:rPr lang="en-IE" sz="2600" dirty="0">
                <a:latin typeface="Courier New" panose="02070309020205020404" pitchFamily="49" charset="0"/>
                <a:cs typeface="Courier New" panose="02070309020205020404" pitchFamily="49" charset="0"/>
              </a:rPr>
              <a:t> - 1</a:t>
            </a:r>
          </a:p>
          <a:p>
            <a:pPr marL="57150" indent="0">
              <a:buNone/>
            </a:pPr>
            <a:r>
              <a:rPr lang="en-IE" sz="2600" b="1" dirty="0">
                <a:latin typeface="Courier New" panose="02070309020205020404" pitchFamily="49" charset="0"/>
                <a:cs typeface="Courier New" panose="02070309020205020404" pitchFamily="49" charset="0"/>
              </a:rPr>
              <a:t>    </a:t>
            </a:r>
            <a:r>
              <a:rPr lang="en-IE" sz="2600" b="1" dirty="0" smtClean="0">
                <a:latin typeface="Courier New" panose="02070309020205020404" pitchFamily="49" charset="0"/>
                <a:cs typeface="Courier New" panose="02070309020205020404" pitchFamily="49" charset="0"/>
              </a:rPr>
              <a:t>ENDWHILE</a:t>
            </a:r>
            <a:r>
              <a:rPr lang="en-IE" sz="2600" b="1" dirty="0">
                <a:latin typeface="Courier New" panose="02070309020205020404" pitchFamily="49" charset="0"/>
                <a:cs typeface="Courier New" panose="02070309020205020404" pitchFamily="49" charset="0"/>
              </a:rPr>
              <a:t>;</a:t>
            </a:r>
            <a:endParaRPr lang="en-IE" sz="2600" dirty="0" smtClean="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20" name="Rounded Rectangle 19"/>
          <p:cNvSpPr/>
          <p:nvPr/>
        </p:nvSpPr>
        <p:spPr>
          <a:xfrm>
            <a:off x="9983638" y="6165304"/>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
        <p:nvSpPr>
          <p:cNvPr id="9" name="Rounded Rectangle 8"/>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7" name="Rounded Rectangle 6"/>
          <p:cNvSpPr/>
          <p:nvPr/>
        </p:nvSpPr>
        <p:spPr>
          <a:xfrm>
            <a:off x="9911630" y="980728"/>
            <a:ext cx="2160240" cy="18002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Keep moving left until we find a value that is less than the pivot, or we reach the Right Pointer.</a:t>
            </a:r>
            <a:endParaRPr lang="en-IE" dirty="0">
              <a:solidFill>
                <a:schemeClr val="tx1"/>
              </a:solidFill>
            </a:endParaRPr>
          </a:p>
        </p:txBody>
      </p:sp>
      <p:cxnSp>
        <p:nvCxnSpPr>
          <p:cNvPr id="6" name="Straight Arrow Connector 5"/>
          <p:cNvCxnSpPr>
            <a:stCxn id="7" idx="1"/>
          </p:cNvCxnSpPr>
          <p:nvPr/>
        </p:nvCxnSpPr>
        <p:spPr>
          <a:xfrm flipH="1">
            <a:off x="9047534" y="1880828"/>
            <a:ext cx="864096" cy="25202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9911630" y="3068960"/>
            <a:ext cx="2160240" cy="18002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Keep moving right until we find a value that is greater than the pivot, or we reach the left Pointer.</a:t>
            </a:r>
            <a:endParaRPr lang="en-IE" dirty="0">
              <a:solidFill>
                <a:schemeClr val="tx1"/>
              </a:solidFill>
            </a:endParaRPr>
          </a:p>
        </p:txBody>
      </p:sp>
      <p:cxnSp>
        <p:nvCxnSpPr>
          <p:cNvPr id="14" name="Straight Arrow Connector 13"/>
          <p:cNvCxnSpPr/>
          <p:nvPr/>
        </p:nvCxnSpPr>
        <p:spPr>
          <a:xfrm flipH="1">
            <a:off x="9047534" y="3717032"/>
            <a:ext cx="864096" cy="25202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032313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196752"/>
            <a:ext cx="11233248" cy="482453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268760"/>
            <a:ext cx="10971372" cy="4525963"/>
          </a:xfrm>
        </p:spPr>
        <p:txBody>
          <a:bodyPr>
            <a:noAutofit/>
          </a:bodyPr>
          <a:lstStyle/>
          <a:p>
            <a:pPr marL="57150" indent="0">
              <a:buNone/>
            </a:pPr>
            <a:r>
              <a:rPr lang="en-IE" sz="2600" b="1" dirty="0" smtClean="0">
                <a:latin typeface="Courier New" panose="02070309020205020404" pitchFamily="49" charset="0"/>
                <a:cs typeface="Courier New" panose="02070309020205020404" pitchFamily="49" charset="0"/>
              </a:rPr>
              <a:t>   IF </a:t>
            </a:r>
            <a:r>
              <a:rPr lang="en-IE" sz="2600" dirty="0">
                <a:latin typeface="Courier New" panose="02070309020205020404" pitchFamily="49" charset="0"/>
                <a:cs typeface="Courier New" panose="02070309020205020404" pitchFamily="49" charset="0"/>
              </a:rPr>
              <a:t>(</a:t>
            </a:r>
            <a:r>
              <a:rPr lang="en-IE" sz="2600" dirty="0" err="1">
                <a:latin typeface="Courier New" panose="02070309020205020404" pitchFamily="49" charset="0"/>
                <a:cs typeface="Courier New" panose="02070309020205020404" pitchFamily="49" charset="0"/>
              </a:rPr>
              <a:t>LeftPointer</a:t>
            </a:r>
            <a:r>
              <a:rPr lang="en-IE" sz="2600" dirty="0">
                <a:latin typeface="Courier New" panose="02070309020205020404" pitchFamily="49" charset="0"/>
                <a:cs typeface="Courier New" panose="02070309020205020404" pitchFamily="49" charset="0"/>
              </a:rPr>
              <a:t> </a:t>
            </a:r>
            <a:r>
              <a:rPr lang="en-IE" sz="2600" dirty="0" smtClean="0">
                <a:latin typeface="Courier New" panose="02070309020205020404" pitchFamily="49" charset="0"/>
                <a:cs typeface="Courier New" panose="02070309020205020404" pitchFamily="49" charset="0"/>
              </a:rPr>
              <a:t>&lt; </a:t>
            </a:r>
            <a:r>
              <a:rPr lang="en-IE" sz="2600" dirty="0" err="1">
                <a:latin typeface="Courier New" panose="02070309020205020404" pitchFamily="49" charset="0"/>
                <a:cs typeface="Courier New" panose="02070309020205020404" pitchFamily="49" charset="0"/>
              </a:rPr>
              <a:t>RightPointer</a:t>
            </a:r>
            <a:r>
              <a:rPr lang="en-IE" sz="2600" dirty="0">
                <a:latin typeface="Courier New" panose="02070309020205020404" pitchFamily="49" charset="0"/>
                <a:cs typeface="Courier New" panose="02070309020205020404" pitchFamily="49" charset="0"/>
              </a:rPr>
              <a:t>)</a:t>
            </a:r>
            <a:endParaRPr lang="en-IE" sz="2600" dirty="0" smtClean="0">
              <a:latin typeface="Courier New" panose="02070309020205020404" pitchFamily="49" charset="0"/>
              <a:cs typeface="Courier New" panose="02070309020205020404" pitchFamily="49" charset="0"/>
            </a:endParaRPr>
          </a:p>
          <a:p>
            <a:pPr marL="57150" indent="0">
              <a:buNone/>
            </a:pPr>
            <a:r>
              <a:rPr lang="en-IE" sz="2600" b="1" dirty="0" smtClean="0">
                <a:latin typeface="Courier New" panose="02070309020205020404" pitchFamily="49" charset="0"/>
                <a:cs typeface="Courier New" panose="02070309020205020404" pitchFamily="49" charset="0"/>
              </a:rPr>
              <a:t>       THEN </a:t>
            </a:r>
            <a:r>
              <a:rPr lang="en-IE" sz="2400" dirty="0">
                <a:latin typeface="Courier New" panose="02070309020205020404" pitchFamily="49" charset="0"/>
                <a:cs typeface="Courier New" panose="02070309020205020404" pitchFamily="49" charset="0"/>
              </a:rPr>
              <a:t>Finished = False;</a:t>
            </a:r>
          </a:p>
          <a:p>
            <a:pPr marL="57150" indent="0">
              <a:buNone/>
            </a:pPr>
            <a:r>
              <a:rPr lang="en-IE" sz="2600" b="1" dirty="0" smtClean="0">
                <a:latin typeface="Courier New" panose="02070309020205020404" pitchFamily="49" charset="0"/>
                <a:cs typeface="Courier New" panose="02070309020205020404" pitchFamily="49" charset="0"/>
              </a:rPr>
              <a:t>       ELSE </a:t>
            </a:r>
            <a:r>
              <a:rPr lang="en-IE" sz="2600" dirty="0" smtClean="0">
                <a:latin typeface="Courier New" panose="02070309020205020404" pitchFamily="49" charset="0"/>
                <a:cs typeface="Courier New" panose="02070309020205020404" pitchFamily="49" charset="0"/>
              </a:rPr>
              <a:t>SWAP(Age[</a:t>
            </a:r>
            <a:r>
              <a:rPr lang="en-IE" sz="2600" dirty="0" err="1" smtClean="0">
                <a:latin typeface="Courier New" panose="02070309020205020404" pitchFamily="49" charset="0"/>
                <a:cs typeface="Courier New" panose="02070309020205020404" pitchFamily="49" charset="0"/>
              </a:rPr>
              <a:t>LeftPointer</a:t>
            </a:r>
            <a:r>
              <a:rPr lang="en-IE" sz="2600" dirty="0" smtClean="0">
                <a:latin typeface="Courier New" panose="02070309020205020404" pitchFamily="49" charset="0"/>
                <a:cs typeface="Courier New" panose="02070309020205020404" pitchFamily="49" charset="0"/>
              </a:rPr>
              <a:t>], Age[</a:t>
            </a:r>
            <a:r>
              <a:rPr lang="en-IE" sz="2600" dirty="0" err="1" smtClean="0">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a:t>
            </a:r>
          </a:p>
          <a:p>
            <a:pPr marL="57150" indent="0">
              <a:buNone/>
            </a:pPr>
            <a:r>
              <a:rPr lang="en-IE" sz="2600" b="1" dirty="0" smtClean="0">
                <a:latin typeface="Courier New" panose="02070309020205020404" pitchFamily="49" charset="0"/>
                <a:cs typeface="Courier New" panose="02070309020205020404" pitchFamily="49" charset="0"/>
              </a:rPr>
              <a:t>   ENDIF;</a:t>
            </a:r>
          </a:p>
          <a:p>
            <a:pPr marL="57150" indent="0">
              <a:buNone/>
            </a:pPr>
            <a:r>
              <a:rPr lang="en-IE" sz="2600" dirty="0" smtClean="0">
                <a:latin typeface="Courier New" panose="02070309020205020404" pitchFamily="49" charset="0"/>
                <a:cs typeface="Courier New" panose="02070309020205020404" pitchFamily="49" charset="0"/>
              </a:rPr>
              <a:t>   SWAP(Age[First], </a:t>
            </a:r>
            <a:r>
              <a:rPr lang="en-IE" sz="2600" dirty="0">
                <a:latin typeface="Courier New" panose="02070309020205020404" pitchFamily="49" charset="0"/>
                <a:cs typeface="Courier New" panose="02070309020205020404" pitchFamily="49" charset="0"/>
              </a:rPr>
              <a:t>Age[</a:t>
            </a:r>
            <a:r>
              <a:rPr lang="en-IE" sz="2600" dirty="0" err="1">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a:t>
            </a:r>
          </a:p>
          <a:p>
            <a:pPr marL="57150" indent="0">
              <a:buNone/>
            </a:pPr>
            <a:endParaRPr lang="en-IE" sz="2600" dirty="0">
              <a:latin typeface="Courier New" panose="02070309020205020404" pitchFamily="49" charset="0"/>
              <a:cs typeface="Courier New" panose="02070309020205020404" pitchFamily="49" charset="0"/>
            </a:endParaRPr>
          </a:p>
          <a:p>
            <a:pPr marL="57150" indent="0">
              <a:buNone/>
            </a:pPr>
            <a:r>
              <a:rPr lang="en-IE" sz="2600" b="1" dirty="0" smtClean="0">
                <a:latin typeface="Courier New" panose="02070309020205020404" pitchFamily="49" charset="0"/>
                <a:cs typeface="Courier New" panose="02070309020205020404" pitchFamily="49" charset="0"/>
              </a:rPr>
              <a:t>   RETURN</a:t>
            </a:r>
            <a:r>
              <a:rPr lang="en-IE" sz="2600" dirty="0" smtClean="0">
                <a:latin typeface="Courier New" panose="02070309020205020404" pitchFamily="49" charset="0"/>
                <a:cs typeface="Courier New" panose="02070309020205020404" pitchFamily="49" charset="0"/>
              </a:rPr>
              <a:t> </a:t>
            </a:r>
            <a:r>
              <a:rPr lang="en-IE" sz="2600" dirty="0" err="1" smtClean="0">
                <a:latin typeface="Courier New" panose="02070309020205020404" pitchFamily="49" charset="0"/>
                <a:cs typeface="Courier New" panose="02070309020205020404" pitchFamily="49" charset="0"/>
              </a:rPr>
              <a:t>RightPointer</a:t>
            </a:r>
            <a:r>
              <a:rPr lang="en-IE" sz="2600" dirty="0" smtClean="0">
                <a:latin typeface="Courier New" panose="02070309020205020404" pitchFamily="49" charset="0"/>
                <a:cs typeface="Courier New" panose="02070309020205020404" pitchFamily="49" charset="0"/>
              </a:rPr>
              <a:t>;</a:t>
            </a:r>
          </a:p>
          <a:p>
            <a:pPr marL="57150" indent="0">
              <a:buNone/>
            </a:pPr>
            <a:endParaRPr lang="en-IE" sz="2600" dirty="0">
              <a:latin typeface="Courier New" panose="02070309020205020404" pitchFamily="49" charset="0"/>
              <a:cs typeface="Courier New" panose="02070309020205020404" pitchFamily="49" charset="0"/>
            </a:endParaRPr>
          </a:p>
          <a:p>
            <a:pPr marL="57150" indent="0">
              <a:buNone/>
            </a:pPr>
            <a:r>
              <a:rPr lang="en-IE" sz="2600" b="1" dirty="0" smtClean="0">
                <a:latin typeface="Courier New" panose="02070309020205020404" pitchFamily="49" charset="0"/>
                <a:cs typeface="Courier New" panose="02070309020205020404" pitchFamily="49" charset="0"/>
              </a:rPr>
              <a:t>END</a:t>
            </a:r>
            <a:r>
              <a:rPr lang="en-IE" sz="2600" dirty="0" smtClean="0">
                <a:latin typeface="Courier New" panose="02070309020205020404" pitchFamily="49" charset="0"/>
                <a:cs typeface="Courier New" panose="02070309020205020404" pitchFamily="49" charset="0"/>
              </a:rPr>
              <a:t> Partition.</a:t>
            </a:r>
            <a:endParaRPr lang="en-IE" sz="2600" dirty="0">
              <a:latin typeface="Courier New" panose="02070309020205020404" pitchFamily="49" charset="0"/>
              <a:cs typeface="Courier New" panose="02070309020205020404" pitchFamily="49" charset="0"/>
            </a:endParaRPr>
          </a:p>
          <a:p>
            <a:pPr marL="57150" indent="0">
              <a:buNone/>
            </a:pPr>
            <a:endParaRPr lang="en-IE" sz="2600" dirty="0" smtClean="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9" name="Rounded Rectangle 8"/>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11" name="Rounded Rectangle 10"/>
          <p:cNvSpPr/>
          <p:nvPr/>
        </p:nvSpPr>
        <p:spPr>
          <a:xfrm>
            <a:off x="9911630" y="2852936"/>
            <a:ext cx="2160240" cy="18002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We’ve a value greater than the pivot to the left, and one less to the right, swap them</a:t>
            </a:r>
            <a:endParaRPr lang="en-IE" dirty="0">
              <a:solidFill>
                <a:schemeClr val="tx1"/>
              </a:solidFill>
            </a:endParaRPr>
          </a:p>
        </p:txBody>
      </p:sp>
      <p:cxnSp>
        <p:nvCxnSpPr>
          <p:cNvPr id="12" name="Straight Arrow Connector 11"/>
          <p:cNvCxnSpPr/>
          <p:nvPr/>
        </p:nvCxnSpPr>
        <p:spPr>
          <a:xfrm flipH="1" flipV="1">
            <a:off x="9047534" y="2852936"/>
            <a:ext cx="864096" cy="68407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9911630" y="4869160"/>
            <a:ext cx="2160240" cy="9001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Put the pivot in its correct position</a:t>
            </a:r>
            <a:endParaRPr lang="en-IE" dirty="0">
              <a:solidFill>
                <a:schemeClr val="tx1"/>
              </a:solidFill>
            </a:endParaRPr>
          </a:p>
        </p:txBody>
      </p:sp>
      <p:cxnSp>
        <p:nvCxnSpPr>
          <p:cNvPr id="16" name="Straight Arrow Connector 15"/>
          <p:cNvCxnSpPr/>
          <p:nvPr/>
        </p:nvCxnSpPr>
        <p:spPr>
          <a:xfrm flipH="1" flipV="1">
            <a:off x="8111430" y="3753036"/>
            <a:ext cx="1800200" cy="165618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41197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QuickSort</a:t>
            </a:r>
            <a:endParaRPr lang="en-IE" dirty="0"/>
          </a:p>
        </p:txBody>
      </p:sp>
      <p:sp>
        <p:nvSpPr>
          <p:cNvPr id="5" name="Content Placeholder 4"/>
          <p:cNvSpPr>
            <a:spLocks noGrp="1"/>
          </p:cNvSpPr>
          <p:nvPr>
            <p:ph idx="1"/>
          </p:nvPr>
        </p:nvSpPr>
        <p:spPr/>
        <p:txBody>
          <a:bodyPr>
            <a:normAutofit/>
          </a:bodyPr>
          <a:lstStyle/>
          <a:p>
            <a:r>
              <a:rPr lang="en-IE" dirty="0" smtClean="0"/>
              <a:t>Complexity of Quick Sort</a:t>
            </a:r>
          </a:p>
          <a:p>
            <a:endParaRPr lang="en-IE" dirty="0" smtClean="0"/>
          </a:p>
          <a:p>
            <a:pPr lvl="1"/>
            <a:r>
              <a:rPr lang="en-IE" dirty="0" smtClean="0"/>
              <a:t>Best-case scenario complexity = O(</a:t>
            </a:r>
            <a:r>
              <a:rPr lang="en-IE" dirty="0"/>
              <a:t>N * log</a:t>
            </a:r>
            <a:r>
              <a:rPr lang="en-IE" baseline="-25000" dirty="0"/>
              <a:t>2</a:t>
            </a:r>
            <a:r>
              <a:rPr lang="en-IE" dirty="0"/>
              <a:t>(N)</a:t>
            </a:r>
            <a:r>
              <a:rPr lang="en-IE" dirty="0" smtClean="0"/>
              <a:t>)</a:t>
            </a:r>
          </a:p>
          <a:p>
            <a:pPr lvl="1"/>
            <a:r>
              <a:rPr lang="en-IE" dirty="0" smtClean="0"/>
              <a:t>Average complexity = O(N * log</a:t>
            </a:r>
            <a:r>
              <a:rPr lang="en-IE" baseline="-25000" dirty="0" smtClean="0"/>
              <a:t>2</a:t>
            </a:r>
            <a:r>
              <a:rPr lang="en-IE" dirty="0" smtClean="0"/>
              <a:t>(N))</a:t>
            </a:r>
          </a:p>
          <a:p>
            <a:pPr lvl="1"/>
            <a:r>
              <a:rPr lang="en-IE" dirty="0" smtClean="0"/>
              <a:t>Worst-case </a:t>
            </a:r>
            <a:r>
              <a:rPr lang="en-IE" dirty="0"/>
              <a:t>scenario complexity = </a:t>
            </a:r>
            <a:r>
              <a:rPr lang="en-IE" dirty="0" smtClean="0"/>
              <a:t>O(N</a:t>
            </a:r>
            <a:r>
              <a:rPr lang="en-IE" baseline="30000" dirty="0" smtClean="0"/>
              <a:t>2</a:t>
            </a:r>
            <a:r>
              <a:rPr lang="en-IE" dirty="0" smtClean="0"/>
              <a:t>)</a:t>
            </a:r>
            <a:endParaRPr lang="en-IE" dirty="0"/>
          </a:p>
        </p:txBody>
      </p:sp>
    </p:spTree>
    <p:extLst>
      <p:ext uri="{BB962C8B-B14F-4D97-AF65-F5344CB8AC3E}">
        <p14:creationId xmlns:p14="http://schemas.microsoft.com/office/powerpoint/2010/main" val="180832661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Advanced Algorithms</a:t>
            </a:r>
            <a:endParaRPr lang="en-IE" dirty="0"/>
          </a:p>
        </p:txBody>
      </p:sp>
      <p:sp>
        <p:nvSpPr>
          <p:cNvPr id="5" name="Content Placeholder 4"/>
          <p:cNvSpPr>
            <a:spLocks noGrp="1"/>
          </p:cNvSpPr>
          <p:nvPr>
            <p:ph idx="1"/>
          </p:nvPr>
        </p:nvSpPr>
        <p:spPr/>
        <p:txBody>
          <a:bodyPr>
            <a:normAutofit/>
          </a:bodyPr>
          <a:lstStyle/>
          <a:p>
            <a:r>
              <a:rPr lang="en-IE" dirty="0" smtClean="0"/>
              <a:t>Sorting Algorithms</a:t>
            </a:r>
          </a:p>
          <a:p>
            <a:pPr lvl="1"/>
            <a:r>
              <a:rPr lang="en-IE" dirty="0" smtClean="0"/>
              <a:t>Insertion Sort</a:t>
            </a:r>
          </a:p>
          <a:p>
            <a:pPr lvl="1"/>
            <a:r>
              <a:rPr lang="en-IE" dirty="0" smtClean="0"/>
              <a:t>Shell Sort</a:t>
            </a:r>
          </a:p>
          <a:p>
            <a:pPr lvl="1"/>
            <a:r>
              <a:rPr lang="en-IE" dirty="0"/>
              <a:t>Merge Sort </a:t>
            </a:r>
            <a:endParaRPr lang="en-IE" dirty="0" smtClean="0"/>
          </a:p>
          <a:p>
            <a:pPr lvl="1"/>
            <a:r>
              <a:rPr lang="en-IE" dirty="0" smtClean="0"/>
              <a:t>Quick Sort</a:t>
            </a:r>
          </a:p>
        </p:txBody>
      </p:sp>
    </p:spTree>
    <p:extLst>
      <p:ext uri="{BB962C8B-B14F-4D97-AF65-F5344CB8AC3E}">
        <p14:creationId xmlns:p14="http://schemas.microsoft.com/office/powerpoint/2010/main" val="292656234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dirty="0">
                <a:latin typeface="+mj-lt"/>
              </a:rPr>
              <a:t> </a:t>
            </a:r>
          </a:p>
          <a:p>
            <a:endParaRPr lang="en-GB" altLang="en-US"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Tree>
    <p:extLst>
      <p:ext uri="{BB962C8B-B14F-4D97-AF65-F5344CB8AC3E}">
        <p14:creationId xmlns:p14="http://schemas.microsoft.com/office/powerpoint/2010/main" val="48192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76329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3970970"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3758275"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576329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QuickSort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Rectangle 24"/>
          <p:cNvSpPr/>
          <p:nvPr/>
        </p:nvSpPr>
        <p:spPr>
          <a:xfrm>
            <a:off x="3142878" y="1340768"/>
            <a:ext cx="7200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Up Arrow 26"/>
          <p:cNvSpPr/>
          <p:nvPr/>
        </p:nvSpPr>
        <p:spPr>
          <a:xfrm>
            <a:off x="4733099"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p Arrow 27"/>
          <p:cNvSpPr/>
          <p:nvPr/>
        </p:nvSpPr>
        <p:spPr>
          <a:xfrm>
            <a:off x="836345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520404" y="3121804"/>
            <a:ext cx="854722"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LEFT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8" name="Rectangle 37"/>
          <p:cNvSpPr/>
          <p:nvPr/>
        </p:nvSpPr>
        <p:spPr>
          <a:xfrm>
            <a:off x="8062169" y="3121804"/>
            <a:ext cx="1116011"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RIGHT</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647430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1606</TotalTime>
  <Words>1661</Words>
  <Application>Microsoft Office PowerPoint</Application>
  <PresentationFormat>Custom</PresentationFormat>
  <Paragraphs>1618</Paragraphs>
  <Slides>68</Slides>
  <Notes>5</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Quick Sort</vt:lpstr>
      <vt:lpstr>QuickSort</vt:lpstr>
      <vt:lpstr>Charles Antony Richard Hoare</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QuickSort</vt:lpstr>
      <vt:lpstr>Advanced Algorithms</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PseudoCode (reprise)</dc:title>
  <dc:creator>dgordon</dc:creator>
  <cp:lastModifiedBy>DIT</cp:lastModifiedBy>
  <cp:revision>136</cp:revision>
  <dcterms:created xsi:type="dcterms:W3CDTF">2011-11-22T13:33:19Z</dcterms:created>
  <dcterms:modified xsi:type="dcterms:W3CDTF">2016-02-22T13:11:33Z</dcterms:modified>
</cp:coreProperties>
</file>