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617" r:id="rId2"/>
    <p:sldId id="618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635" r:id="rId20"/>
    <p:sldId id="636" r:id="rId21"/>
    <p:sldId id="637" r:id="rId22"/>
    <p:sldId id="638" r:id="rId23"/>
    <p:sldId id="639" r:id="rId24"/>
    <p:sldId id="640" r:id="rId25"/>
    <p:sldId id="641" r:id="rId26"/>
    <p:sldId id="642" r:id="rId27"/>
    <p:sldId id="643" r:id="rId28"/>
    <p:sldId id="644" r:id="rId29"/>
    <p:sldId id="645" r:id="rId30"/>
    <p:sldId id="646" r:id="rId31"/>
    <p:sldId id="647" r:id="rId32"/>
    <p:sldId id="305" r:id="rId3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  <a:srgbClr val="CCFFFF"/>
    <a:srgbClr val="99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22/02/2016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Merge Sort</a:t>
            </a:r>
            <a:endParaRPr lang="en-IE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255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08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09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108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09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08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09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108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09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083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08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09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108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09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083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3902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910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3902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5910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08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09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108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09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083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3902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910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3902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5910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08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09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108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09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083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3902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910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3902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5910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67214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87294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67214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87294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08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09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108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09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083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3902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910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3902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5910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67214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87294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67214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87294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89540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61548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9540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1548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7" name="Rectangle 66"/>
          <p:cNvSpPr/>
          <p:nvPr/>
        </p:nvSpPr>
        <p:spPr>
          <a:xfrm>
            <a:off x="263882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12687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12687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08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09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108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09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083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3902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9102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3902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59102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67214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87294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67214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87294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89540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61548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9540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1548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95406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15486" y="414908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95406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15486" y="414908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>
            <a:off x="271083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9540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1548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9540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1548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>
            <a:off x="271083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9540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1548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9540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1548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484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492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484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492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9500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1508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500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1508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Merge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Merge Sort was developed by John </a:t>
            </a:r>
            <a:r>
              <a:rPr lang="en-IE" dirty="0"/>
              <a:t>v</a:t>
            </a:r>
            <a:r>
              <a:rPr lang="en-IE" dirty="0" smtClean="0"/>
              <a:t>on Neumann in 1945.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9621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>
            <a:off x="271083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9540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1548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9540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1548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484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492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484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492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9500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1508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500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1508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5484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492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484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7492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9500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1508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>
            <a:off x="271083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9540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1548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9540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1548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484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492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484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492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9500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1508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500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1508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5484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492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484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7492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9500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1508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1123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3131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1123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03131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75139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47147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5139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47147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>
            <a:off x="271083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0910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083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0910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02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59102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3902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102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6721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87294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721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87294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9540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15486" y="141277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9540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15486" y="141277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484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492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484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492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9500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15086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9500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15086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5484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492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484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7492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9500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15086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1123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3131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1123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03131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75139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471470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5139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471470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11230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31310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11230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31310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51390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71470" y="4725144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51390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471470" y="4725144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35" name="Rectangle 34"/>
          <p:cNvSpPr/>
          <p:nvPr/>
        </p:nvSpPr>
        <p:spPr>
          <a:xfrm>
            <a:off x="285484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492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484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7492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9500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1508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1123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3131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1123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3131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5139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7147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5139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47147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35" name="Rectangle 34"/>
          <p:cNvSpPr/>
          <p:nvPr/>
        </p:nvSpPr>
        <p:spPr>
          <a:xfrm>
            <a:off x="285484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492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484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7492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9500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1508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1123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3131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1123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3131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5139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7147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5139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47147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287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6295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287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6295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303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0311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303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0311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2319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4327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2319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4327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6335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8343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6335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8343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35" name="Rectangle 34"/>
          <p:cNvSpPr/>
          <p:nvPr/>
        </p:nvSpPr>
        <p:spPr>
          <a:xfrm>
            <a:off x="285484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492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484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7492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9500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15086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1123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3131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1123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3131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5139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71470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5139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471470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287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6295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287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6295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303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0311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303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0311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2319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4327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2319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4327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6335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83438" y="285293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6335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83438" y="285293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4287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6295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287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6295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8303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0311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8303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30311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02319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4327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02319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74327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335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183438" y="458112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46335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183438" y="458112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MainMergeSort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[44,23,42,33,16,54,34,18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(Array);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Array;</a:t>
            </a:r>
          </a:p>
          <a:p>
            <a:pPr marL="0" lvl="2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82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(Array):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(length(Array) &gt; 1)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(Age)//2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Age[: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Age[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2276872"/>
            <a:ext cx="2160240" cy="14401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Keep recursively splitting the array until you get down sub-arrays of one element. </a:t>
            </a: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6815286" y="2132856"/>
            <a:ext cx="3096344" cy="866130"/>
          </a:xfrm>
          <a:prstGeom prst="bentConnector3">
            <a:avLst>
              <a:gd name="adj1" fmla="val 32997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1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335566" y="2132856"/>
            <a:ext cx="2736304" cy="24482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Recursively call </a:t>
            </a:r>
            <a:r>
              <a:rPr lang="en-IE" dirty="0" err="1" smtClean="0">
                <a:solidFill>
                  <a:schemeClr val="tx1"/>
                </a:solidFill>
              </a:rPr>
              <a:t>MergeSort</a:t>
            </a:r>
            <a:r>
              <a:rPr lang="en-IE" dirty="0" smtClean="0">
                <a:solidFill>
                  <a:schemeClr val="tx1"/>
                </a:solidFill>
              </a:rPr>
              <a:t> for each half of the array.  After the splitting gets down to one element the recursive calls will pop off the stack to merge the sub-arrays together.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7535366" y="1916832"/>
            <a:ext cx="1800200" cy="144219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959302" y="1412776"/>
            <a:ext cx="432048" cy="1008112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653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0405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&lt;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479582" y="188640"/>
            <a:ext cx="2592288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Keep comparing each element of the left and right sub-array, writing the smaller element into the main array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8399462" y="1088740"/>
            <a:ext cx="1080120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John von Neumann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5485685" cy="4525963"/>
          </a:xfrm>
        </p:spPr>
        <p:txBody>
          <a:bodyPr>
            <a:normAutofit fontScale="85000" lnSpcReduction="10000"/>
          </a:bodyPr>
          <a:lstStyle/>
          <a:p>
            <a:r>
              <a:rPr lang="en-IE" dirty="0" smtClean="0"/>
              <a:t>Born: </a:t>
            </a:r>
            <a:r>
              <a:rPr lang="en-IE" dirty="0"/>
              <a:t>December 28, 1903</a:t>
            </a:r>
          </a:p>
          <a:p>
            <a:r>
              <a:rPr lang="en-IE" dirty="0" smtClean="0"/>
              <a:t>Died: </a:t>
            </a:r>
            <a:r>
              <a:rPr lang="en-IE" dirty="0"/>
              <a:t>February 8, 1957</a:t>
            </a:r>
          </a:p>
          <a:p>
            <a:r>
              <a:rPr lang="en-IE" dirty="0"/>
              <a:t>Born in Budapest, Austria-Hungary</a:t>
            </a:r>
          </a:p>
          <a:p>
            <a:r>
              <a:rPr lang="en-IE" dirty="0"/>
              <a:t>A mathematician who made major contributions to set theory, functional analysis, quantum mechanics, </a:t>
            </a:r>
            <a:r>
              <a:rPr lang="en-IE" dirty="0" err="1"/>
              <a:t>ergodic</a:t>
            </a:r>
            <a:r>
              <a:rPr lang="en-IE" dirty="0"/>
              <a:t> theory, continuous geometry, economics and game theory, computer science, numerical analysis, hydrodynamics and statistics. </a:t>
            </a:r>
          </a:p>
        </p:txBody>
      </p:sp>
      <p:pic>
        <p:nvPicPr>
          <p:cNvPr id="6" name="Picture 5" descr="Picture of John von Neuman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3358" y="1322721"/>
            <a:ext cx="3096344" cy="45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0405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79582" y="2204864"/>
            <a:ext cx="2592288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After the comparisons are done, write either the rest of the left array or the right array into the main array that 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8399462" y="3104964"/>
            <a:ext cx="1080120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399462" y="2636912"/>
            <a:ext cx="108012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45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Merge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Complexity of Merge Sort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Best-case scenario complexity = O(N)</a:t>
            </a:r>
          </a:p>
          <a:p>
            <a:pPr lvl="1"/>
            <a:r>
              <a:rPr lang="en-IE" dirty="0" smtClean="0"/>
              <a:t>Average complexity = O(N * log</a:t>
            </a:r>
            <a:r>
              <a:rPr lang="en-IE" baseline="-25000" dirty="0" smtClean="0"/>
              <a:t>2</a:t>
            </a:r>
            <a:r>
              <a:rPr lang="en-IE" dirty="0" smtClean="0"/>
              <a:t>(N))</a:t>
            </a:r>
          </a:p>
          <a:p>
            <a:pPr lvl="1"/>
            <a:r>
              <a:rPr lang="en-IE" dirty="0" smtClean="0"/>
              <a:t>Worst-case </a:t>
            </a:r>
            <a:r>
              <a:rPr lang="en-IE" dirty="0"/>
              <a:t>scenario complexity = O(N * log</a:t>
            </a:r>
            <a:r>
              <a:rPr lang="en-IE" baseline="-25000" dirty="0"/>
              <a:t>2</a:t>
            </a:r>
            <a:r>
              <a:rPr lang="en-IE" dirty="0"/>
              <a:t>(N))</a:t>
            </a:r>
          </a:p>
        </p:txBody>
      </p:sp>
    </p:spTree>
    <p:extLst>
      <p:ext uri="{BB962C8B-B14F-4D97-AF65-F5344CB8AC3E}">
        <p14:creationId xmlns:p14="http://schemas.microsoft.com/office/powerpoint/2010/main" val="41218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Merge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Merge Sort used a “divide-and-conquer” </a:t>
            </a:r>
            <a:r>
              <a:rPr lang="en-IE" smtClean="0"/>
              <a:t>strategy</a:t>
            </a:r>
            <a:r>
              <a:rPr lang="en-IE" smtClean="0"/>
              <a:t>.</a:t>
            </a:r>
            <a:endParaRPr lang="en-IE" dirty="0"/>
          </a:p>
          <a:p>
            <a:r>
              <a:rPr lang="en-IE" dirty="0" smtClean="0"/>
              <a:t>It’s a two-step process:</a:t>
            </a:r>
          </a:p>
          <a:p>
            <a:pPr lvl="1"/>
            <a:r>
              <a:rPr lang="en-IE" dirty="0" smtClean="0"/>
              <a:t>1. Keep splitting the array in half until you end up with sub-arrays of one item (which are sorted by definition).</a:t>
            </a:r>
          </a:p>
          <a:p>
            <a:pPr lvl="1"/>
            <a:r>
              <a:rPr lang="en-IE" dirty="0" smtClean="0"/>
              <a:t>2. Successively merge each sub-array together, and sort with each merge.  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8929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look at an example:</a:t>
            </a:r>
          </a:p>
        </p:txBody>
      </p:sp>
    </p:spTree>
    <p:extLst>
      <p:ext uri="{BB962C8B-B14F-4D97-AF65-F5344CB8AC3E}">
        <p14:creationId xmlns:p14="http://schemas.microsoft.com/office/powerpoint/2010/main" val="41186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297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484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492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9500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508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112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313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5139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7147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5484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7492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112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313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5139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47147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484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492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9500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508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112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313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5139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7147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5484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7492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112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313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5139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47147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10830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0910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39022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59102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10830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30910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39022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59102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67214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87294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895406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615486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167214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887294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895406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615486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484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492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9500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5086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1123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3131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5139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71470" y="263691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5484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7492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9500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15086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1123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3131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5139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471470" y="263691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10830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0910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39022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59102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10830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30910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39022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59102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67214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87294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895406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615486" y="386104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167214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887294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895406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615486" y="386104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638822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2918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67014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31110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38822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02918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67014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1110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5206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59302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23398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87494" y="5157192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95206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59302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23398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687494" y="5157192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1180</Words>
  <Application>Microsoft Office PowerPoint</Application>
  <PresentationFormat>Custom</PresentationFormat>
  <Paragraphs>1109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Merge Sort</vt:lpstr>
      <vt:lpstr>Merge Sort</vt:lpstr>
      <vt:lpstr>John von Neumann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137</cp:revision>
  <dcterms:created xsi:type="dcterms:W3CDTF">2011-11-22T13:33:19Z</dcterms:created>
  <dcterms:modified xsi:type="dcterms:W3CDTF">2016-02-22T13:19:34Z</dcterms:modified>
</cp:coreProperties>
</file>