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617" r:id="rId2"/>
    <p:sldId id="618" r:id="rId3"/>
    <p:sldId id="619" r:id="rId4"/>
    <p:sldId id="620" r:id="rId5"/>
    <p:sldId id="621" r:id="rId6"/>
    <p:sldId id="622" r:id="rId7"/>
    <p:sldId id="623" r:id="rId8"/>
    <p:sldId id="624" r:id="rId9"/>
    <p:sldId id="625" r:id="rId10"/>
    <p:sldId id="626" r:id="rId11"/>
    <p:sldId id="627" r:id="rId12"/>
    <p:sldId id="628" r:id="rId13"/>
    <p:sldId id="629" r:id="rId14"/>
    <p:sldId id="630" r:id="rId15"/>
    <p:sldId id="631" r:id="rId16"/>
    <p:sldId id="632" r:id="rId17"/>
    <p:sldId id="633" r:id="rId18"/>
    <p:sldId id="634" r:id="rId19"/>
    <p:sldId id="635" r:id="rId20"/>
    <p:sldId id="636" r:id="rId21"/>
    <p:sldId id="637" r:id="rId22"/>
    <p:sldId id="638" r:id="rId23"/>
    <p:sldId id="639" r:id="rId24"/>
    <p:sldId id="640" r:id="rId25"/>
    <p:sldId id="641" r:id="rId26"/>
    <p:sldId id="642" r:id="rId27"/>
    <p:sldId id="643" r:id="rId28"/>
    <p:sldId id="644" r:id="rId29"/>
    <p:sldId id="645" r:id="rId30"/>
    <p:sldId id="646" r:id="rId31"/>
    <p:sldId id="647" r:id="rId32"/>
    <p:sldId id="305" r:id="rId33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CCFFCC"/>
    <a:srgbClr val="CCFFFF"/>
    <a:srgbClr val="99FFCC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56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BD7CF-CE8D-43B1-B884-D59884E078C3}" type="datetimeFigureOut">
              <a:rPr lang="en-IE" smtClean="0"/>
              <a:t>22/02/2016</a:t>
            </a:fld>
            <a:endParaRPr lang="en-I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C2457-0B7C-48B9-BDD1-92A4A044B45F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54956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</a:t>
            </a:fld>
            <a:endParaRPr lang="en-IE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26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792557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27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792557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28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792557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29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792557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30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79255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22/02/2016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22/02/2016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22/02/2016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22/02/2016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22/02/2016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22/02/2016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22/02/2016</a:t>
            </a:fld>
            <a:endParaRPr lang="en-I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22/02/2016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22/02/2016</a:t>
            </a:fld>
            <a:endParaRPr lang="en-I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22/02/2016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22/02/2016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0FEE-2562-4ECA-8249-9192E51E4D92}" type="datetimeFigureOut">
              <a:rPr lang="en-IE" smtClean="0"/>
              <a:pPr/>
              <a:t>22/02/2016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/>
              <a:t>Merge Sort</a:t>
            </a:r>
            <a:endParaRPr lang="en-IE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82551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Merge Sort</a:t>
            </a:r>
            <a:endParaRPr lang="en-IE" dirty="0"/>
          </a:p>
        </p:txBody>
      </p:sp>
      <p:sp>
        <p:nvSpPr>
          <p:cNvPr id="67" name="Rectangle 66"/>
          <p:cNvSpPr/>
          <p:nvPr/>
        </p:nvSpPr>
        <p:spPr>
          <a:xfrm>
            <a:off x="2638822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502918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4367014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5231110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2638822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3502918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4367014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5231110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6095206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6959302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823398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8687494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095206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6959302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7823398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8687494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29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Merge Sort</a:t>
            </a:r>
            <a:endParaRPr lang="en-IE" dirty="0"/>
          </a:p>
        </p:txBody>
      </p:sp>
      <p:sp>
        <p:nvSpPr>
          <p:cNvPr id="67" name="Rectangle 66"/>
          <p:cNvSpPr/>
          <p:nvPr/>
        </p:nvSpPr>
        <p:spPr>
          <a:xfrm>
            <a:off x="2638822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502918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4367014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5231110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2638822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3502918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4367014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5231110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6095206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6959302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823398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8687494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095206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6959302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7823398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8687494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2710830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3430910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2710830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3430910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78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Merge Sort</a:t>
            </a:r>
            <a:endParaRPr lang="en-IE" dirty="0"/>
          </a:p>
        </p:txBody>
      </p:sp>
      <p:sp>
        <p:nvSpPr>
          <p:cNvPr id="67" name="Rectangle 66"/>
          <p:cNvSpPr/>
          <p:nvPr/>
        </p:nvSpPr>
        <p:spPr>
          <a:xfrm>
            <a:off x="2638822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502918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4367014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5231110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2638822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3502918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4367014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5231110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6095206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6959302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823398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8687494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095206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6959302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7823398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8687494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2710830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3430910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2710830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3430910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710830" y="414908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430910" y="414908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710830" y="414908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430910" y="414908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34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Merge Sort</a:t>
            </a:r>
            <a:endParaRPr lang="en-IE" dirty="0"/>
          </a:p>
        </p:txBody>
      </p:sp>
      <p:sp>
        <p:nvSpPr>
          <p:cNvPr id="67" name="Rectangle 66"/>
          <p:cNvSpPr/>
          <p:nvPr/>
        </p:nvSpPr>
        <p:spPr>
          <a:xfrm>
            <a:off x="2638822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502918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4367014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5231110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2638822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3502918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4367014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5231110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6095206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6959302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823398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8687494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095206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6959302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7823398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8687494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2710830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3430910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2710830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3430910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710830" y="414908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430910" y="414908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710830" y="414908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430910" y="414908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439022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159102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439022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159102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81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Merge Sort</a:t>
            </a:r>
            <a:endParaRPr lang="en-IE" dirty="0"/>
          </a:p>
        </p:txBody>
      </p:sp>
      <p:sp>
        <p:nvSpPr>
          <p:cNvPr id="67" name="Rectangle 66"/>
          <p:cNvSpPr/>
          <p:nvPr/>
        </p:nvSpPr>
        <p:spPr>
          <a:xfrm>
            <a:off x="2638822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502918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4367014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5231110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2638822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3502918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4367014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5231110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6095206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6959302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823398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8687494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095206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6959302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7823398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8687494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2710830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3430910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2710830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3430910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710830" y="414908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430910" y="414908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710830" y="414908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430910" y="414908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439022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159102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439022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159102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439022" y="414908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159102" y="414908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439022" y="414908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159102" y="414908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86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Merge Sort</a:t>
            </a:r>
            <a:endParaRPr lang="en-IE" dirty="0"/>
          </a:p>
        </p:txBody>
      </p:sp>
      <p:sp>
        <p:nvSpPr>
          <p:cNvPr id="67" name="Rectangle 66"/>
          <p:cNvSpPr/>
          <p:nvPr/>
        </p:nvSpPr>
        <p:spPr>
          <a:xfrm>
            <a:off x="2638822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502918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4367014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5231110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2638822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3502918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4367014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5231110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6095206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6959302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823398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8687494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095206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6959302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7823398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8687494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2710830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3430910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2710830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3430910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710830" y="414908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430910" y="414908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710830" y="414908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430910" y="414908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439022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159102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439022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159102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439022" y="414908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159102" y="414908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439022" y="414908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159102" y="414908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167214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887294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167214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887294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167214" y="414908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887294" y="414908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167214" y="414908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887294" y="414908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91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Merge Sort</a:t>
            </a:r>
            <a:endParaRPr lang="en-IE" dirty="0"/>
          </a:p>
        </p:txBody>
      </p:sp>
      <p:sp>
        <p:nvSpPr>
          <p:cNvPr id="67" name="Rectangle 66"/>
          <p:cNvSpPr/>
          <p:nvPr/>
        </p:nvSpPr>
        <p:spPr>
          <a:xfrm>
            <a:off x="2638822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502918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4367014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5231110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2638822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3502918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4367014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5231110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6095206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6959302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823398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8687494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095206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6959302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7823398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8687494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2710830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3430910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2710830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3430910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710830" y="414908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430910" y="414908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710830" y="414908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430910" y="414908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439022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159102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439022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159102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439022" y="414908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159102" y="414908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439022" y="414908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159102" y="414908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167214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887294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167214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887294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167214" y="414908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887294" y="414908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167214" y="414908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887294" y="414908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895406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8615486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895406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8615486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31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Merge Sort</a:t>
            </a:r>
            <a:endParaRPr lang="en-IE" dirty="0"/>
          </a:p>
        </p:txBody>
      </p:sp>
      <p:sp>
        <p:nvSpPr>
          <p:cNvPr id="67" name="Rectangle 66"/>
          <p:cNvSpPr/>
          <p:nvPr/>
        </p:nvSpPr>
        <p:spPr>
          <a:xfrm>
            <a:off x="2638822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502918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4367014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5231110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2638822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3502918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4367014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5231110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6095206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6959302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823398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8687494" y="12687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095206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6959302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7823398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8687494" y="12687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2710830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3430910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2710830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3430910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710830" y="414908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430910" y="414908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710830" y="414908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430910" y="414908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439022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159102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439022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159102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439022" y="414908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159102" y="414908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439022" y="414908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159102" y="414908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167214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887294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167214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887294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167214" y="414908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887294" y="414908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167214" y="414908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887294" y="414908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895406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8615486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895406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8615486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895406" y="414908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8615486" y="414908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895406" y="414908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8615486" y="414908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91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Merge Sort</a:t>
            </a:r>
            <a:endParaRPr lang="en-IE" dirty="0"/>
          </a:p>
        </p:txBody>
      </p:sp>
      <p:sp>
        <p:nvSpPr>
          <p:cNvPr id="23" name="Rectangle 22"/>
          <p:cNvSpPr/>
          <p:nvPr/>
        </p:nvSpPr>
        <p:spPr>
          <a:xfrm>
            <a:off x="2710830" y="141277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430910" y="141277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710830" y="141277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430910" y="141277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439022" y="141277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159102" y="141277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439022" y="141277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159102" y="141277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167214" y="141277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887294" y="141277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167214" y="141277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887294" y="141277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895406" y="141277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8615486" y="141277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895406" y="141277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8615486" y="141277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78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Merge Sort</a:t>
            </a:r>
            <a:endParaRPr lang="en-IE" dirty="0"/>
          </a:p>
        </p:txBody>
      </p:sp>
      <p:sp>
        <p:nvSpPr>
          <p:cNvPr id="23" name="Rectangle 22"/>
          <p:cNvSpPr/>
          <p:nvPr/>
        </p:nvSpPr>
        <p:spPr>
          <a:xfrm>
            <a:off x="2710830" y="141277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430910" y="141277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710830" y="141277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430910" y="141277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439022" y="141277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159102" y="141277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439022" y="141277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159102" y="141277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167214" y="141277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887294" y="141277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167214" y="141277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887294" y="141277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895406" y="141277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8615486" y="141277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895406" y="141277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8615486" y="141277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854846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574926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854846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574926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295006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015086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295006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015086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13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Merge Sort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Merge Sort was developed by John </a:t>
            </a:r>
            <a:r>
              <a:rPr lang="en-IE" dirty="0"/>
              <a:t>v</a:t>
            </a:r>
            <a:r>
              <a:rPr lang="en-IE" dirty="0" smtClean="0"/>
              <a:t>on Neumann in 1945.</a:t>
            </a:r>
          </a:p>
          <a:p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96218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Merge Sort</a:t>
            </a:r>
            <a:endParaRPr lang="en-IE" dirty="0"/>
          </a:p>
        </p:txBody>
      </p:sp>
      <p:sp>
        <p:nvSpPr>
          <p:cNvPr id="23" name="Rectangle 22"/>
          <p:cNvSpPr/>
          <p:nvPr/>
        </p:nvSpPr>
        <p:spPr>
          <a:xfrm>
            <a:off x="2710830" y="141277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430910" y="141277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710830" y="141277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430910" y="141277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439022" y="141277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159102" y="141277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439022" y="141277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159102" y="141277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167214" y="141277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887294" y="141277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167214" y="141277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887294" y="141277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895406" y="141277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8615486" y="141277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895406" y="141277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8615486" y="141277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854846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574926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854846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574926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295006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015086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295006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015086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854846" y="4725144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574926" y="4725144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854846" y="4725144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574926" y="4725144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295006" y="4725144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015086" y="4725144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295006" y="4725144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015086" y="4725144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95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Merge Sort</a:t>
            </a:r>
            <a:endParaRPr lang="en-IE" dirty="0"/>
          </a:p>
        </p:txBody>
      </p:sp>
      <p:sp>
        <p:nvSpPr>
          <p:cNvPr id="23" name="Rectangle 22"/>
          <p:cNvSpPr/>
          <p:nvPr/>
        </p:nvSpPr>
        <p:spPr>
          <a:xfrm>
            <a:off x="2710830" y="141277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430910" y="141277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710830" y="141277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430910" y="141277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439022" y="141277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159102" y="141277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439022" y="141277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159102" y="141277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167214" y="141277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887294" y="141277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167214" y="141277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887294" y="141277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895406" y="141277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8615486" y="141277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895406" y="141277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8615486" y="141277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854846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574926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854846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574926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295006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015086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295006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015086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854846" y="4725144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574926" y="4725144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854846" y="4725144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574926" y="4725144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295006" y="4725144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015086" y="4725144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295006" y="4725144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015086" y="4725144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311230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7031310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6311230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7031310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7751390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8471470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7751390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8471470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06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Merge Sort</a:t>
            </a:r>
            <a:endParaRPr lang="en-IE" dirty="0"/>
          </a:p>
        </p:txBody>
      </p:sp>
      <p:sp>
        <p:nvSpPr>
          <p:cNvPr id="23" name="Rectangle 22"/>
          <p:cNvSpPr/>
          <p:nvPr/>
        </p:nvSpPr>
        <p:spPr>
          <a:xfrm>
            <a:off x="2710830" y="141277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430910" y="141277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710830" y="141277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430910" y="141277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439022" y="141277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159102" y="141277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439022" y="141277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159102" y="141277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167214" y="141277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887294" y="141277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167214" y="141277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887294" y="141277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895406" y="141277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8615486" y="141277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895406" y="141277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8615486" y="141277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854846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574926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854846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574926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295006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015086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295006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015086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854846" y="4725144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574926" y="4725144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854846" y="4725144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574926" y="4725144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295006" y="4725144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015086" y="4725144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295006" y="4725144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015086" y="4725144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311230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7031310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6311230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7031310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7751390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8471470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7751390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8471470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6311230" y="4725144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7031310" y="4725144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6311230" y="4725144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7031310" y="4725144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7751390" y="4725144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8471470" y="4725144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7751390" y="4725144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8471470" y="4725144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75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Merge Sort</a:t>
            </a:r>
            <a:endParaRPr lang="en-IE" dirty="0"/>
          </a:p>
        </p:txBody>
      </p:sp>
      <p:sp>
        <p:nvSpPr>
          <p:cNvPr id="35" name="Rectangle 34"/>
          <p:cNvSpPr/>
          <p:nvPr/>
        </p:nvSpPr>
        <p:spPr>
          <a:xfrm>
            <a:off x="2854846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574926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854846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574926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295006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015086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295006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015086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6311230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7031310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6311230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7031310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7751390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8471470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7751390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8471470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0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Merge Sort</a:t>
            </a:r>
            <a:endParaRPr lang="en-IE" dirty="0"/>
          </a:p>
        </p:txBody>
      </p:sp>
      <p:sp>
        <p:nvSpPr>
          <p:cNvPr id="35" name="Rectangle 34"/>
          <p:cNvSpPr/>
          <p:nvPr/>
        </p:nvSpPr>
        <p:spPr>
          <a:xfrm>
            <a:off x="2854846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574926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854846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574926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295006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015086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295006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015086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6311230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7031310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6311230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7031310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7751390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8471470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7751390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8471470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142878" y="285293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862958" y="285293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142878" y="285293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862958" y="285293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583038" y="285293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303118" y="285293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583038" y="285293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303118" y="285293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023198" y="285293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743278" y="285293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023198" y="285293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743278" y="285293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7463358" y="285293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8183438" y="285293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463358" y="285293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8183438" y="285293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55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Merge Sort</a:t>
            </a:r>
            <a:endParaRPr lang="en-IE" dirty="0"/>
          </a:p>
        </p:txBody>
      </p:sp>
      <p:sp>
        <p:nvSpPr>
          <p:cNvPr id="35" name="Rectangle 34"/>
          <p:cNvSpPr/>
          <p:nvPr/>
        </p:nvSpPr>
        <p:spPr>
          <a:xfrm>
            <a:off x="2854846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574926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854846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574926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295006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015086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295006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015086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6311230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7031310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6311230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7031310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7751390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8471470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7751390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8471470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142878" y="285293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862958" y="285293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142878" y="285293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862958" y="285293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583038" y="285293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303118" y="285293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583038" y="285293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303118" y="285293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023198" y="285293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743278" y="285293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023198" y="285293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743278" y="285293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7463358" y="285293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8183438" y="285293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463358" y="285293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8183438" y="285293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142878" y="458112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862958" y="458112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142878" y="458112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862958" y="458112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583038" y="458112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303118" y="458112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4583038" y="458112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303118" y="458112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023198" y="458112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743278" y="458112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6023198" y="458112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6743278" y="458112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7463358" y="458112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8183438" y="458112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7463358" y="458112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8183438" y="458112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0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268760"/>
            <a:ext cx="11233248" cy="489654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MainMergeSort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57150" indent="0">
              <a:buNone/>
            </a:pPr>
            <a:endParaRPr lang="en-IE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Array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 [44,23,42,33,16,54,34,18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MergeSort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(Array);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PRINT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Array;</a:t>
            </a:r>
          </a:p>
          <a:p>
            <a:pPr marL="0" lvl="2" indent="0">
              <a:buNone/>
            </a:pPr>
            <a:endParaRPr lang="en-IE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Merge Sort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1823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268760"/>
            <a:ext cx="11233248" cy="446449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MergeSort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(Array):</a:t>
            </a:r>
          </a:p>
          <a:p>
            <a:pPr marL="57150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(length(Array) &gt; 1)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MidPoint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(Age)//2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LeftHalf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= Age[: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MidPoint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RightHalf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= Age[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MidPoint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:]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Merge Sort</a:t>
            </a:r>
            <a:endParaRPr lang="en-IE" dirty="0"/>
          </a:p>
        </p:txBody>
      </p:sp>
      <p:sp>
        <p:nvSpPr>
          <p:cNvPr id="6" name="Rounded Rectangle 5"/>
          <p:cNvSpPr/>
          <p:nvPr/>
        </p:nvSpPr>
        <p:spPr>
          <a:xfrm>
            <a:off x="9911630" y="2276872"/>
            <a:ext cx="2160240" cy="144016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Keep recursively splitting the array until you get down sub-arrays of one element. </a:t>
            </a:r>
          </a:p>
        </p:txBody>
      </p:sp>
      <p:cxnSp>
        <p:nvCxnSpPr>
          <p:cNvPr id="7" name="Elbow Connector 6"/>
          <p:cNvCxnSpPr/>
          <p:nvPr/>
        </p:nvCxnSpPr>
        <p:spPr>
          <a:xfrm rot="10800000">
            <a:off x="6815286" y="2132856"/>
            <a:ext cx="3096344" cy="866130"/>
          </a:xfrm>
          <a:prstGeom prst="bentConnector3">
            <a:avLst>
              <a:gd name="adj1" fmla="val 32997"/>
            </a:avLst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9983638" y="6165304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Continued </a:t>
            </a:r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81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268760"/>
            <a:ext cx="11233248" cy="446449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MergeSort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LeftHalf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MergeSort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RightHalf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57150" indent="0">
              <a:buNone/>
            </a:pP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LCounter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 0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Counter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 0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MainCounter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 0</a:t>
            </a:r>
            <a:endParaRPr lang="en-IE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Merge Sort</a:t>
            </a:r>
            <a:endParaRPr lang="en-IE" dirty="0"/>
          </a:p>
        </p:txBody>
      </p:sp>
      <p:sp>
        <p:nvSpPr>
          <p:cNvPr id="6" name="Rounded Rectangle 5"/>
          <p:cNvSpPr/>
          <p:nvPr/>
        </p:nvSpPr>
        <p:spPr>
          <a:xfrm>
            <a:off x="9335566" y="2132856"/>
            <a:ext cx="2736304" cy="244827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Recursively call </a:t>
            </a:r>
            <a:r>
              <a:rPr lang="en-IE" dirty="0" err="1" smtClean="0">
                <a:solidFill>
                  <a:schemeClr val="tx1"/>
                </a:solidFill>
              </a:rPr>
              <a:t>MergeSort</a:t>
            </a:r>
            <a:r>
              <a:rPr lang="en-IE" dirty="0" smtClean="0">
                <a:solidFill>
                  <a:schemeClr val="tx1"/>
                </a:solidFill>
              </a:rPr>
              <a:t> for each half of the array.  After the splitting gets down to one element the recursive calls will pop off the stack to merge the sub-arrays together.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7" name="Elbow Connector 6"/>
          <p:cNvCxnSpPr/>
          <p:nvPr/>
        </p:nvCxnSpPr>
        <p:spPr>
          <a:xfrm rot="10800000">
            <a:off x="7535366" y="1916832"/>
            <a:ext cx="1800200" cy="1442194"/>
          </a:xfrm>
          <a:prstGeom prst="bentConnector3">
            <a:avLst>
              <a:gd name="adj1" fmla="val 50000"/>
            </a:avLst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9983638" y="6165304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Continued </a:t>
            </a:r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18542" y="116632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 </a:t>
            </a:r>
            <a:r>
              <a:rPr lang="en-IE" dirty="0" smtClean="0">
                <a:solidFill>
                  <a:schemeClr val="tx1"/>
                </a:solidFill>
              </a:rPr>
              <a:t>Continued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ight Brace 9"/>
          <p:cNvSpPr/>
          <p:nvPr/>
        </p:nvSpPr>
        <p:spPr>
          <a:xfrm>
            <a:off x="6959302" y="1412776"/>
            <a:ext cx="432048" cy="1008112"/>
          </a:xfrm>
          <a:prstGeom prst="rightBrac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9653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268760"/>
            <a:ext cx="11233248" cy="504056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WHILE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LCounter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LeftHalf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IE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RCounter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RightHalf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 IF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LeftHalf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] &lt;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RightHalf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RCounter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MainCounter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LeftHalf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LCounter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LCounter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LCounter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1;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Age[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MainCounter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RightHalf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RCounter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RCounter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RCounter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1;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Counter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Counter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1;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ENDWHILE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Merge Sort</a:t>
            </a:r>
            <a:endParaRPr lang="en-IE" dirty="0"/>
          </a:p>
        </p:txBody>
      </p:sp>
      <p:sp>
        <p:nvSpPr>
          <p:cNvPr id="20" name="Rounded Rectangle 19"/>
          <p:cNvSpPr/>
          <p:nvPr/>
        </p:nvSpPr>
        <p:spPr>
          <a:xfrm>
            <a:off x="9983638" y="6165304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Continued </a:t>
            </a:r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18542" y="116632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 </a:t>
            </a:r>
            <a:r>
              <a:rPr lang="en-IE" dirty="0" smtClean="0">
                <a:solidFill>
                  <a:schemeClr val="tx1"/>
                </a:solidFill>
              </a:rPr>
              <a:t>Continued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9479582" y="188640"/>
            <a:ext cx="2592288" cy="180020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Keep comparing each element of the left and right sub-array, writing the smaller element into the main array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>
            <a:stCxn id="11" idx="1"/>
          </p:cNvCxnSpPr>
          <p:nvPr/>
        </p:nvCxnSpPr>
        <p:spPr>
          <a:xfrm flipH="1">
            <a:off x="8399462" y="1088740"/>
            <a:ext cx="1080120" cy="68407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38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John von Neumann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5485685" cy="4525963"/>
          </a:xfrm>
        </p:spPr>
        <p:txBody>
          <a:bodyPr>
            <a:normAutofit fontScale="85000" lnSpcReduction="10000"/>
          </a:bodyPr>
          <a:lstStyle/>
          <a:p>
            <a:r>
              <a:rPr lang="en-IE" dirty="0" smtClean="0"/>
              <a:t>Born: </a:t>
            </a:r>
            <a:r>
              <a:rPr lang="en-IE" dirty="0"/>
              <a:t>December 28, 1903</a:t>
            </a:r>
          </a:p>
          <a:p>
            <a:r>
              <a:rPr lang="en-IE" dirty="0" smtClean="0"/>
              <a:t>Died: </a:t>
            </a:r>
            <a:r>
              <a:rPr lang="en-IE" dirty="0"/>
              <a:t>February 8, 1957</a:t>
            </a:r>
          </a:p>
          <a:p>
            <a:r>
              <a:rPr lang="en-IE" dirty="0"/>
              <a:t>Born in Budapest, Austria-Hungary</a:t>
            </a:r>
          </a:p>
          <a:p>
            <a:r>
              <a:rPr lang="en-IE" dirty="0"/>
              <a:t>A mathematician who made major contributions to set theory, functional analysis, quantum mechanics, </a:t>
            </a:r>
            <a:r>
              <a:rPr lang="en-IE" dirty="0" err="1"/>
              <a:t>ergodic</a:t>
            </a:r>
            <a:r>
              <a:rPr lang="en-IE" dirty="0"/>
              <a:t> theory, continuous geometry, economics and game theory, computer science, numerical analysis, hydrodynamics and statistics. </a:t>
            </a:r>
          </a:p>
        </p:txBody>
      </p:sp>
      <p:pic>
        <p:nvPicPr>
          <p:cNvPr id="6" name="Picture 5" descr="Picture of John von Neumann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63358" y="1322721"/>
            <a:ext cx="3096344" cy="4557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1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268760"/>
            <a:ext cx="11233248" cy="504056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WHILE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LeftHalf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DO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MainCounter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LeftHalf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LCounter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1;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1;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ENDWHILE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WHILE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Rcounter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RightHalf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MainCounter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RightHalf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57150" indent="0">
              <a:buNone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RCounter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</a:p>
          <a:p>
            <a:pPr marL="57150" indent="0">
              <a:buNone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MainCounter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</a:p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ENDWHILE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Merge Sort</a:t>
            </a:r>
            <a:endParaRPr lang="en-IE" dirty="0"/>
          </a:p>
        </p:txBody>
      </p:sp>
      <p:sp>
        <p:nvSpPr>
          <p:cNvPr id="9" name="Rounded Rectangle 8"/>
          <p:cNvSpPr/>
          <p:nvPr/>
        </p:nvSpPr>
        <p:spPr>
          <a:xfrm>
            <a:off x="118542" y="116632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 </a:t>
            </a:r>
            <a:r>
              <a:rPr lang="en-IE" dirty="0" smtClean="0">
                <a:solidFill>
                  <a:schemeClr val="tx1"/>
                </a:solidFill>
              </a:rPr>
              <a:t>Continued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9479582" y="2204864"/>
            <a:ext cx="2592288" cy="180020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After the comparisons are done, write either the rest of the left array or the right array into the main array that 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7" idx="1"/>
          </p:cNvCxnSpPr>
          <p:nvPr/>
        </p:nvCxnSpPr>
        <p:spPr>
          <a:xfrm flipH="1">
            <a:off x="8399462" y="3104964"/>
            <a:ext cx="1080120" cy="68407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8399462" y="2636912"/>
            <a:ext cx="108012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745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Merge Sort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Complexity of Merge Sort</a:t>
            </a:r>
          </a:p>
          <a:p>
            <a:endParaRPr lang="en-IE" dirty="0" smtClean="0"/>
          </a:p>
          <a:p>
            <a:pPr lvl="1"/>
            <a:r>
              <a:rPr lang="en-IE" dirty="0" smtClean="0"/>
              <a:t>Best-case scenario complexity = O(N)</a:t>
            </a:r>
          </a:p>
          <a:p>
            <a:pPr lvl="1"/>
            <a:r>
              <a:rPr lang="en-IE" dirty="0" smtClean="0"/>
              <a:t>Average complexity = O(N * log</a:t>
            </a:r>
            <a:r>
              <a:rPr lang="en-IE" baseline="-25000" dirty="0" smtClean="0"/>
              <a:t>2</a:t>
            </a:r>
            <a:r>
              <a:rPr lang="en-IE" dirty="0" smtClean="0"/>
              <a:t>(N))</a:t>
            </a:r>
          </a:p>
          <a:p>
            <a:pPr lvl="1"/>
            <a:r>
              <a:rPr lang="en-IE" dirty="0" smtClean="0"/>
              <a:t>Worst-case </a:t>
            </a:r>
            <a:r>
              <a:rPr lang="en-IE" dirty="0"/>
              <a:t>scenario complexity = O(N * log</a:t>
            </a:r>
            <a:r>
              <a:rPr lang="en-IE" baseline="-25000" dirty="0"/>
              <a:t>2</a:t>
            </a:r>
            <a:r>
              <a:rPr lang="en-IE" dirty="0"/>
              <a:t>(N))</a:t>
            </a:r>
          </a:p>
        </p:txBody>
      </p:sp>
    </p:spTree>
    <p:extLst>
      <p:ext uri="{BB962C8B-B14F-4D97-AF65-F5344CB8AC3E}">
        <p14:creationId xmlns:p14="http://schemas.microsoft.com/office/powerpoint/2010/main" val="412187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 dirty="0">
                <a:latin typeface="+mj-lt"/>
              </a:rPr>
              <a:t> </a:t>
            </a:r>
          </a:p>
          <a:p>
            <a:endParaRPr lang="en-GB" altLang="en-US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92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Merge Sort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Merge Sort used a “divide-and-conquer” </a:t>
            </a:r>
            <a:r>
              <a:rPr lang="en-IE" smtClean="0"/>
              <a:t>strategy</a:t>
            </a:r>
            <a:r>
              <a:rPr lang="en-IE" smtClean="0"/>
              <a:t>.</a:t>
            </a:r>
            <a:endParaRPr lang="en-IE" dirty="0"/>
          </a:p>
          <a:p>
            <a:r>
              <a:rPr lang="en-IE" dirty="0" smtClean="0"/>
              <a:t>It’s a two-step process:</a:t>
            </a:r>
          </a:p>
          <a:p>
            <a:pPr lvl="1"/>
            <a:r>
              <a:rPr lang="en-IE" dirty="0" smtClean="0"/>
              <a:t>1. Keep splitting the array in half until you end up with sub-arrays of one item (which are sorted by definition).</a:t>
            </a:r>
          </a:p>
          <a:p>
            <a:pPr lvl="1"/>
            <a:r>
              <a:rPr lang="en-IE" dirty="0" smtClean="0"/>
              <a:t>2. Successively merge each sub-array together, and sort with each merge.  </a:t>
            </a:r>
          </a:p>
          <a:p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389293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Merge Sort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Let’s look at an example:</a:t>
            </a:r>
          </a:p>
        </p:txBody>
      </p:sp>
    </p:spTree>
    <p:extLst>
      <p:ext uri="{BB962C8B-B14F-4D97-AF65-F5344CB8AC3E}">
        <p14:creationId xmlns:p14="http://schemas.microsoft.com/office/powerpoint/2010/main" val="411869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Merge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32978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Merge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854846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574926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295006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015086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311230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031310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751390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471470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854846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574926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295006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015086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311230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031310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751390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8471470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3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Merge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854846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574926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295006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015086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311230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031310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751390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471470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854846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574926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295006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015086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311230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031310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751390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8471470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2710830" y="386104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430910" y="386104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439022" y="386104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59102" y="386104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710830" y="386104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430910" y="386104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439022" y="386104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5159102" y="386104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6167214" y="386104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6887294" y="386104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7895406" y="386104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8615486" y="386104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6167214" y="386104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6887294" y="386104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7895406" y="386104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8615486" y="386104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27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Merge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854846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574926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295006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015086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311230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031310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751390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471470" y="263691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854846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574926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295006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015086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311230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031310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751390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8471470" y="263691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2710830" y="386104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430910" y="386104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439022" y="386104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59102" y="386104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710830" y="386104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430910" y="386104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439022" y="386104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5159102" y="386104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6167214" y="386104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6887294" y="386104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7895406" y="386104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8615486" y="386104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6167214" y="386104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6887294" y="386104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7895406" y="386104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8615486" y="386104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638822" y="515719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502918" y="515719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4367014" y="515719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5231110" y="515719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2638822" y="515719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3502918" y="515719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4367014" y="515719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5231110" y="515719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6095206" y="515719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6959302" y="515719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823398" y="515719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8687494" y="5157192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095206" y="515719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6959302" y="515719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7823398" y="515719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8687494" y="5157192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22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1606</TotalTime>
  <Words>1180</Words>
  <Application>Microsoft Office PowerPoint</Application>
  <PresentationFormat>Custom</PresentationFormat>
  <Paragraphs>1109</Paragraphs>
  <Slides>32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Merge Sort</vt:lpstr>
      <vt:lpstr>Merge Sort</vt:lpstr>
      <vt:lpstr>John von Neumann</vt:lpstr>
      <vt:lpstr>Merge Sort</vt:lpstr>
      <vt:lpstr>Merge Sort</vt:lpstr>
      <vt:lpstr>Merge Sort</vt:lpstr>
      <vt:lpstr>Merge Sort</vt:lpstr>
      <vt:lpstr>Merge Sort</vt:lpstr>
      <vt:lpstr>Merge Sort</vt:lpstr>
      <vt:lpstr>Merge Sort</vt:lpstr>
      <vt:lpstr>Merge Sort</vt:lpstr>
      <vt:lpstr>Merge Sort</vt:lpstr>
      <vt:lpstr>Merge Sort</vt:lpstr>
      <vt:lpstr>Merge Sort</vt:lpstr>
      <vt:lpstr>Merge Sort</vt:lpstr>
      <vt:lpstr>Merge Sort</vt:lpstr>
      <vt:lpstr>Merge Sort</vt:lpstr>
      <vt:lpstr>Merge Sort</vt:lpstr>
      <vt:lpstr>Merge Sort</vt:lpstr>
      <vt:lpstr>Merge Sort</vt:lpstr>
      <vt:lpstr>Merge Sort</vt:lpstr>
      <vt:lpstr>Merge Sort</vt:lpstr>
      <vt:lpstr>Merge Sort</vt:lpstr>
      <vt:lpstr>Merge Sort</vt:lpstr>
      <vt:lpstr>Merge Sort</vt:lpstr>
      <vt:lpstr>Merge Sort</vt:lpstr>
      <vt:lpstr>Merge Sort</vt:lpstr>
      <vt:lpstr>Merge Sort</vt:lpstr>
      <vt:lpstr>Merge Sort</vt:lpstr>
      <vt:lpstr>Merge Sort</vt:lpstr>
      <vt:lpstr>Merge Sort</vt:lpstr>
      <vt:lpstr>etc.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PseudoCode (reprise)</dc:title>
  <dc:creator>dgordon</dc:creator>
  <cp:lastModifiedBy>DIT</cp:lastModifiedBy>
  <cp:revision>137</cp:revision>
  <dcterms:created xsi:type="dcterms:W3CDTF">2011-11-22T13:33:19Z</dcterms:created>
  <dcterms:modified xsi:type="dcterms:W3CDTF">2016-02-22T13:19:34Z</dcterms:modified>
</cp:coreProperties>
</file>