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650" r:id="rId2"/>
    <p:sldId id="449" r:id="rId3"/>
    <p:sldId id="485" r:id="rId4"/>
    <p:sldId id="450" r:id="rId5"/>
    <p:sldId id="495" r:id="rId6"/>
    <p:sldId id="451" r:id="rId7"/>
    <p:sldId id="452" r:id="rId8"/>
    <p:sldId id="453" r:id="rId9"/>
    <p:sldId id="454" r:id="rId10"/>
    <p:sldId id="455" r:id="rId11"/>
    <p:sldId id="456" r:id="rId12"/>
    <p:sldId id="458" r:id="rId13"/>
    <p:sldId id="462" r:id="rId14"/>
    <p:sldId id="460" r:id="rId15"/>
    <p:sldId id="465" r:id="rId16"/>
    <p:sldId id="466" r:id="rId17"/>
    <p:sldId id="467" r:id="rId18"/>
    <p:sldId id="483" r:id="rId19"/>
    <p:sldId id="468" r:id="rId20"/>
    <p:sldId id="469" r:id="rId21"/>
    <p:sldId id="472" r:id="rId22"/>
    <p:sldId id="473" r:id="rId23"/>
    <p:sldId id="474" r:id="rId24"/>
    <p:sldId id="480" r:id="rId25"/>
    <p:sldId id="481" r:id="rId26"/>
    <p:sldId id="482" r:id="rId27"/>
    <p:sldId id="487" r:id="rId28"/>
    <p:sldId id="521" r:id="rId29"/>
    <p:sldId id="491" r:id="rId30"/>
    <p:sldId id="488" r:id="rId31"/>
    <p:sldId id="489" r:id="rId32"/>
    <p:sldId id="490" r:id="rId33"/>
    <p:sldId id="492" r:id="rId34"/>
    <p:sldId id="493" r:id="rId35"/>
    <p:sldId id="494" r:id="rId36"/>
    <p:sldId id="486" r:id="rId37"/>
    <p:sldId id="333" r:id="rId38"/>
    <p:sldId id="448" r:id="rId39"/>
    <p:sldId id="548" r:id="rId40"/>
    <p:sldId id="305" r:id="rId41"/>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CCFFCC"/>
    <a:srgbClr val="CCFFFF"/>
    <a:srgbClr val="99FFCC"/>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56" y="-9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ABD7CF-CE8D-43B1-B884-D59884E078C3}" type="datetimeFigureOut">
              <a:rPr lang="en-IE" smtClean="0"/>
              <a:t>22/02/2016</a:t>
            </a:fld>
            <a:endParaRPr lang="en-IE"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BC2457-0B7C-48B9-BDD1-92A4A044B45F}" type="slidenum">
              <a:rPr lang="en-IE" smtClean="0"/>
              <a:t>‹#›</a:t>
            </a:fld>
            <a:endParaRPr lang="en-IE" dirty="0"/>
          </a:p>
        </p:txBody>
      </p:sp>
    </p:spTree>
    <p:extLst>
      <p:ext uri="{BB962C8B-B14F-4D97-AF65-F5344CB8AC3E}">
        <p14:creationId xmlns:p14="http://schemas.microsoft.com/office/powerpoint/2010/main" val="2754956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IE" dirty="0"/>
          </a:p>
        </p:txBody>
      </p:sp>
      <p:sp>
        <p:nvSpPr>
          <p:cNvPr id="4" name="Slide Number Placeholder 3"/>
          <p:cNvSpPr>
            <a:spLocks noGrp="1"/>
          </p:cNvSpPr>
          <p:nvPr>
            <p:ph type="sldNum" sz="quarter" idx="10"/>
          </p:nvPr>
        </p:nvSpPr>
        <p:spPr/>
        <p:txBody>
          <a:bodyPr/>
          <a:lstStyle/>
          <a:p>
            <a:fld id="{38BC2457-0B7C-48B9-BDD1-92A4A044B45F}" type="slidenum">
              <a:rPr lang="en-IE" smtClean="0"/>
              <a:t>1</a:t>
            </a:fld>
            <a:endParaRPr lang="en-I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8BC2457-0B7C-48B9-BDD1-92A4A044B45F}" type="slidenum">
              <a:rPr lang="en-IE" smtClean="0"/>
              <a:t>38</a:t>
            </a:fld>
            <a:endParaRPr lang="en-IE" dirty="0"/>
          </a:p>
        </p:txBody>
      </p:sp>
    </p:spTree>
    <p:extLst>
      <p:ext uri="{BB962C8B-B14F-4D97-AF65-F5344CB8AC3E}">
        <p14:creationId xmlns:p14="http://schemas.microsoft.com/office/powerpoint/2010/main" val="3279255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dirty="0"/>
          </a:p>
        </p:txBody>
      </p:sp>
      <p:sp>
        <p:nvSpPr>
          <p:cNvPr id="7" name="Rectangle 6"/>
          <p:cNvSpPr/>
          <p:nvPr userDrawn="1"/>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B0FEE-2562-4ECA-8249-9192E51E4D92}" type="datetimeFigureOut">
              <a:rPr lang="en-IE" smtClean="0"/>
              <a:pPr/>
              <a:t>22/02/2016</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9A826A14-B60D-48C5-98B8-6A8C8E0F7637}" type="slidenum">
              <a:rPr lang="en-IE" smtClean="0"/>
              <a:pPr/>
              <a:t>‹#›</a:t>
            </a:fld>
            <a:endParaRPr lang="en-I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dirty="0" smtClean="0"/>
              <a:t>Click to edit Master title style</a:t>
            </a:r>
            <a:endParaRPr lang="en-IE" dirty="0"/>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B0FEE-2562-4ECA-8249-9192E51E4D92}" type="datetimeFigureOut">
              <a:rPr lang="en-IE" smtClean="0"/>
              <a:pPr/>
              <a:t>22/02/2016</a:t>
            </a:fld>
            <a:endParaRPr lang="en-IE" dirty="0"/>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826A14-B60D-48C5-98B8-6A8C8E0F7637}" type="slidenum">
              <a:rPr lang="en-IE" smtClean="0"/>
              <a:pPr/>
              <a:t>‹#›</a:t>
            </a:fld>
            <a:endParaRPr lang="en-IE" dirty="0"/>
          </a:p>
        </p:txBody>
      </p:sp>
      <p:sp>
        <p:nvSpPr>
          <p:cNvPr id="7" name="Rectangle 6"/>
          <p:cNvSpPr/>
          <p:nvPr userDrawn="1"/>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t>Insertion Sort</a:t>
            </a:r>
            <a:endParaRPr lang="en-IE" sz="6600" dirty="0"/>
          </a:p>
        </p:txBody>
      </p:sp>
      <p:sp>
        <p:nvSpPr>
          <p:cNvPr id="4" name="Rectangle 3"/>
          <p:cNvSpPr/>
          <p:nvPr/>
        </p:nvSpPr>
        <p:spPr>
          <a:xfrm>
            <a:off x="0" y="0"/>
            <a:ext cx="12190413" cy="6858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Tree>
    <p:extLst>
      <p:ext uri="{BB962C8B-B14F-4D97-AF65-F5344CB8AC3E}">
        <p14:creationId xmlns:p14="http://schemas.microsoft.com/office/powerpoint/2010/main" val="59462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Up Arrow 24"/>
          <p:cNvSpPr/>
          <p:nvPr/>
        </p:nvSpPr>
        <p:spPr>
          <a:xfrm>
            <a:off x="5447134"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3142878" y="1340768"/>
            <a:ext cx="216024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8354453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Up Arrow 24"/>
          <p:cNvSpPr/>
          <p:nvPr/>
        </p:nvSpPr>
        <p:spPr>
          <a:xfrm>
            <a:off x="5447134"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3142878" y="1340768"/>
            <a:ext cx="288032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Oval 27"/>
          <p:cNvSpPr/>
          <p:nvPr/>
        </p:nvSpPr>
        <p:spPr>
          <a:xfrm>
            <a:off x="5303118" y="1844824"/>
            <a:ext cx="720080" cy="612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427755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7" name="Rectangle 26"/>
          <p:cNvSpPr/>
          <p:nvPr/>
        </p:nvSpPr>
        <p:spPr>
          <a:xfrm>
            <a:off x="3142878" y="1340768"/>
            <a:ext cx="288032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Oval 27"/>
          <p:cNvSpPr/>
          <p:nvPr/>
        </p:nvSpPr>
        <p:spPr>
          <a:xfrm>
            <a:off x="3862958" y="1844824"/>
            <a:ext cx="720080" cy="612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U-Turn Arrow 36"/>
          <p:cNvSpPr/>
          <p:nvPr/>
        </p:nvSpPr>
        <p:spPr>
          <a:xfrm rot="10800000">
            <a:off x="4006974" y="2456824"/>
            <a:ext cx="1728192" cy="792088"/>
          </a:xfrm>
          <a:prstGeom prst="uturnArrow">
            <a:avLst>
              <a:gd name="adj1" fmla="val 25000"/>
              <a:gd name="adj2" fmla="val 25000"/>
              <a:gd name="adj3" fmla="val 33745"/>
              <a:gd name="adj4" fmla="val 43750"/>
              <a:gd name="adj5" fmla="val 1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2411103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Up Arrow 24"/>
          <p:cNvSpPr/>
          <p:nvPr/>
        </p:nvSpPr>
        <p:spPr>
          <a:xfrm>
            <a:off x="6167214"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3142878" y="1340768"/>
            <a:ext cx="288032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0176254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Up Arrow 24"/>
          <p:cNvSpPr/>
          <p:nvPr/>
        </p:nvSpPr>
        <p:spPr>
          <a:xfrm>
            <a:off x="6167214"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3142878" y="1340768"/>
            <a:ext cx="360040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Oval 27"/>
          <p:cNvSpPr/>
          <p:nvPr/>
        </p:nvSpPr>
        <p:spPr>
          <a:xfrm>
            <a:off x="6023198" y="1844824"/>
            <a:ext cx="720080" cy="612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9362382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7" name="Rectangle 26"/>
          <p:cNvSpPr/>
          <p:nvPr/>
        </p:nvSpPr>
        <p:spPr>
          <a:xfrm>
            <a:off x="3142878" y="1340768"/>
            <a:ext cx="360040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Oval 27"/>
          <p:cNvSpPr/>
          <p:nvPr/>
        </p:nvSpPr>
        <p:spPr>
          <a:xfrm>
            <a:off x="3142878" y="1844824"/>
            <a:ext cx="720080" cy="612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U-Turn Arrow 36"/>
          <p:cNvSpPr/>
          <p:nvPr/>
        </p:nvSpPr>
        <p:spPr>
          <a:xfrm rot="10800000">
            <a:off x="3358902" y="2456824"/>
            <a:ext cx="3096344" cy="792088"/>
          </a:xfrm>
          <a:prstGeom prst="uturnArrow">
            <a:avLst>
              <a:gd name="adj1" fmla="val 25000"/>
              <a:gd name="adj2" fmla="val 25000"/>
              <a:gd name="adj3" fmla="val 33745"/>
              <a:gd name="adj4" fmla="val 43750"/>
              <a:gd name="adj5" fmla="val 1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14982574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7" name="Rectangle 26"/>
          <p:cNvSpPr/>
          <p:nvPr/>
        </p:nvSpPr>
        <p:spPr>
          <a:xfrm>
            <a:off x="3142878" y="1340768"/>
            <a:ext cx="360040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Up Arrow 36"/>
          <p:cNvSpPr/>
          <p:nvPr/>
        </p:nvSpPr>
        <p:spPr>
          <a:xfrm>
            <a:off x="692329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1256013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7" name="Rectangle 26"/>
          <p:cNvSpPr/>
          <p:nvPr/>
        </p:nvSpPr>
        <p:spPr>
          <a:xfrm>
            <a:off x="3142878" y="1340768"/>
            <a:ext cx="43204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Oval 24"/>
          <p:cNvSpPr/>
          <p:nvPr/>
        </p:nvSpPr>
        <p:spPr>
          <a:xfrm>
            <a:off x="6743278" y="1844824"/>
            <a:ext cx="720080" cy="612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8" name="Up Arrow 37"/>
          <p:cNvSpPr/>
          <p:nvPr/>
        </p:nvSpPr>
        <p:spPr>
          <a:xfrm>
            <a:off x="6923298"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3116497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7" name="Rectangle 26"/>
          <p:cNvSpPr/>
          <p:nvPr/>
        </p:nvSpPr>
        <p:spPr>
          <a:xfrm>
            <a:off x="3142878" y="1340768"/>
            <a:ext cx="43204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Oval 24"/>
          <p:cNvSpPr/>
          <p:nvPr/>
        </p:nvSpPr>
        <p:spPr>
          <a:xfrm>
            <a:off x="6743278" y="1844824"/>
            <a:ext cx="720080" cy="612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Turn Arrow 27"/>
          <p:cNvSpPr/>
          <p:nvPr/>
        </p:nvSpPr>
        <p:spPr>
          <a:xfrm rot="10800000">
            <a:off x="6815286" y="2456824"/>
            <a:ext cx="540060" cy="792088"/>
          </a:xfrm>
          <a:prstGeom prst="uturnArrow">
            <a:avLst>
              <a:gd name="adj1" fmla="val 25000"/>
              <a:gd name="adj2" fmla="val 25000"/>
              <a:gd name="adj3" fmla="val 33745"/>
              <a:gd name="adj4" fmla="val 43750"/>
              <a:gd name="adj5" fmla="val 1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18585611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7" name="Rectangle 26"/>
          <p:cNvSpPr/>
          <p:nvPr/>
        </p:nvSpPr>
        <p:spPr>
          <a:xfrm>
            <a:off x="3142878" y="1340768"/>
            <a:ext cx="432048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Up Arrow 36"/>
          <p:cNvSpPr/>
          <p:nvPr/>
        </p:nvSpPr>
        <p:spPr>
          <a:xfrm>
            <a:off x="7607374"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245618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Insertion Sort</a:t>
            </a:r>
            <a:endParaRPr lang="en-IE" dirty="0"/>
          </a:p>
        </p:txBody>
      </p:sp>
      <p:sp>
        <p:nvSpPr>
          <p:cNvPr id="5" name="Content Placeholder 4"/>
          <p:cNvSpPr>
            <a:spLocks noGrp="1"/>
          </p:cNvSpPr>
          <p:nvPr>
            <p:ph idx="1"/>
          </p:nvPr>
        </p:nvSpPr>
        <p:spPr/>
        <p:txBody>
          <a:bodyPr>
            <a:normAutofit/>
          </a:bodyPr>
          <a:lstStyle/>
          <a:p>
            <a:r>
              <a:rPr lang="en-IE" dirty="0" smtClean="0"/>
              <a:t>Insertion Sort works by taking the first two elements of the list, sorting them, then taking the third one, and sorting that into the first two, then taking the fourth element and sorting that into the first three, etc.</a:t>
            </a:r>
          </a:p>
          <a:p>
            <a:endParaRPr lang="en-IE" dirty="0"/>
          </a:p>
        </p:txBody>
      </p:sp>
    </p:spTree>
    <p:extLst>
      <p:ext uri="{BB962C8B-B14F-4D97-AF65-F5344CB8AC3E}">
        <p14:creationId xmlns:p14="http://schemas.microsoft.com/office/powerpoint/2010/main" val="12999264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7" name="Rectangle 26"/>
          <p:cNvSpPr/>
          <p:nvPr/>
        </p:nvSpPr>
        <p:spPr>
          <a:xfrm>
            <a:off x="3142878" y="1340768"/>
            <a:ext cx="504056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Up Arrow 36"/>
          <p:cNvSpPr/>
          <p:nvPr/>
        </p:nvSpPr>
        <p:spPr>
          <a:xfrm>
            <a:off x="7607374"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Oval 24"/>
          <p:cNvSpPr/>
          <p:nvPr/>
        </p:nvSpPr>
        <p:spPr>
          <a:xfrm>
            <a:off x="7463358" y="1844824"/>
            <a:ext cx="720080" cy="612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7750104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7" name="Rectangle 26"/>
          <p:cNvSpPr/>
          <p:nvPr/>
        </p:nvSpPr>
        <p:spPr>
          <a:xfrm>
            <a:off x="3142878" y="1340768"/>
            <a:ext cx="504056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Oval 24"/>
          <p:cNvSpPr/>
          <p:nvPr/>
        </p:nvSpPr>
        <p:spPr>
          <a:xfrm>
            <a:off x="5303118" y="1844824"/>
            <a:ext cx="720080" cy="612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Turn Arrow 27"/>
          <p:cNvSpPr/>
          <p:nvPr/>
        </p:nvSpPr>
        <p:spPr>
          <a:xfrm rot="10800000">
            <a:off x="5447134" y="2456824"/>
            <a:ext cx="2520280" cy="792088"/>
          </a:xfrm>
          <a:prstGeom prst="uturnArrow">
            <a:avLst>
              <a:gd name="adj1" fmla="val 25000"/>
              <a:gd name="adj2" fmla="val 25000"/>
              <a:gd name="adj3" fmla="val 33745"/>
              <a:gd name="adj4" fmla="val 43750"/>
              <a:gd name="adj5" fmla="val 1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4569683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7" name="Rectangle 26"/>
          <p:cNvSpPr/>
          <p:nvPr/>
        </p:nvSpPr>
        <p:spPr>
          <a:xfrm>
            <a:off x="3142878" y="1340768"/>
            <a:ext cx="504056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Up Arrow 36"/>
          <p:cNvSpPr/>
          <p:nvPr/>
        </p:nvSpPr>
        <p:spPr>
          <a:xfrm>
            <a:off x="8327454"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4833664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7" name="Rectangle 26"/>
          <p:cNvSpPr/>
          <p:nvPr/>
        </p:nvSpPr>
        <p:spPr>
          <a:xfrm>
            <a:off x="3142878" y="1340768"/>
            <a:ext cx="576064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Up Arrow 36"/>
          <p:cNvSpPr/>
          <p:nvPr/>
        </p:nvSpPr>
        <p:spPr>
          <a:xfrm>
            <a:off x="8327454"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Oval 24"/>
          <p:cNvSpPr/>
          <p:nvPr/>
        </p:nvSpPr>
        <p:spPr>
          <a:xfrm>
            <a:off x="8183438" y="1844824"/>
            <a:ext cx="720080" cy="612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6455813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7" name="Rectangle 26"/>
          <p:cNvSpPr/>
          <p:nvPr/>
        </p:nvSpPr>
        <p:spPr>
          <a:xfrm>
            <a:off x="3142878" y="1340768"/>
            <a:ext cx="576064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5" name="Oval 24"/>
          <p:cNvSpPr/>
          <p:nvPr/>
        </p:nvSpPr>
        <p:spPr>
          <a:xfrm>
            <a:off x="3862958" y="1844824"/>
            <a:ext cx="720080" cy="612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U-Turn Arrow 27"/>
          <p:cNvSpPr/>
          <p:nvPr/>
        </p:nvSpPr>
        <p:spPr>
          <a:xfrm rot="10800000">
            <a:off x="4078982" y="2456824"/>
            <a:ext cx="4536504" cy="792088"/>
          </a:xfrm>
          <a:prstGeom prst="uturnArrow">
            <a:avLst>
              <a:gd name="adj1" fmla="val 25000"/>
              <a:gd name="adj2" fmla="val 25000"/>
              <a:gd name="adj3" fmla="val 33745"/>
              <a:gd name="adj4" fmla="val 43750"/>
              <a:gd name="adj5" fmla="val 1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2505278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7" name="Rectangle 26"/>
          <p:cNvSpPr/>
          <p:nvPr/>
        </p:nvSpPr>
        <p:spPr>
          <a:xfrm>
            <a:off x="3142878" y="1340768"/>
            <a:ext cx="5760640" cy="1080120"/>
          </a:xfrm>
          <a:prstGeom prst="rect">
            <a:avLst/>
          </a:prstGeom>
          <a:noFill/>
          <a:ln w="1270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7562162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Tree>
    <p:extLst>
      <p:ext uri="{BB962C8B-B14F-4D97-AF65-F5344CB8AC3E}">
        <p14:creationId xmlns:p14="http://schemas.microsoft.com/office/powerpoint/2010/main" val="585200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3" name="Content Placeholder 2"/>
          <p:cNvSpPr>
            <a:spLocks noGrp="1"/>
          </p:cNvSpPr>
          <p:nvPr>
            <p:ph idx="1"/>
          </p:nvPr>
        </p:nvSpPr>
        <p:spPr/>
        <p:txBody>
          <a:bodyPr/>
          <a:lstStyle/>
          <a:p>
            <a:r>
              <a:rPr lang="en-IE" dirty="0" smtClean="0"/>
              <a:t>How do we move the elements into their correct position (we’ll call this the “Insertion Sort move”)? </a:t>
            </a:r>
            <a:endParaRPr lang="en-IE" dirty="0"/>
          </a:p>
        </p:txBody>
      </p:sp>
    </p:spTree>
    <p:extLst>
      <p:ext uri="{BB962C8B-B14F-4D97-AF65-F5344CB8AC3E}">
        <p14:creationId xmlns:p14="http://schemas.microsoft.com/office/powerpoint/2010/main" val="36304867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3" name="Content Placeholder 2"/>
          <p:cNvSpPr>
            <a:spLocks noGrp="1"/>
          </p:cNvSpPr>
          <p:nvPr>
            <p:ph idx="1"/>
          </p:nvPr>
        </p:nvSpPr>
        <p:spPr/>
        <p:txBody>
          <a:bodyPr/>
          <a:lstStyle/>
          <a:p>
            <a:r>
              <a:rPr lang="en-IE" dirty="0" smtClean="0"/>
              <a:t>We store 34 in CURRENT.</a:t>
            </a:r>
            <a:endParaRPr lang="en-IE" dirty="0"/>
          </a:p>
        </p:txBody>
      </p:sp>
      <p:sp>
        <p:nvSpPr>
          <p:cNvPr id="37" name="Rectangle 36"/>
          <p:cNvSpPr/>
          <p:nvPr/>
        </p:nvSpPr>
        <p:spPr>
          <a:xfrm>
            <a:off x="314287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38" name="Rectangle 37"/>
          <p:cNvSpPr/>
          <p:nvPr/>
        </p:nvSpPr>
        <p:spPr>
          <a:xfrm>
            <a:off x="386295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39" name="Rectangle 38"/>
          <p:cNvSpPr/>
          <p:nvPr/>
        </p:nvSpPr>
        <p:spPr>
          <a:xfrm>
            <a:off x="458303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41" name="Rectangle 40"/>
          <p:cNvSpPr/>
          <p:nvPr/>
        </p:nvSpPr>
        <p:spPr>
          <a:xfrm>
            <a:off x="530311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42" name="Rectangle 41"/>
          <p:cNvSpPr/>
          <p:nvPr/>
        </p:nvSpPr>
        <p:spPr>
          <a:xfrm>
            <a:off x="602319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43" name="Rectangle 42"/>
          <p:cNvSpPr/>
          <p:nvPr/>
        </p:nvSpPr>
        <p:spPr>
          <a:xfrm>
            <a:off x="674327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44" name="Rectangle 43"/>
          <p:cNvSpPr/>
          <p:nvPr/>
        </p:nvSpPr>
        <p:spPr>
          <a:xfrm>
            <a:off x="746335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45" name="Rectangle 44"/>
          <p:cNvSpPr/>
          <p:nvPr/>
        </p:nvSpPr>
        <p:spPr>
          <a:xfrm>
            <a:off x="818343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46" name="Rectangle 45"/>
          <p:cNvSpPr/>
          <p:nvPr/>
        </p:nvSpPr>
        <p:spPr>
          <a:xfrm>
            <a:off x="314287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47" name="Rectangle 46"/>
          <p:cNvSpPr/>
          <p:nvPr/>
        </p:nvSpPr>
        <p:spPr>
          <a:xfrm>
            <a:off x="386295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48" name="Rectangle 47"/>
          <p:cNvSpPr/>
          <p:nvPr/>
        </p:nvSpPr>
        <p:spPr>
          <a:xfrm>
            <a:off x="458303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49" name="Rectangle 48"/>
          <p:cNvSpPr/>
          <p:nvPr/>
        </p:nvSpPr>
        <p:spPr>
          <a:xfrm>
            <a:off x="530311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50" name="Rectangle 49"/>
          <p:cNvSpPr/>
          <p:nvPr/>
        </p:nvSpPr>
        <p:spPr>
          <a:xfrm>
            <a:off x="602319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51" name="Rectangle 50"/>
          <p:cNvSpPr/>
          <p:nvPr/>
        </p:nvSpPr>
        <p:spPr>
          <a:xfrm>
            <a:off x="674327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52" name="Rectangle 51"/>
          <p:cNvSpPr/>
          <p:nvPr/>
        </p:nvSpPr>
        <p:spPr>
          <a:xfrm>
            <a:off x="746335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53" name="Rectangle 52"/>
          <p:cNvSpPr/>
          <p:nvPr/>
        </p:nvSpPr>
        <p:spPr>
          <a:xfrm>
            <a:off x="818343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54" name="Rectangle 53"/>
          <p:cNvSpPr/>
          <p:nvPr/>
        </p:nvSpPr>
        <p:spPr>
          <a:xfrm>
            <a:off x="1783399" y="2731567"/>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55" name="Rectangle 54"/>
          <p:cNvSpPr/>
          <p:nvPr/>
        </p:nvSpPr>
        <p:spPr>
          <a:xfrm>
            <a:off x="3142878" y="2636912"/>
            <a:ext cx="504056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Up Arrow 55"/>
          <p:cNvSpPr/>
          <p:nvPr/>
        </p:nvSpPr>
        <p:spPr>
          <a:xfrm>
            <a:off x="7679382" y="530120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7" name="Oval 56"/>
          <p:cNvSpPr/>
          <p:nvPr/>
        </p:nvSpPr>
        <p:spPr>
          <a:xfrm>
            <a:off x="7463358" y="3140968"/>
            <a:ext cx="720080" cy="612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ectangle 4"/>
          <p:cNvSpPr/>
          <p:nvPr/>
        </p:nvSpPr>
        <p:spPr>
          <a:xfrm>
            <a:off x="6455246" y="4581128"/>
            <a:ext cx="1800200" cy="72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Current: 34</a:t>
            </a:r>
            <a:endParaRPr lang="en-IE" sz="2400" dirty="0">
              <a:solidFill>
                <a:schemeClr val="tx1"/>
              </a:solidFill>
            </a:endParaRPr>
          </a:p>
        </p:txBody>
      </p:sp>
    </p:spTree>
    <p:extLst>
      <p:ext uri="{BB962C8B-B14F-4D97-AF65-F5344CB8AC3E}">
        <p14:creationId xmlns:p14="http://schemas.microsoft.com/office/powerpoint/2010/main" val="18481090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3" name="Content Placeholder 2"/>
          <p:cNvSpPr>
            <a:spLocks noGrp="1"/>
          </p:cNvSpPr>
          <p:nvPr>
            <p:ph idx="1"/>
          </p:nvPr>
        </p:nvSpPr>
        <p:spPr/>
        <p:txBody>
          <a:bodyPr/>
          <a:lstStyle/>
          <a:p>
            <a:r>
              <a:rPr lang="en-IE" dirty="0"/>
              <a:t>Next we move what value is in the previous position to 34 into that location.</a:t>
            </a:r>
          </a:p>
        </p:txBody>
      </p:sp>
      <p:sp>
        <p:nvSpPr>
          <p:cNvPr id="37" name="Rectangle 36"/>
          <p:cNvSpPr/>
          <p:nvPr/>
        </p:nvSpPr>
        <p:spPr>
          <a:xfrm>
            <a:off x="314287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38" name="Rectangle 37"/>
          <p:cNvSpPr/>
          <p:nvPr/>
        </p:nvSpPr>
        <p:spPr>
          <a:xfrm>
            <a:off x="386295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39" name="Rectangle 38"/>
          <p:cNvSpPr/>
          <p:nvPr/>
        </p:nvSpPr>
        <p:spPr>
          <a:xfrm>
            <a:off x="458303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41" name="Rectangle 40"/>
          <p:cNvSpPr/>
          <p:nvPr/>
        </p:nvSpPr>
        <p:spPr>
          <a:xfrm>
            <a:off x="530311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42" name="Rectangle 41"/>
          <p:cNvSpPr/>
          <p:nvPr/>
        </p:nvSpPr>
        <p:spPr>
          <a:xfrm>
            <a:off x="602319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43" name="Rectangle 42"/>
          <p:cNvSpPr/>
          <p:nvPr/>
        </p:nvSpPr>
        <p:spPr>
          <a:xfrm>
            <a:off x="674327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44" name="Rectangle 43"/>
          <p:cNvSpPr/>
          <p:nvPr/>
        </p:nvSpPr>
        <p:spPr>
          <a:xfrm>
            <a:off x="746335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45" name="Rectangle 44"/>
          <p:cNvSpPr/>
          <p:nvPr/>
        </p:nvSpPr>
        <p:spPr>
          <a:xfrm>
            <a:off x="818343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46" name="Rectangle 45"/>
          <p:cNvSpPr/>
          <p:nvPr/>
        </p:nvSpPr>
        <p:spPr>
          <a:xfrm>
            <a:off x="314287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47" name="Rectangle 46"/>
          <p:cNvSpPr/>
          <p:nvPr/>
        </p:nvSpPr>
        <p:spPr>
          <a:xfrm>
            <a:off x="386295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48" name="Rectangle 47"/>
          <p:cNvSpPr/>
          <p:nvPr/>
        </p:nvSpPr>
        <p:spPr>
          <a:xfrm>
            <a:off x="458303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49" name="Rectangle 48"/>
          <p:cNvSpPr/>
          <p:nvPr/>
        </p:nvSpPr>
        <p:spPr>
          <a:xfrm>
            <a:off x="530311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50" name="Rectangle 49"/>
          <p:cNvSpPr/>
          <p:nvPr/>
        </p:nvSpPr>
        <p:spPr>
          <a:xfrm>
            <a:off x="602319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51" name="Rectangle 50"/>
          <p:cNvSpPr/>
          <p:nvPr/>
        </p:nvSpPr>
        <p:spPr>
          <a:xfrm>
            <a:off x="674327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52" name="Rectangle 51"/>
          <p:cNvSpPr/>
          <p:nvPr/>
        </p:nvSpPr>
        <p:spPr>
          <a:xfrm>
            <a:off x="746335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53" name="Rectangle 52"/>
          <p:cNvSpPr/>
          <p:nvPr/>
        </p:nvSpPr>
        <p:spPr>
          <a:xfrm>
            <a:off x="818343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54" name="Rectangle 53"/>
          <p:cNvSpPr/>
          <p:nvPr/>
        </p:nvSpPr>
        <p:spPr>
          <a:xfrm>
            <a:off x="1783399" y="2731567"/>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55" name="Rectangle 54"/>
          <p:cNvSpPr/>
          <p:nvPr/>
        </p:nvSpPr>
        <p:spPr>
          <a:xfrm>
            <a:off x="3142878" y="2636912"/>
            <a:ext cx="504056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Up Arrow 55"/>
          <p:cNvSpPr/>
          <p:nvPr/>
        </p:nvSpPr>
        <p:spPr>
          <a:xfrm>
            <a:off x="7679382" y="530120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ectangle 4"/>
          <p:cNvSpPr/>
          <p:nvPr/>
        </p:nvSpPr>
        <p:spPr>
          <a:xfrm>
            <a:off x="6455246" y="4581128"/>
            <a:ext cx="1800200" cy="72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Current: 34</a:t>
            </a:r>
            <a:endParaRPr lang="en-IE" sz="2400" dirty="0">
              <a:solidFill>
                <a:schemeClr val="tx1"/>
              </a:solidFill>
            </a:endParaRPr>
          </a:p>
        </p:txBody>
      </p:sp>
    </p:spTree>
    <p:extLst>
      <p:ext uri="{BB962C8B-B14F-4D97-AF65-F5344CB8AC3E}">
        <p14:creationId xmlns:p14="http://schemas.microsoft.com/office/powerpoint/2010/main" val="3892182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Insertion Sort</a:t>
            </a:r>
            <a:endParaRPr lang="en-IE" dirty="0"/>
          </a:p>
        </p:txBody>
      </p:sp>
      <p:sp>
        <p:nvSpPr>
          <p:cNvPr id="5" name="Content Placeholder 4"/>
          <p:cNvSpPr>
            <a:spLocks noGrp="1"/>
          </p:cNvSpPr>
          <p:nvPr>
            <p:ph idx="1"/>
          </p:nvPr>
        </p:nvSpPr>
        <p:spPr/>
        <p:txBody>
          <a:bodyPr>
            <a:normAutofit/>
          </a:bodyPr>
          <a:lstStyle/>
          <a:p>
            <a:r>
              <a:rPr lang="en-IE" dirty="0" smtClean="0"/>
              <a:t>Let’s look at an example:</a:t>
            </a:r>
          </a:p>
        </p:txBody>
      </p:sp>
    </p:spTree>
    <p:extLst>
      <p:ext uri="{BB962C8B-B14F-4D97-AF65-F5344CB8AC3E}">
        <p14:creationId xmlns:p14="http://schemas.microsoft.com/office/powerpoint/2010/main" val="18803195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3" name="Content Placeholder 2"/>
          <p:cNvSpPr>
            <a:spLocks noGrp="1"/>
          </p:cNvSpPr>
          <p:nvPr>
            <p:ph idx="1"/>
          </p:nvPr>
        </p:nvSpPr>
        <p:spPr/>
        <p:txBody>
          <a:bodyPr/>
          <a:lstStyle/>
          <a:p>
            <a:r>
              <a:rPr lang="en-IE" dirty="0" smtClean="0"/>
              <a:t>Next we move what value is in the previous position to 34 into that location.</a:t>
            </a:r>
            <a:endParaRPr lang="en-IE" dirty="0"/>
          </a:p>
        </p:txBody>
      </p:sp>
      <p:sp>
        <p:nvSpPr>
          <p:cNvPr id="37" name="Rectangle 36"/>
          <p:cNvSpPr/>
          <p:nvPr/>
        </p:nvSpPr>
        <p:spPr>
          <a:xfrm>
            <a:off x="314287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38" name="Rectangle 37"/>
          <p:cNvSpPr/>
          <p:nvPr/>
        </p:nvSpPr>
        <p:spPr>
          <a:xfrm>
            <a:off x="386295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39" name="Rectangle 38"/>
          <p:cNvSpPr/>
          <p:nvPr/>
        </p:nvSpPr>
        <p:spPr>
          <a:xfrm>
            <a:off x="458303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41" name="Rectangle 40"/>
          <p:cNvSpPr/>
          <p:nvPr/>
        </p:nvSpPr>
        <p:spPr>
          <a:xfrm>
            <a:off x="530311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42" name="Rectangle 41"/>
          <p:cNvSpPr/>
          <p:nvPr/>
        </p:nvSpPr>
        <p:spPr>
          <a:xfrm>
            <a:off x="602319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43" name="Rectangle 42"/>
          <p:cNvSpPr/>
          <p:nvPr/>
        </p:nvSpPr>
        <p:spPr>
          <a:xfrm>
            <a:off x="674327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44" name="Rectangle 43"/>
          <p:cNvSpPr/>
          <p:nvPr/>
        </p:nvSpPr>
        <p:spPr>
          <a:xfrm>
            <a:off x="746335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5</a:t>
            </a:r>
            <a:r>
              <a:rPr lang="en-IE" sz="3200" dirty="0" smtClean="0">
                <a:solidFill>
                  <a:schemeClr val="tx1"/>
                </a:solidFill>
              </a:rPr>
              <a:t>4</a:t>
            </a:r>
            <a:endParaRPr lang="en-IE" dirty="0">
              <a:solidFill>
                <a:schemeClr val="tx1"/>
              </a:solidFill>
            </a:endParaRPr>
          </a:p>
        </p:txBody>
      </p:sp>
      <p:sp>
        <p:nvSpPr>
          <p:cNvPr id="45" name="Rectangle 44"/>
          <p:cNvSpPr/>
          <p:nvPr/>
        </p:nvSpPr>
        <p:spPr>
          <a:xfrm>
            <a:off x="818343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46" name="Rectangle 45"/>
          <p:cNvSpPr/>
          <p:nvPr/>
        </p:nvSpPr>
        <p:spPr>
          <a:xfrm>
            <a:off x="314287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47" name="Rectangle 46"/>
          <p:cNvSpPr/>
          <p:nvPr/>
        </p:nvSpPr>
        <p:spPr>
          <a:xfrm>
            <a:off x="386295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48" name="Rectangle 47"/>
          <p:cNvSpPr/>
          <p:nvPr/>
        </p:nvSpPr>
        <p:spPr>
          <a:xfrm>
            <a:off x="458303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49" name="Rectangle 48"/>
          <p:cNvSpPr/>
          <p:nvPr/>
        </p:nvSpPr>
        <p:spPr>
          <a:xfrm>
            <a:off x="530311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50" name="Rectangle 49"/>
          <p:cNvSpPr/>
          <p:nvPr/>
        </p:nvSpPr>
        <p:spPr>
          <a:xfrm>
            <a:off x="602319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51" name="Rectangle 50"/>
          <p:cNvSpPr/>
          <p:nvPr/>
        </p:nvSpPr>
        <p:spPr>
          <a:xfrm>
            <a:off x="674327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52" name="Rectangle 51"/>
          <p:cNvSpPr/>
          <p:nvPr/>
        </p:nvSpPr>
        <p:spPr>
          <a:xfrm>
            <a:off x="746335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53" name="Rectangle 52"/>
          <p:cNvSpPr/>
          <p:nvPr/>
        </p:nvSpPr>
        <p:spPr>
          <a:xfrm>
            <a:off x="818343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54" name="Rectangle 53"/>
          <p:cNvSpPr/>
          <p:nvPr/>
        </p:nvSpPr>
        <p:spPr>
          <a:xfrm>
            <a:off x="1783399" y="2731567"/>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55" name="Rectangle 54"/>
          <p:cNvSpPr/>
          <p:nvPr/>
        </p:nvSpPr>
        <p:spPr>
          <a:xfrm>
            <a:off x="3142878" y="2636912"/>
            <a:ext cx="504056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Up Arrow 55"/>
          <p:cNvSpPr/>
          <p:nvPr/>
        </p:nvSpPr>
        <p:spPr>
          <a:xfrm>
            <a:off x="7679382" y="530120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ectangle 4"/>
          <p:cNvSpPr/>
          <p:nvPr/>
        </p:nvSpPr>
        <p:spPr>
          <a:xfrm>
            <a:off x="6455246" y="4581128"/>
            <a:ext cx="1800200" cy="72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Current: 34</a:t>
            </a:r>
            <a:endParaRPr lang="en-IE" sz="2400" dirty="0">
              <a:solidFill>
                <a:schemeClr val="tx1"/>
              </a:solidFill>
            </a:endParaRPr>
          </a:p>
        </p:txBody>
      </p:sp>
      <p:sp>
        <p:nvSpPr>
          <p:cNvPr id="25" name="Up Arrow 24"/>
          <p:cNvSpPr/>
          <p:nvPr/>
        </p:nvSpPr>
        <p:spPr>
          <a:xfrm rot="5400000">
            <a:off x="7291672" y="3285024"/>
            <a:ext cx="360000" cy="360000"/>
          </a:xfrm>
          <a:prstGeom prst="up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6531593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3" name="Content Placeholder 2"/>
          <p:cNvSpPr>
            <a:spLocks noGrp="1"/>
          </p:cNvSpPr>
          <p:nvPr>
            <p:ph idx="1"/>
          </p:nvPr>
        </p:nvSpPr>
        <p:spPr/>
        <p:txBody>
          <a:bodyPr/>
          <a:lstStyle/>
          <a:p>
            <a:r>
              <a:rPr lang="en-IE" dirty="0" smtClean="0"/>
              <a:t>And we do that again.</a:t>
            </a:r>
            <a:endParaRPr lang="en-IE" dirty="0"/>
          </a:p>
        </p:txBody>
      </p:sp>
      <p:sp>
        <p:nvSpPr>
          <p:cNvPr id="37" name="Rectangle 36"/>
          <p:cNvSpPr/>
          <p:nvPr/>
        </p:nvSpPr>
        <p:spPr>
          <a:xfrm>
            <a:off x="314287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38" name="Rectangle 37"/>
          <p:cNvSpPr/>
          <p:nvPr/>
        </p:nvSpPr>
        <p:spPr>
          <a:xfrm>
            <a:off x="386295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39" name="Rectangle 38"/>
          <p:cNvSpPr/>
          <p:nvPr/>
        </p:nvSpPr>
        <p:spPr>
          <a:xfrm>
            <a:off x="458303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41" name="Rectangle 40"/>
          <p:cNvSpPr/>
          <p:nvPr/>
        </p:nvSpPr>
        <p:spPr>
          <a:xfrm>
            <a:off x="530311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42" name="Rectangle 41"/>
          <p:cNvSpPr/>
          <p:nvPr/>
        </p:nvSpPr>
        <p:spPr>
          <a:xfrm>
            <a:off x="602319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43" name="Rectangle 42"/>
          <p:cNvSpPr/>
          <p:nvPr/>
        </p:nvSpPr>
        <p:spPr>
          <a:xfrm>
            <a:off x="674327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4</a:t>
            </a:r>
            <a:r>
              <a:rPr lang="en-IE" sz="3200" dirty="0" smtClean="0">
                <a:solidFill>
                  <a:schemeClr val="tx1"/>
                </a:solidFill>
              </a:rPr>
              <a:t>4</a:t>
            </a:r>
            <a:endParaRPr lang="en-IE" dirty="0">
              <a:solidFill>
                <a:schemeClr val="tx1"/>
              </a:solidFill>
            </a:endParaRPr>
          </a:p>
        </p:txBody>
      </p:sp>
      <p:sp>
        <p:nvSpPr>
          <p:cNvPr id="44" name="Rectangle 43"/>
          <p:cNvSpPr/>
          <p:nvPr/>
        </p:nvSpPr>
        <p:spPr>
          <a:xfrm>
            <a:off x="746335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5</a:t>
            </a:r>
            <a:r>
              <a:rPr lang="en-IE" sz="3200" dirty="0" smtClean="0">
                <a:solidFill>
                  <a:schemeClr val="tx1"/>
                </a:solidFill>
              </a:rPr>
              <a:t>4</a:t>
            </a:r>
            <a:endParaRPr lang="en-IE" dirty="0">
              <a:solidFill>
                <a:schemeClr val="tx1"/>
              </a:solidFill>
            </a:endParaRPr>
          </a:p>
        </p:txBody>
      </p:sp>
      <p:sp>
        <p:nvSpPr>
          <p:cNvPr id="45" name="Rectangle 44"/>
          <p:cNvSpPr/>
          <p:nvPr/>
        </p:nvSpPr>
        <p:spPr>
          <a:xfrm>
            <a:off x="818343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46" name="Rectangle 45"/>
          <p:cNvSpPr/>
          <p:nvPr/>
        </p:nvSpPr>
        <p:spPr>
          <a:xfrm>
            <a:off x="314287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47" name="Rectangle 46"/>
          <p:cNvSpPr/>
          <p:nvPr/>
        </p:nvSpPr>
        <p:spPr>
          <a:xfrm>
            <a:off x="386295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48" name="Rectangle 47"/>
          <p:cNvSpPr/>
          <p:nvPr/>
        </p:nvSpPr>
        <p:spPr>
          <a:xfrm>
            <a:off x="458303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49" name="Rectangle 48"/>
          <p:cNvSpPr/>
          <p:nvPr/>
        </p:nvSpPr>
        <p:spPr>
          <a:xfrm>
            <a:off x="530311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50" name="Rectangle 49"/>
          <p:cNvSpPr/>
          <p:nvPr/>
        </p:nvSpPr>
        <p:spPr>
          <a:xfrm>
            <a:off x="602319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51" name="Rectangle 50"/>
          <p:cNvSpPr/>
          <p:nvPr/>
        </p:nvSpPr>
        <p:spPr>
          <a:xfrm>
            <a:off x="674327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52" name="Rectangle 51"/>
          <p:cNvSpPr/>
          <p:nvPr/>
        </p:nvSpPr>
        <p:spPr>
          <a:xfrm>
            <a:off x="746335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53" name="Rectangle 52"/>
          <p:cNvSpPr/>
          <p:nvPr/>
        </p:nvSpPr>
        <p:spPr>
          <a:xfrm>
            <a:off x="818343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54" name="Rectangle 53"/>
          <p:cNvSpPr/>
          <p:nvPr/>
        </p:nvSpPr>
        <p:spPr>
          <a:xfrm>
            <a:off x="1783399" y="2731567"/>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55" name="Rectangle 54"/>
          <p:cNvSpPr/>
          <p:nvPr/>
        </p:nvSpPr>
        <p:spPr>
          <a:xfrm>
            <a:off x="3142878" y="2636912"/>
            <a:ext cx="504056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Up Arrow 55"/>
          <p:cNvSpPr/>
          <p:nvPr/>
        </p:nvSpPr>
        <p:spPr>
          <a:xfrm>
            <a:off x="7679382" y="530120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ectangle 4"/>
          <p:cNvSpPr/>
          <p:nvPr/>
        </p:nvSpPr>
        <p:spPr>
          <a:xfrm>
            <a:off x="6455246" y="4581128"/>
            <a:ext cx="1800200" cy="72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Current: 34</a:t>
            </a:r>
            <a:endParaRPr lang="en-IE" sz="2400" dirty="0">
              <a:solidFill>
                <a:schemeClr val="tx1"/>
              </a:solidFill>
            </a:endParaRPr>
          </a:p>
        </p:txBody>
      </p:sp>
      <p:sp>
        <p:nvSpPr>
          <p:cNvPr id="24" name="Up Arrow 23"/>
          <p:cNvSpPr/>
          <p:nvPr/>
        </p:nvSpPr>
        <p:spPr>
          <a:xfrm rot="5400000">
            <a:off x="6554964" y="3285024"/>
            <a:ext cx="360000" cy="360000"/>
          </a:xfrm>
          <a:prstGeom prst="up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661501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3" name="Content Placeholder 2"/>
          <p:cNvSpPr>
            <a:spLocks noGrp="1"/>
          </p:cNvSpPr>
          <p:nvPr>
            <p:ph idx="1"/>
          </p:nvPr>
        </p:nvSpPr>
        <p:spPr/>
        <p:txBody>
          <a:bodyPr/>
          <a:lstStyle/>
          <a:p>
            <a:r>
              <a:rPr lang="en-IE" dirty="0" smtClean="0"/>
              <a:t>And again.</a:t>
            </a:r>
            <a:endParaRPr lang="en-IE" dirty="0"/>
          </a:p>
        </p:txBody>
      </p:sp>
      <p:sp>
        <p:nvSpPr>
          <p:cNvPr id="37" name="Rectangle 36"/>
          <p:cNvSpPr/>
          <p:nvPr/>
        </p:nvSpPr>
        <p:spPr>
          <a:xfrm>
            <a:off x="314287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38" name="Rectangle 37"/>
          <p:cNvSpPr/>
          <p:nvPr/>
        </p:nvSpPr>
        <p:spPr>
          <a:xfrm>
            <a:off x="386295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39" name="Rectangle 38"/>
          <p:cNvSpPr/>
          <p:nvPr/>
        </p:nvSpPr>
        <p:spPr>
          <a:xfrm>
            <a:off x="458303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41" name="Rectangle 40"/>
          <p:cNvSpPr/>
          <p:nvPr/>
        </p:nvSpPr>
        <p:spPr>
          <a:xfrm>
            <a:off x="530311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42" name="Rectangle 41"/>
          <p:cNvSpPr/>
          <p:nvPr/>
        </p:nvSpPr>
        <p:spPr>
          <a:xfrm>
            <a:off x="602319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43" name="Rectangle 42"/>
          <p:cNvSpPr/>
          <p:nvPr/>
        </p:nvSpPr>
        <p:spPr>
          <a:xfrm>
            <a:off x="674327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4</a:t>
            </a:r>
            <a:r>
              <a:rPr lang="en-IE" sz="3200" dirty="0" smtClean="0">
                <a:solidFill>
                  <a:schemeClr val="tx1"/>
                </a:solidFill>
              </a:rPr>
              <a:t>4</a:t>
            </a:r>
            <a:endParaRPr lang="en-IE" dirty="0">
              <a:solidFill>
                <a:schemeClr val="tx1"/>
              </a:solidFill>
            </a:endParaRPr>
          </a:p>
        </p:txBody>
      </p:sp>
      <p:sp>
        <p:nvSpPr>
          <p:cNvPr id="44" name="Rectangle 43"/>
          <p:cNvSpPr/>
          <p:nvPr/>
        </p:nvSpPr>
        <p:spPr>
          <a:xfrm>
            <a:off x="746335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5</a:t>
            </a:r>
            <a:r>
              <a:rPr lang="en-IE" sz="3200" dirty="0" smtClean="0">
                <a:solidFill>
                  <a:schemeClr val="tx1"/>
                </a:solidFill>
              </a:rPr>
              <a:t>4</a:t>
            </a:r>
            <a:endParaRPr lang="en-IE" dirty="0">
              <a:solidFill>
                <a:schemeClr val="tx1"/>
              </a:solidFill>
            </a:endParaRPr>
          </a:p>
        </p:txBody>
      </p:sp>
      <p:sp>
        <p:nvSpPr>
          <p:cNvPr id="45" name="Rectangle 44"/>
          <p:cNvSpPr/>
          <p:nvPr/>
        </p:nvSpPr>
        <p:spPr>
          <a:xfrm>
            <a:off x="818343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46" name="Rectangle 45"/>
          <p:cNvSpPr/>
          <p:nvPr/>
        </p:nvSpPr>
        <p:spPr>
          <a:xfrm>
            <a:off x="314287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47" name="Rectangle 46"/>
          <p:cNvSpPr/>
          <p:nvPr/>
        </p:nvSpPr>
        <p:spPr>
          <a:xfrm>
            <a:off x="386295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48" name="Rectangle 47"/>
          <p:cNvSpPr/>
          <p:nvPr/>
        </p:nvSpPr>
        <p:spPr>
          <a:xfrm>
            <a:off x="458303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49" name="Rectangle 48"/>
          <p:cNvSpPr/>
          <p:nvPr/>
        </p:nvSpPr>
        <p:spPr>
          <a:xfrm>
            <a:off x="530311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50" name="Rectangle 49"/>
          <p:cNvSpPr/>
          <p:nvPr/>
        </p:nvSpPr>
        <p:spPr>
          <a:xfrm>
            <a:off x="602319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51" name="Rectangle 50"/>
          <p:cNvSpPr/>
          <p:nvPr/>
        </p:nvSpPr>
        <p:spPr>
          <a:xfrm>
            <a:off x="674327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52" name="Rectangle 51"/>
          <p:cNvSpPr/>
          <p:nvPr/>
        </p:nvSpPr>
        <p:spPr>
          <a:xfrm>
            <a:off x="746335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53" name="Rectangle 52"/>
          <p:cNvSpPr/>
          <p:nvPr/>
        </p:nvSpPr>
        <p:spPr>
          <a:xfrm>
            <a:off x="818343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54" name="Rectangle 53"/>
          <p:cNvSpPr/>
          <p:nvPr/>
        </p:nvSpPr>
        <p:spPr>
          <a:xfrm>
            <a:off x="1783399" y="2731567"/>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55" name="Rectangle 54"/>
          <p:cNvSpPr/>
          <p:nvPr/>
        </p:nvSpPr>
        <p:spPr>
          <a:xfrm>
            <a:off x="3142878" y="2636912"/>
            <a:ext cx="504056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Up Arrow 55"/>
          <p:cNvSpPr/>
          <p:nvPr/>
        </p:nvSpPr>
        <p:spPr>
          <a:xfrm>
            <a:off x="7679382" y="530120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ectangle 4"/>
          <p:cNvSpPr/>
          <p:nvPr/>
        </p:nvSpPr>
        <p:spPr>
          <a:xfrm>
            <a:off x="6455246" y="4581128"/>
            <a:ext cx="1800200" cy="72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Current: 34</a:t>
            </a:r>
            <a:endParaRPr lang="en-IE" sz="2400" dirty="0">
              <a:solidFill>
                <a:schemeClr val="tx1"/>
              </a:solidFill>
            </a:endParaRPr>
          </a:p>
        </p:txBody>
      </p:sp>
      <p:sp>
        <p:nvSpPr>
          <p:cNvPr id="24" name="Up Arrow 23"/>
          <p:cNvSpPr/>
          <p:nvPr/>
        </p:nvSpPr>
        <p:spPr>
          <a:xfrm rot="5400000">
            <a:off x="5807174" y="3285024"/>
            <a:ext cx="360000" cy="360000"/>
          </a:xfrm>
          <a:prstGeom prst="up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0889257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3" name="Content Placeholder 2"/>
          <p:cNvSpPr>
            <a:spLocks noGrp="1"/>
          </p:cNvSpPr>
          <p:nvPr>
            <p:ph idx="1"/>
          </p:nvPr>
        </p:nvSpPr>
        <p:spPr/>
        <p:txBody>
          <a:bodyPr/>
          <a:lstStyle/>
          <a:p>
            <a:r>
              <a:rPr lang="en-IE" dirty="0" smtClean="0"/>
              <a:t>And then we move CURRENT into the correct position.</a:t>
            </a:r>
            <a:endParaRPr lang="en-IE" dirty="0"/>
          </a:p>
        </p:txBody>
      </p:sp>
      <p:sp>
        <p:nvSpPr>
          <p:cNvPr id="37" name="Rectangle 36"/>
          <p:cNvSpPr/>
          <p:nvPr/>
        </p:nvSpPr>
        <p:spPr>
          <a:xfrm>
            <a:off x="314287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38" name="Rectangle 37"/>
          <p:cNvSpPr/>
          <p:nvPr/>
        </p:nvSpPr>
        <p:spPr>
          <a:xfrm>
            <a:off x="386295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39" name="Rectangle 38"/>
          <p:cNvSpPr/>
          <p:nvPr/>
        </p:nvSpPr>
        <p:spPr>
          <a:xfrm>
            <a:off x="458303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41" name="Rectangle 40"/>
          <p:cNvSpPr/>
          <p:nvPr/>
        </p:nvSpPr>
        <p:spPr>
          <a:xfrm>
            <a:off x="530311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42" name="Rectangle 41"/>
          <p:cNvSpPr/>
          <p:nvPr/>
        </p:nvSpPr>
        <p:spPr>
          <a:xfrm>
            <a:off x="602319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43" name="Rectangle 42"/>
          <p:cNvSpPr/>
          <p:nvPr/>
        </p:nvSpPr>
        <p:spPr>
          <a:xfrm>
            <a:off x="674327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4</a:t>
            </a:r>
            <a:r>
              <a:rPr lang="en-IE" sz="3200" dirty="0" smtClean="0">
                <a:solidFill>
                  <a:schemeClr val="tx1"/>
                </a:solidFill>
              </a:rPr>
              <a:t>4</a:t>
            </a:r>
            <a:endParaRPr lang="en-IE" dirty="0">
              <a:solidFill>
                <a:schemeClr val="tx1"/>
              </a:solidFill>
            </a:endParaRPr>
          </a:p>
        </p:txBody>
      </p:sp>
      <p:sp>
        <p:nvSpPr>
          <p:cNvPr id="44" name="Rectangle 43"/>
          <p:cNvSpPr/>
          <p:nvPr/>
        </p:nvSpPr>
        <p:spPr>
          <a:xfrm>
            <a:off x="746335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5</a:t>
            </a:r>
            <a:r>
              <a:rPr lang="en-IE" sz="3200" dirty="0" smtClean="0">
                <a:solidFill>
                  <a:schemeClr val="tx1"/>
                </a:solidFill>
              </a:rPr>
              <a:t>4</a:t>
            </a:r>
            <a:endParaRPr lang="en-IE" dirty="0">
              <a:solidFill>
                <a:schemeClr val="tx1"/>
              </a:solidFill>
            </a:endParaRPr>
          </a:p>
        </p:txBody>
      </p:sp>
      <p:sp>
        <p:nvSpPr>
          <p:cNvPr id="45" name="Rectangle 44"/>
          <p:cNvSpPr/>
          <p:nvPr/>
        </p:nvSpPr>
        <p:spPr>
          <a:xfrm>
            <a:off x="818343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46" name="Rectangle 45"/>
          <p:cNvSpPr/>
          <p:nvPr/>
        </p:nvSpPr>
        <p:spPr>
          <a:xfrm>
            <a:off x="314287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47" name="Rectangle 46"/>
          <p:cNvSpPr/>
          <p:nvPr/>
        </p:nvSpPr>
        <p:spPr>
          <a:xfrm>
            <a:off x="386295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48" name="Rectangle 47"/>
          <p:cNvSpPr/>
          <p:nvPr/>
        </p:nvSpPr>
        <p:spPr>
          <a:xfrm>
            <a:off x="458303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49" name="Rectangle 48"/>
          <p:cNvSpPr/>
          <p:nvPr/>
        </p:nvSpPr>
        <p:spPr>
          <a:xfrm>
            <a:off x="530311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50" name="Rectangle 49"/>
          <p:cNvSpPr/>
          <p:nvPr/>
        </p:nvSpPr>
        <p:spPr>
          <a:xfrm>
            <a:off x="602319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51" name="Rectangle 50"/>
          <p:cNvSpPr/>
          <p:nvPr/>
        </p:nvSpPr>
        <p:spPr>
          <a:xfrm>
            <a:off x="674327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52" name="Rectangle 51"/>
          <p:cNvSpPr/>
          <p:nvPr/>
        </p:nvSpPr>
        <p:spPr>
          <a:xfrm>
            <a:off x="746335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53" name="Rectangle 52"/>
          <p:cNvSpPr/>
          <p:nvPr/>
        </p:nvSpPr>
        <p:spPr>
          <a:xfrm>
            <a:off x="818343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54" name="Rectangle 53"/>
          <p:cNvSpPr/>
          <p:nvPr/>
        </p:nvSpPr>
        <p:spPr>
          <a:xfrm>
            <a:off x="1783399" y="2731567"/>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55" name="Rectangle 54"/>
          <p:cNvSpPr/>
          <p:nvPr/>
        </p:nvSpPr>
        <p:spPr>
          <a:xfrm>
            <a:off x="3142878" y="2636912"/>
            <a:ext cx="504056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Up Arrow 55"/>
          <p:cNvSpPr/>
          <p:nvPr/>
        </p:nvSpPr>
        <p:spPr>
          <a:xfrm>
            <a:off x="7679382" y="530120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ectangle 4"/>
          <p:cNvSpPr/>
          <p:nvPr/>
        </p:nvSpPr>
        <p:spPr>
          <a:xfrm>
            <a:off x="6455246" y="4581128"/>
            <a:ext cx="1800200" cy="72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Current: 34</a:t>
            </a:r>
            <a:endParaRPr lang="en-IE" sz="2400" dirty="0">
              <a:solidFill>
                <a:schemeClr val="tx1"/>
              </a:solidFill>
            </a:endParaRPr>
          </a:p>
        </p:txBody>
      </p:sp>
    </p:spTree>
    <p:extLst>
      <p:ext uri="{BB962C8B-B14F-4D97-AF65-F5344CB8AC3E}">
        <p14:creationId xmlns:p14="http://schemas.microsoft.com/office/powerpoint/2010/main" val="32256578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3" name="Content Placeholder 2"/>
          <p:cNvSpPr>
            <a:spLocks noGrp="1"/>
          </p:cNvSpPr>
          <p:nvPr>
            <p:ph idx="1"/>
          </p:nvPr>
        </p:nvSpPr>
        <p:spPr/>
        <p:txBody>
          <a:bodyPr/>
          <a:lstStyle/>
          <a:p>
            <a:r>
              <a:rPr lang="en-IE" dirty="0" smtClean="0"/>
              <a:t>And then we move CURRENT into the correct position.</a:t>
            </a:r>
            <a:endParaRPr lang="en-IE" dirty="0"/>
          </a:p>
        </p:txBody>
      </p:sp>
      <p:sp>
        <p:nvSpPr>
          <p:cNvPr id="37" name="Rectangle 36"/>
          <p:cNvSpPr/>
          <p:nvPr/>
        </p:nvSpPr>
        <p:spPr>
          <a:xfrm>
            <a:off x="314287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38" name="Rectangle 37"/>
          <p:cNvSpPr/>
          <p:nvPr/>
        </p:nvSpPr>
        <p:spPr>
          <a:xfrm>
            <a:off x="386295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39" name="Rectangle 38"/>
          <p:cNvSpPr/>
          <p:nvPr/>
        </p:nvSpPr>
        <p:spPr>
          <a:xfrm>
            <a:off x="458303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41" name="Rectangle 40"/>
          <p:cNvSpPr/>
          <p:nvPr/>
        </p:nvSpPr>
        <p:spPr>
          <a:xfrm>
            <a:off x="530311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42" name="Rectangle 41"/>
          <p:cNvSpPr/>
          <p:nvPr/>
        </p:nvSpPr>
        <p:spPr>
          <a:xfrm>
            <a:off x="602319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43" name="Rectangle 42"/>
          <p:cNvSpPr/>
          <p:nvPr/>
        </p:nvSpPr>
        <p:spPr>
          <a:xfrm>
            <a:off x="674327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4</a:t>
            </a:r>
            <a:r>
              <a:rPr lang="en-IE" sz="3200" dirty="0" smtClean="0">
                <a:solidFill>
                  <a:schemeClr val="tx1"/>
                </a:solidFill>
              </a:rPr>
              <a:t>4</a:t>
            </a:r>
            <a:endParaRPr lang="en-IE" dirty="0">
              <a:solidFill>
                <a:schemeClr val="tx1"/>
              </a:solidFill>
            </a:endParaRPr>
          </a:p>
        </p:txBody>
      </p:sp>
      <p:sp>
        <p:nvSpPr>
          <p:cNvPr id="44" name="Rectangle 43"/>
          <p:cNvSpPr/>
          <p:nvPr/>
        </p:nvSpPr>
        <p:spPr>
          <a:xfrm>
            <a:off x="746335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5</a:t>
            </a:r>
            <a:r>
              <a:rPr lang="en-IE" sz="3200" dirty="0" smtClean="0">
                <a:solidFill>
                  <a:schemeClr val="tx1"/>
                </a:solidFill>
              </a:rPr>
              <a:t>4</a:t>
            </a:r>
            <a:endParaRPr lang="en-IE" dirty="0">
              <a:solidFill>
                <a:schemeClr val="tx1"/>
              </a:solidFill>
            </a:endParaRPr>
          </a:p>
        </p:txBody>
      </p:sp>
      <p:sp>
        <p:nvSpPr>
          <p:cNvPr id="45" name="Rectangle 44"/>
          <p:cNvSpPr/>
          <p:nvPr/>
        </p:nvSpPr>
        <p:spPr>
          <a:xfrm>
            <a:off x="818343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46" name="Rectangle 45"/>
          <p:cNvSpPr/>
          <p:nvPr/>
        </p:nvSpPr>
        <p:spPr>
          <a:xfrm>
            <a:off x="314287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47" name="Rectangle 46"/>
          <p:cNvSpPr/>
          <p:nvPr/>
        </p:nvSpPr>
        <p:spPr>
          <a:xfrm>
            <a:off x="386295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48" name="Rectangle 47"/>
          <p:cNvSpPr/>
          <p:nvPr/>
        </p:nvSpPr>
        <p:spPr>
          <a:xfrm>
            <a:off x="458303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49" name="Rectangle 48"/>
          <p:cNvSpPr/>
          <p:nvPr/>
        </p:nvSpPr>
        <p:spPr>
          <a:xfrm>
            <a:off x="530311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50" name="Rectangle 49"/>
          <p:cNvSpPr/>
          <p:nvPr/>
        </p:nvSpPr>
        <p:spPr>
          <a:xfrm>
            <a:off x="602319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51" name="Rectangle 50"/>
          <p:cNvSpPr/>
          <p:nvPr/>
        </p:nvSpPr>
        <p:spPr>
          <a:xfrm>
            <a:off x="674327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52" name="Rectangle 51"/>
          <p:cNvSpPr/>
          <p:nvPr/>
        </p:nvSpPr>
        <p:spPr>
          <a:xfrm>
            <a:off x="746335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53" name="Rectangle 52"/>
          <p:cNvSpPr/>
          <p:nvPr/>
        </p:nvSpPr>
        <p:spPr>
          <a:xfrm>
            <a:off x="818343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54" name="Rectangle 53"/>
          <p:cNvSpPr/>
          <p:nvPr/>
        </p:nvSpPr>
        <p:spPr>
          <a:xfrm>
            <a:off x="1783399" y="2731567"/>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55" name="Rectangle 54"/>
          <p:cNvSpPr/>
          <p:nvPr/>
        </p:nvSpPr>
        <p:spPr>
          <a:xfrm>
            <a:off x="3142878" y="2636912"/>
            <a:ext cx="504056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6" name="Up Arrow 55"/>
          <p:cNvSpPr/>
          <p:nvPr/>
        </p:nvSpPr>
        <p:spPr>
          <a:xfrm>
            <a:off x="7679382" y="530120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ectangle 4"/>
          <p:cNvSpPr/>
          <p:nvPr/>
        </p:nvSpPr>
        <p:spPr>
          <a:xfrm>
            <a:off x="6455246" y="4581128"/>
            <a:ext cx="1800200" cy="7200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solidFill>
                  <a:schemeClr val="tx1"/>
                </a:solidFill>
              </a:rPr>
              <a:t>Current: 34</a:t>
            </a:r>
            <a:endParaRPr lang="en-IE" sz="2400" dirty="0">
              <a:solidFill>
                <a:schemeClr val="tx1"/>
              </a:solidFill>
            </a:endParaRPr>
          </a:p>
        </p:txBody>
      </p:sp>
      <p:sp>
        <p:nvSpPr>
          <p:cNvPr id="4" name="Bent Arrow 3"/>
          <p:cNvSpPr/>
          <p:nvPr/>
        </p:nvSpPr>
        <p:spPr>
          <a:xfrm rot="16200000">
            <a:off x="5250197" y="3877966"/>
            <a:ext cx="1365984" cy="1044116"/>
          </a:xfrm>
          <a:prstGeom prst="ben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14670268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3" name="Content Placeholder 2"/>
          <p:cNvSpPr>
            <a:spLocks noGrp="1"/>
          </p:cNvSpPr>
          <p:nvPr>
            <p:ph idx="1"/>
          </p:nvPr>
        </p:nvSpPr>
        <p:spPr/>
        <p:txBody>
          <a:bodyPr/>
          <a:lstStyle/>
          <a:p>
            <a:r>
              <a:rPr lang="en-IE" dirty="0" smtClean="0"/>
              <a:t>And then we move CURRENT into the correct position.</a:t>
            </a:r>
            <a:endParaRPr lang="en-IE" dirty="0"/>
          </a:p>
        </p:txBody>
      </p:sp>
      <p:sp>
        <p:nvSpPr>
          <p:cNvPr id="37" name="Rectangle 36"/>
          <p:cNvSpPr/>
          <p:nvPr/>
        </p:nvSpPr>
        <p:spPr>
          <a:xfrm>
            <a:off x="314287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sz="1400" dirty="0">
              <a:solidFill>
                <a:schemeClr val="tx1"/>
              </a:solidFill>
            </a:endParaRPr>
          </a:p>
        </p:txBody>
      </p:sp>
      <p:sp>
        <p:nvSpPr>
          <p:cNvPr id="38" name="Rectangle 37"/>
          <p:cNvSpPr/>
          <p:nvPr/>
        </p:nvSpPr>
        <p:spPr>
          <a:xfrm>
            <a:off x="386295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39" name="Rectangle 38"/>
          <p:cNvSpPr/>
          <p:nvPr/>
        </p:nvSpPr>
        <p:spPr>
          <a:xfrm>
            <a:off x="458303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41" name="Rectangle 40"/>
          <p:cNvSpPr/>
          <p:nvPr/>
        </p:nvSpPr>
        <p:spPr>
          <a:xfrm>
            <a:off x="530311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42" name="Rectangle 41"/>
          <p:cNvSpPr/>
          <p:nvPr/>
        </p:nvSpPr>
        <p:spPr>
          <a:xfrm>
            <a:off x="602319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43" name="Rectangle 42"/>
          <p:cNvSpPr/>
          <p:nvPr/>
        </p:nvSpPr>
        <p:spPr>
          <a:xfrm>
            <a:off x="674327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4</a:t>
            </a:r>
            <a:r>
              <a:rPr lang="en-IE" sz="3200" dirty="0" smtClean="0">
                <a:solidFill>
                  <a:schemeClr val="tx1"/>
                </a:solidFill>
              </a:rPr>
              <a:t>4</a:t>
            </a:r>
            <a:endParaRPr lang="en-IE" dirty="0">
              <a:solidFill>
                <a:schemeClr val="tx1"/>
              </a:solidFill>
            </a:endParaRPr>
          </a:p>
        </p:txBody>
      </p:sp>
      <p:sp>
        <p:nvSpPr>
          <p:cNvPr id="44" name="Rectangle 43"/>
          <p:cNvSpPr/>
          <p:nvPr/>
        </p:nvSpPr>
        <p:spPr>
          <a:xfrm>
            <a:off x="746335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a:solidFill>
                  <a:schemeClr val="tx1"/>
                </a:solidFill>
              </a:rPr>
              <a:t>5</a:t>
            </a:r>
            <a:r>
              <a:rPr lang="en-IE" sz="3200" dirty="0" smtClean="0">
                <a:solidFill>
                  <a:schemeClr val="tx1"/>
                </a:solidFill>
              </a:rPr>
              <a:t>4</a:t>
            </a:r>
            <a:endParaRPr lang="en-IE" dirty="0">
              <a:solidFill>
                <a:schemeClr val="tx1"/>
              </a:solidFill>
            </a:endParaRPr>
          </a:p>
        </p:txBody>
      </p:sp>
      <p:sp>
        <p:nvSpPr>
          <p:cNvPr id="45" name="Rectangle 44"/>
          <p:cNvSpPr/>
          <p:nvPr/>
        </p:nvSpPr>
        <p:spPr>
          <a:xfrm>
            <a:off x="8183438" y="2636912"/>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46" name="Rectangle 45"/>
          <p:cNvSpPr/>
          <p:nvPr/>
        </p:nvSpPr>
        <p:spPr>
          <a:xfrm>
            <a:off x="314287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47" name="Rectangle 46"/>
          <p:cNvSpPr/>
          <p:nvPr/>
        </p:nvSpPr>
        <p:spPr>
          <a:xfrm>
            <a:off x="386295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48" name="Rectangle 47"/>
          <p:cNvSpPr/>
          <p:nvPr/>
        </p:nvSpPr>
        <p:spPr>
          <a:xfrm>
            <a:off x="458303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49" name="Rectangle 48"/>
          <p:cNvSpPr/>
          <p:nvPr/>
        </p:nvSpPr>
        <p:spPr>
          <a:xfrm>
            <a:off x="530311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50" name="Rectangle 49"/>
          <p:cNvSpPr/>
          <p:nvPr/>
        </p:nvSpPr>
        <p:spPr>
          <a:xfrm>
            <a:off x="602319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51" name="Rectangle 50"/>
          <p:cNvSpPr/>
          <p:nvPr/>
        </p:nvSpPr>
        <p:spPr>
          <a:xfrm>
            <a:off x="674327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52" name="Rectangle 51"/>
          <p:cNvSpPr/>
          <p:nvPr/>
        </p:nvSpPr>
        <p:spPr>
          <a:xfrm>
            <a:off x="746335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53" name="Rectangle 52"/>
          <p:cNvSpPr/>
          <p:nvPr/>
        </p:nvSpPr>
        <p:spPr>
          <a:xfrm>
            <a:off x="8183438" y="2636912"/>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54" name="Rectangle 53"/>
          <p:cNvSpPr/>
          <p:nvPr/>
        </p:nvSpPr>
        <p:spPr>
          <a:xfrm>
            <a:off x="1783399" y="2731567"/>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55" name="Rectangle 54"/>
          <p:cNvSpPr/>
          <p:nvPr/>
        </p:nvSpPr>
        <p:spPr>
          <a:xfrm>
            <a:off x="3142878" y="2636912"/>
            <a:ext cx="504056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9819856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Insertion Sort</a:t>
            </a:r>
            <a:endParaRPr lang="en-IE" dirty="0"/>
          </a:p>
        </p:txBody>
      </p:sp>
      <p:sp>
        <p:nvSpPr>
          <p:cNvPr id="5" name="Content Placeholder 4"/>
          <p:cNvSpPr>
            <a:spLocks noGrp="1"/>
          </p:cNvSpPr>
          <p:nvPr>
            <p:ph idx="1"/>
          </p:nvPr>
        </p:nvSpPr>
        <p:spPr/>
        <p:txBody>
          <a:bodyPr>
            <a:normAutofit/>
          </a:bodyPr>
          <a:lstStyle/>
          <a:p>
            <a:r>
              <a:rPr lang="en-IE" dirty="0" smtClean="0"/>
              <a:t>The element being added in each time is just to the left of the sorted list.</a:t>
            </a:r>
            <a:endParaRPr lang="en-IE" dirty="0"/>
          </a:p>
          <a:p>
            <a:r>
              <a:rPr lang="en-IE" dirty="0" smtClean="0"/>
              <a:t>So, if the next element is called CURRENT, the largest element in the sorted list is CURRENT – 1.</a:t>
            </a:r>
            <a:endParaRPr lang="en-IE" dirty="0"/>
          </a:p>
          <a:p>
            <a:r>
              <a:rPr lang="en-IE" dirty="0" smtClean="0"/>
              <a:t>So we’ll know if the next element is largest if it is bigger than </a:t>
            </a:r>
            <a:r>
              <a:rPr lang="en-IE" dirty="0"/>
              <a:t>CURRENT – 1.</a:t>
            </a:r>
          </a:p>
          <a:p>
            <a:endParaRPr lang="en-IE" dirty="0" smtClean="0"/>
          </a:p>
        </p:txBody>
      </p:sp>
      <p:sp>
        <p:nvSpPr>
          <p:cNvPr id="3" name="Rectangle 2"/>
          <p:cNvSpPr/>
          <p:nvPr/>
        </p:nvSpPr>
        <p:spPr>
          <a:xfrm>
            <a:off x="2926854" y="5229200"/>
            <a:ext cx="6048672" cy="5040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p:cNvSpPr/>
          <p:nvPr/>
        </p:nvSpPr>
        <p:spPr>
          <a:xfrm>
            <a:off x="2926854" y="5229200"/>
            <a:ext cx="2376264" cy="504056"/>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Sorted sub-list</a:t>
            </a:r>
            <a:endParaRPr lang="en-IE" dirty="0">
              <a:solidFill>
                <a:schemeClr val="tx1"/>
              </a:solidFill>
            </a:endParaRPr>
          </a:p>
        </p:txBody>
      </p:sp>
      <p:sp>
        <p:nvSpPr>
          <p:cNvPr id="7" name="Rectangle 6"/>
          <p:cNvSpPr/>
          <p:nvPr/>
        </p:nvSpPr>
        <p:spPr>
          <a:xfrm>
            <a:off x="5303118" y="5229200"/>
            <a:ext cx="864096" cy="504056"/>
          </a:xfrm>
          <a:prstGeom prst="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1400" dirty="0" smtClean="0">
                <a:solidFill>
                  <a:schemeClr val="tx1"/>
                </a:solidFill>
              </a:rPr>
              <a:t>Next</a:t>
            </a:r>
          </a:p>
          <a:p>
            <a:pPr algn="ctr"/>
            <a:r>
              <a:rPr lang="en-IE" sz="1400" dirty="0" smtClean="0">
                <a:solidFill>
                  <a:schemeClr val="tx1"/>
                </a:solidFill>
              </a:rPr>
              <a:t>element</a:t>
            </a:r>
            <a:endParaRPr lang="en-IE" sz="1400" dirty="0">
              <a:solidFill>
                <a:schemeClr val="tx1"/>
              </a:solidFill>
            </a:endParaRPr>
          </a:p>
        </p:txBody>
      </p:sp>
      <p:sp>
        <p:nvSpPr>
          <p:cNvPr id="4" name="Rectangle 3"/>
          <p:cNvSpPr/>
          <p:nvPr/>
        </p:nvSpPr>
        <p:spPr>
          <a:xfrm>
            <a:off x="5195595" y="6093296"/>
            <a:ext cx="1095172" cy="369332"/>
          </a:xfrm>
          <a:prstGeom prst="rect">
            <a:avLst/>
          </a:prstGeom>
        </p:spPr>
        <p:txBody>
          <a:bodyPr wrap="none">
            <a:spAutoFit/>
          </a:bodyPr>
          <a:lstStyle/>
          <a:p>
            <a:r>
              <a:rPr lang="en-IE" b="1" dirty="0"/>
              <a:t>CURRENT</a:t>
            </a:r>
          </a:p>
        </p:txBody>
      </p:sp>
      <p:sp>
        <p:nvSpPr>
          <p:cNvPr id="8" name="Up Arrow 7"/>
          <p:cNvSpPr/>
          <p:nvPr/>
        </p:nvSpPr>
        <p:spPr>
          <a:xfrm>
            <a:off x="5574562" y="5774821"/>
            <a:ext cx="325022" cy="360040"/>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9495874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767614" y="2852936"/>
            <a:ext cx="2160240" cy="1008112"/>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 name="Title 1"/>
          <p:cNvSpPr>
            <a:spLocks noGrp="1"/>
          </p:cNvSpPr>
          <p:nvPr>
            <p:ph type="title"/>
          </p:nvPr>
        </p:nvSpPr>
        <p:spPr/>
        <p:txBody>
          <a:bodyPr>
            <a:normAutofit/>
          </a:bodyPr>
          <a:lstStyle/>
          <a:p>
            <a:r>
              <a:rPr lang="en-GB" dirty="0"/>
              <a:t>Insertion Sort</a:t>
            </a:r>
            <a:endParaRPr lang="en-IE" dirty="0"/>
          </a:p>
        </p:txBody>
      </p:sp>
      <p:sp>
        <p:nvSpPr>
          <p:cNvPr id="5" name="Content Placeholder 4"/>
          <p:cNvSpPr>
            <a:spLocks noGrp="1"/>
          </p:cNvSpPr>
          <p:nvPr>
            <p:ph idx="1"/>
          </p:nvPr>
        </p:nvSpPr>
        <p:spPr/>
        <p:txBody>
          <a:bodyPr>
            <a:normAutofit fontScale="85000" lnSpcReduction="20000"/>
          </a:bodyPr>
          <a:lstStyle/>
          <a:p>
            <a:r>
              <a:rPr lang="en-IE" dirty="0" smtClean="0"/>
              <a:t>Structured English:</a:t>
            </a:r>
          </a:p>
          <a:p>
            <a:endParaRPr lang="en-IE" dirty="0" smtClean="0"/>
          </a:p>
          <a:p>
            <a:pPr marL="0" indent="0">
              <a:buNone/>
            </a:pPr>
            <a:r>
              <a:rPr lang="en-IE" dirty="0" smtClean="0"/>
              <a:t>FOR each element from the second TO the end of the list</a:t>
            </a:r>
          </a:p>
          <a:p>
            <a:pPr marL="0" indent="0">
              <a:buNone/>
            </a:pPr>
            <a:r>
              <a:rPr lang="en-IE" dirty="0"/>
              <a:t> </a:t>
            </a:r>
            <a:r>
              <a:rPr lang="en-IE" dirty="0" smtClean="0"/>
              <a:t>   DO Remember the current position and value</a:t>
            </a:r>
          </a:p>
          <a:p>
            <a:pPr marL="0" indent="0">
              <a:buNone/>
            </a:pPr>
            <a:r>
              <a:rPr lang="en-IE" dirty="0"/>
              <a:t> </a:t>
            </a:r>
            <a:r>
              <a:rPr lang="en-IE" dirty="0" smtClean="0"/>
              <a:t>       WHILE the previous element is bigger than current</a:t>
            </a:r>
          </a:p>
          <a:p>
            <a:pPr marL="0" indent="0">
              <a:buNone/>
            </a:pPr>
            <a:r>
              <a:rPr lang="en-IE" dirty="0"/>
              <a:t> </a:t>
            </a:r>
            <a:r>
              <a:rPr lang="en-IE" dirty="0" smtClean="0"/>
              <a:t>           DO Move the previous element into current’s position</a:t>
            </a:r>
          </a:p>
          <a:p>
            <a:pPr marL="0" indent="0">
              <a:buNone/>
            </a:pPr>
            <a:r>
              <a:rPr lang="en-IE" dirty="0"/>
              <a:t> </a:t>
            </a:r>
            <a:r>
              <a:rPr lang="en-IE" dirty="0" smtClean="0"/>
              <a:t>       END WHILE</a:t>
            </a:r>
          </a:p>
          <a:p>
            <a:pPr marL="0" indent="0">
              <a:buNone/>
            </a:pPr>
            <a:r>
              <a:rPr lang="en-IE" dirty="0"/>
              <a:t> </a:t>
            </a:r>
            <a:r>
              <a:rPr lang="en-IE" dirty="0" smtClean="0"/>
              <a:t>   We’ve reached the position in the list that current should be</a:t>
            </a:r>
          </a:p>
          <a:p>
            <a:pPr marL="0" indent="0">
              <a:buNone/>
            </a:pPr>
            <a:r>
              <a:rPr lang="en-IE" dirty="0"/>
              <a:t> </a:t>
            </a:r>
            <a:r>
              <a:rPr lang="en-IE" dirty="0" smtClean="0"/>
              <a:t>   Put it in</a:t>
            </a:r>
          </a:p>
          <a:p>
            <a:pPr marL="0" indent="0">
              <a:buNone/>
            </a:pPr>
            <a:r>
              <a:rPr lang="en-IE" dirty="0" smtClean="0"/>
              <a:t>END FOR</a:t>
            </a:r>
          </a:p>
        </p:txBody>
      </p:sp>
      <p:sp>
        <p:nvSpPr>
          <p:cNvPr id="3" name="TextBox 2"/>
          <p:cNvSpPr txBox="1"/>
          <p:nvPr/>
        </p:nvSpPr>
        <p:spPr>
          <a:xfrm>
            <a:off x="9767614" y="2882553"/>
            <a:ext cx="2181495" cy="923330"/>
          </a:xfrm>
          <a:prstGeom prst="rect">
            <a:avLst/>
          </a:prstGeom>
          <a:noFill/>
        </p:spPr>
        <p:txBody>
          <a:bodyPr wrap="none" rtlCol="0">
            <a:spAutoFit/>
          </a:bodyPr>
          <a:lstStyle/>
          <a:p>
            <a:r>
              <a:rPr lang="en-IE" dirty="0" smtClean="0"/>
              <a:t>NOTE: The Previous </a:t>
            </a:r>
          </a:p>
          <a:p>
            <a:r>
              <a:rPr lang="en-IE" dirty="0"/>
              <a:t>E</a:t>
            </a:r>
            <a:r>
              <a:rPr lang="en-IE" dirty="0" smtClean="0"/>
              <a:t>lement is the end of</a:t>
            </a:r>
          </a:p>
          <a:p>
            <a:r>
              <a:rPr lang="en-IE" dirty="0"/>
              <a:t>t</a:t>
            </a:r>
            <a:r>
              <a:rPr lang="en-IE" dirty="0" smtClean="0"/>
              <a:t>he sorted sub-list</a:t>
            </a:r>
            <a:endParaRPr lang="en-IE" dirty="0"/>
          </a:p>
        </p:txBody>
      </p:sp>
      <p:sp>
        <p:nvSpPr>
          <p:cNvPr id="6" name="Right Arrow 5"/>
          <p:cNvSpPr/>
          <p:nvPr/>
        </p:nvSpPr>
        <p:spPr>
          <a:xfrm rot="10800000">
            <a:off x="8615486" y="3314600"/>
            <a:ext cx="1152128" cy="258415"/>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5975534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62558" y="1268760"/>
            <a:ext cx="10729192" cy="5472608"/>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Content Placeholder 4"/>
          <p:cNvSpPr>
            <a:spLocks noGrp="1"/>
          </p:cNvSpPr>
          <p:nvPr>
            <p:ph idx="1"/>
          </p:nvPr>
        </p:nvSpPr>
        <p:spPr>
          <a:xfrm>
            <a:off x="609521" y="1412776"/>
            <a:ext cx="10971372" cy="4525963"/>
          </a:xfrm>
        </p:spPr>
        <p:txBody>
          <a:bodyPr>
            <a:noAutofit/>
          </a:bodyPr>
          <a:lstStyle/>
          <a:p>
            <a:pPr marL="57150" indent="0">
              <a:buNone/>
            </a:pPr>
            <a:r>
              <a:rPr lang="en-IE" sz="2400" b="1" dirty="0">
                <a:latin typeface="Courier New" panose="02070309020205020404" pitchFamily="49" charset="0"/>
                <a:cs typeface="Courier New" panose="02070309020205020404" pitchFamily="49" charset="0"/>
              </a:rPr>
              <a:t>PROGRAM </a:t>
            </a:r>
            <a:r>
              <a:rPr lang="en-IE" sz="2400" dirty="0" err="1" smtClean="0">
                <a:latin typeface="Courier New" panose="02070309020205020404" pitchFamily="49" charset="0"/>
                <a:cs typeface="Courier New" panose="02070309020205020404" pitchFamily="49" charset="0"/>
              </a:rPr>
              <a:t>InsertionSort</a:t>
            </a:r>
            <a:r>
              <a:rPr lang="en-IE" sz="2400" dirty="0" smtClean="0">
                <a:latin typeface="Courier New" panose="02070309020205020404" pitchFamily="49" charset="0"/>
                <a:cs typeface="Courier New" panose="02070309020205020404" pitchFamily="49" charset="0"/>
              </a:rPr>
              <a:t>:</a:t>
            </a:r>
            <a:endParaRPr lang="en-IE" sz="2400" dirty="0">
              <a:latin typeface="Courier New" panose="02070309020205020404" pitchFamily="49" charset="0"/>
              <a:cs typeface="Courier New" panose="02070309020205020404" pitchFamily="49" charset="0"/>
            </a:endParaRPr>
          </a:p>
          <a:p>
            <a:pPr marL="57150" indent="0">
              <a:buNone/>
            </a:pPr>
            <a:r>
              <a:rPr lang="en-IE" sz="2400" b="1" dirty="0">
                <a:latin typeface="Courier New" panose="02070309020205020404" pitchFamily="49" charset="0"/>
                <a:cs typeface="Courier New" panose="02070309020205020404" pitchFamily="49" charset="0"/>
              </a:rPr>
              <a:t>    Integer</a:t>
            </a:r>
            <a:r>
              <a:rPr lang="en-IE" sz="2400" dirty="0">
                <a:latin typeface="Courier New" panose="02070309020205020404" pitchFamily="49" charset="0"/>
                <a:cs typeface="Courier New" panose="02070309020205020404" pitchFamily="49" charset="0"/>
              </a:rPr>
              <a:t> </a:t>
            </a:r>
            <a:r>
              <a:rPr lang="en-IE" sz="2400" dirty="0" smtClean="0">
                <a:latin typeface="Courier New" panose="02070309020205020404" pitchFamily="49" charset="0"/>
                <a:cs typeface="Courier New" panose="02070309020205020404" pitchFamily="49" charset="0"/>
              </a:rPr>
              <a:t>Array[8</a:t>
            </a:r>
            <a:r>
              <a:rPr lang="en-IE" sz="2400" dirty="0">
                <a:latin typeface="Courier New" panose="02070309020205020404" pitchFamily="49" charset="0"/>
                <a:cs typeface="Courier New" panose="02070309020205020404" pitchFamily="49" charset="0"/>
              </a:rPr>
              <a:t>] &lt;- {44,23,42,33,16,54,34,18};</a:t>
            </a:r>
          </a:p>
          <a:p>
            <a:pPr marL="857250" lvl="2" indent="0">
              <a:buNone/>
            </a:pPr>
            <a:r>
              <a:rPr lang="en-IE" b="1" dirty="0">
                <a:latin typeface="Courier New" panose="02070309020205020404" pitchFamily="49" charset="0"/>
                <a:cs typeface="Courier New" panose="02070309020205020404" pitchFamily="49" charset="0"/>
              </a:rPr>
              <a:t>FOR </a:t>
            </a:r>
            <a:r>
              <a:rPr lang="en-IE" dirty="0" smtClean="0">
                <a:latin typeface="Courier New" panose="02070309020205020404" pitchFamily="49" charset="0"/>
                <a:cs typeface="Courier New" panose="02070309020205020404" pitchFamily="49" charset="0"/>
              </a:rPr>
              <a:t>Index</a:t>
            </a:r>
            <a:r>
              <a:rPr lang="en-IE" b="1" dirty="0" smtClean="0">
                <a:latin typeface="Courier New" panose="02070309020205020404" pitchFamily="49" charset="0"/>
                <a:cs typeface="Courier New" panose="02070309020205020404" pitchFamily="49" charset="0"/>
              </a:rPr>
              <a:t> </a:t>
            </a:r>
            <a:r>
              <a:rPr lang="en-IE" b="1" dirty="0">
                <a:latin typeface="Courier New" panose="02070309020205020404" pitchFamily="49" charset="0"/>
                <a:cs typeface="Courier New" panose="02070309020205020404" pitchFamily="49" charset="0"/>
              </a:rPr>
              <a:t>IN </a:t>
            </a:r>
            <a:r>
              <a:rPr lang="en-IE" dirty="0" smtClean="0">
                <a:latin typeface="Courier New" panose="02070309020205020404" pitchFamily="49" charset="0"/>
                <a:cs typeface="Courier New" panose="02070309020205020404" pitchFamily="49" charset="0"/>
              </a:rPr>
              <a:t>1</a:t>
            </a:r>
            <a:r>
              <a:rPr lang="en-IE" b="1" dirty="0" smtClean="0">
                <a:latin typeface="Courier New" panose="02070309020205020404" pitchFamily="49" charset="0"/>
                <a:cs typeface="Courier New" panose="02070309020205020404" pitchFamily="49" charset="0"/>
              </a:rPr>
              <a:t> </a:t>
            </a:r>
            <a:r>
              <a:rPr lang="en-IE" b="1" dirty="0">
                <a:latin typeface="Courier New" panose="02070309020205020404" pitchFamily="49" charset="0"/>
                <a:cs typeface="Courier New" panose="02070309020205020404" pitchFamily="49" charset="0"/>
              </a:rPr>
              <a:t>TO</a:t>
            </a:r>
            <a:r>
              <a:rPr lang="en-IE" dirty="0">
                <a:latin typeface="Courier New" panose="02070309020205020404" pitchFamily="49" charset="0"/>
                <a:cs typeface="Courier New" panose="02070309020205020404" pitchFamily="49" charset="0"/>
              </a:rPr>
              <a:t> </a:t>
            </a:r>
            <a:r>
              <a:rPr lang="en-IE" dirty="0" smtClean="0">
                <a:latin typeface="Courier New" panose="02070309020205020404" pitchFamily="49" charset="0"/>
                <a:cs typeface="Courier New" panose="02070309020205020404" pitchFamily="49" charset="0"/>
              </a:rPr>
              <a:t>N</a:t>
            </a:r>
            <a:endParaRPr lang="en-IE" dirty="0">
              <a:latin typeface="Courier New" panose="02070309020205020404" pitchFamily="49" charset="0"/>
              <a:cs typeface="Courier New" panose="02070309020205020404" pitchFamily="49" charset="0"/>
            </a:endParaRPr>
          </a:p>
          <a:p>
            <a:pPr marL="857250" lvl="2" indent="0">
              <a:buNone/>
            </a:pPr>
            <a:r>
              <a:rPr lang="en-IE" dirty="0">
                <a:latin typeface="Courier New" panose="02070309020205020404" pitchFamily="49" charset="0"/>
                <a:cs typeface="Courier New" panose="02070309020205020404" pitchFamily="49" charset="0"/>
              </a:rPr>
              <a:t> </a:t>
            </a:r>
            <a:r>
              <a:rPr lang="en-IE" dirty="0" smtClean="0">
                <a:latin typeface="Courier New" panose="02070309020205020404" pitchFamily="49" charset="0"/>
                <a:cs typeface="Courier New" panose="02070309020205020404" pitchFamily="49" charset="0"/>
              </a:rPr>
              <a:t>   </a:t>
            </a:r>
            <a:r>
              <a:rPr lang="en-IE" b="1" dirty="0" smtClean="0">
                <a:latin typeface="Courier New" panose="02070309020205020404" pitchFamily="49" charset="0"/>
                <a:cs typeface="Courier New" panose="02070309020205020404" pitchFamily="49" charset="0"/>
              </a:rPr>
              <a:t>DO</a:t>
            </a:r>
            <a:r>
              <a:rPr lang="en-IE" dirty="0" smtClean="0">
                <a:latin typeface="Courier New" panose="02070309020205020404" pitchFamily="49" charset="0"/>
                <a:cs typeface="Courier New" panose="02070309020205020404" pitchFamily="49" charset="0"/>
              </a:rPr>
              <a:t> current = Array[index];</a:t>
            </a:r>
          </a:p>
          <a:p>
            <a:pPr marL="857250" lvl="2" indent="0">
              <a:buNone/>
            </a:pPr>
            <a:r>
              <a:rPr lang="en-IE" dirty="0" smtClean="0">
                <a:latin typeface="Courier New" panose="02070309020205020404" pitchFamily="49" charset="0"/>
                <a:cs typeface="Courier New" panose="02070309020205020404" pitchFamily="49" charset="0"/>
              </a:rPr>
              <a:t>    </a:t>
            </a:r>
            <a:r>
              <a:rPr lang="en-IE" dirty="0" err="1" smtClean="0">
                <a:latin typeface="Courier New" panose="02070309020205020404" pitchFamily="49" charset="0"/>
                <a:cs typeface="Courier New" panose="02070309020205020404" pitchFamily="49" charset="0"/>
              </a:rPr>
              <a:t>pos</a:t>
            </a:r>
            <a:r>
              <a:rPr lang="en-IE" dirty="0" smtClean="0">
                <a:latin typeface="Courier New" panose="02070309020205020404" pitchFamily="49" charset="0"/>
                <a:cs typeface="Courier New" panose="02070309020205020404" pitchFamily="49" charset="0"/>
              </a:rPr>
              <a:t> = index;</a:t>
            </a:r>
            <a:endParaRPr lang="en-IE" b="1" dirty="0" smtClean="0">
              <a:latin typeface="Courier New" panose="02070309020205020404" pitchFamily="49" charset="0"/>
              <a:cs typeface="Courier New" panose="02070309020205020404" pitchFamily="49" charset="0"/>
            </a:endParaRPr>
          </a:p>
          <a:p>
            <a:pPr marL="857250" lvl="2" indent="0">
              <a:buNone/>
            </a:pPr>
            <a:r>
              <a:rPr lang="en-IE" b="1" dirty="0" smtClean="0">
                <a:latin typeface="Courier New" panose="02070309020205020404" pitchFamily="49" charset="0"/>
                <a:cs typeface="Courier New" panose="02070309020205020404" pitchFamily="49" charset="0"/>
              </a:rPr>
              <a:t>    WHILE (</a:t>
            </a:r>
            <a:r>
              <a:rPr lang="en-IE" dirty="0" err="1" smtClean="0">
                <a:latin typeface="Courier New" panose="02070309020205020404" pitchFamily="49" charset="0"/>
                <a:cs typeface="Courier New" panose="02070309020205020404" pitchFamily="49" charset="0"/>
              </a:rPr>
              <a:t>pos</a:t>
            </a:r>
            <a:r>
              <a:rPr lang="en-IE" dirty="0" smtClean="0">
                <a:latin typeface="Courier New" panose="02070309020205020404" pitchFamily="49" charset="0"/>
                <a:cs typeface="Courier New" panose="02070309020205020404" pitchFamily="49" charset="0"/>
              </a:rPr>
              <a:t> &gt; 0 and Array[</a:t>
            </a:r>
            <a:r>
              <a:rPr lang="en-IE" dirty="0" err="1" smtClean="0">
                <a:latin typeface="Courier New" panose="02070309020205020404" pitchFamily="49" charset="0"/>
                <a:cs typeface="Courier New" panose="02070309020205020404" pitchFamily="49" charset="0"/>
              </a:rPr>
              <a:t>pos</a:t>
            </a:r>
            <a:r>
              <a:rPr lang="en-IE" dirty="0" smtClean="0">
                <a:latin typeface="Courier New" panose="02070309020205020404" pitchFamily="49" charset="0"/>
                <a:cs typeface="Courier New" panose="02070309020205020404" pitchFamily="49" charset="0"/>
              </a:rPr>
              <a:t> – 1] &gt; current)</a:t>
            </a:r>
            <a:endParaRPr lang="en-IE" dirty="0">
              <a:latin typeface="Courier New" panose="02070309020205020404" pitchFamily="49" charset="0"/>
              <a:cs typeface="Courier New" panose="02070309020205020404" pitchFamily="49" charset="0"/>
            </a:endParaRPr>
          </a:p>
          <a:p>
            <a:pPr marL="857250" lvl="2" indent="0">
              <a:buNone/>
            </a:pPr>
            <a:r>
              <a:rPr lang="en-IE" b="1" dirty="0">
                <a:latin typeface="Courier New" panose="02070309020205020404" pitchFamily="49" charset="0"/>
                <a:cs typeface="Courier New" panose="02070309020205020404" pitchFamily="49" charset="0"/>
              </a:rPr>
              <a:t>       DO </a:t>
            </a:r>
            <a:r>
              <a:rPr lang="en-IE" dirty="0" smtClean="0">
                <a:latin typeface="Courier New" panose="02070309020205020404" pitchFamily="49" charset="0"/>
                <a:cs typeface="Courier New" panose="02070309020205020404" pitchFamily="49" charset="0"/>
              </a:rPr>
              <a:t>Array[</a:t>
            </a:r>
            <a:r>
              <a:rPr lang="en-IE" dirty="0" err="1" smtClean="0">
                <a:latin typeface="Courier New" panose="02070309020205020404" pitchFamily="49" charset="0"/>
                <a:cs typeface="Courier New" panose="02070309020205020404" pitchFamily="49" charset="0"/>
              </a:rPr>
              <a:t>pos</a:t>
            </a:r>
            <a:r>
              <a:rPr lang="en-IE" dirty="0" smtClean="0">
                <a:latin typeface="Courier New" panose="02070309020205020404" pitchFamily="49" charset="0"/>
                <a:cs typeface="Courier New" panose="02070309020205020404" pitchFamily="49" charset="0"/>
              </a:rPr>
              <a:t>] &lt;- Array[</a:t>
            </a:r>
            <a:r>
              <a:rPr lang="en-IE" dirty="0" err="1" smtClean="0">
                <a:latin typeface="Courier New" panose="02070309020205020404" pitchFamily="49" charset="0"/>
                <a:cs typeface="Courier New" panose="02070309020205020404" pitchFamily="49" charset="0"/>
              </a:rPr>
              <a:t>pos</a:t>
            </a:r>
            <a:r>
              <a:rPr lang="en-IE" dirty="0" smtClean="0">
                <a:latin typeface="Courier New" panose="02070309020205020404" pitchFamily="49" charset="0"/>
                <a:cs typeface="Courier New" panose="02070309020205020404" pitchFamily="49" charset="0"/>
              </a:rPr>
              <a:t> - 1];</a:t>
            </a:r>
            <a:endParaRPr lang="en-IE" dirty="0">
              <a:latin typeface="Courier New" panose="02070309020205020404" pitchFamily="49" charset="0"/>
              <a:cs typeface="Courier New" panose="02070309020205020404" pitchFamily="49" charset="0"/>
            </a:endParaRPr>
          </a:p>
          <a:p>
            <a:pPr marL="857250" lvl="2" indent="0">
              <a:buNone/>
            </a:pPr>
            <a:r>
              <a:rPr lang="en-IE" dirty="0" smtClean="0">
                <a:latin typeface="Courier New" panose="02070309020205020404" pitchFamily="49" charset="0"/>
                <a:cs typeface="Courier New" panose="02070309020205020404" pitchFamily="49" charset="0"/>
              </a:rPr>
              <a:t>          </a:t>
            </a:r>
            <a:r>
              <a:rPr lang="en-IE" dirty="0" err="1" smtClean="0">
                <a:latin typeface="Courier New" panose="02070309020205020404" pitchFamily="49" charset="0"/>
                <a:cs typeface="Courier New" panose="02070309020205020404" pitchFamily="49" charset="0"/>
              </a:rPr>
              <a:t>pos</a:t>
            </a:r>
            <a:r>
              <a:rPr lang="en-IE" dirty="0" smtClean="0">
                <a:latin typeface="Courier New" panose="02070309020205020404" pitchFamily="49" charset="0"/>
                <a:cs typeface="Courier New" panose="02070309020205020404" pitchFamily="49" charset="0"/>
              </a:rPr>
              <a:t> = </a:t>
            </a:r>
            <a:r>
              <a:rPr lang="en-IE" dirty="0" err="1" smtClean="0">
                <a:latin typeface="Courier New" panose="02070309020205020404" pitchFamily="49" charset="0"/>
                <a:cs typeface="Courier New" panose="02070309020205020404" pitchFamily="49" charset="0"/>
              </a:rPr>
              <a:t>pos</a:t>
            </a:r>
            <a:r>
              <a:rPr lang="en-IE" dirty="0" smtClean="0">
                <a:latin typeface="Courier New" panose="02070309020205020404" pitchFamily="49" charset="0"/>
                <a:cs typeface="Courier New" panose="02070309020205020404" pitchFamily="49" charset="0"/>
              </a:rPr>
              <a:t> - 1;</a:t>
            </a:r>
            <a:endParaRPr lang="en-IE" dirty="0">
              <a:latin typeface="Courier New" panose="02070309020205020404" pitchFamily="49" charset="0"/>
              <a:cs typeface="Courier New" panose="02070309020205020404" pitchFamily="49" charset="0"/>
            </a:endParaRPr>
          </a:p>
          <a:p>
            <a:pPr marL="857250" lvl="2" indent="0">
              <a:buNone/>
            </a:pPr>
            <a:r>
              <a:rPr lang="en-IE" b="1" dirty="0">
                <a:latin typeface="Courier New" panose="02070309020205020404" pitchFamily="49" charset="0"/>
                <a:cs typeface="Courier New" panose="02070309020205020404" pitchFamily="49" charset="0"/>
              </a:rPr>
              <a:t>      </a:t>
            </a:r>
            <a:r>
              <a:rPr lang="en-IE" b="1" dirty="0" smtClean="0">
                <a:latin typeface="Courier New" panose="02070309020205020404" pitchFamily="49" charset="0"/>
                <a:cs typeface="Courier New" panose="02070309020205020404" pitchFamily="49" charset="0"/>
              </a:rPr>
              <a:t>ENDWHILE;</a:t>
            </a:r>
          </a:p>
          <a:p>
            <a:pPr marL="857250" lvl="2" indent="0">
              <a:buNone/>
            </a:pPr>
            <a:r>
              <a:rPr lang="en-IE" dirty="0">
                <a:latin typeface="Courier New" panose="02070309020205020404" pitchFamily="49" charset="0"/>
                <a:cs typeface="Courier New" panose="02070309020205020404" pitchFamily="49" charset="0"/>
              </a:rPr>
              <a:t> </a:t>
            </a:r>
            <a:r>
              <a:rPr lang="en-IE" dirty="0" smtClean="0">
                <a:latin typeface="Courier New" panose="02070309020205020404" pitchFamily="49" charset="0"/>
                <a:cs typeface="Courier New" panose="02070309020205020404" pitchFamily="49" charset="0"/>
              </a:rPr>
              <a:t>     Array[</a:t>
            </a:r>
            <a:r>
              <a:rPr lang="en-IE" dirty="0" err="1" smtClean="0">
                <a:latin typeface="Courier New" panose="02070309020205020404" pitchFamily="49" charset="0"/>
                <a:cs typeface="Courier New" panose="02070309020205020404" pitchFamily="49" charset="0"/>
              </a:rPr>
              <a:t>pos</a:t>
            </a:r>
            <a:r>
              <a:rPr lang="en-IE" dirty="0" smtClean="0">
                <a:latin typeface="Courier New" panose="02070309020205020404" pitchFamily="49" charset="0"/>
                <a:cs typeface="Courier New" panose="02070309020205020404" pitchFamily="49" charset="0"/>
              </a:rPr>
              <a:t>] </a:t>
            </a:r>
            <a:r>
              <a:rPr lang="en-IE" dirty="0">
                <a:latin typeface="Courier New" panose="02070309020205020404" pitchFamily="49" charset="0"/>
                <a:cs typeface="Courier New" panose="02070309020205020404" pitchFamily="49" charset="0"/>
              </a:rPr>
              <a:t>= </a:t>
            </a:r>
            <a:r>
              <a:rPr lang="en-IE" dirty="0" smtClean="0">
                <a:latin typeface="Courier New" panose="02070309020205020404" pitchFamily="49" charset="0"/>
                <a:cs typeface="Courier New" panose="02070309020205020404" pitchFamily="49" charset="0"/>
              </a:rPr>
              <a:t>current;</a:t>
            </a:r>
            <a:endParaRPr lang="en-IE" b="1" dirty="0">
              <a:latin typeface="Courier New" panose="02070309020205020404" pitchFamily="49" charset="0"/>
              <a:cs typeface="Courier New" panose="02070309020205020404" pitchFamily="49" charset="0"/>
            </a:endParaRPr>
          </a:p>
          <a:p>
            <a:pPr marL="857250" lvl="2" indent="0">
              <a:buNone/>
            </a:pPr>
            <a:r>
              <a:rPr lang="en-IE" b="1" dirty="0" smtClean="0">
                <a:latin typeface="Courier New" panose="02070309020205020404" pitchFamily="49" charset="0"/>
                <a:cs typeface="Courier New" panose="02070309020205020404" pitchFamily="49" charset="0"/>
              </a:rPr>
              <a:t>ENDFOR</a:t>
            </a:r>
            <a:r>
              <a:rPr lang="en-IE" b="1" dirty="0">
                <a:latin typeface="Courier New" panose="02070309020205020404" pitchFamily="49" charset="0"/>
                <a:cs typeface="Courier New" panose="02070309020205020404" pitchFamily="49" charset="0"/>
              </a:rPr>
              <a:t>;</a:t>
            </a:r>
          </a:p>
          <a:p>
            <a:pPr marL="0" lvl="2" indent="0">
              <a:buNone/>
            </a:pPr>
            <a:r>
              <a:rPr lang="en-IE" b="1" dirty="0">
                <a:latin typeface="Courier New" panose="02070309020205020404" pitchFamily="49" charset="0"/>
                <a:cs typeface="Courier New" panose="02070309020205020404" pitchFamily="49" charset="0"/>
              </a:rPr>
              <a:t>END.</a:t>
            </a:r>
          </a:p>
        </p:txBody>
      </p:sp>
      <p:sp>
        <p:nvSpPr>
          <p:cNvPr id="2" name="Title 1"/>
          <p:cNvSpPr>
            <a:spLocks noGrp="1"/>
          </p:cNvSpPr>
          <p:nvPr>
            <p:ph type="title"/>
          </p:nvPr>
        </p:nvSpPr>
        <p:spPr/>
        <p:txBody>
          <a:bodyPr>
            <a:normAutofit/>
          </a:bodyPr>
          <a:lstStyle/>
          <a:p>
            <a:r>
              <a:rPr lang="en-GB" dirty="0" smtClean="0"/>
              <a:t>Insertion </a:t>
            </a:r>
            <a:r>
              <a:rPr lang="en-GB" dirty="0"/>
              <a:t>Sort</a:t>
            </a:r>
            <a:endParaRPr lang="en-IE" dirty="0"/>
          </a:p>
        </p:txBody>
      </p:sp>
      <p:sp>
        <p:nvSpPr>
          <p:cNvPr id="15" name="Rounded Rectangle 14"/>
          <p:cNvSpPr/>
          <p:nvPr/>
        </p:nvSpPr>
        <p:spPr>
          <a:xfrm>
            <a:off x="9911630" y="2492896"/>
            <a:ext cx="2160240" cy="1008112"/>
          </a:xfrm>
          <a:prstGeom prst="roundRect">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TextBox 13"/>
          <p:cNvSpPr txBox="1"/>
          <p:nvPr/>
        </p:nvSpPr>
        <p:spPr>
          <a:xfrm>
            <a:off x="9911630" y="2577678"/>
            <a:ext cx="2115707" cy="923330"/>
          </a:xfrm>
          <a:prstGeom prst="rect">
            <a:avLst/>
          </a:prstGeom>
          <a:noFill/>
        </p:spPr>
        <p:txBody>
          <a:bodyPr wrap="none" rtlCol="0">
            <a:spAutoFit/>
          </a:bodyPr>
          <a:lstStyle/>
          <a:p>
            <a:r>
              <a:rPr lang="en-IE" dirty="0" smtClean="0"/>
              <a:t>NOTE: If you have</a:t>
            </a:r>
          </a:p>
          <a:p>
            <a:r>
              <a:rPr lang="en-IE" dirty="0" smtClean="0"/>
              <a:t>reached the start of</a:t>
            </a:r>
          </a:p>
          <a:p>
            <a:r>
              <a:rPr lang="en-IE" dirty="0" smtClean="0"/>
              <a:t>the list, STOP!</a:t>
            </a:r>
            <a:endParaRPr lang="en-IE" dirty="0"/>
          </a:p>
        </p:txBody>
      </p:sp>
      <p:sp>
        <p:nvSpPr>
          <p:cNvPr id="3" name="Bent Arrow 2"/>
          <p:cNvSpPr/>
          <p:nvPr/>
        </p:nvSpPr>
        <p:spPr>
          <a:xfrm rot="5400000" flipV="1">
            <a:off x="6959302" y="692696"/>
            <a:ext cx="504056" cy="5400600"/>
          </a:xfrm>
          <a:prstGeom prst="bentArrow">
            <a:avLst>
              <a:gd name="adj1" fmla="val 15380"/>
              <a:gd name="adj2" fmla="val 25000"/>
              <a:gd name="adj3" fmla="val 25000"/>
              <a:gd name="adj4" fmla="val 4375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32853140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5" name="Content Placeholder 4"/>
          <p:cNvSpPr>
            <a:spLocks noGrp="1"/>
          </p:cNvSpPr>
          <p:nvPr>
            <p:ph idx="1"/>
          </p:nvPr>
        </p:nvSpPr>
        <p:spPr/>
        <p:txBody>
          <a:bodyPr>
            <a:normAutofit/>
          </a:bodyPr>
          <a:lstStyle/>
          <a:p>
            <a:r>
              <a:rPr lang="en-IE" dirty="0" smtClean="0"/>
              <a:t>Complexity of Insertion Sort</a:t>
            </a:r>
          </a:p>
          <a:p>
            <a:endParaRPr lang="en-IE" dirty="0" smtClean="0"/>
          </a:p>
          <a:p>
            <a:pPr lvl="1"/>
            <a:r>
              <a:rPr lang="en-IE" dirty="0" smtClean="0"/>
              <a:t>Best-case scenario complexity = O(N)</a:t>
            </a:r>
          </a:p>
          <a:p>
            <a:pPr lvl="1"/>
            <a:r>
              <a:rPr lang="en-IE" dirty="0" smtClean="0"/>
              <a:t>Average complexity = O(N</a:t>
            </a:r>
            <a:r>
              <a:rPr lang="en-IE" baseline="30000" dirty="0" smtClean="0"/>
              <a:t>2</a:t>
            </a:r>
            <a:r>
              <a:rPr lang="en-IE" dirty="0" smtClean="0"/>
              <a:t>)</a:t>
            </a:r>
          </a:p>
          <a:p>
            <a:pPr lvl="1"/>
            <a:r>
              <a:rPr lang="en-IE" dirty="0" smtClean="0"/>
              <a:t>Worst-case </a:t>
            </a:r>
            <a:r>
              <a:rPr lang="en-IE" dirty="0"/>
              <a:t>scenario complexity = </a:t>
            </a:r>
            <a:r>
              <a:rPr lang="en-IE" dirty="0" smtClean="0"/>
              <a:t>O(</a:t>
            </a:r>
            <a:r>
              <a:rPr lang="en-IE" dirty="0"/>
              <a:t>N</a:t>
            </a:r>
            <a:r>
              <a:rPr lang="en-IE" baseline="30000" dirty="0"/>
              <a:t>2</a:t>
            </a:r>
            <a:r>
              <a:rPr lang="en-IE" dirty="0" smtClean="0"/>
              <a:t>)</a:t>
            </a:r>
            <a:endParaRPr lang="en-IE" dirty="0"/>
          </a:p>
        </p:txBody>
      </p:sp>
    </p:spTree>
    <p:extLst>
      <p:ext uri="{BB962C8B-B14F-4D97-AF65-F5344CB8AC3E}">
        <p14:creationId xmlns:p14="http://schemas.microsoft.com/office/powerpoint/2010/main" val="1403471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4" name="Rectangle 3"/>
          <p:cNvSpPr/>
          <p:nvPr/>
        </p:nvSpPr>
        <p:spPr>
          <a:xfrm>
            <a:off x="3142878" y="1340768"/>
            <a:ext cx="144016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911909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n-IE" altLang="en-US" sz="6600" dirty="0" smtClean="0"/>
              <a:t>etc.</a:t>
            </a:r>
            <a:endParaRPr lang="en-GB" altLang="en-US" sz="6600" dirty="0"/>
          </a:p>
        </p:txBody>
      </p:sp>
      <p:sp>
        <p:nvSpPr>
          <p:cNvPr id="39939" name="Rectangle 3"/>
          <p:cNvSpPr>
            <a:spLocks noGrp="1" noChangeArrowheads="1"/>
          </p:cNvSpPr>
          <p:nvPr>
            <p:ph type="subTitle" idx="1"/>
          </p:nvPr>
        </p:nvSpPr>
        <p:spPr/>
        <p:txBody>
          <a:bodyPr/>
          <a:lstStyle/>
          <a:p>
            <a:r>
              <a:rPr lang="en-IE" altLang="en-US" dirty="0">
                <a:latin typeface="+mj-lt"/>
              </a:rPr>
              <a:t> </a:t>
            </a:r>
          </a:p>
          <a:p>
            <a:endParaRPr lang="en-GB" altLang="en-US" dirty="0">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0412" cy="6858000"/>
          </a:xfrm>
          <a:prstGeom prst="rect">
            <a:avLst/>
          </a:prstGeom>
        </p:spPr>
      </p:pic>
    </p:spTree>
    <p:extLst>
      <p:ext uri="{BB962C8B-B14F-4D97-AF65-F5344CB8AC3E}">
        <p14:creationId xmlns:p14="http://schemas.microsoft.com/office/powerpoint/2010/main" val="4819200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Up Arrow 24"/>
          <p:cNvSpPr/>
          <p:nvPr/>
        </p:nvSpPr>
        <p:spPr>
          <a:xfrm>
            <a:off x="4006974"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 name="Rectangle 3"/>
          <p:cNvSpPr/>
          <p:nvPr/>
        </p:nvSpPr>
        <p:spPr>
          <a:xfrm>
            <a:off x="3142878" y="1340768"/>
            <a:ext cx="144016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Oval 26"/>
          <p:cNvSpPr/>
          <p:nvPr/>
        </p:nvSpPr>
        <p:spPr>
          <a:xfrm>
            <a:off x="3862958" y="1844824"/>
            <a:ext cx="720080" cy="612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26851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7" name="Rectangle 26"/>
          <p:cNvSpPr/>
          <p:nvPr/>
        </p:nvSpPr>
        <p:spPr>
          <a:xfrm>
            <a:off x="3142878" y="1340768"/>
            <a:ext cx="144016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Oval 27"/>
          <p:cNvSpPr/>
          <p:nvPr/>
        </p:nvSpPr>
        <p:spPr>
          <a:xfrm>
            <a:off x="3142878" y="1844824"/>
            <a:ext cx="720080" cy="612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7" name="U-Turn Arrow 36"/>
          <p:cNvSpPr/>
          <p:nvPr/>
        </p:nvSpPr>
        <p:spPr>
          <a:xfrm rot="10800000">
            <a:off x="3286894" y="2456824"/>
            <a:ext cx="1008112" cy="792088"/>
          </a:xfrm>
          <a:prstGeom prst="uturnArrow">
            <a:avLst>
              <a:gd name="adj1" fmla="val 25000"/>
              <a:gd name="adj2" fmla="val 25000"/>
              <a:gd name="adj3" fmla="val 33745"/>
              <a:gd name="adj4" fmla="val 43750"/>
              <a:gd name="adj5" fmla="val 1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1040496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Up Arrow 24"/>
          <p:cNvSpPr/>
          <p:nvPr/>
        </p:nvSpPr>
        <p:spPr>
          <a:xfrm>
            <a:off x="4655046"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3142878" y="1340768"/>
            <a:ext cx="144016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117067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5" name="Up Arrow 24"/>
          <p:cNvSpPr/>
          <p:nvPr/>
        </p:nvSpPr>
        <p:spPr>
          <a:xfrm>
            <a:off x="4655046" y="2420888"/>
            <a:ext cx="468052" cy="648072"/>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Rectangle 26"/>
          <p:cNvSpPr/>
          <p:nvPr/>
        </p:nvSpPr>
        <p:spPr>
          <a:xfrm>
            <a:off x="3142878" y="1340768"/>
            <a:ext cx="216024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8" name="Oval 27"/>
          <p:cNvSpPr/>
          <p:nvPr/>
        </p:nvSpPr>
        <p:spPr>
          <a:xfrm>
            <a:off x="4583038" y="1844824"/>
            <a:ext cx="720080" cy="612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1451661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Insertion Sort</a:t>
            </a:r>
            <a:endParaRPr lang="en-IE" dirty="0"/>
          </a:p>
        </p:txBody>
      </p:sp>
      <p:sp>
        <p:nvSpPr>
          <p:cNvPr id="18" name="Rectangle 17"/>
          <p:cNvSpPr/>
          <p:nvPr/>
        </p:nvSpPr>
        <p:spPr>
          <a:xfrm>
            <a:off x="31428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23</a:t>
            </a:r>
            <a:endParaRPr lang="en-IE" sz="1400" dirty="0">
              <a:solidFill>
                <a:schemeClr val="tx1"/>
              </a:solidFill>
            </a:endParaRPr>
          </a:p>
        </p:txBody>
      </p:sp>
      <p:sp>
        <p:nvSpPr>
          <p:cNvPr id="19" name="Rectangle 18"/>
          <p:cNvSpPr/>
          <p:nvPr/>
        </p:nvSpPr>
        <p:spPr>
          <a:xfrm>
            <a:off x="38629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42</a:t>
            </a:r>
            <a:endParaRPr lang="en-IE" dirty="0">
              <a:solidFill>
                <a:schemeClr val="tx1"/>
              </a:solidFill>
            </a:endParaRPr>
          </a:p>
        </p:txBody>
      </p:sp>
      <p:sp>
        <p:nvSpPr>
          <p:cNvPr id="20" name="Rectangle 19"/>
          <p:cNvSpPr/>
          <p:nvPr/>
        </p:nvSpPr>
        <p:spPr>
          <a:xfrm>
            <a:off x="45830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44</a:t>
            </a:r>
            <a:endParaRPr lang="en-IE" dirty="0">
              <a:solidFill>
                <a:schemeClr val="tx1"/>
              </a:solidFill>
            </a:endParaRPr>
          </a:p>
        </p:txBody>
      </p:sp>
      <p:sp>
        <p:nvSpPr>
          <p:cNvPr id="21" name="Rectangle 20"/>
          <p:cNvSpPr/>
          <p:nvPr/>
        </p:nvSpPr>
        <p:spPr>
          <a:xfrm>
            <a:off x="530311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33</a:t>
            </a:r>
            <a:endParaRPr lang="en-IE" dirty="0">
              <a:solidFill>
                <a:schemeClr val="tx1"/>
              </a:solidFill>
            </a:endParaRPr>
          </a:p>
        </p:txBody>
      </p:sp>
      <p:sp>
        <p:nvSpPr>
          <p:cNvPr id="22" name="Rectangle 21"/>
          <p:cNvSpPr/>
          <p:nvPr/>
        </p:nvSpPr>
        <p:spPr>
          <a:xfrm>
            <a:off x="602319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16</a:t>
            </a:r>
            <a:endParaRPr lang="en-IE" dirty="0">
              <a:solidFill>
                <a:schemeClr val="tx1"/>
              </a:solidFill>
            </a:endParaRPr>
          </a:p>
        </p:txBody>
      </p:sp>
      <p:sp>
        <p:nvSpPr>
          <p:cNvPr id="23" name="Rectangle 22"/>
          <p:cNvSpPr/>
          <p:nvPr/>
        </p:nvSpPr>
        <p:spPr>
          <a:xfrm>
            <a:off x="674327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54</a:t>
            </a:r>
            <a:endParaRPr lang="en-IE" dirty="0">
              <a:solidFill>
                <a:schemeClr val="tx1"/>
              </a:solidFill>
            </a:endParaRPr>
          </a:p>
        </p:txBody>
      </p:sp>
      <p:sp>
        <p:nvSpPr>
          <p:cNvPr id="24" name="Rectangle 23"/>
          <p:cNvSpPr/>
          <p:nvPr/>
        </p:nvSpPr>
        <p:spPr>
          <a:xfrm>
            <a:off x="746335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34</a:t>
            </a:r>
            <a:endParaRPr lang="en-IE" dirty="0">
              <a:solidFill>
                <a:schemeClr val="tx1"/>
              </a:solidFill>
            </a:endParaRPr>
          </a:p>
        </p:txBody>
      </p:sp>
      <p:sp>
        <p:nvSpPr>
          <p:cNvPr id="26" name="Rectangle 25"/>
          <p:cNvSpPr/>
          <p:nvPr/>
        </p:nvSpPr>
        <p:spPr>
          <a:xfrm>
            <a:off x="8183438" y="1340768"/>
            <a:ext cx="720080" cy="10801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3200" dirty="0" smtClean="0">
              <a:solidFill>
                <a:schemeClr val="tx1"/>
              </a:solidFill>
            </a:endParaRPr>
          </a:p>
          <a:p>
            <a:pPr algn="ctr"/>
            <a:r>
              <a:rPr lang="en-IE" sz="3200" dirty="0" smtClean="0">
                <a:solidFill>
                  <a:schemeClr val="tx1"/>
                </a:solidFill>
              </a:rPr>
              <a:t>18</a:t>
            </a:r>
            <a:endParaRPr lang="en-IE" dirty="0">
              <a:solidFill>
                <a:schemeClr val="tx1"/>
              </a:solidFill>
            </a:endParaRPr>
          </a:p>
        </p:txBody>
      </p:sp>
      <p:sp>
        <p:nvSpPr>
          <p:cNvPr id="29" name="Rectangle 28"/>
          <p:cNvSpPr/>
          <p:nvPr/>
        </p:nvSpPr>
        <p:spPr>
          <a:xfrm>
            <a:off x="31428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0</a:t>
            </a:r>
            <a:endParaRPr lang="en-IE" sz="1400" dirty="0">
              <a:solidFill>
                <a:schemeClr val="tx1"/>
              </a:solidFill>
            </a:endParaRPr>
          </a:p>
        </p:txBody>
      </p:sp>
      <p:sp>
        <p:nvSpPr>
          <p:cNvPr id="30" name="Rectangle 29"/>
          <p:cNvSpPr/>
          <p:nvPr/>
        </p:nvSpPr>
        <p:spPr>
          <a:xfrm>
            <a:off x="38629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1</a:t>
            </a:r>
            <a:endParaRPr lang="en-IE" sz="1400" dirty="0">
              <a:solidFill>
                <a:schemeClr val="tx1"/>
              </a:solidFill>
            </a:endParaRPr>
          </a:p>
        </p:txBody>
      </p:sp>
      <p:sp>
        <p:nvSpPr>
          <p:cNvPr id="31" name="Rectangle 30"/>
          <p:cNvSpPr/>
          <p:nvPr/>
        </p:nvSpPr>
        <p:spPr>
          <a:xfrm>
            <a:off x="45830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2</a:t>
            </a:r>
            <a:endParaRPr lang="en-IE" sz="1400" dirty="0">
              <a:solidFill>
                <a:schemeClr val="tx1"/>
              </a:solidFill>
            </a:endParaRPr>
          </a:p>
        </p:txBody>
      </p:sp>
      <p:sp>
        <p:nvSpPr>
          <p:cNvPr id="32" name="Rectangle 31"/>
          <p:cNvSpPr/>
          <p:nvPr/>
        </p:nvSpPr>
        <p:spPr>
          <a:xfrm>
            <a:off x="530311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3</a:t>
            </a:r>
            <a:endParaRPr lang="en-IE" sz="1400" dirty="0">
              <a:solidFill>
                <a:schemeClr val="tx1"/>
              </a:solidFill>
            </a:endParaRPr>
          </a:p>
        </p:txBody>
      </p:sp>
      <p:sp>
        <p:nvSpPr>
          <p:cNvPr id="33" name="Rectangle 32"/>
          <p:cNvSpPr/>
          <p:nvPr/>
        </p:nvSpPr>
        <p:spPr>
          <a:xfrm>
            <a:off x="602319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4</a:t>
            </a:r>
            <a:endParaRPr lang="en-IE" sz="1400" dirty="0">
              <a:solidFill>
                <a:schemeClr val="tx1"/>
              </a:solidFill>
            </a:endParaRPr>
          </a:p>
        </p:txBody>
      </p:sp>
      <p:sp>
        <p:nvSpPr>
          <p:cNvPr id="34" name="Rectangle 33"/>
          <p:cNvSpPr/>
          <p:nvPr/>
        </p:nvSpPr>
        <p:spPr>
          <a:xfrm>
            <a:off x="674327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5</a:t>
            </a:r>
            <a:endParaRPr lang="en-IE" sz="1400" dirty="0">
              <a:solidFill>
                <a:schemeClr val="tx1"/>
              </a:solidFill>
            </a:endParaRPr>
          </a:p>
        </p:txBody>
      </p:sp>
      <p:sp>
        <p:nvSpPr>
          <p:cNvPr id="35" name="Rectangle 34"/>
          <p:cNvSpPr/>
          <p:nvPr/>
        </p:nvSpPr>
        <p:spPr>
          <a:xfrm>
            <a:off x="746335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6</a:t>
            </a:r>
            <a:endParaRPr lang="en-IE" sz="1400" dirty="0">
              <a:solidFill>
                <a:schemeClr val="tx1"/>
              </a:solidFill>
            </a:endParaRPr>
          </a:p>
        </p:txBody>
      </p:sp>
      <p:sp>
        <p:nvSpPr>
          <p:cNvPr id="36" name="Rectangle 35"/>
          <p:cNvSpPr/>
          <p:nvPr/>
        </p:nvSpPr>
        <p:spPr>
          <a:xfrm>
            <a:off x="8183438" y="1340768"/>
            <a:ext cx="360040" cy="5400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3200" dirty="0" smtClean="0">
                <a:solidFill>
                  <a:schemeClr val="tx1"/>
                </a:solidFill>
              </a:rPr>
              <a:t>7</a:t>
            </a:r>
            <a:endParaRPr lang="en-IE" sz="1400" dirty="0">
              <a:solidFill>
                <a:schemeClr val="tx1"/>
              </a:solidFill>
            </a:endParaRPr>
          </a:p>
        </p:txBody>
      </p:sp>
      <p:sp>
        <p:nvSpPr>
          <p:cNvPr id="40" name="Rectangle 39"/>
          <p:cNvSpPr/>
          <p:nvPr/>
        </p:nvSpPr>
        <p:spPr>
          <a:xfrm>
            <a:off x="1783399" y="1435423"/>
            <a:ext cx="1071447" cy="769441"/>
          </a:xfrm>
          <a:prstGeom prst="rect">
            <a:avLst/>
          </a:prstGeom>
          <a:noFill/>
        </p:spPr>
        <p:txBody>
          <a:bodyPr wrap="none" lIns="91440" tIns="45720" rIns="91440" bIns="45720">
            <a:spAutoFit/>
          </a:bodyPr>
          <a:lstStyle/>
          <a:p>
            <a:pPr algn="ctr"/>
            <a:r>
              <a:rPr lang="en-US" sz="4400"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Age</a:t>
            </a:r>
            <a:endParaRPr lang="en-US" sz="5400"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27" name="Rectangle 26"/>
          <p:cNvSpPr/>
          <p:nvPr/>
        </p:nvSpPr>
        <p:spPr>
          <a:xfrm>
            <a:off x="3142878" y="1340768"/>
            <a:ext cx="2160240" cy="1080120"/>
          </a:xfrm>
          <a:prstGeom prst="rect">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Oval 2"/>
          <p:cNvSpPr/>
          <p:nvPr/>
        </p:nvSpPr>
        <p:spPr>
          <a:xfrm>
            <a:off x="3862958" y="1844824"/>
            <a:ext cx="720080" cy="612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 name="U-Turn Arrow 3"/>
          <p:cNvSpPr/>
          <p:nvPr/>
        </p:nvSpPr>
        <p:spPr>
          <a:xfrm rot="10800000">
            <a:off x="4006974" y="2456824"/>
            <a:ext cx="1008112" cy="792088"/>
          </a:xfrm>
          <a:prstGeom prst="uturnArrow">
            <a:avLst>
              <a:gd name="adj1" fmla="val 25000"/>
              <a:gd name="adj2" fmla="val 25000"/>
              <a:gd name="adj3" fmla="val 33745"/>
              <a:gd name="adj4" fmla="val 43750"/>
              <a:gd name="adj5" fmla="val 1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p14="http://schemas.microsoft.com/office/powerpoint/2010/main" val="4099132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1606</TotalTime>
  <Words>1021</Words>
  <Application>Microsoft Office PowerPoint</Application>
  <PresentationFormat>Custom</PresentationFormat>
  <Paragraphs>876</Paragraphs>
  <Slides>40</Slides>
  <Notes>2</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Insertion Sort</vt:lpstr>
      <vt:lpstr>etc.</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PseudoCode (reprise)</dc:title>
  <dc:creator>dgordon</dc:creator>
  <cp:lastModifiedBy>DIT</cp:lastModifiedBy>
  <cp:revision>136</cp:revision>
  <dcterms:created xsi:type="dcterms:W3CDTF">2011-11-22T13:33:19Z</dcterms:created>
  <dcterms:modified xsi:type="dcterms:W3CDTF">2016-02-22T13:08:54Z</dcterms:modified>
</cp:coreProperties>
</file>