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650" r:id="rId2"/>
    <p:sldId id="449" r:id="rId3"/>
    <p:sldId id="485" r:id="rId4"/>
    <p:sldId id="450" r:id="rId5"/>
    <p:sldId id="495" r:id="rId6"/>
    <p:sldId id="451" r:id="rId7"/>
    <p:sldId id="452" r:id="rId8"/>
    <p:sldId id="453" r:id="rId9"/>
    <p:sldId id="454" r:id="rId10"/>
    <p:sldId id="455" r:id="rId11"/>
    <p:sldId id="456" r:id="rId12"/>
    <p:sldId id="458" r:id="rId13"/>
    <p:sldId id="462" r:id="rId14"/>
    <p:sldId id="460" r:id="rId15"/>
    <p:sldId id="465" r:id="rId16"/>
    <p:sldId id="466" r:id="rId17"/>
    <p:sldId id="467" r:id="rId18"/>
    <p:sldId id="483" r:id="rId19"/>
    <p:sldId id="468" r:id="rId20"/>
    <p:sldId id="469" r:id="rId21"/>
    <p:sldId id="472" r:id="rId22"/>
    <p:sldId id="473" r:id="rId23"/>
    <p:sldId id="474" r:id="rId24"/>
    <p:sldId id="480" r:id="rId25"/>
    <p:sldId id="481" r:id="rId26"/>
    <p:sldId id="482" r:id="rId27"/>
    <p:sldId id="487" r:id="rId28"/>
    <p:sldId id="521" r:id="rId29"/>
    <p:sldId id="491" r:id="rId30"/>
    <p:sldId id="488" r:id="rId31"/>
    <p:sldId id="489" r:id="rId32"/>
    <p:sldId id="490" r:id="rId33"/>
    <p:sldId id="492" r:id="rId34"/>
    <p:sldId id="493" r:id="rId35"/>
    <p:sldId id="494" r:id="rId36"/>
    <p:sldId id="486" r:id="rId37"/>
    <p:sldId id="333" r:id="rId38"/>
    <p:sldId id="448" r:id="rId39"/>
    <p:sldId id="548" r:id="rId40"/>
    <p:sldId id="305" r:id="rId41"/>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CFFCC"/>
    <a:srgbClr val="CCFFFF"/>
    <a:srgbClr val="99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BD7CF-CE8D-43B1-B884-D59884E078C3}" type="datetimeFigureOut">
              <a:rPr lang="en-IE" smtClean="0"/>
              <a:t>22/02/2016</a:t>
            </a:fld>
            <a:endParaRPr lang="en-IE"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C2457-0B7C-48B9-BDD1-92A4A044B45F}" type="slidenum">
              <a:rPr lang="en-IE" smtClean="0"/>
              <a:t>‹#›</a:t>
            </a:fld>
            <a:endParaRPr lang="en-IE" dirty="0"/>
          </a:p>
        </p:txBody>
      </p:sp>
    </p:spTree>
    <p:extLst>
      <p:ext uri="{BB962C8B-B14F-4D97-AF65-F5344CB8AC3E}">
        <p14:creationId xmlns:p14="http://schemas.microsoft.com/office/powerpoint/2010/main" val="2754956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1</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8BC2457-0B7C-48B9-BDD1-92A4A044B45F}" type="slidenum">
              <a:rPr lang="en-IE" smtClean="0"/>
              <a:t>38</a:t>
            </a:fld>
            <a:endParaRPr lang="en-IE" dirty="0"/>
          </a:p>
        </p:txBody>
      </p:sp>
    </p:spTree>
    <p:extLst>
      <p:ext uri="{BB962C8B-B14F-4D97-AF65-F5344CB8AC3E}">
        <p14:creationId xmlns:p14="http://schemas.microsoft.com/office/powerpoint/2010/main" val="327925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
        <p:nvSpPr>
          <p:cNvPr id="7" name="Rectangle 6"/>
          <p:cNvSpPr/>
          <p:nvPr userDrawn="1"/>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22/02/2016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B0FEE-2562-4ECA-8249-9192E51E4D92}" type="datetimeFigureOut">
              <a:rPr lang="en-IE" smtClean="0"/>
              <a:pPr/>
              <a:t>22/02/2016</a:t>
            </a:fld>
            <a:endParaRPr lang="en-IE" dirty="0"/>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26A14-B60D-48C5-98B8-6A8C8E0F7637}" type="slidenum">
              <a:rPr lang="en-IE" smtClean="0"/>
              <a:pPr/>
              <a:t>‹#›</a:t>
            </a:fld>
            <a:endParaRPr lang="en-IE" dirty="0"/>
          </a:p>
        </p:txBody>
      </p:sp>
      <p:sp>
        <p:nvSpPr>
          <p:cNvPr id="7" name="Rectangle 6"/>
          <p:cNvSpPr/>
          <p:nvPr userDrawn="1"/>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t>Insertion Sort</a:t>
            </a:r>
            <a:endParaRPr lang="en-IE" sz="6600"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59462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Up Arrow 24"/>
          <p:cNvSpPr/>
          <p:nvPr/>
        </p:nvSpPr>
        <p:spPr>
          <a:xfrm>
            <a:off x="544713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3142878" y="1340768"/>
            <a:ext cx="216024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835445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Up Arrow 24"/>
          <p:cNvSpPr/>
          <p:nvPr/>
        </p:nvSpPr>
        <p:spPr>
          <a:xfrm>
            <a:off x="544713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3142878" y="1340768"/>
            <a:ext cx="288032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p:cNvSpPr/>
          <p:nvPr/>
        </p:nvSpPr>
        <p:spPr>
          <a:xfrm>
            <a:off x="530311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27755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288032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p:cNvSpPr/>
          <p:nvPr/>
        </p:nvSpPr>
        <p:spPr>
          <a:xfrm>
            <a:off x="386295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Turn Arrow 36"/>
          <p:cNvSpPr/>
          <p:nvPr/>
        </p:nvSpPr>
        <p:spPr>
          <a:xfrm rot="10800000">
            <a:off x="4006974" y="2456824"/>
            <a:ext cx="1728192" cy="792088"/>
          </a:xfrm>
          <a:prstGeom prst="uturnArrow">
            <a:avLst>
              <a:gd name="adj1" fmla="val 25000"/>
              <a:gd name="adj2" fmla="val 25000"/>
              <a:gd name="adj3" fmla="val 33745"/>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411103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Up Arrow 24"/>
          <p:cNvSpPr/>
          <p:nvPr/>
        </p:nvSpPr>
        <p:spPr>
          <a:xfrm>
            <a:off x="616721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3142878" y="1340768"/>
            <a:ext cx="288032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017625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Up Arrow 24"/>
          <p:cNvSpPr/>
          <p:nvPr/>
        </p:nvSpPr>
        <p:spPr>
          <a:xfrm>
            <a:off x="616721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3142878" y="1340768"/>
            <a:ext cx="360040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p:cNvSpPr/>
          <p:nvPr/>
        </p:nvSpPr>
        <p:spPr>
          <a:xfrm>
            <a:off x="602319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36238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360040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p:cNvSpPr/>
          <p:nvPr/>
        </p:nvSpPr>
        <p:spPr>
          <a:xfrm>
            <a:off x="314287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Turn Arrow 36"/>
          <p:cNvSpPr/>
          <p:nvPr/>
        </p:nvSpPr>
        <p:spPr>
          <a:xfrm rot="10800000">
            <a:off x="3358902" y="2456824"/>
            <a:ext cx="3096344" cy="792088"/>
          </a:xfrm>
          <a:prstGeom prst="uturnArrow">
            <a:avLst>
              <a:gd name="adj1" fmla="val 25000"/>
              <a:gd name="adj2" fmla="val 25000"/>
              <a:gd name="adj3" fmla="val 33745"/>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498257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360040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p Arrow 36"/>
          <p:cNvSpPr/>
          <p:nvPr/>
        </p:nvSpPr>
        <p:spPr>
          <a:xfrm>
            <a:off x="692329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25601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43204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p:cNvSpPr/>
          <p:nvPr/>
        </p:nvSpPr>
        <p:spPr>
          <a:xfrm>
            <a:off x="674327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Up Arrow 37"/>
          <p:cNvSpPr/>
          <p:nvPr/>
        </p:nvSpPr>
        <p:spPr>
          <a:xfrm>
            <a:off x="6923298"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11649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43204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p:cNvSpPr/>
          <p:nvPr/>
        </p:nvSpPr>
        <p:spPr>
          <a:xfrm>
            <a:off x="674327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Turn Arrow 27"/>
          <p:cNvSpPr/>
          <p:nvPr/>
        </p:nvSpPr>
        <p:spPr>
          <a:xfrm rot="10800000">
            <a:off x="6815286" y="2456824"/>
            <a:ext cx="540060" cy="792088"/>
          </a:xfrm>
          <a:prstGeom prst="uturnArrow">
            <a:avLst>
              <a:gd name="adj1" fmla="val 25000"/>
              <a:gd name="adj2" fmla="val 25000"/>
              <a:gd name="adj3" fmla="val 33745"/>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858561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432048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p Arrow 36"/>
          <p:cNvSpPr/>
          <p:nvPr/>
        </p:nvSpPr>
        <p:spPr>
          <a:xfrm>
            <a:off x="760737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245618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Insertion Sort</a:t>
            </a:r>
            <a:endParaRPr lang="en-IE" dirty="0"/>
          </a:p>
        </p:txBody>
      </p:sp>
      <p:sp>
        <p:nvSpPr>
          <p:cNvPr id="5" name="Content Placeholder 4"/>
          <p:cNvSpPr>
            <a:spLocks noGrp="1"/>
          </p:cNvSpPr>
          <p:nvPr>
            <p:ph idx="1"/>
          </p:nvPr>
        </p:nvSpPr>
        <p:spPr/>
        <p:txBody>
          <a:bodyPr>
            <a:normAutofit/>
          </a:bodyPr>
          <a:lstStyle/>
          <a:p>
            <a:r>
              <a:rPr lang="en-IE" dirty="0" smtClean="0"/>
              <a:t>Insertion Sort works by taking the first two elements of the list, sorting them, then taking the third one, and sorting that into the first two, then taking the fourth element and sorting that into the first three, etc.</a:t>
            </a:r>
          </a:p>
          <a:p>
            <a:endParaRPr lang="en-IE" dirty="0"/>
          </a:p>
        </p:txBody>
      </p:sp>
    </p:spTree>
    <p:extLst>
      <p:ext uri="{BB962C8B-B14F-4D97-AF65-F5344CB8AC3E}">
        <p14:creationId xmlns:p14="http://schemas.microsoft.com/office/powerpoint/2010/main" val="1299926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p Arrow 36"/>
          <p:cNvSpPr/>
          <p:nvPr/>
        </p:nvSpPr>
        <p:spPr>
          <a:xfrm>
            <a:off x="760737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p:cNvSpPr/>
          <p:nvPr/>
        </p:nvSpPr>
        <p:spPr>
          <a:xfrm>
            <a:off x="746335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775010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p:cNvSpPr/>
          <p:nvPr/>
        </p:nvSpPr>
        <p:spPr>
          <a:xfrm>
            <a:off x="530311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Turn Arrow 27"/>
          <p:cNvSpPr/>
          <p:nvPr/>
        </p:nvSpPr>
        <p:spPr>
          <a:xfrm rot="10800000">
            <a:off x="5447134" y="2456824"/>
            <a:ext cx="2520280" cy="792088"/>
          </a:xfrm>
          <a:prstGeom prst="uturnArrow">
            <a:avLst>
              <a:gd name="adj1" fmla="val 25000"/>
              <a:gd name="adj2" fmla="val 25000"/>
              <a:gd name="adj3" fmla="val 33745"/>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456968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p Arrow 36"/>
          <p:cNvSpPr/>
          <p:nvPr/>
        </p:nvSpPr>
        <p:spPr>
          <a:xfrm>
            <a:off x="832745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83366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576064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p Arrow 36"/>
          <p:cNvSpPr/>
          <p:nvPr/>
        </p:nvSpPr>
        <p:spPr>
          <a:xfrm>
            <a:off x="832745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p:cNvSpPr/>
          <p:nvPr/>
        </p:nvSpPr>
        <p:spPr>
          <a:xfrm>
            <a:off x="818343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45581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576064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Oval 24"/>
          <p:cNvSpPr/>
          <p:nvPr/>
        </p:nvSpPr>
        <p:spPr>
          <a:xfrm>
            <a:off x="386295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U-Turn Arrow 27"/>
          <p:cNvSpPr/>
          <p:nvPr/>
        </p:nvSpPr>
        <p:spPr>
          <a:xfrm rot="10800000">
            <a:off x="4078982" y="2456824"/>
            <a:ext cx="4536504" cy="792088"/>
          </a:xfrm>
          <a:prstGeom prst="uturnArrow">
            <a:avLst>
              <a:gd name="adj1" fmla="val 25000"/>
              <a:gd name="adj2" fmla="val 25000"/>
              <a:gd name="adj3" fmla="val 33745"/>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50527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5760640" cy="1080120"/>
          </a:xfrm>
          <a:prstGeom prst="rect">
            <a:avLst/>
          </a:prstGeom>
          <a:noFill/>
          <a:ln w="1270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756216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58520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How do we move the elements into their correct position (we’ll call this the “Insertion Sort move”)? </a:t>
            </a:r>
            <a:endParaRPr lang="en-IE" dirty="0"/>
          </a:p>
        </p:txBody>
      </p:sp>
    </p:spTree>
    <p:extLst>
      <p:ext uri="{BB962C8B-B14F-4D97-AF65-F5344CB8AC3E}">
        <p14:creationId xmlns:p14="http://schemas.microsoft.com/office/powerpoint/2010/main" val="3630486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We store 34 in CURRENT.</a:t>
            </a:r>
            <a:endParaRPr lang="en-IE" dirty="0"/>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Up Arrow 55"/>
          <p:cNvSpPr/>
          <p:nvPr/>
        </p:nvSpPr>
        <p:spPr>
          <a:xfrm>
            <a:off x="7679382" y="530120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Oval 56"/>
          <p:cNvSpPr/>
          <p:nvPr/>
        </p:nvSpPr>
        <p:spPr>
          <a:xfrm>
            <a:off x="7463358" y="3140968"/>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6455246" y="4581128"/>
            <a:ext cx="1800200" cy="72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Current: 34</a:t>
            </a:r>
            <a:endParaRPr lang="en-IE" sz="2400" dirty="0">
              <a:solidFill>
                <a:schemeClr val="tx1"/>
              </a:solidFill>
            </a:endParaRPr>
          </a:p>
        </p:txBody>
      </p:sp>
    </p:spTree>
    <p:extLst>
      <p:ext uri="{BB962C8B-B14F-4D97-AF65-F5344CB8AC3E}">
        <p14:creationId xmlns:p14="http://schemas.microsoft.com/office/powerpoint/2010/main" val="1848109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a:t>Next we move what value is in the previous position to 34 into that location.</a:t>
            </a:r>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Up Arrow 55"/>
          <p:cNvSpPr/>
          <p:nvPr/>
        </p:nvSpPr>
        <p:spPr>
          <a:xfrm>
            <a:off x="7679382" y="530120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6455246" y="4581128"/>
            <a:ext cx="1800200" cy="72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Current: 34</a:t>
            </a:r>
            <a:endParaRPr lang="en-IE" sz="2400" dirty="0">
              <a:solidFill>
                <a:schemeClr val="tx1"/>
              </a:solidFill>
            </a:endParaRPr>
          </a:p>
        </p:txBody>
      </p:sp>
    </p:spTree>
    <p:extLst>
      <p:ext uri="{BB962C8B-B14F-4D97-AF65-F5344CB8AC3E}">
        <p14:creationId xmlns:p14="http://schemas.microsoft.com/office/powerpoint/2010/main" val="3892182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Insertion Sort</a:t>
            </a:r>
            <a:endParaRPr lang="en-IE" dirty="0"/>
          </a:p>
        </p:txBody>
      </p:sp>
      <p:sp>
        <p:nvSpPr>
          <p:cNvPr id="5" name="Content Placeholder 4"/>
          <p:cNvSpPr>
            <a:spLocks noGrp="1"/>
          </p:cNvSpPr>
          <p:nvPr>
            <p:ph idx="1"/>
          </p:nvPr>
        </p:nvSpPr>
        <p:spPr/>
        <p:txBody>
          <a:bodyPr>
            <a:normAutofit/>
          </a:bodyPr>
          <a:lstStyle/>
          <a:p>
            <a:r>
              <a:rPr lang="en-IE" dirty="0" smtClean="0"/>
              <a:t>Let’s look at an example:</a:t>
            </a:r>
          </a:p>
        </p:txBody>
      </p:sp>
    </p:spTree>
    <p:extLst>
      <p:ext uri="{BB962C8B-B14F-4D97-AF65-F5344CB8AC3E}">
        <p14:creationId xmlns:p14="http://schemas.microsoft.com/office/powerpoint/2010/main" val="1880319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Next we move what value is in the previous position to 34 into that location.</a:t>
            </a:r>
            <a:endParaRPr lang="en-IE" dirty="0"/>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5</a:t>
            </a:r>
            <a:r>
              <a:rPr lang="en-IE" sz="3200" dirty="0" smtClean="0">
                <a:solidFill>
                  <a:schemeClr val="tx1"/>
                </a:solidFill>
              </a:rPr>
              <a:t>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Up Arrow 55"/>
          <p:cNvSpPr/>
          <p:nvPr/>
        </p:nvSpPr>
        <p:spPr>
          <a:xfrm>
            <a:off x="7679382" y="530120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6455246" y="4581128"/>
            <a:ext cx="1800200" cy="72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Current: 34</a:t>
            </a:r>
            <a:endParaRPr lang="en-IE" sz="2400" dirty="0">
              <a:solidFill>
                <a:schemeClr val="tx1"/>
              </a:solidFill>
            </a:endParaRPr>
          </a:p>
        </p:txBody>
      </p:sp>
      <p:sp>
        <p:nvSpPr>
          <p:cNvPr id="25" name="Up Arrow 24"/>
          <p:cNvSpPr/>
          <p:nvPr/>
        </p:nvSpPr>
        <p:spPr>
          <a:xfrm rot="5400000">
            <a:off x="7291672" y="3285024"/>
            <a:ext cx="360000" cy="360000"/>
          </a:xfrm>
          <a:prstGeom prst="up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53159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And we do that again.</a:t>
            </a:r>
            <a:endParaRPr lang="en-IE" dirty="0"/>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4</a:t>
            </a:r>
            <a:r>
              <a:rPr lang="en-IE" sz="3200" dirty="0" smtClean="0">
                <a:solidFill>
                  <a:schemeClr val="tx1"/>
                </a:solidFill>
              </a:rPr>
              <a:t>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5</a:t>
            </a:r>
            <a:r>
              <a:rPr lang="en-IE" sz="3200" dirty="0" smtClean="0">
                <a:solidFill>
                  <a:schemeClr val="tx1"/>
                </a:solidFill>
              </a:rPr>
              <a:t>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Up Arrow 55"/>
          <p:cNvSpPr/>
          <p:nvPr/>
        </p:nvSpPr>
        <p:spPr>
          <a:xfrm>
            <a:off x="7679382" y="530120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6455246" y="4581128"/>
            <a:ext cx="1800200" cy="72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Current: 34</a:t>
            </a:r>
            <a:endParaRPr lang="en-IE" sz="2400" dirty="0">
              <a:solidFill>
                <a:schemeClr val="tx1"/>
              </a:solidFill>
            </a:endParaRPr>
          </a:p>
        </p:txBody>
      </p:sp>
      <p:sp>
        <p:nvSpPr>
          <p:cNvPr id="24" name="Up Arrow 23"/>
          <p:cNvSpPr/>
          <p:nvPr/>
        </p:nvSpPr>
        <p:spPr>
          <a:xfrm rot="5400000">
            <a:off x="6554964" y="3285024"/>
            <a:ext cx="360000" cy="360000"/>
          </a:xfrm>
          <a:prstGeom prst="up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6150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And again.</a:t>
            </a:r>
            <a:endParaRPr lang="en-IE" dirty="0"/>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4</a:t>
            </a:r>
            <a:r>
              <a:rPr lang="en-IE" sz="3200" dirty="0" smtClean="0">
                <a:solidFill>
                  <a:schemeClr val="tx1"/>
                </a:solidFill>
              </a:rPr>
              <a:t>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5</a:t>
            </a:r>
            <a:r>
              <a:rPr lang="en-IE" sz="3200" dirty="0" smtClean="0">
                <a:solidFill>
                  <a:schemeClr val="tx1"/>
                </a:solidFill>
              </a:rPr>
              <a:t>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Up Arrow 55"/>
          <p:cNvSpPr/>
          <p:nvPr/>
        </p:nvSpPr>
        <p:spPr>
          <a:xfrm>
            <a:off x="7679382" y="530120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6455246" y="4581128"/>
            <a:ext cx="1800200" cy="72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Current: 34</a:t>
            </a:r>
            <a:endParaRPr lang="en-IE" sz="2400" dirty="0">
              <a:solidFill>
                <a:schemeClr val="tx1"/>
              </a:solidFill>
            </a:endParaRPr>
          </a:p>
        </p:txBody>
      </p:sp>
      <p:sp>
        <p:nvSpPr>
          <p:cNvPr id="24" name="Up Arrow 23"/>
          <p:cNvSpPr/>
          <p:nvPr/>
        </p:nvSpPr>
        <p:spPr>
          <a:xfrm rot="5400000">
            <a:off x="5807174" y="3285024"/>
            <a:ext cx="360000" cy="360000"/>
          </a:xfrm>
          <a:prstGeom prst="up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88925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And then we move CURRENT into the correct position.</a:t>
            </a:r>
            <a:endParaRPr lang="en-IE" dirty="0"/>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4</a:t>
            </a:r>
            <a:r>
              <a:rPr lang="en-IE" sz="3200" dirty="0" smtClean="0">
                <a:solidFill>
                  <a:schemeClr val="tx1"/>
                </a:solidFill>
              </a:rPr>
              <a:t>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5</a:t>
            </a:r>
            <a:r>
              <a:rPr lang="en-IE" sz="3200" dirty="0" smtClean="0">
                <a:solidFill>
                  <a:schemeClr val="tx1"/>
                </a:solidFill>
              </a:rPr>
              <a:t>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Up Arrow 55"/>
          <p:cNvSpPr/>
          <p:nvPr/>
        </p:nvSpPr>
        <p:spPr>
          <a:xfrm>
            <a:off x="7679382" y="530120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6455246" y="4581128"/>
            <a:ext cx="1800200" cy="72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Current: 34</a:t>
            </a:r>
            <a:endParaRPr lang="en-IE" sz="2400" dirty="0">
              <a:solidFill>
                <a:schemeClr val="tx1"/>
              </a:solidFill>
            </a:endParaRPr>
          </a:p>
        </p:txBody>
      </p:sp>
    </p:spTree>
    <p:extLst>
      <p:ext uri="{BB962C8B-B14F-4D97-AF65-F5344CB8AC3E}">
        <p14:creationId xmlns:p14="http://schemas.microsoft.com/office/powerpoint/2010/main" val="32256578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And then we move CURRENT into the correct position.</a:t>
            </a:r>
            <a:endParaRPr lang="en-IE" dirty="0"/>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4</a:t>
            </a:r>
            <a:r>
              <a:rPr lang="en-IE" sz="3200" dirty="0" smtClean="0">
                <a:solidFill>
                  <a:schemeClr val="tx1"/>
                </a:solidFill>
              </a:rPr>
              <a:t>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5</a:t>
            </a:r>
            <a:r>
              <a:rPr lang="en-IE" sz="3200" dirty="0" smtClean="0">
                <a:solidFill>
                  <a:schemeClr val="tx1"/>
                </a:solidFill>
              </a:rPr>
              <a:t>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Up Arrow 55"/>
          <p:cNvSpPr/>
          <p:nvPr/>
        </p:nvSpPr>
        <p:spPr>
          <a:xfrm>
            <a:off x="7679382" y="530120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6455246" y="4581128"/>
            <a:ext cx="1800200" cy="7200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tx1"/>
                </a:solidFill>
              </a:rPr>
              <a:t>Current: 34</a:t>
            </a:r>
            <a:endParaRPr lang="en-IE" sz="2400" dirty="0">
              <a:solidFill>
                <a:schemeClr val="tx1"/>
              </a:solidFill>
            </a:endParaRPr>
          </a:p>
        </p:txBody>
      </p:sp>
      <p:sp>
        <p:nvSpPr>
          <p:cNvPr id="4" name="Bent Arrow 3"/>
          <p:cNvSpPr/>
          <p:nvPr/>
        </p:nvSpPr>
        <p:spPr>
          <a:xfrm rot="16200000">
            <a:off x="5250197" y="3877966"/>
            <a:ext cx="1365984" cy="1044116"/>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4670268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3" name="Content Placeholder 2"/>
          <p:cNvSpPr>
            <a:spLocks noGrp="1"/>
          </p:cNvSpPr>
          <p:nvPr>
            <p:ph idx="1"/>
          </p:nvPr>
        </p:nvSpPr>
        <p:spPr/>
        <p:txBody>
          <a:bodyPr/>
          <a:lstStyle/>
          <a:p>
            <a:r>
              <a:rPr lang="en-IE" dirty="0" smtClean="0"/>
              <a:t>And then we move CURRENT into the correct position.</a:t>
            </a:r>
            <a:endParaRPr lang="en-IE" dirty="0"/>
          </a:p>
        </p:txBody>
      </p:sp>
      <p:sp>
        <p:nvSpPr>
          <p:cNvPr id="37" name="Rectangle 36"/>
          <p:cNvSpPr/>
          <p:nvPr/>
        </p:nvSpPr>
        <p:spPr>
          <a:xfrm>
            <a:off x="31428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38" name="Rectangle 37"/>
          <p:cNvSpPr/>
          <p:nvPr/>
        </p:nvSpPr>
        <p:spPr>
          <a:xfrm>
            <a:off x="38629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39" name="Rectangle 38"/>
          <p:cNvSpPr/>
          <p:nvPr/>
        </p:nvSpPr>
        <p:spPr>
          <a:xfrm>
            <a:off x="45830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41" name="Rectangle 40"/>
          <p:cNvSpPr/>
          <p:nvPr/>
        </p:nvSpPr>
        <p:spPr>
          <a:xfrm>
            <a:off x="530311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42" name="Rectangle 41"/>
          <p:cNvSpPr/>
          <p:nvPr/>
        </p:nvSpPr>
        <p:spPr>
          <a:xfrm>
            <a:off x="602319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43" name="Rectangle 42"/>
          <p:cNvSpPr/>
          <p:nvPr/>
        </p:nvSpPr>
        <p:spPr>
          <a:xfrm>
            <a:off x="674327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4</a:t>
            </a:r>
            <a:r>
              <a:rPr lang="en-IE" sz="3200" dirty="0" smtClean="0">
                <a:solidFill>
                  <a:schemeClr val="tx1"/>
                </a:solidFill>
              </a:rPr>
              <a:t>4</a:t>
            </a:r>
            <a:endParaRPr lang="en-IE" dirty="0">
              <a:solidFill>
                <a:schemeClr val="tx1"/>
              </a:solidFill>
            </a:endParaRPr>
          </a:p>
        </p:txBody>
      </p:sp>
      <p:sp>
        <p:nvSpPr>
          <p:cNvPr id="44" name="Rectangle 43"/>
          <p:cNvSpPr/>
          <p:nvPr/>
        </p:nvSpPr>
        <p:spPr>
          <a:xfrm>
            <a:off x="746335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5</a:t>
            </a:r>
            <a:r>
              <a:rPr lang="en-IE" sz="3200" dirty="0" smtClean="0">
                <a:solidFill>
                  <a:schemeClr val="tx1"/>
                </a:solidFill>
              </a:rPr>
              <a:t>4</a:t>
            </a:r>
            <a:endParaRPr lang="en-IE" dirty="0">
              <a:solidFill>
                <a:schemeClr val="tx1"/>
              </a:solidFill>
            </a:endParaRPr>
          </a:p>
        </p:txBody>
      </p:sp>
      <p:sp>
        <p:nvSpPr>
          <p:cNvPr id="45" name="Rectangle 44"/>
          <p:cNvSpPr/>
          <p:nvPr/>
        </p:nvSpPr>
        <p:spPr>
          <a:xfrm>
            <a:off x="8183438" y="2636912"/>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46" name="Rectangle 45"/>
          <p:cNvSpPr/>
          <p:nvPr/>
        </p:nvSpPr>
        <p:spPr>
          <a:xfrm>
            <a:off x="31428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47" name="Rectangle 46"/>
          <p:cNvSpPr/>
          <p:nvPr/>
        </p:nvSpPr>
        <p:spPr>
          <a:xfrm>
            <a:off x="38629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8" name="Rectangle 47"/>
          <p:cNvSpPr/>
          <p:nvPr/>
        </p:nvSpPr>
        <p:spPr>
          <a:xfrm>
            <a:off x="45830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49" name="Rectangle 48"/>
          <p:cNvSpPr/>
          <p:nvPr/>
        </p:nvSpPr>
        <p:spPr>
          <a:xfrm>
            <a:off x="530311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50" name="Rectangle 49"/>
          <p:cNvSpPr/>
          <p:nvPr/>
        </p:nvSpPr>
        <p:spPr>
          <a:xfrm>
            <a:off x="602319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51" name="Rectangle 50"/>
          <p:cNvSpPr/>
          <p:nvPr/>
        </p:nvSpPr>
        <p:spPr>
          <a:xfrm>
            <a:off x="674327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52" name="Rectangle 51"/>
          <p:cNvSpPr/>
          <p:nvPr/>
        </p:nvSpPr>
        <p:spPr>
          <a:xfrm>
            <a:off x="746335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53" name="Rectangle 52"/>
          <p:cNvSpPr/>
          <p:nvPr/>
        </p:nvSpPr>
        <p:spPr>
          <a:xfrm>
            <a:off x="8183438" y="2636912"/>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54" name="Rectangle 53"/>
          <p:cNvSpPr/>
          <p:nvPr/>
        </p:nvSpPr>
        <p:spPr>
          <a:xfrm>
            <a:off x="1783399" y="2731567"/>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55" name="Rectangle 54"/>
          <p:cNvSpPr/>
          <p:nvPr/>
        </p:nvSpPr>
        <p:spPr>
          <a:xfrm>
            <a:off x="3142878" y="2636912"/>
            <a:ext cx="50405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9819856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Insertion Sort</a:t>
            </a:r>
            <a:endParaRPr lang="en-IE" dirty="0"/>
          </a:p>
        </p:txBody>
      </p:sp>
      <p:sp>
        <p:nvSpPr>
          <p:cNvPr id="5" name="Content Placeholder 4"/>
          <p:cNvSpPr>
            <a:spLocks noGrp="1"/>
          </p:cNvSpPr>
          <p:nvPr>
            <p:ph idx="1"/>
          </p:nvPr>
        </p:nvSpPr>
        <p:spPr/>
        <p:txBody>
          <a:bodyPr>
            <a:normAutofit/>
          </a:bodyPr>
          <a:lstStyle/>
          <a:p>
            <a:r>
              <a:rPr lang="en-IE" dirty="0" smtClean="0"/>
              <a:t>The element being added in each time is just to the left of the sorted list.</a:t>
            </a:r>
            <a:endParaRPr lang="en-IE" dirty="0"/>
          </a:p>
          <a:p>
            <a:r>
              <a:rPr lang="en-IE" dirty="0" smtClean="0"/>
              <a:t>So, if the next element is called CURRENT, the largest element in the sorted list is CURRENT – 1.</a:t>
            </a:r>
            <a:endParaRPr lang="en-IE" dirty="0"/>
          </a:p>
          <a:p>
            <a:r>
              <a:rPr lang="en-IE" dirty="0" smtClean="0"/>
              <a:t>So we’ll know if the next element is largest if it is bigger than </a:t>
            </a:r>
            <a:r>
              <a:rPr lang="en-IE" dirty="0"/>
              <a:t>CURRENT – 1.</a:t>
            </a:r>
          </a:p>
          <a:p>
            <a:endParaRPr lang="en-IE" dirty="0" smtClean="0"/>
          </a:p>
        </p:txBody>
      </p:sp>
      <p:sp>
        <p:nvSpPr>
          <p:cNvPr id="3" name="Rectangle 2"/>
          <p:cNvSpPr/>
          <p:nvPr/>
        </p:nvSpPr>
        <p:spPr>
          <a:xfrm>
            <a:off x="2926854" y="5229200"/>
            <a:ext cx="6048672"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2926854" y="5229200"/>
            <a:ext cx="2376264" cy="50405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Sorted sub-list</a:t>
            </a:r>
            <a:endParaRPr lang="en-IE" dirty="0">
              <a:solidFill>
                <a:schemeClr val="tx1"/>
              </a:solidFill>
            </a:endParaRPr>
          </a:p>
        </p:txBody>
      </p:sp>
      <p:sp>
        <p:nvSpPr>
          <p:cNvPr id="7" name="Rectangle 6"/>
          <p:cNvSpPr/>
          <p:nvPr/>
        </p:nvSpPr>
        <p:spPr>
          <a:xfrm>
            <a:off x="5303118" y="5229200"/>
            <a:ext cx="864096" cy="504056"/>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solidFill>
                  <a:schemeClr val="tx1"/>
                </a:solidFill>
              </a:rPr>
              <a:t>Next</a:t>
            </a:r>
          </a:p>
          <a:p>
            <a:pPr algn="ctr"/>
            <a:r>
              <a:rPr lang="en-IE" sz="1400" dirty="0" smtClean="0">
                <a:solidFill>
                  <a:schemeClr val="tx1"/>
                </a:solidFill>
              </a:rPr>
              <a:t>element</a:t>
            </a:r>
            <a:endParaRPr lang="en-IE" sz="1400" dirty="0">
              <a:solidFill>
                <a:schemeClr val="tx1"/>
              </a:solidFill>
            </a:endParaRPr>
          </a:p>
        </p:txBody>
      </p:sp>
      <p:sp>
        <p:nvSpPr>
          <p:cNvPr id="4" name="Rectangle 3"/>
          <p:cNvSpPr/>
          <p:nvPr/>
        </p:nvSpPr>
        <p:spPr>
          <a:xfrm>
            <a:off x="5195595" y="6093296"/>
            <a:ext cx="1095172" cy="369332"/>
          </a:xfrm>
          <a:prstGeom prst="rect">
            <a:avLst/>
          </a:prstGeom>
        </p:spPr>
        <p:txBody>
          <a:bodyPr wrap="none">
            <a:spAutoFit/>
          </a:bodyPr>
          <a:lstStyle/>
          <a:p>
            <a:r>
              <a:rPr lang="en-IE" b="1" dirty="0"/>
              <a:t>CURRENT</a:t>
            </a:r>
          </a:p>
        </p:txBody>
      </p:sp>
      <p:sp>
        <p:nvSpPr>
          <p:cNvPr id="8" name="Up Arrow 7"/>
          <p:cNvSpPr/>
          <p:nvPr/>
        </p:nvSpPr>
        <p:spPr>
          <a:xfrm>
            <a:off x="5574562" y="5774821"/>
            <a:ext cx="325022" cy="36004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9495874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67614" y="2852936"/>
            <a:ext cx="2160240" cy="100811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normAutofit/>
          </a:bodyPr>
          <a:lstStyle/>
          <a:p>
            <a:r>
              <a:rPr lang="en-GB" dirty="0"/>
              <a:t>Insertion Sort</a:t>
            </a:r>
            <a:endParaRPr lang="en-IE" dirty="0"/>
          </a:p>
        </p:txBody>
      </p:sp>
      <p:sp>
        <p:nvSpPr>
          <p:cNvPr id="5" name="Content Placeholder 4"/>
          <p:cNvSpPr>
            <a:spLocks noGrp="1"/>
          </p:cNvSpPr>
          <p:nvPr>
            <p:ph idx="1"/>
          </p:nvPr>
        </p:nvSpPr>
        <p:spPr/>
        <p:txBody>
          <a:bodyPr>
            <a:normAutofit fontScale="85000" lnSpcReduction="20000"/>
          </a:bodyPr>
          <a:lstStyle/>
          <a:p>
            <a:r>
              <a:rPr lang="en-IE" dirty="0" smtClean="0"/>
              <a:t>Structured English:</a:t>
            </a:r>
          </a:p>
          <a:p>
            <a:endParaRPr lang="en-IE" dirty="0" smtClean="0"/>
          </a:p>
          <a:p>
            <a:pPr marL="0" indent="0">
              <a:buNone/>
            </a:pPr>
            <a:r>
              <a:rPr lang="en-IE" dirty="0" smtClean="0"/>
              <a:t>FOR each element from the second TO the end of the list</a:t>
            </a:r>
          </a:p>
          <a:p>
            <a:pPr marL="0" indent="0">
              <a:buNone/>
            </a:pPr>
            <a:r>
              <a:rPr lang="en-IE" dirty="0"/>
              <a:t> </a:t>
            </a:r>
            <a:r>
              <a:rPr lang="en-IE" dirty="0" smtClean="0"/>
              <a:t>   DO Remember the current position and value</a:t>
            </a:r>
          </a:p>
          <a:p>
            <a:pPr marL="0" indent="0">
              <a:buNone/>
            </a:pPr>
            <a:r>
              <a:rPr lang="en-IE" dirty="0"/>
              <a:t> </a:t>
            </a:r>
            <a:r>
              <a:rPr lang="en-IE" dirty="0" smtClean="0"/>
              <a:t>       WHILE the previous element is bigger than current</a:t>
            </a:r>
          </a:p>
          <a:p>
            <a:pPr marL="0" indent="0">
              <a:buNone/>
            </a:pPr>
            <a:r>
              <a:rPr lang="en-IE" dirty="0"/>
              <a:t> </a:t>
            </a:r>
            <a:r>
              <a:rPr lang="en-IE" dirty="0" smtClean="0"/>
              <a:t>           DO Move the previous element into current’s position</a:t>
            </a:r>
          </a:p>
          <a:p>
            <a:pPr marL="0" indent="0">
              <a:buNone/>
            </a:pPr>
            <a:r>
              <a:rPr lang="en-IE" dirty="0"/>
              <a:t> </a:t>
            </a:r>
            <a:r>
              <a:rPr lang="en-IE" dirty="0" smtClean="0"/>
              <a:t>       END WHILE</a:t>
            </a:r>
          </a:p>
          <a:p>
            <a:pPr marL="0" indent="0">
              <a:buNone/>
            </a:pPr>
            <a:r>
              <a:rPr lang="en-IE" dirty="0"/>
              <a:t> </a:t>
            </a:r>
            <a:r>
              <a:rPr lang="en-IE" dirty="0" smtClean="0"/>
              <a:t>   We’ve reached the position in the list that current should be</a:t>
            </a:r>
          </a:p>
          <a:p>
            <a:pPr marL="0" indent="0">
              <a:buNone/>
            </a:pPr>
            <a:r>
              <a:rPr lang="en-IE" dirty="0"/>
              <a:t> </a:t>
            </a:r>
            <a:r>
              <a:rPr lang="en-IE" dirty="0" smtClean="0"/>
              <a:t>   Put it in</a:t>
            </a:r>
          </a:p>
          <a:p>
            <a:pPr marL="0" indent="0">
              <a:buNone/>
            </a:pPr>
            <a:r>
              <a:rPr lang="en-IE" dirty="0" smtClean="0"/>
              <a:t>END FOR</a:t>
            </a:r>
          </a:p>
        </p:txBody>
      </p:sp>
      <p:sp>
        <p:nvSpPr>
          <p:cNvPr id="3" name="TextBox 2"/>
          <p:cNvSpPr txBox="1"/>
          <p:nvPr/>
        </p:nvSpPr>
        <p:spPr>
          <a:xfrm>
            <a:off x="9767614" y="2882553"/>
            <a:ext cx="2181495" cy="923330"/>
          </a:xfrm>
          <a:prstGeom prst="rect">
            <a:avLst/>
          </a:prstGeom>
          <a:noFill/>
        </p:spPr>
        <p:txBody>
          <a:bodyPr wrap="none" rtlCol="0">
            <a:spAutoFit/>
          </a:bodyPr>
          <a:lstStyle/>
          <a:p>
            <a:r>
              <a:rPr lang="en-IE" dirty="0" smtClean="0"/>
              <a:t>NOTE: The Previous </a:t>
            </a:r>
          </a:p>
          <a:p>
            <a:r>
              <a:rPr lang="en-IE" dirty="0"/>
              <a:t>E</a:t>
            </a:r>
            <a:r>
              <a:rPr lang="en-IE" dirty="0" smtClean="0"/>
              <a:t>lement is the end of</a:t>
            </a:r>
          </a:p>
          <a:p>
            <a:r>
              <a:rPr lang="en-IE" dirty="0"/>
              <a:t>t</a:t>
            </a:r>
            <a:r>
              <a:rPr lang="en-IE" dirty="0" smtClean="0"/>
              <a:t>he sorted sub-list</a:t>
            </a:r>
            <a:endParaRPr lang="en-IE" dirty="0"/>
          </a:p>
        </p:txBody>
      </p:sp>
      <p:sp>
        <p:nvSpPr>
          <p:cNvPr id="6" name="Right Arrow 5"/>
          <p:cNvSpPr/>
          <p:nvPr/>
        </p:nvSpPr>
        <p:spPr>
          <a:xfrm rot="10800000">
            <a:off x="8615486" y="3314600"/>
            <a:ext cx="1152128" cy="25841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975534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558" y="1268760"/>
            <a:ext cx="10729192" cy="547260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sz="2400" b="1" dirty="0">
                <a:latin typeface="Courier New" panose="02070309020205020404" pitchFamily="49" charset="0"/>
                <a:cs typeface="Courier New" panose="02070309020205020404" pitchFamily="49" charset="0"/>
              </a:rPr>
              <a:t>PROGRAM </a:t>
            </a:r>
            <a:r>
              <a:rPr lang="en-IE" sz="2400" dirty="0" err="1" smtClean="0">
                <a:latin typeface="Courier New" panose="02070309020205020404" pitchFamily="49" charset="0"/>
                <a:cs typeface="Courier New" panose="02070309020205020404" pitchFamily="49" charset="0"/>
              </a:rPr>
              <a:t>InsertionSort</a:t>
            </a:r>
            <a:r>
              <a:rPr lang="en-IE" sz="2400" dirty="0" smtClean="0">
                <a:latin typeface="Courier New" panose="02070309020205020404" pitchFamily="49" charset="0"/>
                <a:cs typeface="Courier New" panose="02070309020205020404" pitchFamily="49" charset="0"/>
              </a:rPr>
              <a:t>:</a:t>
            </a:r>
            <a:endParaRPr lang="en-IE" sz="2400" dirty="0">
              <a:latin typeface="Courier New" panose="02070309020205020404" pitchFamily="49" charset="0"/>
              <a:cs typeface="Courier New" panose="02070309020205020404" pitchFamily="49" charset="0"/>
            </a:endParaRPr>
          </a:p>
          <a:p>
            <a:pPr marL="57150" indent="0">
              <a:buNone/>
            </a:pPr>
            <a:r>
              <a:rPr lang="en-IE" sz="2400" b="1" dirty="0">
                <a:latin typeface="Courier New" panose="02070309020205020404" pitchFamily="49" charset="0"/>
                <a:cs typeface="Courier New" panose="02070309020205020404" pitchFamily="49" charset="0"/>
              </a:rPr>
              <a:t>    Integer</a:t>
            </a:r>
            <a:r>
              <a:rPr lang="en-IE" sz="2400" dirty="0">
                <a:latin typeface="Courier New" panose="02070309020205020404" pitchFamily="49" charset="0"/>
                <a:cs typeface="Courier New" panose="02070309020205020404" pitchFamily="49" charset="0"/>
              </a:rPr>
              <a:t> </a:t>
            </a:r>
            <a:r>
              <a:rPr lang="en-IE" sz="2400" dirty="0" smtClean="0">
                <a:latin typeface="Courier New" panose="02070309020205020404" pitchFamily="49" charset="0"/>
                <a:cs typeface="Courier New" panose="02070309020205020404" pitchFamily="49" charset="0"/>
              </a:rPr>
              <a:t>Array[8</a:t>
            </a:r>
            <a:r>
              <a:rPr lang="en-IE" sz="2400" dirty="0">
                <a:latin typeface="Courier New" panose="02070309020205020404" pitchFamily="49" charset="0"/>
                <a:cs typeface="Courier New" panose="02070309020205020404" pitchFamily="49" charset="0"/>
              </a:rPr>
              <a:t>] &lt;- {44,23,42,33,16,54,34,18};</a:t>
            </a:r>
          </a:p>
          <a:p>
            <a:pPr marL="857250" lvl="2" indent="0">
              <a:buNone/>
            </a:pPr>
            <a:r>
              <a:rPr lang="en-IE" b="1" dirty="0">
                <a:latin typeface="Courier New" panose="02070309020205020404" pitchFamily="49" charset="0"/>
                <a:cs typeface="Courier New" panose="02070309020205020404" pitchFamily="49" charset="0"/>
              </a:rPr>
              <a:t>FOR </a:t>
            </a:r>
            <a:r>
              <a:rPr lang="en-IE" dirty="0" smtClean="0">
                <a:latin typeface="Courier New" panose="02070309020205020404" pitchFamily="49" charset="0"/>
                <a:cs typeface="Courier New" panose="02070309020205020404" pitchFamily="49" charset="0"/>
              </a:rPr>
              <a:t>Index</a:t>
            </a:r>
            <a:r>
              <a:rPr lang="en-IE" b="1" dirty="0" smtClean="0">
                <a:latin typeface="Courier New" panose="02070309020205020404" pitchFamily="49" charset="0"/>
                <a:cs typeface="Courier New" panose="02070309020205020404" pitchFamily="49" charset="0"/>
              </a:rPr>
              <a:t> </a:t>
            </a:r>
            <a:r>
              <a:rPr lang="en-IE" b="1" dirty="0">
                <a:latin typeface="Courier New" panose="02070309020205020404" pitchFamily="49" charset="0"/>
                <a:cs typeface="Courier New" panose="02070309020205020404" pitchFamily="49" charset="0"/>
              </a:rPr>
              <a:t>IN </a:t>
            </a:r>
            <a:r>
              <a:rPr lang="en-IE" dirty="0" smtClean="0">
                <a:latin typeface="Courier New" panose="02070309020205020404" pitchFamily="49" charset="0"/>
                <a:cs typeface="Courier New" panose="02070309020205020404" pitchFamily="49" charset="0"/>
              </a:rPr>
              <a:t>1</a:t>
            </a:r>
            <a:r>
              <a:rPr lang="en-IE" b="1" dirty="0" smtClean="0">
                <a:latin typeface="Courier New" panose="02070309020205020404" pitchFamily="49" charset="0"/>
                <a:cs typeface="Courier New" panose="02070309020205020404" pitchFamily="49" charset="0"/>
              </a:rPr>
              <a:t> </a:t>
            </a:r>
            <a:r>
              <a:rPr lang="en-IE" b="1" dirty="0">
                <a:latin typeface="Courier New" panose="02070309020205020404" pitchFamily="49" charset="0"/>
                <a:cs typeface="Courier New" panose="02070309020205020404" pitchFamily="49" charset="0"/>
              </a:rPr>
              <a:t>TO</a:t>
            </a:r>
            <a:r>
              <a:rPr lang="en-IE" dirty="0">
                <a:latin typeface="Courier New" panose="02070309020205020404" pitchFamily="49" charset="0"/>
                <a:cs typeface="Courier New" panose="02070309020205020404" pitchFamily="49" charset="0"/>
              </a:rPr>
              <a:t> </a:t>
            </a:r>
            <a:r>
              <a:rPr lang="en-IE" dirty="0" smtClean="0">
                <a:latin typeface="Courier New" panose="02070309020205020404" pitchFamily="49" charset="0"/>
                <a:cs typeface="Courier New" panose="02070309020205020404" pitchFamily="49" charset="0"/>
              </a:rPr>
              <a:t>N</a:t>
            </a:r>
            <a:endParaRPr lang="en-IE" dirty="0">
              <a:latin typeface="Courier New" panose="02070309020205020404" pitchFamily="49" charset="0"/>
              <a:cs typeface="Courier New" panose="02070309020205020404" pitchFamily="49" charset="0"/>
            </a:endParaRPr>
          </a:p>
          <a:p>
            <a:pPr marL="857250" lvl="2" indent="0">
              <a:buNone/>
            </a:pPr>
            <a:r>
              <a:rPr lang="en-IE" dirty="0">
                <a:latin typeface="Courier New" panose="02070309020205020404" pitchFamily="49" charset="0"/>
                <a:cs typeface="Courier New" panose="02070309020205020404" pitchFamily="49" charset="0"/>
              </a:rPr>
              <a:t> </a:t>
            </a:r>
            <a:r>
              <a:rPr lang="en-IE" dirty="0" smtClean="0">
                <a:latin typeface="Courier New" panose="02070309020205020404" pitchFamily="49" charset="0"/>
                <a:cs typeface="Courier New" panose="02070309020205020404" pitchFamily="49" charset="0"/>
              </a:rPr>
              <a:t>   </a:t>
            </a:r>
            <a:r>
              <a:rPr lang="en-IE" b="1" dirty="0" smtClean="0">
                <a:latin typeface="Courier New" panose="02070309020205020404" pitchFamily="49" charset="0"/>
                <a:cs typeface="Courier New" panose="02070309020205020404" pitchFamily="49" charset="0"/>
              </a:rPr>
              <a:t>DO</a:t>
            </a:r>
            <a:r>
              <a:rPr lang="en-IE" dirty="0" smtClean="0">
                <a:latin typeface="Courier New" panose="02070309020205020404" pitchFamily="49" charset="0"/>
                <a:cs typeface="Courier New" panose="02070309020205020404" pitchFamily="49" charset="0"/>
              </a:rPr>
              <a:t> current = Array[index];</a:t>
            </a:r>
          </a:p>
          <a:p>
            <a:pPr marL="857250" lvl="2" indent="0">
              <a:buNone/>
            </a:pPr>
            <a:r>
              <a:rPr lang="en-IE" dirty="0" smtClean="0">
                <a:latin typeface="Courier New" panose="02070309020205020404" pitchFamily="49" charset="0"/>
                <a:cs typeface="Courier New" panose="02070309020205020404" pitchFamily="49" charset="0"/>
              </a:rPr>
              <a:t>    </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 index;</a:t>
            </a:r>
            <a:endParaRPr lang="en-IE" b="1" dirty="0" smtClean="0">
              <a:latin typeface="Courier New" panose="02070309020205020404" pitchFamily="49" charset="0"/>
              <a:cs typeface="Courier New" panose="02070309020205020404" pitchFamily="49" charset="0"/>
            </a:endParaRPr>
          </a:p>
          <a:p>
            <a:pPr marL="857250" lvl="2" indent="0">
              <a:buNone/>
            </a:pPr>
            <a:r>
              <a:rPr lang="en-IE" b="1" dirty="0" smtClean="0">
                <a:latin typeface="Courier New" panose="02070309020205020404" pitchFamily="49" charset="0"/>
                <a:cs typeface="Courier New" panose="02070309020205020404" pitchFamily="49" charset="0"/>
              </a:rPr>
              <a:t>    WHILE (</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&gt; 0 and Array[</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 1] &gt; current)</a:t>
            </a:r>
            <a:endParaRPr lang="en-IE" dirty="0">
              <a:latin typeface="Courier New" panose="02070309020205020404" pitchFamily="49" charset="0"/>
              <a:cs typeface="Courier New" panose="02070309020205020404" pitchFamily="49" charset="0"/>
            </a:endParaRPr>
          </a:p>
          <a:p>
            <a:pPr marL="857250" lvl="2" indent="0">
              <a:buNone/>
            </a:pPr>
            <a:r>
              <a:rPr lang="en-IE" b="1" dirty="0">
                <a:latin typeface="Courier New" panose="02070309020205020404" pitchFamily="49" charset="0"/>
                <a:cs typeface="Courier New" panose="02070309020205020404" pitchFamily="49" charset="0"/>
              </a:rPr>
              <a:t>       DO </a:t>
            </a:r>
            <a:r>
              <a:rPr lang="en-IE" dirty="0" smtClean="0">
                <a:latin typeface="Courier New" panose="02070309020205020404" pitchFamily="49" charset="0"/>
                <a:cs typeface="Courier New" panose="02070309020205020404" pitchFamily="49" charset="0"/>
              </a:rPr>
              <a:t>Array[</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&lt;- Array[</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- 1];</a:t>
            </a:r>
            <a:endParaRPr lang="en-IE" dirty="0">
              <a:latin typeface="Courier New" panose="02070309020205020404" pitchFamily="49" charset="0"/>
              <a:cs typeface="Courier New" panose="02070309020205020404" pitchFamily="49" charset="0"/>
            </a:endParaRPr>
          </a:p>
          <a:p>
            <a:pPr marL="857250" lvl="2" indent="0">
              <a:buNone/>
            </a:pPr>
            <a:r>
              <a:rPr lang="en-IE" dirty="0" smtClean="0">
                <a:latin typeface="Courier New" panose="02070309020205020404" pitchFamily="49" charset="0"/>
                <a:cs typeface="Courier New" panose="02070309020205020404" pitchFamily="49" charset="0"/>
              </a:rPr>
              <a:t>          </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 </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- 1;</a:t>
            </a:r>
            <a:endParaRPr lang="en-IE" dirty="0">
              <a:latin typeface="Courier New" panose="02070309020205020404" pitchFamily="49" charset="0"/>
              <a:cs typeface="Courier New" panose="02070309020205020404" pitchFamily="49" charset="0"/>
            </a:endParaRPr>
          </a:p>
          <a:p>
            <a:pPr marL="857250" lvl="2" indent="0">
              <a:buNone/>
            </a:pPr>
            <a:r>
              <a:rPr lang="en-IE" b="1" dirty="0">
                <a:latin typeface="Courier New" panose="02070309020205020404" pitchFamily="49" charset="0"/>
                <a:cs typeface="Courier New" panose="02070309020205020404" pitchFamily="49" charset="0"/>
              </a:rPr>
              <a:t>      </a:t>
            </a:r>
            <a:r>
              <a:rPr lang="en-IE" b="1" dirty="0" smtClean="0">
                <a:latin typeface="Courier New" panose="02070309020205020404" pitchFamily="49" charset="0"/>
                <a:cs typeface="Courier New" panose="02070309020205020404" pitchFamily="49" charset="0"/>
              </a:rPr>
              <a:t>ENDWHILE;</a:t>
            </a:r>
          </a:p>
          <a:p>
            <a:pPr marL="857250" lvl="2" indent="0">
              <a:buNone/>
            </a:pPr>
            <a:r>
              <a:rPr lang="en-IE" dirty="0">
                <a:latin typeface="Courier New" panose="02070309020205020404" pitchFamily="49" charset="0"/>
                <a:cs typeface="Courier New" panose="02070309020205020404" pitchFamily="49" charset="0"/>
              </a:rPr>
              <a:t> </a:t>
            </a:r>
            <a:r>
              <a:rPr lang="en-IE" dirty="0" smtClean="0">
                <a:latin typeface="Courier New" panose="02070309020205020404" pitchFamily="49" charset="0"/>
                <a:cs typeface="Courier New" panose="02070309020205020404" pitchFamily="49" charset="0"/>
              </a:rPr>
              <a:t>     Array[</a:t>
            </a:r>
            <a:r>
              <a:rPr lang="en-IE" dirty="0" err="1" smtClean="0">
                <a:latin typeface="Courier New" panose="02070309020205020404" pitchFamily="49" charset="0"/>
                <a:cs typeface="Courier New" panose="02070309020205020404" pitchFamily="49" charset="0"/>
              </a:rPr>
              <a:t>pos</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 </a:t>
            </a:r>
            <a:r>
              <a:rPr lang="en-IE" dirty="0" smtClean="0">
                <a:latin typeface="Courier New" panose="02070309020205020404" pitchFamily="49" charset="0"/>
                <a:cs typeface="Courier New" panose="02070309020205020404" pitchFamily="49" charset="0"/>
              </a:rPr>
              <a:t>current;</a:t>
            </a:r>
            <a:endParaRPr lang="en-IE" b="1" dirty="0">
              <a:latin typeface="Courier New" panose="02070309020205020404" pitchFamily="49" charset="0"/>
              <a:cs typeface="Courier New" panose="02070309020205020404" pitchFamily="49" charset="0"/>
            </a:endParaRPr>
          </a:p>
          <a:p>
            <a:pPr marL="857250" lvl="2" indent="0">
              <a:buNone/>
            </a:pPr>
            <a:r>
              <a:rPr lang="en-IE" b="1" dirty="0" smtClean="0">
                <a:latin typeface="Courier New" panose="02070309020205020404" pitchFamily="49" charset="0"/>
                <a:cs typeface="Courier New" panose="02070309020205020404" pitchFamily="49" charset="0"/>
              </a:rPr>
              <a:t>ENDFOR</a:t>
            </a:r>
            <a:r>
              <a:rPr lang="en-IE" b="1" dirty="0">
                <a:latin typeface="Courier New" panose="02070309020205020404" pitchFamily="49" charset="0"/>
                <a:cs typeface="Courier New" panose="02070309020205020404" pitchFamily="49" charset="0"/>
              </a:rPr>
              <a:t>;</a:t>
            </a:r>
          </a:p>
          <a:p>
            <a:pPr marL="0" lvl="2" indent="0">
              <a:buNone/>
            </a:pPr>
            <a:r>
              <a:rPr lang="en-IE" b="1" dirty="0">
                <a:latin typeface="Courier New" panose="02070309020205020404" pitchFamily="49" charset="0"/>
                <a:cs typeface="Courier New" panose="02070309020205020404" pitchFamily="49" charset="0"/>
              </a:rPr>
              <a:t>END.</a:t>
            </a:r>
          </a:p>
        </p:txBody>
      </p:sp>
      <p:sp>
        <p:nvSpPr>
          <p:cNvPr id="2" name="Title 1"/>
          <p:cNvSpPr>
            <a:spLocks noGrp="1"/>
          </p:cNvSpPr>
          <p:nvPr>
            <p:ph type="title"/>
          </p:nvPr>
        </p:nvSpPr>
        <p:spPr/>
        <p:txBody>
          <a:bodyPr>
            <a:normAutofit/>
          </a:bodyPr>
          <a:lstStyle/>
          <a:p>
            <a:r>
              <a:rPr lang="en-GB" dirty="0" smtClean="0"/>
              <a:t>Insertion </a:t>
            </a:r>
            <a:r>
              <a:rPr lang="en-GB" dirty="0"/>
              <a:t>Sort</a:t>
            </a:r>
            <a:endParaRPr lang="en-IE" dirty="0"/>
          </a:p>
        </p:txBody>
      </p:sp>
      <p:sp>
        <p:nvSpPr>
          <p:cNvPr id="15" name="Rounded Rectangle 14"/>
          <p:cNvSpPr/>
          <p:nvPr/>
        </p:nvSpPr>
        <p:spPr>
          <a:xfrm>
            <a:off x="9911630" y="2492896"/>
            <a:ext cx="2160240" cy="100811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extBox 13"/>
          <p:cNvSpPr txBox="1"/>
          <p:nvPr/>
        </p:nvSpPr>
        <p:spPr>
          <a:xfrm>
            <a:off x="9911630" y="2577678"/>
            <a:ext cx="2115707" cy="923330"/>
          </a:xfrm>
          <a:prstGeom prst="rect">
            <a:avLst/>
          </a:prstGeom>
          <a:noFill/>
        </p:spPr>
        <p:txBody>
          <a:bodyPr wrap="none" rtlCol="0">
            <a:spAutoFit/>
          </a:bodyPr>
          <a:lstStyle/>
          <a:p>
            <a:r>
              <a:rPr lang="en-IE" dirty="0" smtClean="0"/>
              <a:t>NOTE: If you have</a:t>
            </a:r>
          </a:p>
          <a:p>
            <a:r>
              <a:rPr lang="en-IE" dirty="0" smtClean="0"/>
              <a:t>reached the start of</a:t>
            </a:r>
          </a:p>
          <a:p>
            <a:r>
              <a:rPr lang="en-IE" dirty="0" smtClean="0"/>
              <a:t>the list, STOP!</a:t>
            </a:r>
            <a:endParaRPr lang="en-IE" dirty="0"/>
          </a:p>
        </p:txBody>
      </p:sp>
      <p:sp>
        <p:nvSpPr>
          <p:cNvPr id="3" name="Bent Arrow 2"/>
          <p:cNvSpPr/>
          <p:nvPr/>
        </p:nvSpPr>
        <p:spPr>
          <a:xfrm rot="5400000" flipV="1">
            <a:off x="6959302" y="692696"/>
            <a:ext cx="504056" cy="5400600"/>
          </a:xfrm>
          <a:prstGeom prst="bentArrow">
            <a:avLst>
              <a:gd name="adj1" fmla="val 15380"/>
              <a:gd name="adj2" fmla="val 25000"/>
              <a:gd name="adj3" fmla="val 25000"/>
              <a:gd name="adj4" fmla="val 4375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2853140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5" name="Content Placeholder 4"/>
          <p:cNvSpPr>
            <a:spLocks noGrp="1"/>
          </p:cNvSpPr>
          <p:nvPr>
            <p:ph idx="1"/>
          </p:nvPr>
        </p:nvSpPr>
        <p:spPr/>
        <p:txBody>
          <a:bodyPr>
            <a:normAutofit/>
          </a:bodyPr>
          <a:lstStyle/>
          <a:p>
            <a:r>
              <a:rPr lang="en-IE" dirty="0" smtClean="0"/>
              <a:t>Complexity of Insertion Sort</a:t>
            </a:r>
          </a:p>
          <a:p>
            <a:endParaRPr lang="en-IE" dirty="0" smtClean="0"/>
          </a:p>
          <a:p>
            <a:pPr lvl="1"/>
            <a:r>
              <a:rPr lang="en-IE" dirty="0" smtClean="0"/>
              <a:t>Best-case scenario complexity = O(N)</a:t>
            </a:r>
          </a:p>
          <a:p>
            <a:pPr lvl="1"/>
            <a:r>
              <a:rPr lang="en-IE" dirty="0" smtClean="0"/>
              <a:t>Average complexity = O(N</a:t>
            </a:r>
            <a:r>
              <a:rPr lang="en-IE" baseline="30000" dirty="0" smtClean="0"/>
              <a:t>2</a:t>
            </a:r>
            <a:r>
              <a:rPr lang="en-IE" dirty="0" smtClean="0"/>
              <a:t>)</a:t>
            </a:r>
          </a:p>
          <a:p>
            <a:pPr lvl="1"/>
            <a:r>
              <a:rPr lang="en-IE" dirty="0" smtClean="0"/>
              <a:t>Worst-case </a:t>
            </a:r>
            <a:r>
              <a:rPr lang="en-IE" dirty="0"/>
              <a:t>scenario complexity = </a:t>
            </a:r>
            <a:r>
              <a:rPr lang="en-IE" dirty="0" smtClean="0"/>
              <a:t>O(</a:t>
            </a:r>
            <a:r>
              <a:rPr lang="en-IE" dirty="0"/>
              <a:t>N</a:t>
            </a:r>
            <a:r>
              <a:rPr lang="en-IE" baseline="30000" dirty="0"/>
              <a:t>2</a:t>
            </a:r>
            <a:r>
              <a:rPr lang="en-IE" dirty="0" smtClean="0"/>
              <a:t>)</a:t>
            </a:r>
            <a:endParaRPr lang="en-IE" dirty="0"/>
          </a:p>
        </p:txBody>
      </p:sp>
    </p:spTree>
    <p:extLst>
      <p:ext uri="{BB962C8B-B14F-4D97-AF65-F5344CB8AC3E}">
        <p14:creationId xmlns:p14="http://schemas.microsoft.com/office/powerpoint/2010/main" val="1403471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4" name="Rectangle 3"/>
          <p:cNvSpPr/>
          <p:nvPr/>
        </p:nvSpPr>
        <p:spPr>
          <a:xfrm>
            <a:off x="3142878" y="1340768"/>
            <a:ext cx="14401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911909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dirty="0">
                <a:latin typeface="+mj-lt"/>
              </a:rPr>
              <a:t> </a:t>
            </a:r>
          </a:p>
          <a:p>
            <a:endParaRPr lang="en-GB" altLang="en-US"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0412" cy="6858000"/>
          </a:xfrm>
          <a:prstGeom prst="rect">
            <a:avLst/>
          </a:prstGeom>
        </p:spPr>
      </p:pic>
    </p:spTree>
    <p:extLst>
      <p:ext uri="{BB962C8B-B14F-4D97-AF65-F5344CB8AC3E}">
        <p14:creationId xmlns:p14="http://schemas.microsoft.com/office/powerpoint/2010/main" val="481920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Up Arrow 24"/>
          <p:cNvSpPr/>
          <p:nvPr/>
        </p:nvSpPr>
        <p:spPr>
          <a:xfrm>
            <a:off x="4006974"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Rectangle 3"/>
          <p:cNvSpPr/>
          <p:nvPr/>
        </p:nvSpPr>
        <p:spPr>
          <a:xfrm>
            <a:off x="3142878" y="1340768"/>
            <a:ext cx="14401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Oval 26"/>
          <p:cNvSpPr/>
          <p:nvPr/>
        </p:nvSpPr>
        <p:spPr>
          <a:xfrm>
            <a:off x="386295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851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14401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p:cNvSpPr/>
          <p:nvPr/>
        </p:nvSpPr>
        <p:spPr>
          <a:xfrm>
            <a:off x="314287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U-Turn Arrow 36"/>
          <p:cNvSpPr/>
          <p:nvPr/>
        </p:nvSpPr>
        <p:spPr>
          <a:xfrm rot="10800000">
            <a:off x="3286894" y="2456824"/>
            <a:ext cx="1008112" cy="792088"/>
          </a:xfrm>
          <a:prstGeom prst="uturnArrow">
            <a:avLst>
              <a:gd name="adj1" fmla="val 25000"/>
              <a:gd name="adj2" fmla="val 25000"/>
              <a:gd name="adj3" fmla="val 33745"/>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040496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Up Arrow 24"/>
          <p:cNvSpPr/>
          <p:nvPr/>
        </p:nvSpPr>
        <p:spPr>
          <a:xfrm>
            <a:off x="4655046"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3142878" y="1340768"/>
            <a:ext cx="144016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17067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5" name="Up Arrow 24"/>
          <p:cNvSpPr/>
          <p:nvPr/>
        </p:nvSpPr>
        <p:spPr>
          <a:xfrm>
            <a:off x="4655046" y="2420888"/>
            <a:ext cx="468052" cy="648072"/>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3142878" y="1340768"/>
            <a:ext cx="216024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Oval 27"/>
          <p:cNvSpPr/>
          <p:nvPr/>
        </p:nvSpPr>
        <p:spPr>
          <a:xfrm>
            <a:off x="458303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45166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Insertion Sort</a:t>
            </a:r>
            <a:endParaRPr lang="en-IE" dirty="0"/>
          </a:p>
        </p:txBody>
      </p:sp>
      <p:sp>
        <p:nvSpPr>
          <p:cNvPr id="18" name="Rectangle 17"/>
          <p:cNvSpPr/>
          <p:nvPr/>
        </p:nvSpPr>
        <p:spPr>
          <a:xfrm>
            <a:off x="31428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sz="1400" dirty="0">
              <a:solidFill>
                <a:schemeClr val="tx1"/>
              </a:solidFill>
            </a:endParaRPr>
          </a:p>
        </p:txBody>
      </p:sp>
      <p:sp>
        <p:nvSpPr>
          <p:cNvPr id="19" name="Rectangle 18"/>
          <p:cNvSpPr/>
          <p:nvPr/>
        </p:nvSpPr>
        <p:spPr>
          <a:xfrm>
            <a:off x="38629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20" name="Rectangle 19"/>
          <p:cNvSpPr/>
          <p:nvPr/>
        </p:nvSpPr>
        <p:spPr>
          <a:xfrm>
            <a:off x="45830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dirty="0">
              <a:solidFill>
                <a:schemeClr val="tx1"/>
              </a:solidFill>
            </a:endParaRPr>
          </a:p>
        </p:txBody>
      </p:sp>
      <p:sp>
        <p:nvSpPr>
          <p:cNvPr id="21" name="Rectangle 20"/>
          <p:cNvSpPr/>
          <p:nvPr/>
        </p:nvSpPr>
        <p:spPr>
          <a:xfrm>
            <a:off x="530311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22" name="Rectangle 21"/>
          <p:cNvSpPr/>
          <p:nvPr/>
        </p:nvSpPr>
        <p:spPr>
          <a:xfrm>
            <a:off x="602319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23" name="Rectangle 22"/>
          <p:cNvSpPr/>
          <p:nvPr/>
        </p:nvSpPr>
        <p:spPr>
          <a:xfrm>
            <a:off x="674327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24" name="Rectangle 23"/>
          <p:cNvSpPr/>
          <p:nvPr/>
        </p:nvSpPr>
        <p:spPr>
          <a:xfrm>
            <a:off x="746335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26" name="Rectangle 25"/>
          <p:cNvSpPr/>
          <p:nvPr/>
        </p:nvSpPr>
        <p:spPr>
          <a:xfrm>
            <a:off x="8183438"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29" name="Rectangle 28"/>
          <p:cNvSpPr/>
          <p:nvPr/>
        </p:nvSpPr>
        <p:spPr>
          <a:xfrm>
            <a:off x="31428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30" name="Rectangle 29"/>
          <p:cNvSpPr/>
          <p:nvPr/>
        </p:nvSpPr>
        <p:spPr>
          <a:xfrm>
            <a:off x="38629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45830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32" name="Rectangle 31"/>
          <p:cNvSpPr/>
          <p:nvPr/>
        </p:nvSpPr>
        <p:spPr>
          <a:xfrm>
            <a:off x="530311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33" name="Rectangle 32"/>
          <p:cNvSpPr/>
          <p:nvPr/>
        </p:nvSpPr>
        <p:spPr>
          <a:xfrm>
            <a:off x="602319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34" name="Rectangle 33"/>
          <p:cNvSpPr/>
          <p:nvPr/>
        </p:nvSpPr>
        <p:spPr>
          <a:xfrm>
            <a:off x="674327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35" name="Rectangle 34"/>
          <p:cNvSpPr/>
          <p:nvPr/>
        </p:nvSpPr>
        <p:spPr>
          <a:xfrm>
            <a:off x="746335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36" name="Rectangle 35"/>
          <p:cNvSpPr/>
          <p:nvPr/>
        </p:nvSpPr>
        <p:spPr>
          <a:xfrm>
            <a:off x="8183438"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40" name="Rectangle 39"/>
          <p:cNvSpPr/>
          <p:nvPr/>
        </p:nvSpPr>
        <p:spPr>
          <a:xfrm>
            <a:off x="1783399" y="1435423"/>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7" name="Rectangle 26"/>
          <p:cNvSpPr/>
          <p:nvPr/>
        </p:nvSpPr>
        <p:spPr>
          <a:xfrm>
            <a:off x="3142878" y="1340768"/>
            <a:ext cx="2160240" cy="10801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Oval 2"/>
          <p:cNvSpPr/>
          <p:nvPr/>
        </p:nvSpPr>
        <p:spPr>
          <a:xfrm>
            <a:off x="3862958" y="1844824"/>
            <a:ext cx="720080" cy="612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U-Turn Arrow 3"/>
          <p:cNvSpPr/>
          <p:nvPr/>
        </p:nvSpPr>
        <p:spPr>
          <a:xfrm rot="10800000">
            <a:off x="4006974" y="2456824"/>
            <a:ext cx="1008112" cy="792088"/>
          </a:xfrm>
          <a:prstGeom prst="uturnArrow">
            <a:avLst>
              <a:gd name="adj1" fmla="val 25000"/>
              <a:gd name="adj2" fmla="val 25000"/>
              <a:gd name="adj3" fmla="val 33745"/>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4099132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TotalTime>
  <Words>1021</Words>
  <Application>Microsoft Office PowerPoint</Application>
  <PresentationFormat>Custom</PresentationFormat>
  <Paragraphs>876</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Insertion Sort</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PseudoCode (reprise)</dc:title>
  <dc:creator>dgordon</dc:creator>
  <cp:lastModifiedBy>DIT</cp:lastModifiedBy>
  <cp:revision>136</cp:revision>
  <dcterms:created xsi:type="dcterms:W3CDTF">2011-11-22T13:33:19Z</dcterms:created>
  <dcterms:modified xsi:type="dcterms:W3CDTF">2016-02-22T13:08:54Z</dcterms:modified>
</cp:coreProperties>
</file>