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33" r:id="rId3"/>
    <p:sldId id="326" r:id="rId4"/>
    <p:sldId id="331" r:id="rId5"/>
    <p:sldId id="332" r:id="rId6"/>
    <p:sldId id="330" r:id="rId7"/>
    <p:sldId id="334" r:id="rId8"/>
    <p:sldId id="335" r:id="rId9"/>
    <p:sldId id="343" r:id="rId10"/>
    <p:sldId id="336" r:id="rId11"/>
    <p:sldId id="344" r:id="rId12"/>
    <p:sldId id="337" r:id="rId13"/>
    <p:sldId id="338" r:id="rId14"/>
    <p:sldId id="339" r:id="rId15"/>
    <p:sldId id="327" r:id="rId16"/>
    <p:sldId id="328" r:id="rId17"/>
    <p:sldId id="340" r:id="rId18"/>
    <p:sldId id="341" r:id="rId19"/>
    <p:sldId id="342" r:id="rId20"/>
    <p:sldId id="345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25" r:id="rId29"/>
    <p:sldId id="354" r:id="rId30"/>
    <p:sldId id="324" r:id="rId31"/>
    <p:sldId id="355" r:id="rId32"/>
    <p:sldId id="323" r:id="rId3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06/10/2015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14</a:t>
            </a:fld>
            <a:endParaRPr lang="en-I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15</a:t>
            </a:fld>
            <a:endParaRPr lang="en-I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16</a:t>
            </a:fld>
            <a:endParaRPr lang="en-I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17</a:t>
            </a:fld>
            <a:endParaRPr lang="en-I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18</a:t>
            </a:fld>
            <a:endParaRPr lang="en-I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19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20</a:t>
            </a:fld>
            <a:endParaRPr lang="en-I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21</a:t>
            </a:fld>
            <a:endParaRPr lang="en-I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22</a:t>
            </a:fld>
            <a:endParaRPr lang="en-I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23</a:t>
            </a:fld>
            <a:endParaRPr lang="en-I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24</a:t>
            </a:fld>
            <a:endParaRPr lang="en-I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25</a:t>
            </a:fld>
            <a:endParaRPr lang="en-I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26</a:t>
            </a:fld>
            <a:endParaRPr lang="en-I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27</a:t>
            </a:fld>
            <a:endParaRPr lang="en-I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28</a:t>
            </a:fld>
            <a:endParaRPr lang="en-I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29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30</a:t>
            </a:fld>
            <a:endParaRPr lang="en-I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31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06/10/2015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06/10/2015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06/10/2015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06/10/2015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Recursion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</a:t>
            </a:r>
          </a:p>
          <a:p>
            <a:r>
              <a:rPr lang="en-IE" sz="2800" dirty="0" smtClean="0"/>
              <a:t>7! = 7 * (</a:t>
            </a:r>
            <a:r>
              <a:rPr lang="en-IE" sz="2800" dirty="0"/>
              <a:t>6 * 5 * 4 * 3 * 2 * 1</a:t>
            </a:r>
            <a:r>
              <a:rPr lang="en-IE" sz="2800" dirty="0" smtClean="0"/>
              <a:t>)</a:t>
            </a:r>
          </a:p>
          <a:p>
            <a:r>
              <a:rPr lang="en-IE" sz="2800" dirty="0" smtClean="0"/>
              <a:t>is </a:t>
            </a:r>
          </a:p>
          <a:p>
            <a:r>
              <a:rPr lang="en-IE" sz="2800" dirty="0" smtClean="0"/>
              <a:t>7! = 7 * 6!</a:t>
            </a:r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297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</a:t>
            </a:r>
          </a:p>
          <a:p>
            <a:r>
              <a:rPr lang="en-IE" sz="2800" dirty="0" smtClean="0"/>
              <a:t>7! = 7 * (</a:t>
            </a:r>
            <a:r>
              <a:rPr lang="en-IE" sz="2800" dirty="0"/>
              <a:t>6 * 5 * 4 * 3 * 2 * 1</a:t>
            </a:r>
            <a:r>
              <a:rPr lang="en-IE" sz="2800" dirty="0" smtClean="0"/>
              <a:t>)</a:t>
            </a:r>
          </a:p>
          <a:p>
            <a:r>
              <a:rPr lang="en-IE" sz="2800" dirty="0" smtClean="0"/>
              <a:t>is </a:t>
            </a:r>
          </a:p>
          <a:p>
            <a:r>
              <a:rPr lang="en-IE" sz="2800" dirty="0" smtClean="0"/>
              <a:t>7! = 7 * 6!</a:t>
            </a:r>
          </a:p>
          <a:p>
            <a:r>
              <a:rPr lang="en-IE" sz="2800" dirty="0" smtClean="0"/>
              <a:t>and</a:t>
            </a:r>
          </a:p>
          <a:p>
            <a:r>
              <a:rPr lang="en-IE" sz="2800" dirty="0" smtClean="0"/>
              <a:t>9! = 9 * 8 * 7 * 6 </a:t>
            </a:r>
            <a:r>
              <a:rPr lang="en-IE" sz="2800" dirty="0"/>
              <a:t>* 5 * 4 * 3 * 2 * 1</a:t>
            </a:r>
            <a:endParaRPr lang="en-IE" sz="2800" dirty="0" smtClean="0"/>
          </a:p>
          <a:p>
            <a:r>
              <a:rPr lang="en-IE" sz="2800" dirty="0" smtClean="0"/>
              <a:t>9!= </a:t>
            </a:r>
            <a:r>
              <a:rPr lang="en-IE" sz="2800" dirty="0"/>
              <a:t> 9 * </a:t>
            </a:r>
            <a:r>
              <a:rPr lang="en-IE" sz="2800" dirty="0" smtClean="0"/>
              <a:t>(8 </a:t>
            </a:r>
            <a:r>
              <a:rPr lang="en-IE" sz="2800" dirty="0"/>
              <a:t>* 7 * 6 * 5 * 4 * 3 * 2 * </a:t>
            </a:r>
            <a:r>
              <a:rPr lang="en-IE" sz="2800" dirty="0" smtClean="0"/>
              <a:t>1)</a:t>
            </a:r>
          </a:p>
          <a:p>
            <a:r>
              <a:rPr lang="en-IE" sz="2800" dirty="0" smtClean="0"/>
              <a:t>9! = 9 * 8!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886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Or, in general: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145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Or, in general:</a:t>
            </a:r>
          </a:p>
          <a:p>
            <a:endParaRPr lang="en-IE" sz="2800" dirty="0"/>
          </a:p>
          <a:p>
            <a:r>
              <a:rPr lang="en-IE" sz="2800" dirty="0" smtClean="0"/>
              <a:t>N! = N * (N-1)!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785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Or, in general:</a:t>
            </a:r>
          </a:p>
          <a:p>
            <a:endParaRPr lang="en-IE" sz="2800" dirty="0"/>
          </a:p>
          <a:p>
            <a:r>
              <a:rPr lang="en-IE" sz="2800" dirty="0" smtClean="0"/>
              <a:t>N! = N * (N-1)!</a:t>
            </a:r>
          </a:p>
          <a:p>
            <a:endParaRPr lang="en-IE" sz="2800" dirty="0"/>
          </a:p>
          <a:p>
            <a:r>
              <a:rPr lang="en-IE" sz="2800" dirty="0" smtClean="0"/>
              <a:t>or</a:t>
            </a:r>
          </a:p>
          <a:p>
            <a:endParaRPr lang="en-IE" sz="2800" dirty="0"/>
          </a:p>
          <a:p>
            <a:r>
              <a:rPr lang="en-IE" sz="2800" dirty="0" smtClean="0"/>
              <a:t>Factorial(N) = N * Factorial(N-1)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201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Let’s remember how we did </a:t>
            </a:r>
            <a:r>
              <a:rPr lang="en-IE" b="1" dirty="0" smtClean="0"/>
              <a:t>Factorial</a:t>
            </a:r>
            <a:r>
              <a:rPr lang="en-IE" dirty="0" smtClean="0"/>
              <a:t> iteratively: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557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39248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Factorial: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Get Value; 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Total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(Value != 0)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Total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&lt;- Value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* Total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;</a:t>
            </a:r>
            <a:endParaRPr lang="en-IE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    Value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&lt;- Value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- 1;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Print Total;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218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Now this is how we implement the following:</a:t>
            </a:r>
          </a:p>
          <a:p>
            <a:endParaRPr lang="en-IE" sz="2800" dirty="0"/>
          </a:p>
          <a:p>
            <a:r>
              <a:rPr lang="en-IE" sz="2800" dirty="0" smtClean="0"/>
              <a:t>Factorial(N) = N * Factorial(N-1)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8768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Factorial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Get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Value; 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Fact(Value);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Fact(N):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(N &lt;= 0)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THEN RETURN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ELSE RETURN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N * Fact(N-1);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 ENDIF;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612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4943078" y="4725144"/>
            <a:ext cx="936104" cy="5760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1846734" y="3501008"/>
            <a:ext cx="936104" cy="5760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9" name="Elbow Connector 8"/>
          <p:cNvCxnSpPr>
            <a:stCxn id="6" idx="0"/>
            <a:endCxn id="7" idx="6"/>
          </p:cNvCxnSpPr>
          <p:nvPr/>
        </p:nvCxnSpPr>
        <p:spPr>
          <a:xfrm rot="16200000" flipV="1">
            <a:off x="3628932" y="2942946"/>
            <a:ext cx="936104" cy="2628292"/>
          </a:xfrm>
          <a:prstGeom prst="bentConnector2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Factorial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Get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Value; 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Fact(Value);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Fact(N):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(N &lt;= 0)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THEN RETURN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ELSE RETURN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N * Fact(N-1);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 ENDIF;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000" i="1" dirty="0"/>
          </a:p>
        </p:txBody>
      </p:sp>
      <p:sp>
        <p:nvSpPr>
          <p:cNvPr id="13" name="Rounded Rectangle 12"/>
          <p:cNvSpPr/>
          <p:nvPr/>
        </p:nvSpPr>
        <p:spPr>
          <a:xfrm>
            <a:off x="2436653" y="2379323"/>
            <a:ext cx="2280435" cy="50405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052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Factorial</a:t>
            </a:r>
          </a:p>
          <a:p>
            <a:r>
              <a:rPr lang="en-IE" dirty="0" smtClean="0"/>
              <a:t>Fibonacci</a:t>
            </a:r>
          </a:p>
          <a:p>
            <a:r>
              <a:rPr lang="en-IE" dirty="0"/>
              <a:t>Decimal to Binary conversion</a:t>
            </a:r>
            <a:endParaRPr lang="en-IE" dirty="0" smtClean="0"/>
          </a:p>
          <a:p>
            <a:r>
              <a:rPr lang="en-IE" dirty="0" smtClean="0"/>
              <a:t>Travelling Salesman Problem</a:t>
            </a:r>
          </a:p>
          <a:p>
            <a:r>
              <a:rPr lang="en-IE" dirty="0" smtClean="0"/>
              <a:t>Knight’s Tour</a:t>
            </a:r>
          </a:p>
          <a:p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814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497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r>
              <a:rPr lang="en-IE" sz="2800" b="1" dirty="0" smtClean="0"/>
              <a:t>MODULE Fact</a:t>
            </a:r>
            <a:r>
              <a:rPr lang="en-IE" sz="2800" dirty="0" smtClean="0"/>
              <a:t>(5) returns </a:t>
            </a:r>
          </a:p>
          <a:p>
            <a:pPr lvl="1"/>
            <a:r>
              <a:rPr lang="en-IE" sz="2400" dirty="0" smtClean="0"/>
              <a:t>5 * </a:t>
            </a:r>
            <a:r>
              <a:rPr lang="en-IE" sz="2400" b="1" dirty="0" smtClean="0"/>
              <a:t>Fact</a:t>
            </a:r>
            <a:r>
              <a:rPr lang="en-IE" sz="2400" dirty="0" smtClean="0"/>
              <a:t>(4)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86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r>
              <a:rPr lang="en-IE" sz="2800" b="1" dirty="0" smtClean="0"/>
              <a:t>MODULE Fact</a:t>
            </a:r>
            <a:r>
              <a:rPr lang="en-IE" sz="2800" dirty="0" smtClean="0"/>
              <a:t>(5) returns </a:t>
            </a:r>
          </a:p>
          <a:p>
            <a:pPr lvl="1"/>
            <a:r>
              <a:rPr lang="en-IE" sz="2400" dirty="0" smtClean="0"/>
              <a:t>5 * </a:t>
            </a:r>
            <a:r>
              <a:rPr lang="en-IE" sz="2400" b="1" dirty="0" smtClean="0"/>
              <a:t>Fact</a:t>
            </a:r>
            <a:r>
              <a:rPr lang="en-IE" sz="2400" dirty="0" smtClean="0"/>
              <a:t>(4)</a:t>
            </a:r>
          </a:p>
          <a:p>
            <a:pPr lvl="1"/>
            <a:r>
              <a:rPr lang="en-IE" sz="2400" dirty="0" smtClean="0"/>
              <a:t>5 * 4 * </a:t>
            </a:r>
            <a:r>
              <a:rPr lang="en-IE" sz="2400" b="1" dirty="0" smtClean="0"/>
              <a:t>Fact</a:t>
            </a:r>
            <a:r>
              <a:rPr lang="en-IE" sz="2400" dirty="0" smtClean="0"/>
              <a:t>(3)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935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r>
              <a:rPr lang="en-IE" sz="2800" b="1" dirty="0" smtClean="0"/>
              <a:t>MODULE Fact</a:t>
            </a:r>
            <a:r>
              <a:rPr lang="en-IE" sz="2800" dirty="0" smtClean="0"/>
              <a:t>(5) returns </a:t>
            </a:r>
          </a:p>
          <a:p>
            <a:pPr lvl="1"/>
            <a:r>
              <a:rPr lang="en-IE" sz="2400" dirty="0" smtClean="0"/>
              <a:t>5 * </a:t>
            </a:r>
            <a:r>
              <a:rPr lang="en-IE" sz="2400" b="1" dirty="0" smtClean="0"/>
              <a:t>Fact</a:t>
            </a:r>
            <a:r>
              <a:rPr lang="en-IE" sz="2400" dirty="0" smtClean="0"/>
              <a:t>(4)</a:t>
            </a:r>
          </a:p>
          <a:p>
            <a:pPr lvl="1"/>
            <a:r>
              <a:rPr lang="en-IE" sz="2400" dirty="0" smtClean="0"/>
              <a:t>5 * 4 * </a:t>
            </a:r>
            <a:r>
              <a:rPr lang="en-IE" sz="2400" b="1" dirty="0" smtClean="0"/>
              <a:t>Fact</a:t>
            </a:r>
            <a:r>
              <a:rPr lang="en-IE" sz="2400" dirty="0" smtClean="0"/>
              <a:t>(3)</a:t>
            </a:r>
          </a:p>
          <a:p>
            <a:pPr lvl="1"/>
            <a:r>
              <a:rPr lang="en-IE" sz="2400" dirty="0" smtClean="0"/>
              <a:t>5 * 4 * 3 * </a:t>
            </a:r>
            <a:r>
              <a:rPr lang="en-IE" sz="2400" b="1" dirty="0" smtClean="0"/>
              <a:t>Fact</a:t>
            </a:r>
            <a:r>
              <a:rPr lang="en-IE" sz="2400" dirty="0" smtClean="0"/>
              <a:t>(2)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084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r>
              <a:rPr lang="en-IE" sz="2800" b="1" dirty="0" smtClean="0"/>
              <a:t>MODULE Fact</a:t>
            </a:r>
            <a:r>
              <a:rPr lang="en-IE" sz="2800" dirty="0" smtClean="0"/>
              <a:t>(5) returns </a:t>
            </a:r>
          </a:p>
          <a:p>
            <a:pPr lvl="1"/>
            <a:r>
              <a:rPr lang="en-IE" sz="2400" dirty="0" smtClean="0"/>
              <a:t>5 * </a:t>
            </a:r>
            <a:r>
              <a:rPr lang="en-IE" sz="2400" b="1" dirty="0" smtClean="0"/>
              <a:t>Fact</a:t>
            </a:r>
            <a:r>
              <a:rPr lang="en-IE" sz="2400" dirty="0" smtClean="0"/>
              <a:t>(4)</a:t>
            </a:r>
          </a:p>
          <a:p>
            <a:pPr lvl="1"/>
            <a:r>
              <a:rPr lang="en-IE" sz="2400" dirty="0" smtClean="0"/>
              <a:t>5 * 4 * </a:t>
            </a:r>
            <a:r>
              <a:rPr lang="en-IE" sz="2400" b="1" dirty="0" smtClean="0"/>
              <a:t>Fact</a:t>
            </a:r>
            <a:r>
              <a:rPr lang="en-IE" sz="2400" dirty="0" smtClean="0"/>
              <a:t>(3)</a:t>
            </a:r>
          </a:p>
          <a:p>
            <a:pPr lvl="1"/>
            <a:r>
              <a:rPr lang="en-IE" sz="2400" dirty="0" smtClean="0"/>
              <a:t>5 * 4 * 3 * </a:t>
            </a:r>
            <a:r>
              <a:rPr lang="en-IE" sz="2400" b="1" dirty="0" smtClean="0"/>
              <a:t>Fact</a:t>
            </a:r>
            <a:r>
              <a:rPr lang="en-IE" sz="2400" dirty="0" smtClean="0"/>
              <a:t>(2)</a:t>
            </a:r>
          </a:p>
          <a:p>
            <a:pPr lvl="1"/>
            <a:r>
              <a:rPr lang="en-IE" sz="2400" dirty="0" smtClean="0"/>
              <a:t>5 * 4 * 3 * 2 * </a:t>
            </a:r>
            <a:r>
              <a:rPr lang="en-IE" sz="2400" b="1" dirty="0" smtClean="0"/>
              <a:t>Fact</a:t>
            </a:r>
            <a:r>
              <a:rPr lang="en-IE" sz="2400" dirty="0" smtClean="0"/>
              <a:t>(1)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868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r>
              <a:rPr lang="en-IE" sz="2800" b="1" dirty="0" smtClean="0"/>
              <a:t>MODULE Fact</a:t>
            </a:r>
            <a:r>
              <a:rPr lang="en-IE" sz="2800" dirty="0" smtClean="0"/>
              <a:t>(5) returns </a:t>
            </a:r>
          </a:p>
          <a:p>
            <a:pPr lvl="1"/>
            <a:r>
              <a:rPr lang="en-IE" sz="2400" dirty="0" smtClean="0"/>
              <a:t>5 * </a:t>
            </a:r>
            <a:r>
              <a:rPr lang="en-IE" sz="2400" b="1" dirty="0" smtClean="0"/>
              <a:t>Fact</a:t>
            </a:r>
            <a:r>
              <a:rPr lang="en-IE" sz="2400" dirty="0" smtClean="0"/>
              <a:t>(4)</a:t>
            </a:r>
          </a:p>
          <a:p>
            <a:pPr lvl="1"/>
            <a:r>
              <a:rPr lang="en-IE" sz="2400" dirty="0" smtClean="0"/>
              <a:t>5 * 4 * </a:t>
            </a:r>
            <a:r>
              <a:rPr lang="en-IE" sz="2400" b="1" dirty="0" smtClean="0"/>
              <a:t>Fact</a:t>
            </a:r>
            <a:r>
              <a:rPr lang="en-IE" sz="2400" dirty="0" smtClean="0"/>
              <a:t>(3)</a:t>
            </a:r>
          </a:p>
          <a:p>
            <a:pPr lvl="1"/>
            <a:r>
              <a:rPr lang="en-IE" sz="2400" dirty="0" smtClean="0"/>
              <a:t>5 * 4 * 3 * </a:t>
            </a:r>
            <a:r>
              <a:rPr lang="en-IE" sz="2400" b="1" dirty="0" smtClean="0"/>
              <a:t>Fact</a:t>
            </a:r>
            <a:r>
              <a:rPr lang="en-IE" sz="2400" dirty="0" smtClean="0"/>
              <a:t>(2)</a:t>
            </a:r>
          </a:p>
          <a:p>
            <a:pPr lvl="1"/>
            <a:r>
              <a:rPr lang="en-IE" sz="2400" dirty="0" smtClean="0"/>
              <a:t>5 * 4 * 3 * 2 * </a:t>
            </a:r>
            <a:r>
              <a:rPr lang="en-IE" sz="2400" b="1" dirty="0" smtClean="0"/>
              <a:t>Fact</a:t>
            </a:r>
            <a:r>
              <a:rPr lang="en-IE" sz="2400" dirty="0" smtClean="0"/>
              <a:t>(1)</a:t>
            </a:r>
          </a:p>
          <a:p>
            <a:pPr lvl="1"/>
            <a:r>
              <a:rPr lang="en-IE" sz="2400" dirty="0" smtClean="0"/>
              <a:t>5 * 4 * 3 * 2 * 1 * </a:t>
            </a:r>
            <a:r>
              <a:rPr lang="en-IE" sz="2400" b="1" dirty="0" smtClean="0"/>
              <a:t>Fact</a:t>
            </a:r>
            <a:r>
              <a:rPr lang="en-IE" sz="2400" dirty="0" smtClean="0"/>
              <a:t>(0)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6330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r>
              <a:rPr lang="en-IE" sz="2800" b="1" dirty="0" smtClean="0"/>
              <a:t>MODULE Fact</a:t>
            </a:r>
            <a:r>
              <a:rPr lang="en-IE" sz="2800" dirty="0" smtClean="0"/>
              <a:t>(5) returns </a:t>
            </a:r>
          </a:p>
          <a:p>
            <a:pPr lvl="1"/>
            <a:r>
              <a:rPr lang="en-IE" sz="2400" dirty="0" smtClean="0"/>
              <a:t>5 * </a:t>
            </a:r>
            <a:r>
              <a:rPr lang="en-IE" sz="2400" b="1" dirty="0" smtClean="0"/>
              <a:t>Fact</a:t>
            </a:r>
            <a:r>
              <a:rPr lang="en-IE" sz="2400" dirty="0" smtClean="0"/>
              <a:t>(4)</a:t>
            </a:r>
          </a:p>
          <a:p>
            <a:pPr lvl="1"/>
            <a:r>
              <a:rPr lang="en-IE" sz="2400" dirty="0" smtClean="0"/>
              <a:t>5 * 4 * </a:t>
            </a:r>
            <a:r>
              <a:rPr lang="en-IE" sz="2400" b="1" dirty="0" smtClean="0"/>
              <a:t>Fact</a:t>
            </a:r>
            <a:r>
              <a:rPr lang="en-IE" sz="2400" dirty="0" smtClean="0"/>
              <a:t>(3)</a:t>
            </a:r>
          </a:p>
          <a:p>
            <a:pPr lvl="1"/>
            <a:r>
              <a:rPr lang="en-IE" sz="2400" dirty="0" smtClean="0"/>
              <a:t>5 * 4 * 3 * </a:t>
            </a:r>
            <a:r>
              <a:rPr lang="en-IE" sz="2400" b="1" dirty="0" smtClean="0"/>
              <a:t>Fact</a:t>
            </a:r>
            <a:r>
              <a:rPr lang="en-IE" sz="2400" dirty="0" smtClean="0"/>
              <a:t>(2)</a:t>
            </a:r>
          </a:p>
          <a:p>
            <a:pPr lvl="1"/>
            <a:r>
              <a:rPr lang="en-IE" sz="2400" dirty="0" smtClean="0"/>
              <a:t>5 * 4 * 3 * 2 * </a:t>
            </a:r>
            <a:r>
              <a:rPr lang="en-IE" sz="2400" b="1" dirty="0" smtClean="0"/>
              <a:t>Fact</a:t>
            </a:r>
            <a:r>
              <a:rPr lang="en-IE" sz="2400" dirty="0" smtClean="0"/>
              <a:t>(1)</a:t>
            </a:r>
          </a:p>
          <a:p>
            <a:pPr lvl="1"/>
            <a:r>
              <a:rPr lang="en-IE" sz="2400" dirty="0" smtClean="0"/>
              <a:t>5 * 4 * 3 * 2 * 1 * </a:t>
            </a:r>
            <a:r>
              <a:rPr lang="en-IE" sz="2400" b="1" dirty="0" smtClean="0"/>
              <a:t>Fact</a:t>
            </a:r>
            <a:r>
              <a:rPr lang="en-IE" sz="2400" dirty="0" smtClean="0"/>
              <a:t>(0)</a:t>
            </a:r>
          </a:p>
          <a:p>
            <a:pPr lvl="1"/>
            <a:r>
              <a:rPr lang="en-IE" sz="2400" dirty="0" smtClean="0"/>
              <a:t>5 * 4 * 3 * 2 * 1 * 1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087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r>
              <a:rPr lang="en-IE" sz="2800" b="1" dirty="0" smtClean="0"/>
              <a:t>MODULE Fact</a:t>
            </a:r>
            <a:r>
              <a:rPr lang="en-IE" sz="2800" dirty="0" smtClean="0"/>
              <a:t>(5) returns </a:t>
            </a:r>
          </a:p>
          <a:p>
            <a:pPr lvl="1"/>
            <a:r>
              <a:rPr lang="en-IE" sz="2400" dirty="0" smtClean="0"/>
              <a:t>5 * </a:t>
            </a:r>
            <a:r>
              <a:rPr lang="en-IE" sz="2400" b="1" dirty="0" smtClean="0"/>
              <a:t>Fact</a:t>
            </a:r>
            <a:r>
              <a:rPr lang="en-IE" sz="2400" dirty="0" smtClean="0"/>
              <a:t>(4)</a:t>
            </a:r>
          </a:p>
          <a:p>
            <a:pPr lvl="1"/>
            <a:r>
              <a:rPr lang="en-IE" sz="2400" dirty="0" smtClean="0"/>
              <a:t>5 * 4 * </a:t>
            </a:r>
            <a:r>
              <a:rPr lang="en-IE" sz="2400" b="1" dirty="0" smtClean="0"/>
              <a:t>Fact</a:t>
            </a:r>
            <a:r>
              <a:rPr lang="en-IE" sz="2400" dirty="0" smtClean="0"/>
              <a:t>(3)</a:t>
            </a:r>
          </a:p>
          <a:p>
            <a:pPr lvl="1"/>
            <a:r>
              <a:rPr lang="en-IE" sz="2400" dirty="0" smtClean="0"/>
              <a:t>5 * 4 * 3 * </a:t>
            </a:r>
            <a:r>
              <a:rPr lang="en-IE" sz="2400" b="1" dirty="0" smtClean="0"/>
              <a:t>Fact</a:t>
            </a:r>
            <a:r>
              <a:rPr lang="en-IE" sz="2400" dirty="0" smtClean="0"/>
              <a:t>(2)</a:t>
            </a:r>
          </a:p>
          <a:p>
            <a:pPr lvl="1"/>
            <a:r>
              <a:rPr lang="en-IE" sz="2400" dirty="0" smtClean="0"/>
              <a:t>5 * 4 * 3 * 2 * </a:t>
            </a:r>
            <a:r>
              <a:rPr lang="en-IE" sz="2400" b="1" dirty="0" smtClean="0"/>
              <a:t>Fact</a:t>
            </a:r>
            <a:r>
              <a:rPr lang="en-IE" sz="2400" dirty="0" smtClean="0"/>
              <a:t>(1)</a:t>
            </a:r>
          </a:p>
          <a:p>
            <a:pPr lvl="1"/>
            <a:r>
              <a:rPr lang="en-IE" sz="2400" dirty="0" smtClean="0"/>
              <a:t>5 * 4 * 3 * 2 * 1 * </a:t>
            </a:r>
            <a:r>
              <a:rPr lang="en-IE" sz="2400" b="1" dirty="0" smtClean="0"/>
              <a:t>Fact</a:t>
            </a:r>
            <a:r>
              <a:rPr lang="en-IE" sz="2400" dirty="0" smtClean="0"/>
              <a:t>(0)</a:t>
            </a:r>
          </a:p>
          <a:p>
            <a:pPr lvl="1"/>
            <a:r>
              <a:rPr lang="en-IE" sz="2400" dirty="0" smtClean="0"/>
              <a:t>5 * 4 * 3 * 2 * 1 * 1</a:t>
            </a:r>
          </a:p>
          <a:p>
            <a:pPr lvl="1"/>
            <a:r>
              <a:rPr lang="en-IE" sz="2400" dirty="0" smtClean="0"/>
              <a:t>120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5286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5935735" cy="4525963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/>
              <a:t>The </a:t>
            </a:r>
            <a:r>
              <a:rPr lang="en-IE" dirty="0"/>
              <a:t>Fibonacci </a:t>
            </a:r>
            <a:r>
              <a:rPr lang="en-IE" dirty="0" smtClean="0"/>
              <a:t>numbers are numbers where the next number in the sequence is the sum of the previous two.</a:t>
            </a:r>
          </a:p>
          <a:p>
            <a:r>
              <a:rPr lang="en-IE" dirty="0" smtClean="0"/>
              <a:t>The sequence starts with 1, 1,</a:t>
            </a:r>
          </a:p>
          <a:p>
            <a:r>
              <a:rPr lang="en-IE" dirty="0" smtClean="0"/>
              <a:t>And then it’s 2</a:t>
            </a:r>
          </a:p>
          <a:p>
            <a:r>
              <a:rPr lang="en-IE" dirty="0" smtClean="0"/>
              <a:t>Then 3</a:t>
            </a:r>
          </a:p>
          <a:p>
            <a:r>
              <a:rPr lang="en-IE" dirty="0" smtClean="0"/>
              <a:t>Then 5</a:t>
            </a:r>
          </a:p>
          <a:p>
            <a:r>
              <a:rPr lang="en-IE" dirty="0" smtClean="0"/>
              <a:t>Then 8</a:t>
            </a:r>
          </a:p>
          <a:p>
            <a:r>
              <a:rPr lang="en-IE" dirty="0" smtClean="0"/>
              <a:t>Then 13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256" y="1196752"/>
            <a:ext cx="5238582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05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Let’s remember how we did </a:t>
            </a:r>
            <a:r>
              <a:rPr lang="en-IE" b="1" dirty="0" smtClean="0"/>
              <a:t>Fibonacci</a:t>
            </a:r>
            <a:r>
              <a:rPr lang="en-IE" dirty="0" smtClean="0"/>
              <a:t> iteratively: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348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758" y="1196752"/>
            <a:ext cx="7992888" cy="54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77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9360289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fontScale="92500" lnSpcReduction="10000"/>
          </a:bodyPr>
          <a:lstStyle/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READ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&lt;- 1;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(A !=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Total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 &lt;- A – 1;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 Total;</a:t>
            </a:r>
          </a:p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497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042" y="1340768"/>
            <a:ext cx="4967436" cy="496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9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774" y="1412776"/>
            <a:ext cx="7488832" cy="4967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4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855" y="1445853"/>
            <a:ext cx="4195575" cy="49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48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Recursion is a feature of modularisation, when a module can call itself to complete a solution.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092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Recursion is a feature of modularisation, when a module can call itself to complete a solution.</a:t>
            </a:r>
          </a:p>
          <a:p>
            <a:endParaRPr lang="en-IE" sz="2800" dirty="0"/>
          </a:p>
          <a:p>
            <a:r>
              <a:rPr lang="en-IE" sz="2800" dirty="0" smtClean="0"/>
              <a:t>Let’s remember factorial:</a:t>
            </a:r>
          </a:p>
          <a:p>
            <a:r>
              <a:rPr lang="en-IE" sz="2800" dirty="0" smtClean="0"/>
              <a:t>7! = 7 * 6 * 5 * 4 * 3 * 2 * 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950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Recursion is a feature of modularisation, when a module can call itself to complete a solution.</a:t>
            </a:r>
          </a:p>
          <a:p>
            <a:endParaRPr lang="en-IE" sz="2800" dirty="0"/>
          </a:p>
          <a:p>
            <a:r>
              <a:rPr lang="en-IE" sz="2800" dirty="0" smtClean="0"/>
              <a:t>Let’s remember factorial:</a:t>
            </a:r>
          </a:p>
          <a:p>
            <a:r>
              <a:rPr lang="en-IE" sz="2800" dirty="0" smtClean="0"/>
              <a:t>7! = 7 * 6 * 5 * 4 * 3 * 2 * 1</a:t>
            </a:r>
          </a:p>
          <a:p>
            <a:r>
              <a:rPr lang="en-IE" sz="2800" dirty="0"/>
              <a:t>a</a:t>
            </a:r>
            <a:r>
              <a:rPr lang="en-IE" sz="2800" dirty="0" smtClean="0"/>
              <a:t>nd</a:t>
            </a:r>
          </a:p>
          <a:p>
            <a:r>
              <a:rPr lang="en-IE" sz="2800" dirty="0" smtClean="0"/>
              <a:t>6! </a:t>
            </a:r>
            <a:r>
              <a:rPr lang="en-IE" sz="2800" dirty="0"/>
              <a:t>= </a:t>
            </a:r>
            <a:r>
              <a:rPr lang="en-IE" sz="2800" dirty="0" smtClean="0"/>
              <a:t>6 </a:t>
            </a:r>
            <a:r>
              <a:rPr lang="en-IE" sz="2800" dirty="0"/>
              <a:t>* 5 * 4 * 3 * 2 * 1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025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S</a:t>
            </a:r>
            <a:r>
              <a:rPr lang="en-IE" sz="2800" dirty="0" smtClean="0"/>
              <a:t>o</a:t>
            </a:r>
            <a:endParaRPr lang="en-IE" sz="2800" dirty="0" smtClean="0"/>
          </a:p>
          <a:p>
            <a:r>
              <a:rPr lang="en-IE" sz="2800" dirty="0" smtClean="0"/>
              <a:t>7! = 7 * (6 * 5 * 4 * 3 * 2 * 1)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606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872</Words>
  <Application>Microsoft Office PowerPoint</Application>
  <PresentationFormat>Custom</PresentationFormat>
  <Paragraphs>204</Paragraphs>
  <Slides>32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Recursion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47</cp:revision>
  <dcterms:created xsi:type="dcterms:W3CDTF">2011-11-22T13:33:19Z</dcterms:created>
  <dcterms:modified xsi:type="dcterms:W3CDTF">2015-10-06T19:45:25Z</dcterms:modified>
</cp:coreProperties>
</file>