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349" r:id="rId3"/>
    <p:sldId id="442" r:id="rId4"/>
    <p:sldId id="350" r:id="rId5"/>
    <p:sldId id="351" r:id="rId6"/>
    <p:sldId id="363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74" r:id="rId15"/>
    <p:sldId id="375" r:id="rId16"/>
    <p:sldId id="378" r:id="rId17"/>
    <p:sldId id="376" r:id="rId18"/>
    <p:sldId id="384" r:id="rId19"/>
    <p:sldId id="379" r:id="rId20"/>
    <p:sldId id="385" r:id="rId21"/>
    <p:sldId id="380" r:id="rId22"/>
    <p:sldId id="390" r:id="rId23"/>
    <p:sldId id="387" r:id="rId24"/>
    <p:sldId id="381" r:id="rId25"/>
    <p:sldId id="388" r:id="rId26"/>
    <p:sldId id="382" r:id="rId27"/>
    <p:sldId id="386" r:id="rId28"/>
    <p:sldId id="383" r:id="rId29"/>
    <p:sldId id="305" r:id="rId30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20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14/02/2016</a:t>
            </a:fld>
            <a:endParaRPr lang="en-I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549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C2457-0B7C-48B9-BDD1-92A4A044B45F}" type="slidenum">
              <a:rPr lang="en-IE" smtClean="0"/>
              <a:t>1</a:t>
            </a:fld>
            <a:endParaRPr lang="en-I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14/02/2016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sz="6600" dirty="0" smtClean="0"/>
              <a:t>Queues:</a:t>
            </a:r>
            <a:br>
              <a:rPr lang="en-IE" sz="6600" dirty="0" smtClean="0"/>
            </a:br>
            <a:r>
              <a:rPr lang="en-IE" sz="6600" dirty="0" smtClean="0"/>
              <a:t>Implemented using Linked Lists</a:t>
            </a:r>
            <a:endParaRPr lang="en-IE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Damian Gordon</a:t>
            </a:r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0413" cy="6858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8687494" y="2852936"/>
            <a:ext cx="792088" cy="2376264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28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4" name="Rectangle 3"/>
          <p:cNvSpPr/>
          <p:nvPr/>
        </p:nvSpPr>
        <p:spPr>
          <a:xfrm>
            <a:off x="9695606" y="460730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2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removed from the front:</a:t>
            </a: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7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/>
              <a:t>When we implemented this as an array</a:t>
            </a:r>
            <a:r>
              <a:rPr lang="en-IE" dirty="0" smtClean="0"/>
              <a:t>:</a:t>
            </a:r>
          </a:p>
          <a:p>
            <a:pPr lvl="1"/>
            <a:r>
              <a:rPr lang="en-IE" dirty="0" smtClean="0"/>
              <a:t>We will implement a queue as an array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smtClean="0"/>
              <a:t>.</a:t>
            </a:r>
          </a:p>
          <a:p>
            <a:pPr lvl="1"/>
            <a:r>
              <a:rPr lang="en-IE" dirty="0" smtClean="0"/>
              <a:t>The maximum length of the queue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MaxSize</a:t>
            </a:r>
            <a:r>
              <a:rPr lang="en-IE" dirty="0" smtClean="0"/>
              <a:t>.</a:t>
            </a:r>
            <a:endParaRPr lang="en-IE" dirty="0"/>
          </a:p>
          <a:p>
            <a:pPr lvl="1"/>
            <a:r>
              <a:rPr lang="en-IE" dirty="0" smtClean="0"/>
              <a:t>The current front of the queue is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dirty="0" smtClean="0"/>
              <a:t>.</a:t>
            </a:r>
            <a:endParaRPr lang="en-IE" dirty="0"/>
          </a:p>
          <a:p>
            <a:pPr lvl="1"/>
            <a:r>
              <a:rPr lang="en-IE" dirty="0"/>
              <a:t>The current </a:t>
            </a:r>
            <a:r>
              <a:rPr lang="en-IE" dirty="0" smtClean="0"/>
              <a:t>back </a:t>
            </a:r>
            <a:r>
              <a:rPr lang="en-IE" dirty="0"/>
              <a:t>of the queue is called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dirty="0" smtClean="0"/>
              <a:t>.</a:t>
            </a:r>
          </a:p>
          <a:p>
            <a:r>
              <a:rPr lang="en-IE" dirty="0"/>
              <a:t>Using a Linked List</a:t>
            </a:r>
            <a:r>
              <a:rPr lang="en-IE" dirty="0" smtClean="0"/>
              <a:t>:</a:t>
            </a:r>
          </a:p>
          <a:p>
            <a:pPr lvl="1"/>
            <a:r>
              <a:rPr lang="en-IE" dirty="0"/>
              <a:t>We don’t need to give our Linked List a name</a:t>
            </a:r>
          </a:p>
          <a:p>
            <a:pPr lvl="1"/>
            <a:r>
              <a:rPr lang="en-IE" dirty="0"/>
              <a:t>The Linked List has no maximum length</a:t>
            </a:r>
          </a:p>
          <a:p>
            <a:pPr lvl="1"/>
            <a:r>
              <a:rPr lang="en-IE" dirty="0"/>
              <a:t>The current front of the queue is called 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dirty="0"/>
              <a:t>.</a:t>
            </a:r>
          </a:p>
          <a:p>
            <a:pPr lvl="1"/>
            <a:r>
              <a:rPr lang="en-IE" dirty="0"/>
              <a:t>The current back of the queue is called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dirty="0"/>
              <a:t>.</a:t>
            </a:r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89530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340768"/>
            <a:ext cx="10729192" cy="489654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PROGRAM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ImplementQueue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TYPE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Node: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	    INTEGER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Value;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Pointer;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ENDTYPE;</a:t>
            </a:r>
          </a:p>
          <a:p>
            <a:pPr marL="57150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CreateList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6" name="Rectangle 5"/>
          <p:cNvSpPr/>
          <p:nvPr/>
        </p:nvSpPr>
        <p:spPr>
          <a:xfrm>
            <a:off x="7694691" y="3258299"/>
            <a:ext cx="96051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62406" y="4057908"/>
            <a:ext cx="10250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8174950" y="3728674"/>
            <a:ext cx="0" cy="43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115017" y="3913892"/>
            <a:ext cx="19559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QueueHead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612770" y="4175502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590398" y="3140968"/>
            <a:ext cx="1313120" cy="1512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Rectangle 11"/>
          <p:cNvSpPr/>
          <p:nvPr/>
        </p:nvSpPr>
        <p:spPr>
          <a:xfrm>
            <a:off x="7319342" y="2689756"/>
            <a:ext cx="188570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CreateList</a:t>
            </a:r>
            <a:r>
              <a:rPr 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()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253955" y="4201924"/>
            <a:ext cx="168353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QueueTail</a:t>
            </a:r>
            <a:endParaRPr lang="en-US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8615486" y="4463534"/>
            <a:ext cx="65078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028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will implement a queue as a Linked List.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833793" y="5817458"/>
            <a:ext cx="129554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bg1">
                    <a:lumMod val="75000"/>
                  </a:schemeClr>
                </a:solidFill>
              </a:rPr>
              <a:t>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Down Arrow 26"/>
          <p:cNvSpPr/>
          <p:nvPr/>
        </p:nvSpPr>
        <p:spPr>
          <a:xfrm rot="10800000">
            <a:off x="2206774" y="5282210"/>
            <a:ext cx="576064" cy="720080"/>
          </a:xfrm>
          <a:prstGeom prst="downArrow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4009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We will look at implementing the following modules: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/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IE" dirty="0">
              <a:cs typeface="Courier New" panose="02070309020205020404" pitchFamily="49" charset="0"/>
            </a:endParaRPr>
          </a:p>
          <a:p>
            <a:pPr lvl="1"/>
            <a:r>
              <a:rPr lang="en-IE" dirty="0"/>
              <a:t>Check if the </a:t>
            </a:r>
            <a:r>
              <a:rPr lang="en-IE" dirty="0" smtClean="0"/>
              <a:t>queue </a:t>
            </a:r>
            <a:r>
              <a:rPr lang="en-IE" dirty="0"/>
              <a:t>is full 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</a:t>
            </a:r>
          </a:p>
          <a:p>
            <a:pPr lvl="1"/>
            <a:r>
              <a:rPr lang="en-IE" dirty="0" smtClean="0"/>
              <a:t> Add a new item (N) to the back of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Remove the front value from the queue</a:t>
            </a:r>
          </a:p>
          <a:p>
            <a:r>
              <a:rPr lang="en-IE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IE" dirty="0" smtClean="0"/>
              <a:t>Empty the queue</a:t>
            </a:r>
          </a:p>
        </p:txBody>
      </p:sp>
    </p:spTree>
    <p:extLst>
      <p:ext uri="{BB962C8B-B14F-4D97-AF65-F5344CB8AC3E}">
        <p14:creationId xmlns:p14="http://schemas.microsoft.com/office/powerpoint/2010/main" val="230676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/>
              <a:t>IsFull</a:t>
            </a:r>
            <a:r>
              <a:rPr lang="en-IE" dirty="0"/>
              <a:t>() doesn’t apply for Linked Lists, you can always add a new node on to the end.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40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IsFull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a Linked List”</a:t>
            </a:r>
          </a:p>
          <a:p>
            <a:pPr marL="857250" lvl="2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“and is never full”</a:t>
            </a:r>
          </a:p>
          <a:p>
            <a:pPr marL="0" lvl="2" indent="0">
              <a:buNone/>
            </a:pPr>
            <a:r>
              <a:rPr lang="en-IE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737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a queue: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4" y="2531942"/>
            <a:ext cx="12071870" cy="375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41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IsEmpty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if </a:t>
            </a:r>
            <a:r>
              <a:rPr lang="en-IE" b="1" dirty="0" err="1" smtClean="0"/>
              <a:t>QueueTail</a:t>
            </a:r>
            <a:r>
              <a:rPr lang="en-IE" dirty="0" smtClean="0"/>
              <a:t> = </a:t>
            </a:r>
            <a:r>
              <a:rPr lang="en-IE" b="1" dirty="0" err="1"/>
              <a:t>QueueHead</a:t>
            </a:r>
            <a:r>
              <a:rPr lang="en-IE" dirty="0" smtClean="0"/>
              <a:t> 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66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Empty;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True;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 &lt;-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False; 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Empty;</a:t>
            </a: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667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2558" y="1916832"/>
            <a:ext cx="10729192" cy="172819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14350" indent="-457200"/>
            <a:r>
              <a:rPr lang="en-IE" sz="2800" dirty="0">
                <a:cs typeface="Courier New" panose="02070309020205020404" pitchFamily="49" charset="0"/>
              </a:rPr>
              <a:t>O</a:t>
            </a:r>
            <a:r>
              <a:rPr lang="en-IE" sz="2800" dirty="0" smtClean="0">
                <a:cs typeface="Courier New" panose="02070309020205020404" pitchFamily="49" charset="0"/>
              </a:rPr>
              <a:t>r</a:t>
            </a:r>
          </a:p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983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AddToQ</a:t>
            </a:r>
            <a:r>
              <a:rPr lang="en-IE" dirty="0" smtClean="0"/>
              <a:t>(N) </a:t>
            </a:r>
          </a:p>
          <a:p>
            <a:pPr lvl="1"/>
            <a:r>
              <a:rPr lang="en-IE" dirty="0" smtClean="0"/>
              <a:t>Add to the </a:t>
            </a:r>
            <a:r>
              <a:rPr lang="en-IE" b="1" dirty="0" err="1" smtClean="0"/>
              <a:t>QueueTail</a:t>
            </a:r>
            <a:r>
              <a:rPr lang="en-IE" dirty="0" smtClean="0"/>
              <a:t>, and move the </a:t>
            </a:r>
            <a:r>
              <a:rPr lang="en-IE" b="1" dirty="0" err="1" smtClean="0"/>
              <a:t>QueueTail</a:t>
            </a:r>
            <a:r>
              <a:rPr lang="en-IE" dirty="0" smtClean="0"/>
              <a:t> pointer.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406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3888432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AddToQ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(N):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Node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N;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085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DeleteFromQ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Write </a:t>
            </a:r>
            <a:r>
              <a:rPr lang="en-IE" b="1" dirty="0" err="1" smtClean="0"/>
              <a:t>QueueHead</a:t>
            </a:r>
            <a:r>
              <a:rPr lang="en-IE" dirty="0" smtClean="0"/>
              <a:t> value into N, and move </a:t>
            </a:r>
            <a:r>
              <a:rPr lang="en-IE" b="1" dirty="0" err="1" smtClean="0"/>
              <a:t>QueueHead</a:t>
            </a:r>
            <a:r>
              <a:rPr lang="en-IE" dirty="0" smtClean="0"/>
              <a:t> back.</a:t>
            </a:r>
          </a:p>
          <a:p>
            <a:endParaRPr lang="en-IE" dirty="0" smtClean="0"/>
          </a:p>
        </p:txBody>
      </p:sp>
      <p:sp>
        <p:nvSpPr>
          <p:cNvPr id="53" name="Rectangle 52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4" name="Down Arrow 53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5" name="Rectangle 54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4" name="Oval 63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73" name="Down Arrow 72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31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5184576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DeleteFromQ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57150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Node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57150" indent="0">
              <a:buNone/>
            </a:pP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IsEmpty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= True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THEN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Print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“Queue 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is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Empty”;</a:t>
            </a: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QueueHead.Value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NewNode.Pointer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ENDIF;</a:t>
            </a:r>
          </a:p>
          <a:p>
            <a:pPr marL="85725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N;</a:t>
            </a:r>
            <a:endParaRPr lang="en-IE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7496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err="1" smtClean="0"/>
              <a:t>ClearQ</a:t>
            </a:r>
            <a:r>
              <a:rPr lang="en-IE" dirty="0" smtClean="0"/>
              <a:t>() </a:t>
            </a:r>
          </a:p>
          <a:p>
            <a:pPr lvl="1"/>
            <a:r>
              <a:rPr lang="en-IE" dirty="0" smtClean="0"/>
              <a:t>Set </a:t>
            </a:r>
            <a:r>
              <a:rPr lang="en-IE" b="1" dirty="0" err="1" smtClean="0"/>
              <a:t>QueueTail</a:t>
            </a:r>
            <a:r>
              <a:rPr lang="en-IE" dirty="0" smtClean="0"/>
              <a:t> = </a:t>
            </a:r>
            <a:r>
              <a:rPr lang="en-IE" b="1" dirty="0" err="1"/>
              <a:t>QueueHead</a:t>
            </a:r>
            <a:r>
              <a:rPr lang="en-IE" dirty="0" smtClean="0"/>
              <a:t> = </a:t>
            </a:r>
            <a:r>
              <a:rPr lang="en-IE" b="1" dirty="0" smtClean="0"/>
              <a:t>Head</a:t>
            </a:r>
          </a:p>
          <a:p>
            <a:endParaRPr lang="en-IE" dirty="0" smtClean="0"/>
          </a:p>
        </p:txBody>
      </p:sp>
      <p:sp>
        <p:nvSpPr>
          <p:cNvPr id="31" name="Rectangle 30"/>
          <p:cNvSpPr/>
          <p:nvPr/>
        </p:nvSpPr>
        <p:spPr>
          <a:xfrm>
            <a:off x="1094279" y="2949912"/>
            <a:ext cx="27158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QueueHead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2" name="Down Arrow 31"/>
          <p:cNvSpPr/>
          <p:nvPr/>
        </p:nvSpPr>
        <p:spPr>
          <a:xfrm>
            <a:off x="2193534" y="3585790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3" name="Rectangle 32"/>
          <p:cNvSpPr/>
          <p:nvPr/>
        </p:nvSpPr>
        <p:spPr>
          <a:xfrm>
            <a:off x="177472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23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2674766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2998862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94886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3898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62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39022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763118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259142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0311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37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6203158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27254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023278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06737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800" dirty="0" smtClean="0">
                <a:solidFill>
                  <a:schemeClr val="tx1"/>
                </a:solidFill>
              </a:rPr>
              <a:t>31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6" name="Oval 45"/>
          <p:cNvSpPr/>
          <p:nvPr/>
        </p:nvSpPr>
        <p:spPr>
          <a:xfrm>
            <a:off x="7967414" y="4653136"/>
            <a:ext cx="324096" cy="36004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8291510" y="4845682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7787534" y="4509120"/>
            <a:ext cx="720000" cy="7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735418" y="4377878"/>
            <a:ext cx="16802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NULL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617796" y="2973390"/>
            <a:ext cx="23259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</a:rPr>
              <a:t>QueueTail</a:t>
            </a:r>
            <a:endParaRPr lang="en-US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1" name="Down Arrow 50"/>
          <p:cNvSpPr/>
          <p:nvPr/>
        </p:nvSpPr>
        <p:spPr>
          <a:xfrm>
            <a:off x="7522126" y="3609268"/>
            <a:ext cx="576064" cy="72008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8327454" y="4869160"/>
            <a:ext cx="540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70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62558" y="1412776"/>
            <a:ext cx="10729192" cy="4536504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521" y="1412776"/>
            <a:ext cx="10971372" cy="4525963"/>
          </a:xfrm>
        </p:spPr>
        <p:txBody>
          <a:bodyPr>
            <a:noAutofit/>
          </a:bodyPr>
          <a:lstStyle/>
          <a:p>
            <a:pPr marL="57150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MODULE </a:t>
            </a: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ClearQ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marL="857250" lvl="2" indent="0">
              <a:buNone/>
            </a:pPr>
            <a:r>
              <a:rPr lang="en-IE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&lt;- Head;</a:t>
            </a:r>
          </a:p>
          <a:p>
            <a:pPr marL="857250" lvl="2" indent="0">
              <a:buNone/>
            </a:pP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QueueHead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&lt;- </a:t>
            </a:r>
            <a:r>
              <a:rPr lang="en-IE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QueueTail</a:t>
            </a:r>
            <a:r>
              <a:rPr lang="en-IE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IE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 indent="0">
              <a:buNone/>
            </a:pPr>
            <a:r>
              <a:rPr lang="en-IE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  <a:endParaRPr lang="en-IE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01607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92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pic>
        <p:nvPicPr>
          <p:cNvPr id="4" name="Picture 3" descr="AN01990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2558" y="2260252"/>
            <a:ext cx="4559300" cy="3328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157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26854" y="4134544"/>
            <a:ext cx="2235200" cy="239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" name="Picture 7" descr="j011572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958" y="4006552"/>
            <a:ext cx="239712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9" name="Picture 8" descr="j011571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98084" y="3996208"/>
            <a:ext cx="2392362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" name="Picture 9" descr="j01157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96931" y="3945408"/>
            <a:ext cx="2733675" cy="256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j0117405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717" y="2787352"/>
            <a:ext cx="22320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Or: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3207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We can also have </a:t>
            </a:r>
            <a:r>
              <a:rPr lang="en-IE" dirty="0"/>
              <a:t>a </a:t>
            </a:r>
            <a:r>
              <a:rPr lang="en-IE" dirty="0" smtClean="0"/>
              <a:t>queue:</a:t>
            </a:r>
          </a:p>
          <a:p>
            <a:endParaRPr lang="en-IE" dirty="0"/>
          </a:p>
          <a:p>
            <a:r>
              <a:rPr lang="en-IE" dirty="0"/>
              <a:t>It’s a structure that conforms to the principle of First In, First Out (FIFO).</a:t>
            </a:r>
          </a:p>
          <a:p>
            <a:endParaRPr lang="en-IE" dirty="0"/>
          </a:p>
          <a:p>
            <a:r>
              <a:rPr lang="en-IE" dirty="0"/>
              <a:t>The first item to join the queue is the first item to be served.</a:t>
            </a:r>
          </a:p>
          <a:p>
            <a:pPr marL="0" indent="0">
              <a:buNone/>
            </a:pP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125656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4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12" name="Rectangle 11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>
            <a:off x="3074284" y="4707141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0" name="TextBox 9"/>
          <p:cNvSpPr txBox="1"/>
          <p:nvPr/>
        </p:nvSpPr>
        <p:spPr>
          <a:xfrm>
            <a:off x="2952420" y="5859269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Back</a:t>
            </a:r>
            <a:endParaRPr lang="en-IE" sz="2800" b="1" dirty="0"/>
          </a:p>
        </p:txBody>
      </p:sp>
      <p:sp>
        <p:nvSpPr>
          <p:cNvPr id="11" name="Up Arrow 10"/>
          <p:cNvSpPr/>
          <p:nvPr/>
        </p:nvSpPr>
        <p:spPr>
          <a:xfrm>
            <a:off x="8089278" y="4725144"/>
            <a:ext cx="648072" cy="1224136"/>
          </a:xfrm>
          <a:prstGeom prst="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TextBox 17"/>
          <p:cNvSpPr txBox="1"/>
          <p:nvPr/>
        </p:nvSpPr>
        <p:spPr>
          <a:xfrm>
            <a:off x="7921569" y="5877272"/>
            <a:ext cx="980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E" sz="2800" b="1" dirty="0" smtClean="0"/>
              <a:t>Front</a:t>
            </a:r>
            <a:endParaRPr lang="en-IE" sz="2800" b="1" dirty="0"/>
          </a:p>
        </p:txBody>
      </p:sp>
    </p:spTree>
    <p:extLst>
      <p:ext uri="{BB962C8B-B14F-4D97-AF65-F5344CB8AC3E}">
        <p14:creationId xmlns:p14="http://schemas.microsoft.com/office/powerpoint/2010/main" val="20868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8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4606" y="4509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>
            <a:off x="982638" y="3573016"/>
            <a:ext cx="1872208" cy="792088"/>
          </a:xfrm>
          <a:prstGeom prst="ben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99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Queues</a:t>
            </a:r>
            <a:endParaRPr lang="en-IE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Values are added to the back:</a:t>
            </a:r>
          </a:p>
        </p:txBody>
      </p:sp>
      <p:sp>
        <p:nvSpPr>
          <p:cNvPr id="4" name="Rectangle 3"/>
          <p:cNvSpPr/>
          <p:nvPr/>
        </p:nvSpPr>
        <p:spPr>
          <a:xfrm>
            <a:off x="803942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31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530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41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23198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15086" y="2924944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26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6974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53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98862" y="2924861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59</a:t>
            </a:r>
            <a:endParaRPr lang="en-IE" sz="24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990750" y="2951120"/>
            <a:ext cx="792088" cy="165618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b="1" dirty="0" smtClean="0">
                <a:solidFill>
                  <a:schemeClr val="tx1"/>
                </a:solidFill>
              </a:rPr>
              <a:t>86</a:t>
            </a:r>
            <a:endParaRPr lang="en-IE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605</Words>
  <Application>Microsoft Office PowerPoint</Application>
  <PresentationFormat>Custom</PresentationFormat>
  <Paragraphs>235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Queues: Implemented using Linked Lists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Queues</vt:lpstr>
      <vt:lpstr>etc.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DIT</cp:lastModifiedBy>
  <cp:revision>84</cp:revision>
  <dcterms:created xsi:type="dcterms:W3CDTF">2011-11-22T13:33:19Z</dcterms:created>
  <dcterms:modified xsi:type="dcterms:W3CDTF">2016-02-15T00:00:38Z</dcterms:modified>
</cp:coreProperties>
</file>