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8" r:id="rId2"/>
    <p:sldId id="664" r:id="rId3"/>
    <p:sldId id="665" r:id="rId4"/>
    <p:sldId id="678" r:id="rId5"/>
    <p:sldId id="679" r:id="rId6"/>
    <p:sldId id="680" r:id="rId7"/>
    <p:sldId id="681" r:id="rId8"/>
    <p:sldId id="677" r:id="rId9"/>
    <p:sldId id="682" r:id="rId10"/>
    <p:sldId id="683" r:id="rId11"/>
    <p:sldId id="684" r:id="rId12"/>
    <p:sldId id="685" r:id="rId13"/>
    <p:sldId id="686" r:id="rId14"/>
    <p:sldId id="687" r:id="rId15"/>
    <p:sldId id="688" r:id="rId16"/>
    <p:sldId id="689" r:id="rId17"/>
    <p:sldId id="690" r:id="rId18"/>
    <p:sldId id="691" r:id="rId19"/>
    <p:sldId id="692" r:id="rId20"/>
    <p:sldId id="693" r:id="rId21"/>
    <p:sldId id="694" r:id="rId22"/>
    <p:sldId id="695" r:id="rId23"/>
    <p:sldId id="696" r:id="rId24"/>
    <p:sldId id="697" r:id="rId25"/>
    <p:sldId id="698" r:id="rId26"/>
    <p:sldId id="699" r:id="rId27"/>
    <p:sldId id="700" r:id="rId28"/>
    <p:sldId id="701" r:id="rId29"/>
    <p:sldId id="702" r:id="rId30"/>
    <p:sldId id="703" r:id="rId31"/>
    <p:sldId id="704" r:id="rId32"/>
    <p:sldId id="705" r:id="rId33"/>
    <p:sldId id="706" r:id="rId34"/>
    <p:sldId id="714" r:id="rId35"/>
    <p:sldId id="709" r:id="rId36"/>
    <p:sldId id="710" r:id="rId37"/>
    <p:sldId id="711" r:id="rId38"/>
    <p:sldId id="712" r:id="rId39"/>
    <p:sldId id="713" r:id="rId40"/>
    <p:sldId id="715" r:id="rId41"/>
    <p:sldId id="716" r:id="rId42"/>
    <p:sldId id="717" r:id="rId43"/>
    <p:sldId id="718" r:id="rId44"/>
    <p:sldId id="719" r:id="rId45"/>
    <p:sldId id="720" r:id="rId46"/>
    <p:sldId id="557" r:id="rId4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14/01/2016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859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14/01/2016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14/01/2016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14/01/2016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14/01/2016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14/01/2016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14/01/2016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14/01/2016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Python: Stacks and Queues </a:t>
            </a:r>
            <a:br>
              <a:rPr lang="en-IE" sz="6600" dirty="0" smtClean="0">
                <a:solidFill>
                  <a:schemeClr val="bg1"/>
                </a:solidFill>
              </a:rPr>
            </a:br>
            <a:r>
              <a:rPr lang="en-IE" sz="6600" dirty="0">
                <a:solidFill>
                  <a:schemeClr val="bg1"/>
                </a:solidFill>
              </a:rPr>
              <a:t>(</a:t>
            </a:r>
            <a:r>
              <a:rPr lang="en-IE" sz="6600" dirty="0" smtClean="0">
                <a:solidFill>
                  <a:schemeClr val="bg1"/>
                </a:solidFill>
              </a:rPr>
              <a:t>as an Array)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 (</a:t>
            </a:r>
            <a:r>
              <a:rPr lang="en-IE" dirty="0" err="1" smtClean="0">
                <a:solidFill>
                  <a:schemeClr val="bg1"/>
                </a:solidFill>
              </a:rPr>
              <a:t>IsFull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 ==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StackFull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StackFull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StackFull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9384895" y="2198103"/>
            <a:ext cx="1318823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StackTop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351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 (</a:t>
            </a:r>
            <a:r>
              <a:rPr lang="en-IE" dirty="0" err="1" smtClean="0">
                <a:solidFill>
                  <a:schemeClr val="bg1"/>
                </a:solidFill>
              </a:rPr>
              <a:t>IsFull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IsFull2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 ==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IsFull2.</a:t>
            </a:r>
          </a:p>
        </p:txBody>
      </p:sp>
      <p:sp>
        <p:nvSpPr>
          <p:cNvPr id="5" name="Rectangle 4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9384895" y="2198103"/>
            <a:ext cx="1318823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StackTop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3481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 (</a:t>
            </a:r>
            <a:r>
              <a:rPr lang="en-IE" dirty="0" err="1" smtClean="0">
                <a:solidFill>
                  <a:schemeClr val="bg1"/>
                </a:solidFill>
              </a:rPr>
              <a:t>IsEmpty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-1):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StackEmpty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9384895" y="2198103"/>
            <a:ext cx="1318823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StackTop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863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 (</a:t>
            </a:r>
            <a:r>
              <a:rPr lang="en-IE" dirty="0" err="1" smtClean="0">
                <a:solidFill>
                  <a:schemeClr val="bg1"/>
                </a:solidFill>
              </a:rPr>
              <a:t>IsEmpty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IsEmpty2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-1)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IsEmpty2.</a:t>
            </a:r>
          </a:p>
        </p:txBody>
      </p:sp>
      <p:sp>
        <p:nvSpPr>
          <p:cNvPr id="5" name="Rectangle 4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9384895" y="2198103"/>
            <a:ext cx="1318823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StackTop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31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 (Push)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Push(N):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== True):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print("The stack is full")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Stack[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9384895" y="2198103"/>
            <a:ext cx="1318823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StackTop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063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 (Pop)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98072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Pop():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 = 0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== True):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print("The stack is Empty")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Stack[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- 1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9384895" y="2198103"/>
            <a:ext cx="1318823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StackTop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841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 (Top)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Top():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 = 0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== True):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print("The stack is Empty")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Stack[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9384895" y="2198103"/>
            <a:ext cx="1318823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StackTop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214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Queues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64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We will remember queues: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It’s a structure that conforms to the principle of First In, First Out (FIFO).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first item to join the queue is the first item to be served.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350" y="942700"/>
            <a:ext cx="4525473" cy="140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93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8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Values are added to the back: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31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41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26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53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4606" y="4509120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86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6" name="Bent Arrow 25"/>
          <p:cNvSpPr/>
          <p:nvPr/>
        </p:nvSpPr>
        <p:spPr>
          <a:xfrm>
            <a:off x="982638" y="3573016"/>
            <a:ext cx="1872208" cy="792088"/>
          </a:xfrm>
          <a:prstGeom prst="ben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5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Stacks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11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Values are removed from the front: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695606" y="460730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31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41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26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53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86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33" name="Bent Arrow 32"/>
          <p:cNvSpPr/>
          <p:nvPr/>
        </p:nvSpPr>
        <p:spPr>
          <a:xfrm rot="5400000">
            <a:off x="8687494" y="2852936"/>
            <a:ext cx="792088" cy="2376264"/>
          </a:xfrm>
          <a:prstGeom prst="ben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9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6064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609521" y="158621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We will implement a queue as an array called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 maximum length of the queue is called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 current front of the queue is called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current </a:t>
            </a:r>
            <a:r>
              <a:rPr lang="en-IE" dirty="0" smtClean="0">
                <a:solidFill>
                  <a:schemeClr val="bg1"/>
                </a:solidFill>
              </a:rPr>
              <a:t>back </a:t>
            </a:r>
            <a:r>
              <a:rPr lang="en-IE" dirty="0">
                <a:solidFill>
                  <a:schemeClr val="bg1"/>
                </a:solidFill>
              </a:rPr>
              <a:t>of the queue is called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  <a:endParaRPr lang="en-IE" dirty="0">
              <a:solidFill>
                <a:schemeClr val="bg1"/>
              </a:solidFill>
            </a:endParaRPr>
          </a:p>
          <a:p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55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0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We will implement a queue as an array called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 smtClean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31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41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59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26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53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0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1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2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3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4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5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6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47" name="Up Arrow 46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49" name="Down Arrow 48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7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(Declaring)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QueueAsArray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[0,0,59,26,53,59,0]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7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 2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QueueAsArray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89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 fontScale="85000" lnSpcReduction="2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We will look at implementing the following modules:</a:t>
            </a:r>
          </a:p>
          <a:p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dirty="0">
                <a:solidFill>
                  <a:schemeClr val="bg1"/>
                </a:solidFill>
              </a:rPr>
              <a:t>Check if the </a:t>
            </a:r>
            <a:r>
              <a:rPr lang="en-IE" dirty="0" smtClean="0">
                <a:solidFill>
                  <a:schemeClr val="bg1"/>
                </a:solidFill>
              </a:rPr>
              <a:t>queue </a:t>
            </a:r>
            <a:r>
              <a:rPr lang="en-IE" dirty="0">
                <a:solidFill>
                  <a:schemeClr val="bg1"/>
                </a:solidFill>
              </a:rPr>
              <a:t>is full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</a:rPr>
              <a:t>Check if the </a:t>
            </a:r>
            <a:r>
              <a:rPr lang="en-IE" dirty="0" smtClean="0">
                <a:solidFill>
                  <a:schemeClr val="bg1"/>
                </a:solidFill>
              </a:rPr>
              <a:t>queue </a:t>
            </a:r>
            <a:r>
              <a:rPr lang="en-IE" dirty="0">
                <a:solidFill>
                  <a:schemeClr val="bg1"/>
                </a:solidFill>
              </a:rPr>
              <a:t>is full </a:t>
            </a:r>
          </a:p>
          <a:p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 Add a new item (N) to the back of the queue</a:t>
            </a:r>
          </a:p>
          <a:p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Remove the front value from the queue</a:t>
            </a:r>
          </a:p>
          <a:p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Empty the queue</a:t>
            </a:r>
          </a:p>
        </p:txBody>
      </p:sp>
    </p:spTree>
    <p:extLst>
      <p:ext uri="{BB962C8B-B14F-4D97-AF65-F5344CB8AC3E}">
        <p14:creationId xmlns:p14="http://schemas.microsoft.com/office/powerpoint/2010/main" val="286246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IsFull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 ==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QueueFull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QueueFull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QueueFull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9744384" y="2198103"/>
            <a:ext cx="599844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Tail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8544039" y="2175247"/>
            <a:ext cx="840295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Head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8759502" y="2708920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8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IsFull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IsFull2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 ==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IsFull2.</a:t>
            </a:r>
          </a:p>
        </p:txBody>
      </p:sp>
      <p:sp>
        <p:nvSpPr>
          <p:cNvPr id="2" name="Rectangle 1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9744384" y="2198103"/>
            <a:ext cx="599844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Tail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8544039" y="2175247"/>
            <a:ext cx="840295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Head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8759502" y="2708920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6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IsEmpty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QueueEmpty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9744384" y="2198103"/>
            <a:ext cx="599844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Tail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8544039" y="2175247"/>
            <a:ext cx="840295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Head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8759502" y="2708920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75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IsEmpty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IsEmpty2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IsEmpty2.</a:t>
            </a:r>
          </a:p>
        </p:txBody>
      </p:sp>
      <p:sp>
        <p:nvSpPr>
          <p:cNvPr id="2" name="Rectangle 1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9744384" y="2198103"/>
            <a:ext cx="599844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Tail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8544039" y="2175247"/>
            <a:ext cx="840295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Head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8759502" y="2708920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20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AddToQ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== True):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print("The Queue is full")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Queue[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9744384" y="2198103"/>
            <a:ext cx="599844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Tail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8544039" y="2175247"/>
            <a:ext cx="840295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Head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8759502" y="2708920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51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8798053" cy="4525963"/>
          </a:xfrm>
        </p:spPr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A Stack is a pile of stuff: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It’s a structure that conforms to the principle of Last In, First Out (LIFO).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last item to join the stack is the first item to be served.</a:t>
            </a:r>
          </a:p>
          <a:p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614" y="1700808"/>
            <a:ext cx="216024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46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DeleteFromQ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8582" y="1124744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 = 0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== True):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print("The Queue is Empty")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Queue[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9744384" y="2198103"/>
            <a:ext cx="599844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Tail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8544039" y="2175247"/>
            <a:ext cx="840295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Head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8759502" y="2708920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92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ClearQ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8408737" y="3523864"/>
            <a:ext cx="252028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4087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876877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912881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948885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9848897" y="3523864"/>
            <a:ext cx="360040" cy="648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1020893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10568977" y="3523864"/>
            <a:ext cx="360040" cy="64807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9744384" y="2198103"/>
            <a:ext cx="599844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Tail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9839622" y="2731776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0800000">
            <a:off x="10785001" y="4243944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343678" y="4983559"/>
            <a:ext cx="1205586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751390" y="1700808"/>
            <a:ext cx="4248472" cy="43204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8544039" y="2175247"/>
            <a:ext cx="840295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Head</a:t>
            </a:r>
            <a:endParaRPr lang="en-US" sz="32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8759502" y="2708920"/>
            <a:ext cx="39604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1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59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Circular Queues</a:t>
            </a:r>
            <a:endParaRPr lang="en-IE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70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Circular 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5485685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We can also have a circular queue: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A queue where the start and end of the queue are joined together.</a:t>
            </a:r>
          </a:p>
        </p:txBody>
      </p:sp>
      <p:sp>
        <p:nvSpPr>
          <p:cNvPr id="5" name="Oval 4"/>
          <p:cNvSpPr/>
          <p:nvPr/>
        </p:nvSpPr>
        <p:spPr>
          <a:xfrm>
            <a:off x="7351448" y="2003129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096580" y="2676253"/>
            <a:ext cx="1800200" cy="1800200"/>
          </a:xfrm>
          <a:prstGeom prst="ellipse">
            <a:avLst/>
          </a:prstGeom>
          <a:solidFill>
            <a:schemeClr val="tx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>
            <a:stCxn id="6" idx="1"/>
          </p:cNvCxnSpPr>
          <p:nvPr/>
        </p:nvCxnSpPr>
        <p:spPr>
          <a:xfrm flipH="1" flipV="1">
            <a:off x="7880556" y="2460229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5" idx="0"/>
          </p:cNvCxnSpPr>
          <p:nvPr/>
        </p:nvCxnSpPr>
        <p:spPr>
          <a:xfrm flipV="1">
            <a:off x="8971628" y="2003129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7"/>
            <a:endCxn id="5" idx="7"/>
          </p:cNvCxnSpPr>
          <p:nvPr/>
        </p:nvCxnSpPr>
        <p:spPr>
          <a:xfrm flipV="1">
            <a:off x="9633147" y="2467123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896780" y="3576353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5"/>
            <a:endCxn id="5" idx="5"/>
          </p:cNvCxnSpPr>
          <p:nvPr/>
        </p:nvCxnSpPr>
        <p:spPr>
          <a:xfrm>
            <a:off x="9633147" y="4212820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4"/>
            <a:endCxn id="5" idx="4"/>
          </p:cNvCxnSpPr>
          <p:nvPr/>
        </p:nvCxnSpPr>
        <p:spPr>
          <a:xfrm flipH="1">
            <a:off x="8971628" y="4476453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3"/>
            <a:endCxn id="5" idx="3"/>
          </p:cNvCxnSpPr>
          <p:nvPr/>
        </p:nvCxnSpPr>
        <p:spPr>
          <a:xfrm flipH="1">
            <a:off x="7825988" y="4212820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2"/>
            <a:endCxn id="5" idx="2"/>
          </p:cNvCxnSpPr>
          <p:nvPr/>
        </p:nvCxnSpPr>
        <p:spPr>
          <a:xfrm flipH="1">
            <a:off x="7351448" y="3576353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537401" y="15961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0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472844" y="258508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1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465476" y="402524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2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464732" y="503335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96580" y="496134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4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88468" y="39532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5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81100" y="24602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6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52564" y="15961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7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30001" y="5033353"/>
            <a:ext cx="834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>
                <a:solidFill>
                  <a:schemeClr val="bg1"/>
                </a:solidFill>
              </a:rPr>
              <a:t>Tail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598898" y="980728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>
                <a:solidFill>
                  <a:schemeClr val="bg1"/>
                </a:solidFill>
              </a:rPr>
              <a:t>Head</a:t>
            </a:r>
            <a:endParaRPr lang="en-IE" sz="2400" b="1" dirty="0">
              <a:solidFill>
                <a:schemeClr val="bg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9904810" y="1596133"/>
            <a:ext cx="744370" cy="52322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081100" y="4961345"/>
            <a:ext cx="783550" cy="33361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176700" y="217219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43</a:t>
            </a:r>
            <a:endParaRPr lang="en-IE" dirty="0"/>
          </a:p>
        </p:txBody>
      </p:sp>
      <p:sp>
        <p:nvSpPr>
          <p:cNvPr id="31" name="TextBox 30"/>
          <p:cNvSpPr txBox="1"/>
          <p:nvPr/>
        </p:nvSpPr>
        <p:spPr>
          <a:xfrm>
            <a:off x="9896780" y="280110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32" name="TextBox 31"/>
          <p:cNvSpPr txBox="1"/>
          <p:nvPr/>
        </p:nvSpPr>
        <p:spPr>
          <a:xfrm>
            <a:off x="9850685" y="373720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33" name="TextBox 32"/>
          <p:cNvSpPr txBox="1"/>
          <p:nvPr/>
        </p:nvSpPr>
        <p:spPr>
          <a:xfrm>
            <a:off x="9176700" y="447645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34" name="TextBox 33"/>
          <p:cNvSpPr txBox="1"/>
          <p:nvPr/>
        </p:nvSpPr>
        <p:spPr>
          <a:xfrm>
            <a:off x="8240596" y="445728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406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Circular 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6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So </a:t>
            </a:r>
            <a:r>
              <a:rPr lang="en-IE" b="1" dirty="0" smtClean="0">
                <a:solidFill>
                  <a:schemeClr val="bg1"/>
                </a:solidFill>
              </a:rPr>
              <a:t>Tail</a:t>
            </a:r>
            <a:r>
              <a:rPr lang="en-IE" dirty="0" smtClean="0">
                <a:solidFill>
                  <a:schemeClr val="bg1"/>
                </a:solidFill>
              </a:rPr>
              <a:t> starts at 4, goes to 5, goes to 6, goes to 0, goes to 1, etc.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 So it’s Tail = Tail + 1,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But…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Tail = (Tail + 1) % 7</a:t>
            </a:r>
          </a:p>
        </p:txBody>
      </p:sp>
      <p:sp>
        <p:nvSpPr>
          <p:cNvPr id="37" name="Content Placeholder 4"/>
          <p:cNvSpPr txBox="1">
            <a:spLocks/>
          </p:cNvSpPr>
          <p:nvPr/>
        </p:nvSpPr>
        <p:spPr>
          <a:xfrm>
            <a:off x="5434056" y="1581844"/>
            <a:ext cx="6277774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So Tail % </a:t>
            </a:r>
            <a:r>
              <a:rPr lang="en-IE" dirty="0" err="1">
                <a:solidFill>
                  <a:schemeClr val="bg1"/>
                </a:solidFill>
              </a:rPr>
              <a:t>MaxSize</a:t>
            </a:r>
            <a:r>
              <a:rPr lang="en-IE" dirty="0" smtClean="0">
                <a:solidFill>
                  <a:schemeClr val="bg1"/>
                </a:solidFill>
              </a:rPr>
              <a:t> works as follows: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4 % </a:t>
            </a:r>
            <a:r>
              <a:rPr lang="en-IE" dirty="0" err="1" smtClean="0">
                <a:solidFill>
                  <a:schemeClr val="bg1"/>
                </a:solidFill>
              </a:rPr>
              <a:t>MaxSize</a:t>
            </a:r>
            <a:r>
              <a:rPr lang="en-IE" dirty="0" smtClean="0">
                <a:solidFill>
                  <a:schemeClr val="bg1"/>
                </a:solidFill>
              </a:rPr>
              <a:t> = 4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5 % </a:t>
            </a:r>
            <a:r>
              <a:rPr lang="en-IE" dirty="0" err="1">
                <a:solidFill>
                  <a:schemeClr val="bg1"/>
                </a:solidFill>
              </a:rPr>
              <a:t>MaxSize</a:t>
            </a:r>
            <a:r>
              <a:rPr lang="en-IE" dirty="0" smtClean="0">
                <a:solidFill>
                  <a:schemeClr val="bg1"/>
                </a:solidFill>
              </a:rPr>
              <a:t> = 5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6 % </a:t>
            </a:r>
            <a:r>
              <a:rPr lang="en-IE" dirty="0" err="1">
                <a:solidFill>
                  <a:schemeClr val="bg1"/>
                </a:solidFill>
              </a:rPr>
              <a:t>MaxSize</a:t>
            </a:r>
            <a:r>
              <a:rPr lang="en-IE" dirty="0" smtClean="0">
                <a:solidFill>
                  <a:schemeClr val="bg1"/>
                </a:solidFill>
              </a:rPr>
              <a:t> = 6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7 % </a:t>
            </a:r>
            <a:r>
              <a:rPr lang="en-IE" dirty="0" err="1">
                <a:solidFill>
                  <a:schemeClr val="bg1"/>
                </a:solidFill>
              </a:rPr>
              <a:t>MaxSize</a:t>
            </a:r>
            <a:r>
              <a:rPr lang="en-IE" dirty="0" smtClean="0">
                <a:solidFill>
                  <a:schemeClr val="bg1"/>
                </a:solidFill>
              </a:rPr>
              <a:t> = 0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8 % </a:t>
            </a:r>
            <a:r>
              <a:rPr lang="en-IE" dirty="0" err="1">
                <a:solidFill>
                  <a:schemeClr val="bg1"/>
                </a:solidFill>
              </a:rPr>
              <a:t>MaxSize</a:t>
            </a:r>
            <a:r>
              <a:rPr lang="en-IE" dirty="0" smtClean="0">
                <a:solidFill>
                  <a:schemeClr val="bg1"/>
                </a:solidFill>
              </a:rPr>
              <a:t> = 1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9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6064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Circular 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609521" y="158621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We will implement a queue as an array called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 maximum length of the queue is called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 current front of the queue is called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current </a:t>
            </a:r>
            <a:r>
              <a:rPr lang="en-IE" dirty="0" smtClean="0">
                <a:solidFill>
                  <a:schemeClr val="bg1"/>
                </a:solidFill>
              </a:rPr>
              <a:t>back </a:t>
            </a:r>
            <a:r>
              <a:rPr lang="en-IE" dirty="0">
                <a:solidFill>
                  <a:schemeClr val="bg1"/>
                </a:solidFill>
              </a:rPr>
              <a:t>of the queue is called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  <a:endParaRPr lang="en-IE" dirty="0">
              <a:solidFill>
                <a:schemeClr val="bg1"/>
              </a:solidFill>
            </a:endParaRPr>
          </a:p>
          <a:p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50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Circular 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0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We will implement a queue as an array called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 smtClean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31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41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59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26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53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0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1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2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3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4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5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6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887007" y="4459759"/>
            <a:ext cx="1744388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Queue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47" name="Up Arrow 46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395567" y="2834697"/>
            <a:ext cx="1295547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49" name="Down Arrow 48"/>
          <p:cNvSpPr/>
          <p:nvPr/>
        </p:nvSpPr>
        <p:spPr>
          <a:xfrm>
            <a:off x="3784693" y="3470575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455246" y="2865130"/>
            <a:ext cx="905697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6649446" y="350100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61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Circular </a:t>
            </a:r>
            <a:r>
              <a:rPr lang="en-GB" dirty="0" smtClean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(Declaring)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QueueAsArray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[0,0,59,26,53,59,0]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7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 2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QueueAsArray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3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Circular Queues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 fontScale="85000" lnSpcReduction="2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We will look at implementing the following modules:</a:t>
            </a:r>
          </a:p>
          <a:p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dirty="0">
                <a:solidFill>
                  <a:schemeClr val="bg1"/>
                </a:solidFill>
              </a:rPr>
              <a:t>Check if the </a:t>
            </a:r>
            <a:r>
              <a:rPr lang="en-IE" dirty="0" smtClean="0">
                <a:solidFill>
                  <a:schemeClr val="bg1"/>
                </a:solidFill>
              </a:rPr>
              <a:t>queue </a:t>
            </a:r>
            <a:r>
              <a:rPr lang="en-IE" dirty="0">
                <a:solidFill>
                  <a:schemeClr val="bg1"/>
                </a:solidFill>
              </a:rPr>
              <a:t>is full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</a:rPr>
              <a:t>Check if the </a:t>
            </a:r>
            <a:r>
              <a:rPr lang="en-IE" dirty="0" smtClean="0">
                <a:solidFill>
                  <a:schemeClr val="bg1"/>
                </a:solidFill>
              </a:rPr>
              <a:t>queue </a:t>
            </a:r>
            <a:r>
              <a:rPr lang="en-IE" dirty="0">
                <a:solidFill>
                  <a:schemeClr val="bg1"/>
                </a:solidFill>
              </a:rPr>
              <a:t>is full </a:t>
            </a:r>
          </a:p>
          <a:p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 Add a new item (N) to the back of the queue</a:t>
            </a:r>
          </a:p>
          <a:p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Remove the front value from the queue</a:t>
            </a:r>
          </a:p>
          <a:p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Empty the queue</a:t>
            </a:r>
          </a:p>
        </p:txBody>
      </p:sp>
    </p:spTree>
    <p:extLst>
      <p:ext uri="{BB962C8B-B14F-4D97-AF65-F5344CB8AC3E}">
        <p14:creationId xmlns:p14="http://schemas.microsoft.com/office/powerpoint/2010/main" val="146939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21" y="341784"/>
            <a:ext cx="10971372" cy="114300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Circular </a:t>
            </a:r>
            <a:r>
              <a:rPr lang="en-GB" dirty="0" smtClean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IsFull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96442" y="98072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+ 1) %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QueueFull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QueueFull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QueueFull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2" name="Oval 21"/>
          <p:cNvSpPr/>
          <p:nvPr/>
        </p:nvSpPr>
        <p:spPr>
          <a:xfrm>
            <a:off x="8511058" y="3208829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9256190" y="3881953"/>
            <a:ext cx="1800200" cy="1800200"/>
          </a:xfrm>
          <a:prstGeom prst="ellipse">
            <a:avLst/>
          </a:prstGeom>
          <a:solidFill>
            <a:schemeClr val="tx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>
            <a:stCxn id="23" idx="1"/>
          </p:cNvCxnSpPr>
          <p:nvPr/>
        </p:nvCxnSpPr>
        <p:spPr>
          <a:xfrm flipH="1" flipV="1">
            <a:off x="9040166" y="3665929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2" idx="0"/>
          </p:cNvCxnSpPr>
          <p:nvPr/>
        </p:nvCxnSpPr>
        <p:spPr>
          <a:xfrm flipV="1">
            <a:off x="10131238" y="3208829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3" idx="7"/>
            <a:endCxn id="22" idx="7"/>
          </p:cNvCxnSpPr>
          <p:nvPr/>
        </p:nvCxnSpPr>
        <p:spPr>
          <a:xfrm flipV="1">
            <a:off x="10792757" y="3672823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056390" y="4782053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5"/>
            <a:endCxn id="22" idx="5"/>
          </p:cNvCxnSpPr>
          <p:nvPr/>
        </p:nvCxnSpPr>
        <p:spPr>
          <a:xfrm>
            <a:off x="10792757" y="5418520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3" idx="4"/>
            <a:endCxn id="22" idx="4"/>
          </p:cNvCxnSpPr>
          <p:nvPr/>
        </p:nvCxnSpPr>
        <p:spPr>
          <a:xfrm flipH="1">
            <a:off x="10131238" y="5682153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3" idx="3"/>
            <a:endCxn id="22" idx="3"/>
          </p:cNvCxnSpPr>
          <p:nvPr/>
        </p:nvCxnSpPr>
        <p:spPr>
          <a:xfrm flipH="1">
            <a:off x="8985598" y="5418520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3" idx="2"/>
            <a:endCxn id="22" idx="2"/>
          </p:cNvCxnSpPr>
          <p:nvPr/>
        </p:nvCxnSpPr>
        <p:spPr>
          <a:xfrm flipH="1">
            <a:off x="8511058" y="4782053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697011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0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632454" y="379078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1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625086" y="523094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2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624342" y="623905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256190" y="616704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4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248078" y="51589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5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240710" y="36659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6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112174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7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0336310" y="337789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43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11056390" y="400680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45" name="TextBox 44"/>
          <p:cNvSpPr txBox="1"/>
          <p:nvPr/>
        </p:nvSpPr>
        <p:spPr>
          <a:xfrm>
            <a:off x="11010295" y="494290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6" name="TextBox 45"/>
          <p:cNvSpPr txBox="1"/>
          <p:nvPr/>
        </p:nvSpPr>
        <p:spPr>
          <a:xfrm>
            <a:off x="10336310" y="568215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7" name="TextBox 46"/>
          <p:cNvSpPr txBox="1"/>
          <p:nvPr/>
        </p:nvSpPr>
        <p:spPr>
          <a:xfrm>
            <a:off x="9400206" y="566298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48" name="Rounded Rectangle 47"/>
          <p:cNvSpPr/>
          <p:nvPr/>
        </p:nvSpPr>
        <p:spPr>
          <a:xfrm>
            <a:off x="8111430" y="2801832"/>
            <a:ext cx="3960440" cy="393953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2574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Stacks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Values are added to the top:</a:t>
            </a:r>
          </a:p>
        </p:txBody>
      </p:sp>
      <p:sp>
        <p:nvSpPr>
          <p:cNvPr id="9" name="Rectangle 8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31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41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26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53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06774" y="2636912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67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rot="5400000">
            <a:off x="4619042" y="1736812"/>
            <a:ext cx="504056" cy="2448272"/>
          </a:xfrm>
          <a:prstGeom prst="ben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21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21" y="341784"/>
            <a:ext cx="10971372" cy="114300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Circular </a:t>
            </a:r>
            <a:r>
              <a:rPr lang="en-GB" dirty="0" smtClean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IsFull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4434" y="991269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IsFull2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+ 1) %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IsFull2.</a:t>
            </a:r>
          </a:p>
        </p:txBody>
      </p:sp>
      <p:sp>
        <p:nvSpPr>
          <p:cNvPr id="22" name="Oval 21"/>
          <p:cNvSpPr/>
          <p:nvPr/>
        </p:nvSpPr>
        <p:spPr>
          <a:xfrm>
            <a:off x="8511058" y="3208829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9256190" y="3881953"/>
            <a:ext cx="1800200" cy="1800200"/>
          </a:xfrm>
          <a:prstGeom prst="ellipse">
            <a:avLst/>
          </a:prstGeom>
          <a:solidFill>
            <a:schemeClr val="tx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>
            <a:stCxn id="23" idx="1"/>
          </p:cNvCxnSpPr>
          <p:nvPr/>
        </p:nvCxnSpPr>
        <p:spPr>
          <a:xfrm flipH="1" flipV="1">
            <a:off x="9040166" y="3665929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2" idx="0"/>
          </p:cNvCxnSpPr>
          <p:nvPr/>
        </p:nvCxnSpPr>
        <p:spPr>
          <a:xfrm flipV="1">
            <a:off x="10131238" y="3208829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3" idx="7"/>
            <a:endCxn id="22" idx="7"/>
          </p:cNvCxnSpPr>
          <p:nvPr/>
        </p:nvCxnSpPr>
        <p:spPr>
          <a:xfrm flipV="1">
            <a:off x="10792757" y="3672823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056390" y="4782053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5"/>
            <a:endCxn id="22" idx="5"/>
          </p:cNvCxnSpPr>
          <p:nvPr/>
        </p:nvCxnSpPr>
        <p:spPr>
          <a:xfrm>
            <a:off x="10792757" y="5418520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3" idx="4"/>
            <a:endCxn id="22" idx="4"/>
          </p:cNvCxnSpPr>
          <p:nvPr/>
        </p:nvCxnSpPr>
        <p:spPr>
          <a:xfrm flipH="1">
            <a:off x="10131238" y="5682153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3" idx="3"/>
            <a:endCxn id="22" idx="3"/>
          </p:cNvCxnSpPr>
          <p:nvPr/>
        </p:nvCxnSpPr>
        <p:spPr>
          <a:xfrm flipH="1">
            <a:off x="8985598" y="5418520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3" idx="2"/>
            <a:endCxn id="22" idx="2"/>
          </p:cNvCxnSpPr>
          <p:nvPr/>
        </p:nvCxnSpPr>
        <p:spPr>
          <a:xfrm flipH="1">
            <a:off x="8511058" y="4782053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697011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0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632454" y="379078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1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625086" y="523094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2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624342" y="623905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256190" y="616704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4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248078" y="51589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5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240710" y="36659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6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112174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7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336310" y="337789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43</a:t>
            </a:r>
            <a:endParaRPr lang="en-IE" dirty="0"/>
          </a:p>
        </p:txBody>
      </p:sp>
      <p:sp>
        <p:nvSpPr>
          <p:cNvPr id="41" name="TextBox 40"/>
          <p:cNvSpPr txBox="1"/>
          <p:nvPr/>
        </p:nvSpPr>
        <p:spPr>
          <a:xfrm>
            <a:off x="11056390" y="400680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42" name="TextBox 41"/>
          <p:cNvSpPr txBox="1"/>
          <p:nvPr/>
        </p:nvSpPr>
        <p:spPr>
          <a:xfrm>
            <a:off x="11010295" y="494290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3" name="TextBox 42"/>
          <p:cNvSpPr txBox="1"/>
          <p:nvPr/>
        </p:nvSpPr>
        <p:spPr>
          <a:xfrm>
            <a:off x="10336310" y="568215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9400206" y="566298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45" name="Rounded Rectangle 44"/>
          <p:cNvSpPr/>
          <p:nvPr/>
        </p:nvSpPr>
        <p:spPr>
          <a:xfrm>
            <a:off x="8111430" y="2801832"/>
            <a:ext cx="3960440" cy="393953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784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21" y="341784"/>
            <a:ext cx="10971372" cy="114300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Circular </a:t>
            </a:r>
            <a:r>
              <a:rPr lang="en-GB" dirty="0" smtClean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IsEmpty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4434" y="1423317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QueueEmpty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2" name="Oval 21"/>
          <p:cNvSpPr/>
          <p:nvPr/>
        </p:nvSpPr>
        <p:spPr>
          <a:xfrm>
            <a:off x="8511058" y="3208829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9256190" y="3881953"/>
            <a:ext cx="1800200" cy="1800200"/>
          </a:xfrm>
          <a:prstGeom prst="ellipse">
            <a:avLst/>
          </a:prstGeom>
          <a:solidFill>
            <a:schemeClr val="tx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>
            <a:stCxn id="23" idx="1"/>
          </p:cNvCxnSpPr>
          <p:nvPr/>
        </p:nvCxnSpPr>
        <p:spPr>
          <a:xfrm flipH="1" flipV="1">
            <a:off x="9040166" y="3665929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2" idx="0"/>
          </p:cNvCxnSpPr>
          <p:nvPr/>
        </p:nvCxnSpPr>
        <p:spPr>
          <a:xfrm flipV="1">
            <a:off x="10131238" y="3208829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3" idx="7"/>
            <a:endCxn id="22" idx="7"/>
          </p:cNvCxnSpPr>
          <p:nvPr/>
        </p:nvCxnSpPr>
        <p:spPr>
          <a:xfrm flipV="1">
            <a:off x="10792757" y="3672823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056390" y="4782053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5"/>
            <a:endCxn id="22" idx="5"/>
          </p:cNvCxnSpPr>
          <p:nvPr/>
        </p:nvCxnSpPr>
        <p:spPr>
          <a:xfrm>
            <a:off x="10792757" y="5418520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3" idx="4"/>
            <a:endCxn id="22" idx="4"/>
          </p:cNvCxnSpPr>
          <p:nvPr/>
        </p:nvCxnSpPr>
        <p:spPr>
          <a:xfrm flipH="1">
            <a:off x="10131238" y="5682153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3" idx="3"/>
            <a:endCxn id="22" idx="3"/>
          </p:cNvCxnSpPr>
          <p:nvPr/>
        </p:nvCxnSpPr>
        <p:spPr>
          <a:xfrm flipH="1">
            <a:off x="8985598" y="5418520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3" idx="2"/>
            <a:endCxn id="22" idx="2"/>
          </p:cNvCxnSpPr>
          <p:nvPr/>
        </p:nvCxnSpPr>
        <p:spPr>
          <a:xfrm flipH="1">
            <a:off x="8511058" y="4782053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697011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0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632454" y="379078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1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625086" y="523094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2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624342" y="623905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256190" y="616704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4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248078" y="51589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5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240710" y="36659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6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112174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7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336310" y="337789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43</a:t>
            </a:r>
            <a:endParaRPr lang="en-IE" dirty="0"/>
          </a:p>
        </p:txBody>
      </p:sp>
      <p:sp>
        <p:nvSpPr>
          <p:cNvPr id="41" name="TextBox 40"/>
          <p:cNvSpPr txBox="1"/>
          <p:nvPr/>
        </p:nvSpPr>
        <p:spPr>
          <a:xfrm>
            <a:off x="11056390" y="400680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42" name="TextBox 41"/>
          <p:cNvSpPr txBox="1"/>
          <p:nvPr/>
        </p:nvSpPr>
        <p:spPr>
          <a:xfrm>
            <a:off x="11010295" y="494290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3" name="TextBox 42"/>
          <p:cNvSpPr txBox="1"/>
          <p:nvPr/>
        </p:nvSpPr>
        <p:spPr>
          <a:xfrm>
            <a:off x="10336310" y="568215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9400206" y="566298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45" name="Rounded Rectangle 44"/>
          <p:cNvSpPr/>
          <p:nvPr/>
        </p:nvSpPr>
        <p:spPr>
          <a:xfrm>
            <a:off x="8111430" y="2801832"/>
            <a:ext cx="3960440" cy="393953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19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21" y="341784"/>
            <a:ext cx="10971372" cy="114300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Circular </a:t>
            </a:r>
            <a:r>
              <a:rPr lang="en-GB" dirty="0" smtClean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IsEmpty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4434" y="1423317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IsEmpty2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IsEmpty2.</a:t>
            </a:r>
          </a:p>
        </p:txBody>
      </p:sp>
      <p:sp>
        <p:nvSpPr>
          <p:cNvPr id="22" name="Oval 21"/>
          <p:cNvSpPr/>
          <p:nvPr/>
        </p:nvSpPr>
        <p:spPr>
          <a:xfrm>
            <a:off x="8511058" y="3208829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9256190" y="3881953"/>
            <a:ext cx="1800200" cy="1800200"/>
          </a:xfrm>
          <a:prstGeom prst="ellipse">
            <a:avLst/>
          </a:prstGeom>
          <a:solidFill>
            <a:schemeClr val="tx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>
            <a:stCxn id="23" idx="1"/>
          </p:cNvCxnSpPr>
          <p:nvPr/>
        </p:nvCxnSpPr>
        <p:spPr>
          <a:xfrm flipH="1" flipV="1">
            <a:off x="9040166" y="3665929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2" idx="0"/>
          </p:cNvCxnSpPr>
          <p:nvPr/>
        </p:nvCxnSpPr>
        <p:spPr>
          <a:xfrm flipV="1">
            <a:off x="10131238" y="3208829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3" idx="7"/>
            <a:endCxn id="22" idx="7"/>
          </p:cNvCxnSpPr>
          <p:nvPr/>
        </p:nvCxnSpPr>
        <p:spPr>
          <a:xfrm flipV="1">
            <a:off x="10792757" y="3672823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056390" y="4782053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5"/>
            <a:endCxn id="22" idx="5"/>
          </p:cNvCxnSpPr>
          <p:nvPr/>
        </p:nvCxnSpPr>
        <p:spPr>
          <a:xfrm>
            <a:off x="10792757" y="5418520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3" idx="4"/>
            <a:endCxn id="22" idx="4"/>
          </p:cNvCxnSpPr>
          <p:nvPr/>
        </p:nvCxnSpPr>
        <p:spPr>
          <a:xfrm flipH="1">
            <a:off x="10131238" y="5682153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3" idx="3"/>
            <a:endCxn id="22" idx="3"/>
          </p:cNvCxnSpPr>
          <p:nvPr/>
        </p:nvCxnSpPr>
        <p:spPr>
          <a:xfrm flipH="1">
            <a:off x="8985598" y="5418520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3" idx="2"/>
            <a:endCxn id="22" idx="2"/>
          </p:cNvCxnSpPr>
          <p:nvPr/>
        </p:nvCxnSpPr>
        <p:spPr>
          <a:xfrm flipH="1">
            <a:off x="8511058" y="4782053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697011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0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632454" y="379078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1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625086" y="523094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2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624342" y="623905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256190" y="616704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4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248078" y="51589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5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240710" y="36659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6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112174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7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336310" y="337789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43</a:t>
            </a:r>
            <a:endParaRPr lang="en-IE" dirty="0"/>
          </a:p>
        </p:txBody>
      </p:sp>
      <p:sp>
        <p:nvSpPr>
          <p:cNvPr id="41" name="TextBox 40"/>
          <p:cNvSpPr txBox="1"/>
          <p:nvPr/>
        </p:nvSpPr>
        <p:spPr>
          <a:xfrm>
            <a:off x="11056390" y="400680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42" name="TextBox 41"/>
          <p:cNvSpPr txBox="1"/>
          <p:nvPr/>
        </p:nvSpPr>
        <p:spPr>
          <a:xfrm>
            <a:off x="11010295" y="494290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43" name="TextBox 42"/>
          <p:cNvSpPr txBox="1"/>
          <p:nvPr/>
        </p:nvSpPr>
        <p:spPr>
          <a:xfrm>
            <a:off x="10336310" y="568215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44" name="TextBox 43"/>
          <p:cNvSpPr txBox="1"/>
          <p:nvPr/>
        </p:nvSpPr>
        <p:spPr>
          <a:xfrm>
            <a:off x="9400206" y="566298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45" name="Rounded Rectangle 44"/>
          <p:cNvSpPr/>
          <p:nvPr/>
        </p:nvSpPr>
        <p:spPr>
          <a:xfrm>
            <a:off x="8111430" y="2801832"/>
            <a:ext cx="3960440" cy="393953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475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2558" y="1412776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== True):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print("The Queue is full")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+ 1) %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Queue[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N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3" name="Title 2"/>
          <p:cNvSpPr>
            <a:spLocks noGrp="1"/>
          </p:cNvSpPr>
          <p:nvPr>
            <p:ph type="title"/>
          </p:nvPr>
        </p:nvSpPr>
        <p:spPr>
          <a:xfrm>
            <a:off x="609521" y="341784"/>
            <a:ext cx="10971372" cy="114300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Circular </a:t>
            </a:r>
            <a:r>
              <a:rPr lang="en-GB" dirty="0" smtClean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AddToQ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8511058" y="3208829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9256190" y="3881953"/>
            <a:ext cx="1800200" cy="1800200"/>
          </a:xfrm>
          <a:prstGeom prst="ellipse">
            <a:avLst/>
          </a:prstGeom>
          <a:solidFill>
            <a:schemeClr val="tx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cxnSp>
        <p:nvCxnSpPr>
          <p:cNvPr id="50" name="Straight Connector 49"/>
          <p:cNvCxnSpPr>
            <a:stCxn id="49" idx="1"/>
          </p:cNvCxnSpPr>
          <p:nvPr/>
        </p:nvCxnSpPr>
        <p:spPr>
          <a:xfrm flipH="1" flipV="1">
            <a:off x="9040166" y="3665929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48" idx="0"/>
          </p:cNvCxnSpPr>
          <p:nvPr/>
        </p:nvCxnSpPr>
        <p:spPr>
          <a:xfrm flipV="1">
            <a:off x="10131238" y="3208829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9" idx="7"/>
            <a:endCxn id="48" idx="7"/>
          </p:cNvCxnSpPr>
          <p:nvPr/>
        </p:nvCxnSpPr>
        <p:spPr>
          <a:xfrm flipV="1">
            <a:off x="10792757" y="3672823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1056390" y="4782053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9" idx="5"/>
            <a:endCxn id="48" idx="5"/>
          </p:cNvCxnSpPr>
          <p:nvPr/>
        </p:nvCxnSpPr>
        <p:spPr>
          <a:xfrm>
            <a:off x="10792757" y="5418520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9" idx="4"/>
            <a:endCxn id="48" idx="4"/>
          </p:cNvCxnSpPr>
          <p:nvPr/>
        </p:nvCxnSpPr>
        <p:spPr>
          <a:xfrm flipH="1">
            <a:off x="10131238" y="5682153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9" idx="3"/>
            <a:endCxn id="48" idx="3"/>
          </p:cNvCxnSpPr>
          <p:nvPr/>
        </p:nvCxnSpPr>
        <p:spPr>
          <a:xfrm flipH="1">
            <a:off x="8985598" y="5418520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9" idx="2"/>
            <a:endCxn id="48" idx="2"/>
          </p:cNvCxnSpPr>
          <p:nvPr/>
        </p:nvCxnSpPr>
        <p:spPr>
          <a:xfrm flipH="1">
            <a:off x="8511058" y="4782053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0697011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0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632454" y="379078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1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625086" y="523094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2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624342" y="623905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256190" y="616704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4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248078" y="51589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5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40710" y="36659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6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112174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7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0336310" y="337789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43</a:t>
            </a:r>
            <a:endParaRPr lang="en-IE" dirty="0"/>
          </a:p>
        </p:txBody>
      </p:sp>
      <p:sp>
        <p:nvSpPr>
          <p:cNvPr id="67" name="TextBox 66"/>
          <p:cNvSpPr txBox="1"/>
          <p:nvPr/>
        </p:nvSpPr>
        <p:spPr>
          <a:xfrm>
            <a:off x="11056390" y="400680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68" name="TextBox 67"/>
          <p:cNvSpPr txBox="1"/>
          <p:nvPr/>
        </p:nvSpPr>
        <p:spPr>
          <a:xfrm>
            <a:off x="11010295" y="494290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69" name="TextBox 68"/>
          <p:cNvSpPr txBox="1"/>
          <p:nvPr/>
        </p:nvSpPr>
        <p:spPr>
          <a:xfrm>
            <a:off x="10336310" y="568215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70" name="TextBox 69"/>
          <p:cNvSpPr txBox="1"/>
          <p:nvPr/>
        </p:nvSpPr>
        <p:spPr>
          <a:xfrm>
            <a:off x="9400206" y="566298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71" name="Rounded Rectangle 70"/>
          <p:cNvSpPr/>
          <p:nvPr/>
        </p:nvSpPr>
        <p:spPr>
          <a:xfrm>
            <a:off x="8111430" y="2801832"/>
            <a:ext cx="3960440" cy="393953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808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2558" y="1207293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 = 0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== True):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print("The Queue is Empty")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N = Queue[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+ 1) %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3" name="Title 2"/>
          <p:cNvSpPr>
            <a:spLocks noGrp="1"/>
          </p:cNvSpPr>
          <p:nvPr>
            <p:ph type="title"/>
          </p:nvPr>
        </p:nvSpPr>
        <p:spPr>
          <a:xfrm>
            <a:off x="609521" y="341784"/>
            <a:ext cx="10971372" cy="114300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Circular </a:t>
            </a:r>
            <a:r>
              <a:rPr lang="en-GB" dirty="0" smtClean="0">
                <a:solidFill>
                  <a:schemeClr val="bg1"/>
                </a:solidFill>
              </a:rPr>
              <a:t>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DeleteFromQ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8511058" y="3208829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9256190" y="3881953"/>
            <a:ext cx="1800200" cy="1800200"/>
          </a:xfrm>
          <a:prstGeom prst="ellipse">
            <a:avLst/>
          </a:prstGeom>
          <a:solidFill>
            <a:schemeClr val="tx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cxnSp>
        <p:nvCxnSpPr>
          <p:cNvPr id="49" name="Straight Connector 48"/>
          <p:cNvCxnSpPr>
            <a:stCxn id="48" idx="1"/>
          </p:cNvCxnSpPr>
          <p:nvPr/>
        </p:nvCxnSpPr>
        <p:spPr>
          <a:xfrm flipH="1" flipV="1">
            <a:off x="9040166" y="3665929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7" idx="0"/>
          </p:cNvCxnSpPr>
          <p:nvPr/>
        </p:nvCxnSpPr>
        <p:spPr>
          <a:xfrm flipV="1">
            <a:off x="10131238" y="3208829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8" idx="7"/>
            <a:endCxn id="47" idx="7"/>
          </p:cNvCxnSpPr>
          <p:nvPr/>
        </p:nvCxnSpPr>
        <p:spPr>
          <a:xfrm flipV="1">
            <a:off x="10792757" y="3672823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1056390" y="4782053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8" idx="5"/>
            <a:endCxn id="47" idx="5"/>
          </p:cNvCxnSpPr>
          <p:nvPr/>
        </p:nvCxnSpPr>
        <p:spPr>
          <a:xfrm>
            <a:off x="10792757" y="5418520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8" idx="4"/>
            <a:endCxn id="47" idx="4"/>
          </p:cNvCxnSpPr>
          <p:nvPr/>
        </p:nvCxnSpPr>
        <p:spPr>
          <a:xfrm flipH="1">
            <a:off x="10131238" y="5682153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8" idx="3"/>
            <a:endCxn id="47" idx="3"/>
          </p:cNvCxnSpPr>
          <p:nvPr/>
        </p:nvCxnSpPr>
        <p:spPr>
          <a:xfrm flipH="1">
            <a:off x="8985598" y="5418520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48" idx="2"/>
            <a:endCxn id="47" idx="2"/>
          </p:cNvCxnSpPr>
          <p:nvPr/>
        </p:nvCxnSpPr>
        <p:spPr>
          <a:xfrm flipH="1">
            <a:off x="8511058" y="4782053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0697011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0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632454" y="379078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1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625086" y="523094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2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624342" y="623905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256190" y="616704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4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248078" y="51589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5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240710" y="36659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6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112174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7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0336310" y="337789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43</a:t>
            </a:r>
            <a:endParaRPr lang="en-IE" dirty="0"/>
          </a:p>
        </p:txBody>
      </p:sp>
      <p:sp>
        <p:nvSpPr>
          <p:cNvPr id="66" name="TextBox 65"/>
          <p:cNvSpPr txBox="1"/>
          <p:nvPr/>
        </p:nvSpPr>
        <p:spPr>
          <a:xfrm>
            <a:off x="11056390" y="400680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67" name="TextBox 66"/>
          <p:cNvSpPr txBox="1"/>
          <p:nvPr/>
        </p:nvSpPr>
        <p:spPr>
          <a:xfrm>
            <a:off x="11010295" y="494290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68" name="TextBox 67"/>
          <p:cNvSpPr txBox="1"/>
          <p:nvPr/>
        </p:nvSpPr>
        <p:spPr>
          <a:xfrm>
            <a:off x="10336310" y="568215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69" name="TextBox 68"/>
          <p:cNvSpPr txBox="1"/>
          <p:nvPr/>
        </p:nvSpPr>
        <p:spPr>
          <a:xfrm>
            <a:off x="9400206" y="566298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70" name="Rounded Rectangle 69"/>
          <p:cNvSpPr/>
          <p:nvPr/>
        </p:nvSpPr>
        <p:spPr>
          <a:xfrm>
            <a:off x="8111430" y="2801832"/>
            <a:ext cx="3960440" cy="393953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958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Circular Queues</a:t>
            </a:r>
            <a:r>
              <a:rPr lang="en-IE" dirty="0" smtClean="0">
                <a:solidFill>
                  <a:schemeClr val="bg1"/>
                </a:solidFill>
              </a:rPr>
              <a:t> (</a:t>
            </a:r>
            <a:r>
              <a:rPr lang="en-IE" dirty="0" err="1" smtClean="0">
                <a:solidFill>
                  <a:schemeClr val="bg1"/>
                </a:solidFill>
              </a:rPr>
              <a:t>ClearQ</a:t>
            </a:r>
            <a:r>
              <a:rPr lang="en-IE" dirty="0" smtClean="0">
                <a:solidFill>
                  <a:schemeClr val="bg1"/>
                </a:solidFill>
              </a:rPr>
              <a:t>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61" name="Oval 60"/>
          <p:cNvSpPr/>
          <p:nvPr/>
        </p:nvSpPr>
        <p:spPr>
          <a:xfrm>
            <a:off x="8511058" y="3208829"/>
            <a:ext cx="3240360" cy="31683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9256190" y="3881953"/>
            <a:ext cx="1800200" cy="1800200"/>
          </a:xfrm>
          <a:prstGeom prst="ellipse">
            <a:avLst/>
          </a:prstGeom>
          <a:solidFill>
            <a:schemeClr val="tx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cxnSp>
        <p:nvCxnSpPr>
          <p:cNvPr id="63" name="Straight Connector 62"/>
          <p:cNvCxnSpPr>
            <a:stCxn id="62" idx="1"/>
          </p:cNvCxnSpPr>
          <p:nvPr/>
        </p:nvCxnSpPr>
        <p:spPr>
          <a:xfrm flipH="1" flipV="1">
            <a:off x="9040166" y="3665929"/>
            <a:ext cx="479657" cy="4796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1" idx="0"/>
          </p:cNvCxnSpPr>
          <p:nvPr/>
        </p:nvCxnSpPr>
        <p:spPr>
          <a:xfrm flipV="1">
            <a:off x="10131238" y="3208829"/>
            <a:ext cx="0" cy="67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2" idx="7"/>
            <a:endCxn id="61" idx="7"/>
          </p:cNvCxnSpPr>
          <p:nvPr/>
        </p:nvCxnSpPr>
        <p:spPr>
          <a:xfrm flipV="1">
            <a:off x="10792757" y="3672823"/>
            <a:ext cx="484121" cy="472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1056390" y="4782053"/>
            <a:ext cx="6950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2" idx="5"/>
            <a:endCxn id="61" idx="5"/>
          </p:cNvCxnSpPr>
          <p:nvPr/>
        </p:nvCxnSpPr>
        <p:spPr>
          <a:xfrm>
            <a:off x="10792757" y="5418520"/>
            <a:ext cx="484121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2" idx="4"/>
            <a:endCxn id="61" idx="4"/>
          </p:cNvCxnSpPr>
          <p:nvPr/>
        </p:nvCxnSpPr>
        <p:spPr>
          <a:xfrm flipH="1">
            <a:off x="10131238" y="5682153"/>
            <a:ext cx="25052" cy="6950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2" idx="3"/>
            <a:endCxn id="61" idx="3"/>
          </p:cNvCxnSpPr>
          <p:nvPr/>
        </p:nvCxnSpPr>
        <p:spPr>
          <a:xfrm flipH="1">
            <a:off x="8985598" y="5418520"/>
            <a:ext cx="534225" cy="4946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2" idx="2"/>
            <a:endCxn id="61" idx="2"/>
          </p:cNvCxnSpPr>
          <p:nvPr/>
        </p:nvCxnSpPr>
        <p:spPr>
          <a:xfrm flipH="1">
            <a:off x="8511058" y="4782053"/>
            <a:ext cx="745132" cy="109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0697011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0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1632454" y="379078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1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1625086" y="523094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2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624342" y="623905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256190" y="616704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4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8248078" y="51589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5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240710" y="36659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6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112174" y="28018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>
                <a:solidFill>
                  <a:schemeClr val="bg1"/>
                </a:solidFill>
              </a:rPr>
              <a:t>7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0336310" y="337789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43</a:t>
            </a:r>
            <a:endParaRPr lang="en-IE" dirty="0"/>
          </a:p>
        </p:txBody>
      </p:sp>
      <p:sp>
        <p:nvSpPr>
          <p:cNvPr id="80" name="TextBox 79"/>
          <p:cNvSpPr txBox="1"/>
          <p:nvPr/>
        </p:nvSpPr>
        <p:spPr>
          <a:xfrm>
            <a:off x="11056390" y="400680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12</a:t>
            </a:r>
            <a:endParaRPr lang="en-IE" dirty="0"/>
          </a:p>
        </p:txBody>
      </p:sp>
      <p:sp>
        <p:nvSpPr>
          <p:cNvPr id="81" name="TextBox 80"/>
          <p:cNvSpPr txBox="1"/>
          <p:nvPr/>
        </p:nvSpPr>
        <p:spPr>
          <a:xfrm>
            <a:off x="11010295" y="494290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35</a:t>
            </a:r>
            <a:endParaRPr lang="en-IE" dirty="0"/>
          </a:p>
        </p:txBody>
      </p:sp>
      <p:sp>
        <p:nvSpPr>
          <p:cNvPr id="82" name="TextBox 81"/>
          <p:cNvSpPr txBox="1"/>
          <p:nvPr/>
        </p:nvSpPr>
        <p:spPr>
          <a:xfrm>
            <a:off x="10336310" y="568215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99</a:t>
            </a:r>
            <a:endParaRPr lang="en-IE" dirty="0"/>
          </a:p>
        </p:txBody>
      </p:sp>
      <p:sp>
        <p:nvSpPr>
          <p:cNvPr id="83" name="TextBox 82"/>
          <p:cNvSpPr txBox="1"/>
          <p:nvPr/>
        </p:nvSpPr>
        <p:spPr>
          <a:xfrm>
            <a:off x="9400206" y="566298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dirty="0" smtClean="0"/>
              <a:t>22</a:t>
            </a:r>
            <a:endParaRPr lang="en-IE" dirty="0"/>
          </a:p>
        </p:txBody>
      </p:sp>
      <p:sp>
        <p:nvSpPr>
          <p:cNvPr id="84" name="Rounded Rectangle 83"/>
          <p:cNvSpPr/>
          <p:nvPr/>
        </p:nvSpPr>
        <p:spPr>
          <a:xfrm>
            <a:off x="8111430" y="2801832"/>
            <a:ext cx="3960440" cy="393953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305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Stacks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8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Values are removed from the top: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31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41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26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53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59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39422" y="2636912"/>
            <a:ext cx="1296144" cy="3600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bg1"/>
                </a:solidFill>
              </a:rPr>
              <a:t>67</a:t>
            </a:r>
            <a:endParaRPr lang="en-IE" sz="2400" b="1" dirty="0">
              <a:solidFill>
                <a:schemeClr val="bg1"/>
              </a:solidFill>
            </a:endParaRPr>
          </a:p>
        </p:txBody>
      </p:sp>
      <p:sp>
        <p:nvSpPr>
          <p:cNvPr id="26" name="Bent Arrow 25"/>
          <p:cNvSpPr/>
          <p:nvPr/>
        </p:nvSpPr>
        <p:spPr>
          <a:xfrm>
            <a:off x="5879182" y="2636912"/>
            <a:ext cx="2088232" cy="576064"/>
          </a:xfrm>
          <a:prstGeom prst="ben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6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Stacks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We will implement a stack as an array called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 maximum length of the stack is called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 current top of the stack is called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70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Stacks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We will implement a stack as an array called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 smtClean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894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31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3902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41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5910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59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7918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26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9926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53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1934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59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039422" y="4293096"/>
            <a:ext cx="720080" cy="10801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bg1"/>
              </a:solidFill>
            </a:endParaRPr>
          </a:p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1894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0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3902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1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5910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2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7918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3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59926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4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31934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5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39422" y="4293096"/>
            <a:ext cx="360040" cy="5400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bg1"/>
                </a:solidFill>
              </a:rPr>
              <a:t>6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046055" y="4459759"/>
            <a:ext cx="1426289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Stack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20994" y="5949280"/>
            <a:ext cx="1938543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MaxSize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6" name="Up Arrow 25"/>
          <p:cNvSpPr/>
          <p:nvPr/>
        </p:nvSpPr>
        <p:spPr>
          <a:xfrm>
            <a:off x="8471470" y="5445224"/>
            <a:ext cx="504056" cy="648072"/>
          </a:xfrm>
          <a:prstGeom prst="up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527254" y="2793122"/>
            <a:ext cx="2074992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</a:rPr>
              <a:t>StackTop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</a:endParaRPr>
          </a:p>
        </p:txBody>
      </p:sp>
      <p:sp>
        <p:nvSpPr>
          <p:cNvPr id="28" name="Down Arrow 27"/>
          <p:cNvSpPr/>
          <p:nvPr/>
        </p:nvSpPr>
        <p:spPr>
          <a:xfrm>
            <a:off x="7306102" y="342900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97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Stacks (Declaring)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340768"/>
            <a:ext cx="109713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StackAsArray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 = [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31,41,59,26,0,0,0]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7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StackTop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StackAsArray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53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Stacks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 fontScale="85000" lnSpcReduction="2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We will look at implementing the following modules:</a:t>
            </a:r>
          </a:p>
          <a:p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solidFill>
                <a:schemeClr val="bg1"/>
              </a:solidFill>
            </a:endParaRPr>
          </a:p>
          <a:p>
            <a:pPr lvl="1"/>
            <a:r>
              <a:rPr lang="en-IE" dirty="0">
                <a:solidFill>
                  <a:schemeClr val="bg1"/>
                </a:solidFill>
              </a:rPr>
              <a:t>Check if the stack is full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lvl="1"/>
            <a:r>
              <a:rPr lang="en-IE" dirty="0">
                <a:solidFill>
                  <a:schemeClr val="bg1"/>
                </a:solidFill>
              </a:rPr>
              <a:t>Check if the stack is full </a:t>
            </a:r>
          </a:p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Push(N)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 Add a new item (N) to the top of the stack</a:t>
            </a:r>
          </a:p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Pop()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Remove the top value from the stack</a:t>
            </a:r>
          </a:p>
          <a:p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Top()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Tell us what the top value of the stack is (without removing it).</a:t>
            </a:r>
          </a:p>
        </p:txBody>
      </p:sp>
    </p:spTree>
    <p:extLst>
      <p:ext uri="{BB962C8B-B14F-4D97-AF65-F5344CB8AC3E}">
        <p14:creationId xmlns:p14="http://schemas.microsoft.com/office/powerpoint/2010/main" val="6392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1699</Words>
  <Application>Microsoft Office PowerPoint</Application>
  <PresentationFormat>Custom</PresentationFormat>
  <Paragraphs>590</Paragraphs>
  <Slides>46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Python: Stacks and Queues  (as an Array)</vt:lpstr>
      <vt:lpstr>Stacks</vt:lpstr>
      <vt:lpstr>Stacks</vt:lpstr>
      <vt:lpstr>Stacks</vt:lpstr>
      <vt:lpstr>Stacks</vt:lpstr>
      <vt:lpstr>Stacks</vt:lpstr>
      <vt:lpstr>Stacks</vt:lpstr>
      <vt:lpstr>Stacks (Declaring)</vt:lpstr>
      <vt:lpstr>Stacks</vt:lpstr>
      <vt:lpstr>Stacks (IsFull)</vt:lpstr>
      <vt:lpstr>Stacks (IsFull)</vt:lpstr>
      <vt:lpstr>Stacks (IsEmpty)</vt:lpstr>
      <vt:lpstr>Stacks (IsEmpty)</vt:lpstr>
      <vt:lpstr>Stacks (Push)</vt:lpstr>
      <vt:lpstr>Stacks (Pop)</vt:lpstr>
      <vt:lpstr>Stacks (Top)</vt:lpstr>
      <vt:lpstr>Queues</vt:lpstr>
      <vt:lpstr>Queues</vt:lpstr>
      <vt:lpstr>Queues</vt:lpstr>
      <vt:lpstr>Queues</vt:lpstr>
      <vt:lpstr>Queues</vt:lpstr>
      <vt:lpstr>Queues</vt:lpstr>
      <vt:lpstr>Queues (Declaring)</vt:lpstr>
      <vt:lpstr>Queues</vt:lpstr>
      <vt:lpstr>Queues (IsFull)</vt:lpstr>
      <vt:lpstr>Queues (IsFull)</vt:lpstr>
      <vt:lpstr>Queues (IsEmpty)</vt:lpstr>
      <vt:lpstr>Queues (IsEmpty)</vt:lpstr>
      <vt:lpstr>Queues (AddToQ)</vt:lpstr>
      <vt:lpstr>Queues (DeleteFromQ)</vt:lpstr>
      <vt:lpstr>Queues (ClearQ)</vt:lpstr>
      <vt:lpstr>Circular Queues</vt:lpstr>
      <vt:lpstr>Circular Queues</vt:lpstr>
      <vt:lpstr>Circular Queues</vt:lpstr>
      <vt:lpstr>Circular Queues</vt:lpstr>
      <vt:lpstr>Circular Queues</vt:lpstr>
      <vt:lpstr>Circular Queues (Declaring)</vt:lpstr>
      <vt:lpstr>Circular Queues</vt:lpstr>
      <vt:lpstr>Circular Queues (IsFull)</vt:lpstr>
      <vt:lpstr>Circular Queues (IsFull)</vt:lpstr>
      <vt:lpstr>Circular Queues (IsEmpty)</vt:lpstr>
      <vt:lpstr>Circular Queues (IsEmpty)</vt:lpstr>
      <vt:lpstr>Circular Queues (AddToQ)</vt:lpstr>
      <vt:lpstr>Circular Queues (DeleteFromQ)</vt:lpstr>
      <vt:lpstr>Circular Queues (ClearQ)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146</cp:revision>
  <dcterms:created xsi:type="dcterms:W3CDTF">2011-10-08T11:06:39Z</dcterms:created>
  <dcterms:modified xsi:type="dcterms:W3CDTF">2016-01-14T10:37:14Z</dcterms:modified>
</cp:coreProperties>
</file>