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391" r:id="rId3"/>
    <p:sldId id="441" r:id="rId4"/>
    <p:sldId id="392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49" r:id="rId13"/>
    <p:sldId id="442" r:id="rId14"/>
    <p:sldId id="443" r:id="rId15"/>
    <p:sldId id="444" r:id="rId16"/>
    <p:sldId id="445" r:id="rId17"/>
    <p:sldId id="446" r:id="rId18"/>
    <p:sldId id="447" r:id="rId19"/>
    <p:sldId id="448" r:id="rId20"/>
    <p:sldId id="450" r:id="rId21"/>
    <p:sldId id="399" r:id="rId22"/>
    <p:sldId id="412" r:id="rId23"/>
    <p:sldId id="413" r:id="rId24"/>
    <p:sldId id="414" r:id="rId25"/>
    <p:sldId id="415" r:id="rId26"/>
    <p:sldId id="416" r:id="rId27"/>
    <p:sldId id="398" r:id="rId28"/>
    <p:sldId id="451" r:id="rId29"/>
    <p:sldId id="425" r:id="rId30"/>
    <p:sldId id="426" r:id="rId31"/>
    <p:sldId id="427" r:id="rId32"/>
    <p:sldId id="424" r:id="rId33"/>
    <p:sldId id="411" r:id="rId34"/>
    <p:sldId id="428" r:id="rId35"/>
    <p:sldId id="400" r:id="rId36"/>
    <p:sldId id="401" r:id="rId37"/>
    <p:sldId id="402" r:id="rId38"/>
    <p:sldId id="429" r:id="rId39"/>
    <p:sldId id="403" r:id="rId40"/>
    <p:sldId id="404" r:id="rId41"/>
    <p:sldId id="432" r:id="rId42"/>
    <p:sldId id="433" r:id="rId43"/>
    <p:sldId id="434" r:id="rId44"/>
    <p:sldId id="435" r:id="rId45"/>
    <p:sldId id="405" r:id="rId46"/>
    <p:sldId id="406" r:id="rId47"/>
    <p:sldId id="436" r:id="rId48"/>
    <p:sldId id="437" r:id="rId49"/>
    <p:sldId id="440" r:id="rId50"/>
    <p:sldId id="407" r:id="rId51"/>
    <p:sldId id="408" r:id="rId52"/>
    <p:sldId id="430" r:id="rId53"/>
    <p:sldId id="431" r:id="rId54"/>
    <p:sldId id="410" r:id="rId55"/>
    <p:sldId id="305" r:id="rId5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14/01/2016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Circular Queues: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7292935" y="1776543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799257" y="2348880"/>
            <a:ext cx="825021" cy="584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6049111" y="297778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81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52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7885028" y="2348880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391350" y="2921217"/>
            <a:ext cx="825021" cy="584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6049111" y="297778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81</a:t>
            </a:r>
            <a:endParaRPr lang="en-IE" dirty="0"/>
          </a:p>
        </p:txBody>
      </p:sp>
      <p:sp>
        <p:nvSpPr>
          <p:cNvPr id="40" name="TextBox 39"/>
          <p:cNvSpPr txBox="1"/>
          <p:nvPr/>
        </p:nvSpPr>
        <p:spPr>
          <a:xfrm>
            <a:off x="6841199" y="364502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823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Simple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3448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73516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592936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35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154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61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150990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40116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76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8716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607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14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8716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607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925813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8120013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80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8716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607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3677341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3871541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95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</p:spTree>
    <p:extLst>
      <p:ext uri="{BB962C8B-B14F-4D97-AF65-F5344CB8AC3E}">
        <p14:creationId xmlns:p14="http://schemas.microsoft.com/office/powerpoint/2010/main" val="9440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End of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30557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How does that work, let’s </a:t>
            </a:r>
            <a:r>
              <a:rPr lang="en-IE" dirty="0" err="1" smtClean="0"/>
              <a:t>DeleteFromQ</a:t>
            </a:r>
            <a:r>
              <a:rPr lang="en-IE" dirty="0" smtClean="0"/>
              <a:t>()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4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Now </a:t>
            </a:r>
            <a:r>
              <a:rPr lang="en-IE" dirty="0" err="1" smtClean="0"/>
              <a:t>AddtoQ</a:t>
            </a:r>
            <a:r>
              <a:rPr lang="en-IE" dirty="0" smtClean="0"/>
              <a:t>(55)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150990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40116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005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Now let’s </a:t>
            </a:r>
            <a:r>
              <a:rPr lang="en-IE" dirty="0" err="1"/>
              <a:t>DeleteFromQ</a:t>
            </a:r>
            <a:r>
              <a:rPr lang="en-IE" dirty="0"/>
              <a:t>()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150990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40116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1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Now </a:t>
            </a:r>
            <a:r>
              <a:rPr lang="en-IE" dirty="0" err="1" smtClean="0"/>
              <a:t>AddtoQ</a:t>
            </a:r>
            <a:r>
              <a:rPr lang="en-IE" dirty="0" smtClean="0"/>
              <a:t>(34)</a:t>
            </a:r>
            <a:endParaRPr lang="en-IE" dirty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799062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188188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24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Now </a:t>
            </a:r>
            <a:r>
              <a:rPr lang="en-IE" dirty="0" err="1" smtClean="0"/>
              <a:t>AddtoQ</a:t>
            </a:r>
            <a:r>
              <a:rPr lang="en-IE" dirty="0" smtClean="0"/>
              <a:t>(12)</a:t>
            </a:r>
            <a:endParaRPr lang="en-IE" dirty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799062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188188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925813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8120013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00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600" dirty="0" smtClean="0">
                <a:solidFill>
                  <a:schemeClr val="tx1"/>
                </a:solidFill>
              </a:rPr>
              <a:t>12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799062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188188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35749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37691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6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</a:t>
            </a:r>
            <a:r>
              <a:rPr lang="en-IE" b="1" dirty="0" smtClean="0"/>
              <a:t>Tail</a:t>
            </a:r>
            <a:r>
              <a:rPr lang="en-IE" dirty="0" smtClean="0"/>
              <a:t> starts at 4, goes to 5, goes to 6, goes to 0, goes to 1, etc.</a:t>
            </a:r>
          </a:p>
          <a:p>
            <a:endParaRPr lang="en-IE" dirty="0"/>
          </a:p>
          <a:p>
            <a:r>
              <a:rPr lang="en-IE" dirty="0" smtClean="0"/>
              <a:t> So it’s Tail = Tail + 1,</a:t>
            </a:r>
          </a:p>
          <a:p>
            <a:endParaRPr lang="en-IE" dirty="0"/>
          </a:p>
          <a:p>
            <a:r>
              <a:rPr lang="en-IE" dirty="0" smtClean="0"/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11015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So </a:t>
            </a:r>
            <a:r>
              <a:rPr lang="en-IE" b="1" dirty="0" smtClean="0"/>
              <a:t>Tail</a:t>
            </a:r>
            <a:r>
              <a:rPr lang="en-IE" dirty="0" smtClean="0"/>
              <a:t> starts at 4, goes to 5, goes to 6, goes to 0, goes to 1, etc.</a:t>
            </a:r>
          </a:p>
          <a:p>
            <a:endParaRPr lang="en-IE" dirty="0"/>
          </a:p>
          <a:p>
            <a:r>
              <a:rPr lang="en-IE" dirty="0" smtClean="0"/>
              <a:t> So it’s Tail = Tail + 1,</a:t>
            </a:r>
          </a:p>
          <a:p>
            <a:endParaRPr lang="en-IE" dirty="0"/>
          </a:p>
          <a:p>
            <a:r>
              <a:rPr lang="en-IE" dirty="0" smtClean="0"/>
              <a:t>But…</a:t>
            </a:r>
          </a:p>
          <a:p>
            <a:endParaRPr lang="en-IE" dirty="0"/>
          </a:p>
          <a:p>
            <a:r>
              <a:rPr lang="en-IE" dirty="0" smtClean="0"/>
              <a:t>To be circular it goes as follows: </a:t>
            </a:r>
          </a:p>
          <a:p>
            <a:r>
              <a:rPr lang="en-IE" dirty="0" smtClean="0"/>
              <a:t>4-</a:t>
            </a:r>
            <a:r>
              <a:rPr lang="en-IE" dirty="0"/>
              <a:t>&gt;5-&gt;</a:t>
            </a:r>
            <a:r>
              <a:rPr lang="en-IE" dirty="0" smtClean="0"/>
              <a:t>6</a:t>
            </a:r>
            <a:r>
              <a:rPr lang="en-IE" dirty="0"/>
              <a:t>-&gt;</a:t>
            </a:r>
            <a:r>
              <a:rPr lang="en-IE" dirty="0" smtClean="0"/>
              <a:t>0</a:t>
            </a:r>
            <a:r>
              <a:rPr lang="en-IE" dirty="0"/>
              <a:t>-&gt;</a:t>
            </a:r>
            <a:r>
              <a:rPr lang="en-IE" dirty="0" smtClean="0"/>
              <a:t>1</a:t>
            </a:r>
            <a:r>
              <a:rPr lang="en-IE" dirty="0"/>
              <a:t>-&gt;</a:t>
            </a:r>
            <a:r>
              <a:rPr lang="en-IE" dirty="0" smtClean="0"/>
              <a:t>2</a:t>
            </a:r>
            <a:r>
              <a:rPr lang="en-IE" dirty="0"/>
              <a:t>-&gt;</a:t>
            </a:r>
            <a:r>
              <a:rPr lang="en-IE" dirty="0" smtClean="0"/>
              <a:t>3</a:t>
            </a:r>
            <a:r>
              <a:rPr lang="en-IE" dirty="0"/>
              <a:t>-&gt;</a:t>
            </a:r>
            <a:r>
              <a:rPr lang="en-IE" dirty="0" smtClean="0"/>
              <a:t>4</a:t>
            </a:r>
            <a:r>
              <a:rPr lang="en-IE" dirty="0"/>
              <a:t>-&gt;</a:t>
            </a:r>
            <a:r>
              <a:rPr lang="en-IE" dirty="0" smtClean="0"/>
              <a:t>5</a:t>
            </a:r>
            <a:r>
              <a:rPr lang="en-IE" dirty="0"/>
              <a:t>-&gt;</a:t>
            </a:r>
            <a:r>
              <a:rPr lang="en-IE" dirty="0" smtClean="0"/>
              <a:t>6</a:t>
            </a:r>
            <a:r>
              <a:rPr lang="en-IE" dirty="0"/>
              <a:t>-&gt;</a:t>
            </a:r>
            <a:r>
              <a:rPr lang="en-IE" dirty="0" smtClean="0"/>
              <a:t>0</a:t>
            </a:r>
            <a:r>
              <a:rPr lang="en-IE" dirty="0"/>
              <a:t>-&gt;</a:t>
            </a:r>
            <a:r>
              <a:rPr lang="en-IE" dirty="0" smtClean="0"/>
              <a:t>1</a:t>
            </a:r>
            <a:r>
              <a:rPr lang="en-IE" dirty="0"/>
              <a:t>-&gt;2-&gt;3-&gt;4-</a:t>
            </a:r>
            <a:r>
              <a:rPr lang="en-IE" dirty="0" smtClean="0"/>
              <a:t>&gt;5-</a:t>
            </a:r>
            <a:r>
              <a:rPr lang="en-IE" dirty="0"/>
              <a:t>&gt;6-&gt;0-&gt;1-</a:t>
            </a:r>
            <a:r>
              <a:rPr lang="en-IE" dirty="0" smtClean="0"/>
              <a:t>&gt;etc.</a:t>
            </a:r>
          </a:p>
        </p:txBody>
      </p:sp>
    </p:spTree>
    <p:extLst>
      <p:ext uri="{BB962C8B-B14F-4D97-AF65-F5344CB8AC3E}">
        <p14:creationId xmlns:p14="http://schemas.microsoft.com/office/powerpoint/2010/main" val="35607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</a:t>
            </a:r>
            <a:r>
              <a:rPr lang="en-IE" b="1" dirty="0" smtClean="0"/>
              <a:t>Tail</a:t>
            </a:r>
            <a:r>
              <a:rPr lang="en-IE" dirty="0" smtClean="0"/>
              <a:t> starts at 4, goes to 5, goes to 6, goes to 0, goes to 1, etc.</a:t>
            </a:r>
          </a:p>
          <a:p>
            <a:endParaRPr lang="en-IE" dirty="0"/>
          </a:p>
          <a:p>
            <a:r>
              <a:rPr lang="en-IE" dirty="0" smtClean="0"/>
              <a:t> So it’s Tail = Tail + 1,</a:t>
            </a:r>
          </a:p>
          <a:p>
            <a:endParaRPr lang="en-IE" dirty="0"/>
          </a:p>
          <a:p>
            <a:r>
              <a:rPr lang="en-IE" dirty="0" smtClean="0"/>
              <a:t>But…</a:t>
            </a:r>
          </a:p>
          <a:p>
            <a:endParaRPr lang="en-IE" dirty="0"/>
          </a:p>
          <a:p>
            <a:r>
              <a:rPr lang="en-IE" dirty="0" smtClean="0"/>
              <a:t>Tail = (Tail + 1) % 7</a:t>
            </a:r>
          </a:p>
        </p:txBody>
      </p:sp>
    </p:spTree>
    <p:extLst>
      <p:ext uri="{BB962C8B-B14F-4D97-AF65-F5344CB8AC3E}">
        <p14:creationId xmlns:p14="http://schemas.microsoft.com/office/powerpoint/2010/main" val="23047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  <a:p>
            <a:endParaRPr lang="en-IE" dirty="0"/>
          </a:p>
          <a:p>
            <a:r>
              <a:rPr lang="en-IE" dirty="0" smtClean="0"/>
              <a:t>A queue where the start and end of the queue are joined together.</a:t>
            </a:r>
          </a:p>
        </p:txBody>
      </p:sp>
    </p:spTree>
    <p:extLst>
      <p:ext uri="{BB962C8B-B14F-4D97-AF65-F5344CB8AC3E}">
        <p14:creationId xmlns:p14="http://schemas.microsoft.com/office/powerpoint/2010/main" val="29755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</a:t>
            </a:r>
            <a:r>
              <a:rPr lang="en-IE" b="1" dirty="0" smtClean="0"/>
              <a:t>Tail</a:t>
            </a:r>
            <a:r>
              <a:rPr lang="en-IE" dirty="0" smtClean="0"/>
              <a:t> starts at 4, goes to 5, goes to 6, goes to 0, goes to 1, etc.</a:t>
            </a:r>
          </a:p>
          <a:p>
            <a:endParaRPr lang="en-IE" dirty="0"/>
          </a:p>
          <a:p>
            <a:r>
              <a:rPr lang="en-IE" dirty="0" smtClean="0"/>
              <a:t> So it’s Tail = Tail + 1,</a:t>
            </a:r>
          </a:p>
          <a:p>
            <a:endParaRPr lang="en-IE" dirty="0"/>
          </a:p>
          <a:p>
            <a:r>
              <a:rPr lang="en-IE" dirty="0" smtClean="0"/>
              <a:t>But…</a:t>
            </a:r>
          </a:p>
          <a:p>
            <a:endParaRPr lang="en-IE" dirty="0"/>
          </a:p>
          <a:p>
            <a:r>
              <a:rPr lang="en-IE" dirty="0" smtClean="0"/>
              <a:t>Tail = (Tail + 1) % 7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434056" y="1581844"/>
            <a:ext cx="548568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So Tail % 7 works as follows:</a:t>
            </a:r>
          </a:p>
          <a:p>
            <a:r>
              <a:rPr lang="en-IE" dirty="0" smtClean="0"/>
              <a:t>4 % 7 = 4</a:t>
            </a:r>
          </a:p>
          <a:p>
            <a:r>
              <a:rPr lang="en-IE" dirty="0" smtClean="0"/>
              <a:t>5 % 7 = 5</a:t>
            </a:r>
          </a:p>
          <a:p>
            <a:r>
              <a:rPr lang="en-IE" dirty="0" smtClean="0"/>
              <a:t>6 % 7 = 6</a:t>
            </a:r>
          </a:p>
          <a:p>
            <a:r>
              <a:rPr lang="en-IE" dirty="0" smtClean="0"/>
              <a:t>7 % 7 = 0</a:t>
            </a:r>
          </a:p>
          <a:p>
            <a:r>
              <a:rPr lang="en-IE" dirty="0" smtClean="0"/>
              <a:t>8 % 7 = 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554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</a:t>
            </a:r>
            <a:r>
              <a:rPr lang="en-IE" b="1" dirty="0" smtClean="0"/>
              <a:t>Tail</a:t>
            </a:r>
            <a:r>
              <a:rPr lang="en-IE" dirty="0" smtClean="0"/>
              <a:t> starts at 4, goes to 5, goes to 6, goes to 0, goes to 1, etc.</a:t>
            </a:r>
          </a:p>
          <a:p>
            <a:endParaRPr lang="en-IE" dirty="0"/>
          </a:p>
          <a:p>
            <a:r>
              <a:rPr lang="en-IE" dirty="0" smtClean="0"/>
              <a:t> So it’s Tail = Tail + 1,</a:t>
            </a:r>
          </a:p>
          <a:p>
            <a:endParaRPr lang="en-IE" dirty="0"/>
          </a:p>
          <a:p>
            <a:r>
              <a:rPr lang="en-IE" dirty="0" smtClean="0"/>
              <a:t>But…</a:t>
            </a:r>
          </a:p>
          <a:p>
            <a:endParaRPr lang="en-IE" dirty="0"/>
          </a:p>
          <a:p>
            <a:r>
              <a:rPr lang="en-IE" dirty="0" smtClean="0"/>
              <a:t>Tail = (Tail + 1) % 7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434056" y="1581844"/>
            <a:ext cx="627777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So Tail % </a:t>
            </a:r>
            <a:r>
              <a:rPr lang="en-IE" dirty="0" err="1"/>
              <a:t>MaxSize</a:t>
            </a:r>
            <a:r>
              <a:rPr lang="en-IE" dirty="0" smtClean="0"/>
              <a:t> works as follows:</a:t>
            </a:r>
          </a:p>
          <a:p>
            <a:r>
              <a:rPr lang="en-IE" dirty="0" smtClean="0"/>
              <a:t>4 % </a:t>
            </a:r>
            <a:r>
              <a:rPr lang="en-IE" dirty="0" err="1" smtClean="0"/>
              <a:t>MaxSize</a:t>
            </a:r>
            <a:r>
              <a:rPr lang="en-IE" dirty="0" smtClean="0"/>
              <a:t> = 4</a:t>
            </a:r>
          </a:p>
          <a:p>
            <a:r>
              <a:rPr lang="en-IE" dirty="0" smtClean="0"/>
              <a:t>5 % </a:t>
            </a:r>
            <a:r>
              <a:rPr lang="en-IE" dirty="0" err="1"/>
              <a:t>MaxSize</a:t>
            </a:r>
            <a:r>
              <a:rPr lang="en-IE" dirty="0" smtClean="0"/>
              <a:t> = 5</a:t>
            </a:r>
          </a:p>
          <a:p>
            <a:r>
              <a:rPr lang="en-IE" dirty="0" smtClean="0"/>
              <a:t>6 % </a:t>
            </a:r>
            <a:r>
              <a:rPr lang="en-IE" dirty="0" err="1"/>
              <a:t>MaxSize</a:t>
            </a:r>
            <a:r>
              <a:rPr lang="en-IE" dirty="0" smtClean="0"/>
              <a:t> = 6</a:t>
            </a:r>
          </a:p>
          <a:p>
            <a:r>
              <a:rPr lang="en-IE" dirty="0" smtClean="0"/>
              <a:t>7 % </a:t>
            </a:r>
            <a:r>
              <a:rPr lang="en-IE" dirty="0" err="1"/>
              <a:t>MaxSize</a:t>
            </a:r>
            <a:r>
              <a:rPr lang="en-IE" dirty="0" smtClean="0"/>
              <a:t> = 0</a:t>
            </a:r>
          </a:p>
          <a:p>
            <a:r>
              <a:rPr lang="en-IE" dirty="0" smtClean="0"/>
              <a:t>8 % </a:t>
            </a:r>
            <a:r>
              <a:rPr lang="en-IE" dirty="0" err="1"/>
              <a:t>MaxSize</a:t>
            </a:r>
            <a:r>
              <a:rPr lang="en-IE" dirty="0" smtClean="0"/>
              <a:t> = 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342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 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/>
              <a:t> Add a new item (N) to the back of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Remove the front value from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Empty the queue</a:t>
            </a:r>
          </a:p>
        </p:txBody>
      </p:sp>
    </p:spTree>
    <p:extLst>
      <p:ext uri="{BB962C8B-B14F-4D97-AF65-F5344CB8AC3E}">
        <p14:creationId xmlns:p14="http://schemas.microsoft.com/office/powerpoint/2010/main" val="25307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566" y="1600201"/>
            <a:ext cx="5504343" cy="4525963"/>
          </a:xfrm>
        </p:spPr>
        <p:txBody>
          <a:bodyPr>
            <a:normAutofit/>
          </a:bodyPr>
          <a:lstStyle/>
          <a:p>
            <a:r>
              <a:rPr lang="en-IE" dirty="0" err="1" smtClean="0"/>
              <a:t>IsFull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Head</a:t>
            </a:r>
            <a:r>
              <a:rPr lang="en-IE" dirty="0" smtClean="0"/>
              <a:t> = (</a:t>
            </a:r>
            <a:r>
              <a:rPr lang="en-IE" b="1" dirty="0"/>
              <a:t>T</a:t>
            </a:r>
            <a:r>
              <a:rPr lang="en-IE" b="1" dirty="0" smtClean="0"/>
              <a:t>ail % </a:t>
            </a:r>
            <a:r>
              <a:rPr lang="en-IE" b="1" dirty="0" err="1" smtClean="0"/>
              <a:t>MaxSize</a:t>
            </a:r>
            <a:r>
              <a:rPr lang="en-IE" b="1" dirty="0" smtClean="0"/>
              <a:t>) + 1</a:t>
            </a:r>
          </a:p>
          <a:p>
            <a:pPr lvl="1"/>
            <a:endParaRPr lang="en-IE" b="1" dirty="0" smtClean="0"/>
          </a:p>
          <a:p>
            <a:pPr lvl="1"/>
            <a:r>
              <a:rPr lang="en-IE" dirty="0" smtClean="0"/>
              <a:t>If they have caught up to each other, then it’s full.</a:t>
            </a:r>
          </a:p>
          <a:p>
            <a:pPr marL="457200" lvl="1" indent="0">
              <a:buNone/>
            </a:pPr>
            <a:endParaRPr lang="en-IE" dirty="0"/>
          </a:p>
          <a:p>
            <a:pPr marL="457200" lvl="1" indent="0">
              <a:buNone/>
            </a:pP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88729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0737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745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8729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0737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2745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04753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33463" y="1124744"/>
            <a:ext cx="45719" cy="56612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6502202" y="2179812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7247334" y="2852936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3" name="Straight Connector 32"/>
          <p:cNvCxnSpPr>
            <a:stCxn id="32" idx="1"/>
          </p:cNvCxnSpPr>
          <p:nvPr/>
        </p:nvCxnSpPr>
        <p:spPr>
          <a:xfrm flipH="1" flipV="1">
            <a:off x="7031310" y="2636912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V="1">
            <a:off x="8122382" y="2179812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2" idx="7"/>
            <a:endCxn id="31" idx="7"/>
          </p:cNvCxnSpPr>
          <p:nvPr/>
        </p:nvCxnSpPr>
        <p:spPr>
          <a:xfrm flipV="1">
            <a:off x="8783901" y="2643806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047534" y="3753036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2" idx="5"/>
            <a:endCxn id="31" idx="5"/>
          </p:cNvCxnSpPr>
          <p:nvPr/>
        </p:nvCxnSpPr>
        <p:spPr>
          <a:xfrm>
            <a:off x="8783901" y="4389503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4"/>
            <a:endCxn id="31" idx="4"/>
          </p:cNvCxnSpPr>
          <p:nvPr/>
        </p:nvCxnSpPr>
        <p:spPr>
          <a:xfrm flipH="1">
            <a:off x="8122382" y="4653136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2" idx="3"/>
            <a:endCxn id="31" idx="3"/>
          </p:cNvCxnSpPr>
          <p:nvPr/>
        </p:nvCxnSpPr>
        <p:spPr>
          <a:xfrm flipH="1">
            <a:off x="6976742" y="4389503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2" idx="2"/>
            <a:endCxn id="31" idx="2"/>
          </p:cNvCxnSpPr>
          <p:nvPr/>
        </p:nvCxnSpPr>
        <p:spPr>
          <a:xfrm flipH="1">
            <a:off x="6502202" y="3753036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88155" y="17728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9623598" y="276176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9616230" y="42019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8615486" y="52100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7247334" y="51380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46" name="TextBox 45"/>
          <p:cNvSpPr txBox="1"/>
          <p:nvPr/>
        </p:nvSpPr>
        <p:spPr>
          <a:xfrm>
            <a:off x="6239222" y="41299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6231854" y="26369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48" name="TextBox 47"/>
          <p:cNvSpPr txBox="1"/>
          <p:nvPr/>
        </p:nvSpPr>
        <p:spPr>
          <a:xfrm>
            <a:off x="7103318" y="17728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49" name="TextBox 48"/>
          <p:cNvSpPr txBox="1"/>
          <p:nvPr/>
        </p:nvSpPr>
        <p:spPr>
          <a:xfrm>
            <a:off x="10117276" y="1700808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0742914" y="3574757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51" name="Straight Arrow Connector 50"/>
          <p:cNvCxnSpPr>
            <a:stCxn id="50" idx="1"/>
          </p:cNvCxnSpPr>
          <p:nvPr/>
        </p:nvCxnSpPr>
        <p:spPr>
          <a:xfrm flipH="1">
            <a:off x="9742562" y="3897923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623598" y="2273145"/>
            <a:ext cx="825021" cy="584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001439" y="391389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54" name="TextBox 53"/>
          <p:cNvSpPr txBox="1"/>
          <p:nvPr/>
        </p:nvSpPr>
        <p:spPr>
          <a:xfrm>
            <a:off x="8327454" y="465313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55" name="TextBox 54"/>
          <p:cNvSpPr txBox="1"/>
          <p:nvPr/>
        </p:nvSpPr>
        <p:spPr>
          <a:xfrm>
            <a:off x="7391350" y="463397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56" name="TextBox 55"/>
          <p:cNvSpPr txBox="1"/>
          <p:nvPr/>
        </p:nvSpPr>
        <p:spPr>
          <a:xfrm>
            <a:off x="6743278" y="393305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57" name="TextBox 56"/>
          <p:cNvSpPr txBox="1"/>
          <p:nvPr/>
        </p:nvSpPr>
        <p:spPr>
          <a:xfrm>
            <a:off x="6671270" y="304979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58" name="TextBox 57"/>
          <p:cNvSpPr txBox="1"/>
          <p:nvPr/>
        </p:nvSpPr>
        <p:spPr>
          <a:xfrm>
            <a:off x="7417263" y="234888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  <p:sp>
        <p:nvSpPr>
          <p:cNvPr id="59" name="TextBox 58"/>
          <p:cNvSpPr txBox="1"/>
          <p:nvPr/>
        </p:nvSpPr>
        <p:spPr>
          <a:xfrm>
            <a:off x="8281359" y="232971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81</a:t>
            </a:r>
            <a:endParaRPr lang="en-IE" dirty="0"/>
          </a:p>
        </p:txBody>
      </p:sp>
      <p:sp>
        <p:nvSpPr>
          <p:cNvPr id="60" name="TextBox 59"/>
          <p:cNvSpPr txBox="1"/>
          <p:nvPr/>
        </p:nvSpPr>
        <p:spPr>
          <a:xfrm>
            <a:off x="9073447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91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566" y="1600201"/>
            <a:ext cx="5504343" cy="4525963"/>
          </a:xfrm>
        </p:spPr>
        <p:txBody>
          <a:bodyPr>
            <a:normAutofit/>
          </a:bodyPr>
          <a:lstStyle/>
          <a:p>
            <a:r>
              <a:rPr lang="en-IE" dirty="0" err="1" smtClean="0"/>
              <a:t>IsFull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Head</a:t>
            </a:r>
            <a:r>
              <a:rPr lang="en-IE" dirty="0" smtClean="0"/>
              <a:t> = (</a:t>
            </a:r>
            <a:r>
              <a:rPr lang="en-IE" b="1" dirty="0"/>
              <a:t>T</a:t>
            </a:r>
            <a:r>
              <a:rPr lang="en-IE" b="1" dirty="0" smtClean="0"/>
              <a:t>ail % </a:t>
            </a:r>
            <a:r>
              <a:rPr lang="en-IE" b="1" dirty="0" err="1" smtClean="0"/>
              <a:t>MaxSize</a:t>
            </a:r>
            <a:r>
              <a:rPr lang="en-IE" b="1" dirty="0" smtClean="0"/>
              <a:t>) + 1</a:t>
            </a:r>
          </a:p>
          <a:p>
            <a:pPr lvl="1"/>
            <a:endParaRPr lang="en-IE" b="1" dirty="0" smtClean="0"/>
          </a:p>
          <a:p>
            <a:pPr lvl="1"/>
            <a:r>
              <a:rPr lang="en-IE" dirty="0" smtClean="0"/>
              <a:t>If they have caught up to each other, then it’s full.</a:t>
            </a:r>
          </a:p>
          <a:p>
            <a:pPr marL="457200" lvl="1" indent="0">
              <a:buNone/>
            </a:pPr>
            <a:endParaRPr lang="en-IE" dirty="0"/>
          </a:p>
          <a:p>
            <a:pPr marL="457200" lvl="1" indent="0">
              <a:buNone/>
            </a:pP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16721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0737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9</a:t>
            </a:r>
            <a:r>
              <a:rPr lang="en-IE" sz="3200" dirty="0" smtClean="0">
                <a:solidFill>
                  <a:schemeClr val="tx1"/>
                </a:solidFill>
              </a:rPr>
              <a:t>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745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04753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487694" y="329717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17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6721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0737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2745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04753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6761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329717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239935" y="4953362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0919742" y="4449306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7591266" y="1844824"/>
            <a:ext cx="11849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751390" y="2474657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671270" y="1869212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865470" y="25050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5833463" y="1124744"/>
            <a:ext cx="45719" cy="56612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>
            <a:off x="6887294" y="329751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887294" y="328498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93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(Tail + 1) %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 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Full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636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91683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>
                <a:cs typeface="Courier New" panose="02070309020205020404" pitchFamily="49" charset="0"/>
              </a:rPr>
              <a:t>O</a:t>
            </a:r>
            <a:r>
              <a:rPr lang="en-IE" sz="2800" dirty="0" smtClean="0">
                <a:cs typeface="Courier New" panose="02070309020205020404" pitchFamily="49" charset="0"/>
              </a:rPr>
              <a:t>r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= (Tail + 1) %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059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Tail</a:t>
            </a:r>
            <a:r>
              <a:rPr lang="en-IE" dirty="0" smtClean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37438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9446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1454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7438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9446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1454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3462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989290" y="2971900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4734422" y="3645024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0" name="Straight Connector 39"/>
          <p:cNvCxnSpPr>
            <a:stCxn id="39" idx="1"/>
          </p:cNvCxnSpPr>
          <p:nvPr/>
        </p:nvCxnSpPr>
        <p:spPr>
          <a:xfrm flipH="1" flipV="1">
            <a:off x="4518398" y="3429000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0"/>
          </p:cNvCxnSpPr>
          <p:nvPr/>
        </p:nvCxnSpPr>
        <p:spPr>
          <a:xfrm flipV="1">
            <a:off x="5609470" y="2971900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9" idx="7"/>
            <a:endCxn id="38" idx="7"/>
          </p:cNvCxnSpPr>
          <p:nvPr/>
        </p:nvCxnSpPr>
        <p:spPr>
          <a:xfrm flipV="1">
            <a:off x="6270989" y="3435894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34622" y="4545124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5"/>
            <a:endCxn id="38" idx="5"/>
          </p:cNvCxnSpPr>
          <p:nvPr/>
        </p:nvCxnSpPr>
        <p:spPr>
          <a:xfrm>
            <a:off x="6270989" y="5181591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9" idx="4"/>
            <a:endCxn id="38" idx="4"/>
          </p:cNvCxnSpPr>
          <p:nvPr/>
        </p:nvCxnSpPr>
        <p:spPr>
          <a:xfrm flipH="1">
            <a:off x="5609470" y="5445224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3"/>
            <a:endCxn id="38" idx="3"/>
          </p:cNvCxnSpPr>
          <p:nvPr/>
        </p:nvCxnSpPr>
        <p:spPr>
          <a:xfrm flipH="1">
            <a:off x="4463830" y="5181591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9" idx="2"/>
            <a:endCxn id="38" idx="2"/>
          </p:cNvCxnSpPr>
          <p:nvPr/>
        </p:nvCxnSpPr>
        <p:spPr>
          <a:xfrm flipH="1">
            <a:off x="3989290" y="4545124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175243" y="25649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49" name="TextBox 48"/>
          <p:cNvSpPr txBox="1"/>
          <p:nvPr/>
        </p:nvSpPr>
        <p:spPr>
          <a:xfrm>
            <a:off x="7110686" y="355385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>
            <a:off x="7103318" y="49940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51" name="TextBox 50"/>
          <p:cNvSpPr txBox="1"/>
          <p:nvPr/>
        </p:nvSpPr>
        <p:spPr>
          <a:xfrm>
            <a:off x="6102574" y="60021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52" name="TextBox 51"/>
          <p:cNvSpPr txBox="1"/>
          <p:nvPr/>
        </p:nvSpPr>
        <p:spPr>
          <a:xfrm>
            <a:off x="4734422" y="59301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53" name="TextBox 52"/>
          <p:cNvSpPr txBox="1"/>
          <p:nvPr/>
        </p:nvSpPr>
        <p:spPr>
          <a:xfrm>
            <a:off x="3726310" y="49220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54" name="TextBox 53"/>
          <p:cNvSpPr txBox="1"/>
          <p:nvPr/>
        </p:nvSpPr>
        <p:spPr>
          <a:xfrm>
            <a:off x="3718942" y="3429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55" name="TextBox 54"/>
          <p:cNvSpPr txBox="1"/>
          <p:nvPr/>
        </p:nvSpPr>
        <p:spPr>
          <a:xfrm>
            <a:off x="4590406" y="25649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56" name="TextBox 55"/>
          <p:cNvSpPr txBox="1"/>
          <p:nvPr/>
        </p:nvSpPr>
        <p:spPr>
          <a:xfrm>
            <a:off x="5678846" y="1628800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796732" y="2060848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542651" y="2616007"/>
            <a:ext cx="839661" cy="4721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095947" y="2218190"/>
            <a:ext cx="78636" cy="6338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4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Tail</a:t>
            </a:r>
            <a:r>
              <a:rPr lang="en-IE" dirty="0" smtClean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511030" y="2834697"/>
            <a:ext cx="11849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05288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549035" y="2854677"/>
            <a:ext cx="8342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5447134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87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Tail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128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148507" y="5858108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517404" y="18054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823316" y="24208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999606" y="5786100"/>
            <a:ext cx="783550" cy="3336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95206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692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91683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>
                <a:cs typeface="Courier New" panose="02070309020205020404" pitchFamily="49" charset="0"/>
              </a:rPr>
              <a:t>O</a:t>
            </a:r>
            <a:r>
              <a:rPr lang="en-IE" sz="2800" dirty="0" smtClean="0">
                <a:cs typeface="Courier New" panose="02070309020205020404" pitchFamily="49" charset="0"/>
              </a:rPr>
              <a:t>r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35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(17)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35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(81)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380437" y="220486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>
            <a:off x="4214640" y="2528030"/>
            <a:ext cx="774533" cy="4160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274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(43)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7292935" y="1776543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799257" y="2348880"/>
            <a:ext cx="825021" cy="584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6049111" y="297778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81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415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Queue is Full!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7885028" y="2348880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391350" y="2921217"/>
            <a:ext cx="825021" cy="584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6049111" y="297778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81</a:t>
            </a:r>
            <a:endParaRPr lang="en-IE" dirty="0"/>
          </a:p>
        </p:txBody>
      </p:sp>
      <p:sp>
        <p:nvSpPr>
          <p:cNvPr id="40" name="TextBox 39"/>
          <p:cNvSpPr txBox="1"/>
          <p:nvPr/>
        </p:nvSpPr>
        <p:spPr>
          <a:xfrm>
            <a:off x="6841199" y="364502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91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(N) </a:t>
            </a:r>
          </a:p>
          <a:p>
            <a:pPr lvl="1"/>
            <a:r>
              <a:rPr lang="en-IE" dirty="0" smtClean="0"/>
              <a:t>Increment the </a:t>
            </a:r>
            <a:r>
              <a:rPr lang="en-IE" b="1" dirty="0" smtClean="0"/>
              <a:t>Tail</a:t>
            </a:r>
            <a:r>
              <a:rPr lang="en-IE" dirty="0" smtClean="0"/>
              <a:t> pointer</a:t>
            </a:r>
            <a:r>
              <a:rPr lang="en-IE" dirty="0"/>
              <a:t> </a:t>
            </a:r>
            <a:r>
              <a:rPr lang="en-IE" dirty="0" smtClean="0"/>
              <a:t>% </a:t>
            </a:r>
            <a:r>
              <a:rPr lang="en-IE" b="1" dirty="0" err="1" smtClean="0"/>
              <a:t>MaxSize</a:t>
            </a:r>
            <a:r>
              <a:rPr lang="en-IE" b="1" dirty="0" smtClean="0"/>
              <a:t>, </a:t>
            </a:r>
            <a:r>
              <a:rPr lang="en-IE" dirty="0" smtClean="0"/>
              <a:t>and add </a:t>
            </a:r>
            <a:r>
              <a:rPr lang="en-IE" dirty="0"/>
              <a:t>to the </a:t>
            </a:r>
            <a:r>
              <a:rPr lang="en-IE" b="1" dirty="0" smtClean="0"/>
              <a:t>Tail</a:t>
            </a:r>
            <a:r>
              <a:rPr lang="en-IE" dirty="0" smtClean="0"/>
              <a:t>.</a:t>
            </a:r>
            <a:endParaRPr lang="en-IE" b="1" dirty="0" smtClean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09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Tail &lt;- (Tail + 1) %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Queue[Tail]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929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DeleteFromQ</a:t>
            </a:r>
            <a:r>
              <a:rPr lang="en-IE" dirty="0"/>
              <a:t>() 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7517404" y="18054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823316" y="24208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95206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899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DeleteFromQ</a:t>
            </a:r>
            <a:r>
              <a:rPr lang="en-IE" dirty="0"/>
              <a:t>() 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8085438" y="23623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391350" y="29777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745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DeleteFromQ</a:t>
            </a:r>
            <a:r>
              <a:rPr lang="en-IE" dirty="0"/>
              <a:t>() 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05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148507" y="5858108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085438" y="23623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391350" y="29777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999606" y="5786100"/>
            <a:ext cx="783550" cy="3336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67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DeleteFromQ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Write </a:t>
            </a:r>
            <a:r>
              <a:rPr lang="en-IE" b="1" dirty="0" smtClean="0"/>
              <a:t>Head</a:t>
            </a:r>
            <a:r>
              <a:rPr lang="en-IE" dirty="0" smtClean="0"/>
              <a:t> value into N, and add one to </a:t>
            </a:r>
            <a:r>
              <a:rPr lang="en-IE" b="1" dirty="0" smtClean="0"/>
              <a:t>Head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74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 &lt;- Queue[Head];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(Head + 1) %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681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ClearQ</a:t>
            </a:r>
            <a:r>
              <a:rPr lang="en-IE" dirty="0"/>
              <a:t>() </a:t>
            </a:r>
          </a:p>
          <a:p>
            <a:pPr lvl="1"/>
            <a:r>
              <a:rPr lang="en-IE" dirty="0"/>
              <a:t>Set </a:t>
            </a:r>
            <a:r>
              <a:rPr lang="en-IE" b="1" dirty="0"/>
              <a:t>Tail</a:t>
            </a:r>
            <a:r>
              <a:rPr lang="en-IE" dirty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= 0 </a:t>
            </a:r>
            <a:endParaRPr lang="en-IE" dirty="0"/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37438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9446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14542" y="408926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7438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9446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1454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34622" y="408926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989290" y="2971900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4734422" y="3645024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0" name="Straight Connector 39"/>
          <p:cNvCxnSpPr>
            <a:stCxn id="39" idx="1"/>
          </p:cNvCxnSpPr>
          <p:nvPr/>
        </p:nvCxnSpPr>
        <p:spPr>
          <a:xfrm flipH="1" flipV="1">
            <a:off x="4518398" y="3429000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0"/>
          </p:cNvCxnSpPr>
          <p:nvPr/>
        </p:nvCxnSpPr>
        <p:spPr>
          <a:xfrm flipV="1">
            <a:off x="5609470" y="2971900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9" idx="7"/>
            <a:endCxn id="38" idx="7"/>
          </p:cNvCxnSpPr>
          <p:nvPr/>
        </p:nvCxnSpPr>
        <p:spPr>
          <a:xfrm flipV="1">
            <a:off x="6270989" y="3435894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34622" y="4545124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5"/>
            <a:endCxn id="38" idx="5"/>
          </p:cNvCxnSpPr>
          <p:nvPr/>
        </p:nvCxnSpPr>
        <p:spPr>
          <a:xfrm>
            <a:off x="6270989" y="5181591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9" idx="4"/>
            <a:endCxn id="38" idx="4"/>
          </p:cNvCxnSpPr>
          <p:nvPr/>
        </p:nvCxnSpPr>
        <p:spPr>
          <a:xfrm flipH="1">
            <a:off x="5609470" y="5445224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3"/>
            <a:endCxn id="38" idx="3"/>
          </p:cNvCxnSpPr>
          <p:nvPr/>
        </p:nvCxnSpPr>
        <p:spPr>
          <a:xfrm flipH="1">
            <a:off x="4463830" y="5181591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9" idx="2"/>
            <a:endCxn id="38" idx="2"/>
          </p:cNvCxnSpPr>
          <p:nvPr/>
        </p:nvCxnSpPr>
        <p:spPr>
          <a:xfrm flipH="1">
            <a:off x="3989290" y="4545124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175243" y="25649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49" name="TextBox 48"/>
          <p:cNvSpPr txBox="1"/>
          <p:nvPr/>
        </p:nvSpPr>
        <p:spPr>
          <a:xfrm>
            <a:off x="7110686" y="355385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>
            <a:off x="7103318" y="49940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51" name="TextBox 50"/>
          <p:cNvSpPr txBox="1"/>
          <p:nvPr/>
        </p:nvSpPr>
        <p:spPr>
          <a:xfrm>
            <a:off x="6102574" y="60021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52" name="TextBox 51"/>
          <p:cNvSpPr txBox="1"/>
          <p:nvPr/>
        </p:nvSpPr>
        <p:spPr>
          <a:xfrm>
            <a:off x="4734422" y="59301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53" name="TextBox 52"/>
          <p:cNvSpPr txBox="1"/>
          <p:nvPr/>
        </p:nvSpPr>
        <p:spPr>
          <a:xfrm>
            <a:off x="3726310" y="49220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54" name="TextBox 53"/>
          <p:cNvSpPr txBox="1"/>
          <p:nvPr/>
        </p:nvSpPr>
        <p:spPr>
          <a:xfrm>
            <a:off x="3718942" y="3429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55" name="TextBox 54"/>
          <p:cNvSpPr txBox="1"/>
          <p:nvPr/>
        </p:nvSpPr>
        <p:spPr>
          <a:xfrm>
            <a:off x="4590406" y="25649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56" name="TextBox 55"/>
          <p:cNvSpPr txBox="1"/>
          <p:nvPr/>
        </p:nvSpPr>
        <p:spPr>
          <a:xfrm>
            <a:off x="5678846" y="1628800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796732" y="2060848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542651" y="2616007"/>
            <a:ext cx="839661" cy="4721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095947" y="2218190"/>
            <a:ext cx="78636" cy="6338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5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ClearQ</a:t>
            </a:r>
            <a:r>
              <a:rPr lang="en-IE" dirty="0"/>
              <a:t>() </a:t>
            </a:r>
          </a:p>
          <a:p>
            <a:pPr lvl="1"/>
            <a:r>
              <a:rPr lang="en-IE" dirty="0"/>
              <a:t>Set </a:t>
            </a:r>
            <a:r>
              <a:rPr lang="en-IE" b="1" dirty="0"/>
              <a:t>Tail</a:t>
            </a:r>
            <a:r>
              <a:rPr lang="en-IE" dirty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= </a:t>
            </a:r>
            <a:r>
              <a:rPr lang="en-IE" dirty="0" smtClean="0"/>
              <a:t>-1 </a:t>
            </a:r>
            <a:endParaRPr lang="en-IE" dirty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142878" y="2834697"/>
            <a:ext cx="11849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684731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4180883" y="2854677"/>
            <a:ext cx="8342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078982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12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014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2732365" y="5301208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085438" y="23623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391350" y="29777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583464" y="5229200"/>
            <a:ext cx="783550" cy="3336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12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085438" y="236238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391350" y="2977788"/>
            <a:ext cx="744370" cy="5232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15286" y="36258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29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2566814" y="364502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417913" y="3906634"/>
            <a:ext cx="7835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712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380437" y="220486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>
            <a:off x="4214640" y="2528030"/>
            <a:ext cx="774533" cy="4160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84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1528</Words>
  <Application>Microsoft Office PowerPoint</Application>
  <PresentationFormat>Custom</PresentationFormat>
  <Paragraphs>815</Paragraphs>
  <Slides>55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Circular Queues: Implemented using Arrays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Simple Simulation</vt:lpstr>
      <vt:lpstr>Queues</vt:lpstr>
      <vt:lpstr>Queues</vt:lpstr>
      <vt:lpstr>Queues</vt:lpstr>
      <vt:lpstr>Queues</vt:lpstr>
      <vt:lpstr>Queues</vt:lpstr>
      <vt:lpstr>Queues</vt:lpstr>
      <vt:lpstr>Queues</vt:lpstr>
      <vt:lpstr>End of Simulation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Circular Queues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77</cp:revision>
  <dcterms:created xsi:type="dcterms:W3CDTF">2011-11-22T13:33:19Z</dcterms:created>
  <dcterms:modified xsi:type="dcterms:W3CDTF">2016-01-14T10:35:53Z</dcterms:modified>
</cp:coreProperties>
</file>