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8" r:id="rId2"/>
    <p:sldId id="665" r:id="rId3"/>
    <p:sldId id="695" r:id="rId4"/>
    <p:sldId id="693" r:id="rId5"/>
    <p:sldId id="698" r:id="rId6"/>
    <p:sldId id="697" r:id="rId7"/>
    <p:sldId id="699" r:id="rId8"/>
    <p:sldId id="696" r:id="rId9"/>
    <p:sldId id="700" r:id="rId10"/>
    <p:sldId id="701" r:id="rId11"/>
    <p:sldId id="678" r:id="rId12"/>
    <p:sldId id="685" r:id="rId13"/>
    <p:sldId id="679" r:id="rId14"/>
    <p:sldId id="687" r:id="rId15"/>
    <p:sldId id="680" r:id="rId16"/>
    <p:sldId id="688" r:id="rId17"/>
    <p:sldId id="681" r:id="rId18"/>
    <p:sldId id="689" r:id="rId19"/>
    <p:sldId id="682" r:id="rId20"/>
    <p:sldId id="690" r:id="rId21"/>
    <p:sldId id="683" r:id="rId22"/>
    <p:sldId id="691" r:id="rId23"/>
    <p:sldId id="684" r:id="rId24"/>
    <p:sldId id="692" r:id="rId25"/>
    <p:sldId id="557" r:id="rId26"/>
  </p:sldIdLst>
  <p:sldSz cx="121904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56" y="-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F2B873-4957-4E3B-A77F-8908B9507D51}" type="datetimeFigureOut">
              <a:rPr lang="en-IE" smtClean="0"/>
              <a:t>26/01/2016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8A29D-1E5C-4453-A787-2853283287F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33757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6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7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8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9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26/01/2016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26/01/2016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26/01/2016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26/01/2016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26/01/2016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26/01/2016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26/01/2016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26/01/2016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26/01/2016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26/01/2016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26/01/2016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021C0-1213-4F34-A6AB-E33E0EFBFE64}" type="datetimeFigureOut">
              <a:rPr lang="en-IE" smtClean="0"/>
              <a:pPr/>
              <a:t>26/01/2016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IE" sz="6600" dirty="0" smtClean="0">
                <a:solidFill>
                  <a:schemeClr val="bg1"/>
                </a:solidFill>
              </a:rPr>
              <a:t>Python: Structured Programming</a:t>
            </a:r>
            <a:endParaRPr lang="en-IE" sz="66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Damian Gordon</a:t>
            </a:r>
            <a:endParaRPr lang="en-IE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Variable Scope</a:t>
            </a:r>
            <a:endParaRPr lang="en-GB" altLang="en-US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628650" indent="-571500">
              <a:lnSpc>
                <a:spcPct val="90000"/>
              </a:lnSpc>
            </a:pPr>
            <a:r>
              <a:rPr lang="en-IE" dirty="0" smtClean="0">
                <a:solidFill>
                  <a:schemeClr val="bg1"/>
                </a:solidFill>
              </a:rPr>
              <a:t>The </a:t>
            </a:r>
            <a:r>
              <a:rPr lang="en-IE" dirty="0">
                <a:solidFill>
                  <a:schemeClr val="bg1"/>
                </a:solidFill>
              </a:rPr>
              <a:t>scope of a </a:t>
            </a:r>
            <a:r>
              <a:rPr lang="en-IE" dirty="0" smtClean="0">
                <a:solidFill>
                  <a:schemeClr val="bg1"/>
                </a:solidFill>
              </a:rPr>
              <a:t>variable </a:t>
            </a:r>
            <a:r>
              <a:rPr lang="en-IE" dirty="0">
                <a:solidFill>
                  <a:schemeClr val="bg1"/>
                </a:solidFill>
              </a:rPr>
              <a:t>– is the part of a computer program where the binding is valid: where the </a:t>
            </a:r>
            <a:r>
              <a:rPr lang="en-IE" dirty="0" smtClean="0">
                <a:solidFill>
                  <a:schemeClr val="bg1"/>
                </a:solidFill>
              </a:rPr>
              <a:t>variable name </a:t>
            </a:r>
            <a:r>
              <a:rPr lang="en-IE" dirty="0">
                <a:solidFill>
                  <a:schemeClr val="bg1"/>
                </a:solidFill>
              </a:rPr>
              <a:t>can be used to refer to the entity. </a:t>
            </a:r>
            <a:endParaRPr lang="en-IE" dirty="0" smtClean="0">
              <a:solidFill>
                <a:schemeClr val="bg1"/>
              </a:solidFill>
            </a:endParaRPr>
          </a:p>
          <a:p>
            <a:pPr marL="628650" indent="-571500">
              <a:lnSpc>
                <a:spcPct val="90000"/>
              </a:lnSpc>
            </a:pPr>
            <a:r>
              <a:rPr lang="en-IE" dirty="0" smtClean="0">
                <a:solidFill>
                  <a:schemeClr val="bg1"/>
                </a:solidFill>
              </a:rPr>
              <a:t>In </a:t>
            </a:r>
            <a:r>
              <a:rPr lang="en-IE" dirty="0">
                <a:solidFill>
                  <a:schemeClr val="bg1"/>
                </a:solidFill>
              </a:rPr>
              <a:t>other parts of the program the </a:t>
            </a:r>
            <a:r>
              <a:rPr lang="en-IE" dirty="0" smtClean="0">
                <a:solidFill>
                  <a:schemeClr val="bg1"/>
                </a:solidFill>
              </a:rPr>
              <a:t>variable name </a:t>
            </a:r>
            <a:r>
              <a:rPr lang="en-IE" dirty="0">
                <a:solidFill>
                  <a:schemeClr val="bg1"/>
                </a:solidFill>
              </a:rPr>
              <a:t>may refer to a different entity (it may have a different binding), or to nothing at all (it may be unbound). </a:t>
            </a:r>
            <a:endParaRPr lang="en-IE" dirty="0" smtClean="0">
              <a:solidFill>
                <a:schemeClr val="bg1"/>
              </a:solidFill>
            </a:endParaRPr>
          </a:p>
          <a:p>
            <a:pPr marL="628650" indent="-571500">
              <a:lnSpc>
                <a:spcPct val="90000"/>
              </a:lnSpc>
            </a:pPr>
            <a:r>
              <a:rPr lang="en-IE" dirty="0" smtClean="0">
                <a:solidFill>
                  <a:schemeClr val="bg1"/>
                </a:solidFill>
              </a:rPr>
              <a:t>The </a:t>
            </a:r>
            <a:r>
              <a:rPr lang="en-IE" dirty="0">
                <a:solidFill>
                  <a:schemeClr val="bg1"/>
                </a:solidFill>
              </a:rPr>
              <a:t>scope of a binding is also known as the </a:t>
            </a:r>
            <a:r>
              <a:rPr lang="en-IE" dirty="0" smtClean="0">
                <a:solidFill>
                  <a:schemeClr val="bg1"/>
                </a:solidFill>
              </a:rPr>
              <a:t>“visibility” </a:t>
            </a:r>
            <a:r>
              <a:rPr lang="en-IE" dirty="0">
                <a:solidFill>
                  <a:schemeClr val="bg1"/>
                </a:solidFill>
              </a:rPr>
              <a:t>of </a:t>
            </a:r>
            <a:r>
              <a:rPr lang="en-IE" dirty="0" smtClean="0">
                <a:solidFill>
                  <a:schemeClr val="bg1"/>
                </a:solidFill>
              </a:rPr>
              <a:t>a variable.</a:t>
            </a:r>
            <a:endParaRPr lang="en-IE" dirty="0" smtClean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4200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Structured Programming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00100" lvl="2" indent="0">
              <a:buNone/>
            </a:pPr>
            <a:endParaRPr lang="en-IE" sz="32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PROGRAM Global and </a:t>
            </a:r>
            <a:r>
              <a:rPr lang="en-IE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 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Variables</a:t>
            </a:r>
          </a:p>
          <a:p>
            <a:pPr marL="800100" lvl="2" indent="0">
              <a:buNone/>
            </a:pP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global_var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"This is a global variable"</a:t>
            </a:r>
          </a:p>
          <a:p>
            <a:pPr marL="800100" lvl="2" indent="0">
              <a:buNone/>
            </a:pP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global_var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800100" lvl="2" indent="0">
              <a:buNone/>
            </a:pPr>
            <a:r>
              <a:rPr lang="en-IE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9201889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Structured Programming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00100" lvl="2" indent="0">
              <a:buNone/>
            </a:pPr>
            <a:endParaRPr lang="en-IE" sz="32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PROGRAM Global and </a:t>
            </a:r>
            <a:r>
              <a:rPr lang="en-IE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 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Variables</a:t>
            </a:r>
          </a:p>
          <a:p>
            <a:pPr marL="800100" lvl="2" indent="0">
              <a:buNone/>
            </a:pP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global_var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"This is a global variable"</a:t>
            </a:r>
          </a:p>
          <a:p>
            <a:pPr marL="800100" lvl="2" indent="0">
              <a:buNone/>
            </a:pP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global_var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800100" lvl="2" indent="0">
              <a:buNone/>
            </a:pPr>
            <a:r>
              <a:rPr lang="en-IE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endParaRPr lang="en-IE" dirty="0"/>
          </a:p>
        </p:txBody>
      </p:sp>
      <p:sp>
        <p:nvSpPr>
          <p:cNvPr id="4" name="Rounded Rectangle 3"/>
          <p:cNvSpPr/>
          <p:nvPr/>
        </p:nvSpPr>
        <p:spPr>
          <a:xfrm>
            <a:off x="5663158" y="5301208"/>
            <a:ext cx="6336704" cy="14401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/>
              <a:t>This is a global variable</a:t>
            </a:r>
          </a:p>
        </p:txBody>
      </p:sp>
    </p:spTree>
    <p:extLst>
      <p:ext uri="{BB962C8B-B14F-4D97-AF65-F5344CB8AC3E}">
        <p14:creationId xmlns:p14="http://schemas.microsoft.com/office/powerpoint/2010/main" val="31764921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Structured Programming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800100" lvl="2" indent="0">
              <a:buNone/>
            </a:pPr>
            <a:endParaRPr lang="en-IE" sz="32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Global and </a:t>
            </a:r>
            <a:r>
              <a:rPr lang="en-IE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 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Variables</a:t>
            </a:r>
          </a:p>
          <a:p>
            <a:pPr marL="800100" lvl="2" indent="0">
              <a:buNone/>
            </a:pPr>
            <a:r>
              <a:rPr lang="en-IE" sz="32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global_var</a:t>
            </a:r>
            <a:r>
              <a:rPr lang="en-IE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"This is a global variable"</a:t>
            </a:r>
          </a:p>
          <a:p>
            <a:pPr marL="800100" lvl="2" indent="0">
              <a:buNone/>
            </a:pPr>
            <a:endParaRPr lang="en-IE" sz="3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MyMethod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800100" lvl="2" indent="0">
              <a:buNone/>
            </a:pP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</a:t>
            </a: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global_var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800100" lvl="2" indent="0">
              <a:buNone/>
            </a:pP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</a:t>
            </a: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MyMethod</a:t>
            </a:r>
            <a:endParaRPr lang="en-IE" sz="3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endParaRPr lang="en-IE" sz="3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MyMethod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800100" lvl="2" indent="0">
              <a:buNone/>
            </a:pP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global_var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800100" lvl="2" indent="0">
              <a:buNone/>
            </a:pPr>
            <a:r>
              <a:rPr lang="en-IE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2212864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Structured Programming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800100" lvl="2" indent="0">
              <a:buNone/>
            </a:pPr>
            <a:endParaRPr lang="en-IE" sz="32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Global and </a:t>
            </a:r>
            <a:r>
              <a:rPr lang="en-IE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 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Variables</a:t>
            </a:r>
          </a:p>
          <a:p>
            <a:pPr marL="800100" lvl="2" indent="0">
              <a:buNone/>
            </a:pPr>
            <a:r>
              <a:rPr lang="en-IE" sz="32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global_var</a:t>
            </a:r>
            <a:r>
              <a:rPr lang="en-IE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"This is a global variable"</a:t>
            </a:r>
          </a:p>
          <a:p>
            <a:pPr marL="800100" lvl="2" indent="0">
              <a:buNone/>
            </a:pPr>
            <a:endParaRPr lang="en-IE" sz="3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MyMethod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800100" lvl="2" indent="0">
              <a:buNone/>
            </a:pP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</a:t>
            </a: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global_var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800100" lvl="2" indent="0">
              <a:buNone/>
            </a:pP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</a:t>
            </a: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MyMethod</a:t>
            </a:r>
            <a:endParaRPr lang="en-IE" sz="3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endParaRPr lang="en-IE" sz="3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MyMethod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800100" lvl="2" indent="0">
              <a:buNone/>
            </a:pP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global_var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800100" lvl="2" indent="0">
              <a:buNone/>
            </a:pPr>
            <a:r>
              <a:rPr lang="en-IE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endParaRPr lang="en-IE" dirty="0"/>
          </a:p>
        </p:txBody>
      </p:sp>
      <p:sp>
        <p:nvSpPr>
          <p:cNvPr id="4" name="Rounded Rectangle 3"/>
          <p:cNvSpPr/>
          <p:nvPr/>
        </p:nvSpPr>
        <p:spPr>
          <a:xfrm>
            <a:off x="5663158" y="5301208"/>
            <a:ext cx="6336704" cy="14401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/>
              <a:t>This is a global </a:t>
            </a:r>
            <a:r>
              <a:rPr lang="en-IE" sz="2800" dirty="0" smtClean="0"/>
              <a:t>variable</a:t>
            </a:r>
          </a:p>
          <a:p>
            <a:pPr algn="ctr"/>
            <a:r>
              <a:rPr lang="en-IE" sz="2800" dirty="0"/>
              <a:t>This is a global </a:t>
            </a:r>
            <a:r>
              <a:rPr lang="en-IE" sz="2800" dirty="0" smtClean="0"/>
              <a:t>variable</a:t>
            </a:r>
            <a:endParaRPr lang="en-IE" sz="2800" dirty="0"/>
          </a:p>
        </p:txBody>
      </p:sp>
    </p:spTree>
    <p:extLst>
      <p:ext uri="{BB962C8B-B14F-4D97-AF65-F5344CB8AC3E}">
        <p14:creationId xmlns:p14="http://schemas.microsoft.com/office/powerpoint/2010/main" val="35265883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Structured Programming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800100" lvl="2" indent="0">
              <a:buNone/>
            </a:pP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Global and </a:t>
            </a:r>
            <a:r>
              <a:rPr lang="en-IE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 Variables</a:t>
            </a:r>
            <a:endParaRPr lang="en-IE" sz="3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global_var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"This is a global variable"</a:t>
            </a:r>
          </a:p>
          <a:p>
            <a:pPr marL="800100" lvl="2" indent="0">
              <a:buNone/>
            </a:pPr>
            <a:endParaRPr lang="en-IE" sz="3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MyMethod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800100" lvl="2" indent="0">
              <a:buNone/>
            </a:pP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global_var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  <a:r>
              <a:rPr lang="en-IE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ocal 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copy of the global </a:t>
            </a:r>
            <a:r>
              <a:rPr lang="en-IE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variable"</a:t>
            </a:r>
            <a:endParaRPr lang="en-IE" sz="3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</a:t>
            </a: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global_var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800100" lvl="2" indent="0">
              <a:buNone/>
            </a:pP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</a:t>
            </a: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MyMethod</a:t>
            </a:r>
            <a:endParaRPr lang="en-IE" sz="3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endParaRPr lang="en-IE" sz="3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MyMethod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800100" lvl="2" indent="0">
              <a:buNone/>
            </a:pP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global_var</a:t>
            </a:r>
            <a:r>
              <a:rPr lang="en-IE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IE" sz="3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1600449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Structured Programming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800100" lvl="2" indent="0">
              <a:buNone/>
            </a:pP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Global and </a:t>
            </a:r>
            <a:r>
              <a:rPr lang="en-IE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 Variables</a:t>
            </a:r>
            <a:endParaRPr lang="en-IE" sz="3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global_var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"This is a global variable"</a:t>
            </a:r>
          </a:p>
          <a:p>
            <a:pPr marL="800100" lvl="2" indent="0">
              <a:buNone/>
            </a:pPr>
            <a:endParaRPr lang="en-IE" sz="3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MyMethod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800100" lvl="2" indent="0">
              <a:buNone/>
            </a:pP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global_var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  <a:r>
              <a:rPr lang="en-IE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ocal 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copy of the global </a:t>
            </a:r>
            <a:r>
              <a:rPr lang="en-IE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variable"</a:t>
            </a:r>
            <a:endParaRPr lang="en-IE" sz="3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</a:t>
            </a: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global_var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800100" lvl="2" indent="0">
              <a:buNone/>
            </a:pP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</a:t>
            </a: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MyMethod</a:t>
            </a:r>
            <a:endParaRPr lang="en-IE" sz="3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endParaRPr lang="en-IE" sz="3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MyMethod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800100" lvl="2" indent="0">
              <a:buNone/>
            </a:pP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global_var</a:t>
            </a:r>
            <a:r>
              <a:rPr lang="en-IE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IE" sz="3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endParaRPr lang="en-IE" dirty="0"/>
          </a:p>
        </p:txBody>
      </p:sp>
      <p:sp>
        <p:nvSpPr>
          <p:cNvPr id="4" name="Rounded Rectangle 3"/>
          <p:cNvSpPr/>
          <p:nvPr/>
        </p:nvSpPr>
        <p:spPr>
          <a:xfrm>
            <a:off x="5663158" y="5301208"/>
            <a:ext cx="6336704" cy="14401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/>
              <a:t>This is a local copy of the global variable</a:t>
            </a:r>
          </a:p>
          <a:p>
            <a:pPr algn="ctr"/>
            <a:r>
              <a:rPr lang="en-IE" sz="2800" dirty="0"/>
              <a:t>This is a global variable</a:t>
            </a:r>
          </a:p>
        </p:txBody>
      </p:sp>
    </p:spTree>
    <p:extLst>
      <p:ext uri="{BB962C8B-B14F-4D97-AF65-F5344CB8AC3E}">
        <p14:creationId xmlns:p14="http://schemas.microsoft.com/office/powerpoint/2010/main" val="36410710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Structured Programming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800100" lvl="2" indent="0">
              <a:buNone/>
            </a:pP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Global and </a:t>
            </a:r>
            <a:r>
              <a:rPr lang="en-IE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 Variables</a:t>
            </a:r>
            <a:endParaRPr lang="en-IE" sz="3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global_var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"This is a global variable"</a:t>
            </a:r>
          </a:p>
          <a:p>
            <a:pPr marL="800100" lvl="2" indent="0">
              <a:buNone/>
            </a:pPr>
            <a:endParaRPr lang="en-IE" sz="3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MyMethod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800100" lvl="2" indent="0">
              <a:buNone/>
            </a:pP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global_var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“Local 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copy of the global variable"</a:t>
            </a:r>
          </a:p>
          <a:p>
            <a:pPr marL="800100" lvl="2" indent="0">
              <a:buNone/>
            </a:pP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</a:t>
            </a: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global_var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800100" lvl="2" indent="0">
              <a:buNone/>
            </a:pP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global </a:t>
            </a: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global_var</a:t>
            </a:r>
            <a:endParaRPr lang="en-IE" sz="3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</a:t>
            </a: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global_var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800100" lvl="2" indent="0">
              <a:buNone/>
            </a:pP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</a:t>
            </a: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MyMethod</a:t>
            </a:r>
            <a:endParaRPr lang="en-IE" sz="3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endParaRPr lang="en-IE" sz="3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MyMethod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800100" lvl="2" indent="0">
              <a:buNone/>
            </a:pP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global_var</a:t>
            </a:r>
            <a:r>
              <a:rPr lang="en-IE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IE" sz="3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526300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Structured Programming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800100" lvl="2" indent="0">
              <a:buNone/>
            </a:pP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Global and </a:t>
            </a:r>
            <a:r>
              <a:rPr lang="en-IE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 Variables</a:t>
            </a:r>
            <a:endParaRPr lang="en-IE" sz="3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global_var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"This is a global variable"</a:t>
            </a:r>
          </a:p>
          <a:p>
            <a:pPr marL="800100" lvl="2" indent="0">
              <a:buNone/>
            </a:pPr>
            <a:endParaRPr lang="en-IE" sz="3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MyMethod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800100" lvl="2" indent="0">
              <a:buNone/>
            </a:pP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global_var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“Local 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copy of the global variable"</a:t>
            </a:r>
          </a:p>
          <a:p>
            <a:pPr marL="800100" lvl="2" indent="0">
              <a:buNone/>
            </a:pP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</a:t>
            </a: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global_var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800100" lvl="2" indent="0">
              <a:buNone/>
            </a:pP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global </a:t>
            </a: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global_var</a:t>
            </a:r>
            <a:endParaRPr lang="en-IE" sz="3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</a:t>
            </a: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global_var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800100" lvl="2" indent="0">
              <a:buNone/>
            </a:pP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</a:t>
            </a: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MyMethod</a:t>
            </a:r>
            <a:endParaRPr lang="en-IE" sz="3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endParaRPr lang="en-IE" sz="3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MyMethod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800100" lvl="2" indent="0">
              <a:buNone/>
            </a:pP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global_var</a:t>
            </a:r>
            <a:r>
              <a:rPr lang="en-IE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IE" sz="3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5663158" y="5301208"/>
            <a:ext cx="6336704" cy="14401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/>
              <a:t>This is a local copy of the global variable</a:t>
            </a:r>
          </a:p>
          <a:p>
            <a:pPr algn="ctr"/>
            <a:r>
              <a:rPr lang="en-IE" sz="2800" dirty="0"/>
              <a:t>This is a local copy of the global variable</a:t>
            </a:r>
          </a:p>
          <a:p>
            <a:pPr algn="ctr"/>
            <a:r>
              <a:rPr lang="en-IE" sz="2800" dirty="0"/>
              <a:t>This is a local copy of the global variable</a:t>
            </a:r>
          </a:p>
        </p:txBody>
      </p:sp>
    </p:spTree>
    <p:extLst>
      <p:ext uri="{BB962C8B-B14F-4D97-AF65-F5344CB8AC3E}">
        <p14:creationId xmlns:p14="http://schemas.microsoft.com/office/powerpoint/2010/main" val="3536358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Structured Programming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00100" lvl="2" indent="0">
              <a:buNone/>
            </a:pP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Global and Local </a:t>
            </a:r>
            <a:r>
              <a:rPr lang="en-IE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Variables</a:t>
            </a:r>
            <a:endParaRPr lang="en-IE" sz="3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global_var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endParaRPr lang="en-IE" sz="3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global_var</a:t>
            </a:r>
            <a:r>
              <a:rPr lang="en-IE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IE" sz="3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505455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Structured Programming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Remember the modularised version of the prime number checking program: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718466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Structured Programming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00100" lvl="2" indent="0">
              <a:buNone/>
            </a:pP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Global and Local </a:t>
            </a:r>
            <a:r>
              <a:rPr lang="en-IE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Variables</a:t>
            </a:r>
            <a:endParaRPr lang="en-IE" sz="3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global_var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endParaRPr lang="en-IE" sz="3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global_var</a:t>
            </a:r>
            <a:r>
              <a:rPr lang="en-IE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IE" sz="3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5663158" y="5301208"/>
            <a:ext cx="6336704" cy="14401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/>
              <a:t>4</a:t>
            </a:r>
            <a:endParaRPr lang="en-IE" sz="2800" dirty="0"/>
          </a:p>
        </p:txBody>
      </p:sp>
    </p:spTree>
    <p:extLst>
      <p:ext uri="{BB962C8B-B14F-4D97-AF65-F5344CB8AC3E}">
        <p14:creationId xmlns:p14="http://schemas.microsoft.com/office/powerpoint/2010/main" val="10679458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Structured Programming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800100" lvl="2" indent="0">
              <a:buNone/>
            </a:pP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Global and </a:t>
            </a:r>
            <a:r>
              <a:rPr lang="en-IE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 Variables</a:t>
            </a:r>
            <a:endParaRPr lang="en-IE" sz="3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global_var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4</a:t>
            </a:r>
          </a:p>
          <a:p>
            <a:pPr marL="800100" lvl="2" indent="0">
              <a:buNone/>
            </a:pPr>
            <a:endParaRPr lang="en-IE" sz="3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MyMethod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800100" lvl="2" indent="0">
              <a:buNone/>
            </a:pP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</a:t>
            </a: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global_var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800100" lvl="2" indent="0">
              <a:buNone/>
            </a:pP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</a:t>
            </a: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MyMethod</a:t>
            </a:r>
            <a:endParaRPr lang="en-IE" sz="3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endParaRPr lang="en-IE" sz="3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MyMethod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800100" lvl="2" indent="0">
              <a:buNone/>
            </a:pP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global_var</a:t>
            </a:r>
            <a:r>
              <a:rPr lang="en-IE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IE" sz="3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570005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Structured Programming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800100" lvl="2" indent="0">
              <a:buNone/>
            </a:pP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Global and </a:t>
            </a:r>
            <a:r>
              <a:rPr lang="en-IE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 Variables</a:t>
            </a:r>
            <a:endParaRPr lang="en-IE" sz="3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global_var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4</a:t>
            </a:r>
          </a:p>
          <a:p>
            <a:pPr marL="800100" lvl="2" indent="0">
              <a:buNone/>
            </a:pPr>
            <a:endParaRPr lang="en-IE" sz="3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MyMethod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800100" lvl="2" indent="0">
              <a:buNone/>
            </a:pP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</a:t>
            </a: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global_var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800100" lvl="2" indent="0">
              <a:buNone/>
            </a:pP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</a:t>
            </a: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MyMethod</a:t>
            </a:r>
            <a:endParaRPr lang="en-IE" sz="3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endParaRPr lang="en-IE" sz="3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MyMethod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800100" lvl="2" indent="0">
              <a:buNone/>
            </a:pP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global_var</a:t>
            </a:r>
            <a:r>
              <a:rPr lang="en-IE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IE" sz="3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5663158" y="5301208"/>
            <a:ext cx="6336704" cy="14401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/>
              <a:t>4</a:t>
            </a:r>
          </a:p>
          <a:p>
            <a:pPr algn="ctr"/>
            <a:r>
              <a:rPr lang="en-IE" sz="2800" dirty="0" smtClean="0"/>
              <a:t>4</a:t>
            </a:r>
            <a:endParaRPr lang="en-IE" sz="2800" dirty="0"/>
          </a:p>
        </p:txBody>
      </p:sp>
    </p:spTree>
    <p:extLst>
      <p:ext uri="{BB962C8B-B14F-4D97-AF65-F5344CB8AC3E}">
        <p14:creationId xmlns:p14="http://schemas.microsoft.com/office/powerpoint/2010/main" val="22247739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Structured Programming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800100" lvl="2" indent="0">
              <a:buNone/>
            </a:pP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Global and Local </a:t>
            </a:r>
            <a:r>
              <a:rPr lang="en-IE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Variables</a:t>
            </a:r>
            <a:endParaRPr lang="en-IE" sz="3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global_var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4</a:t>
            </a:r>
          </a:p>
          <a:p>
            <a:pPr marL="800100" lvl="2" indent="0">
              <a:buNone/>
            </a:pPr>
            <a:endParaRPr lang="en-IE" sz="3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MyMethod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800100" lvl="2" indent="0">
              <a:buNone/>
            </a:pP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global_var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8</a:t>
            </a:r>
          </a:p>
          <a:p>
            <a:pPr marL="800100" lvl="2" indent="0">
              <a:buNone/>
            </a:pP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</a:t>
            </a: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global_var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800100" lvl="2" indent="0">
              <a:buNone/>
            </a:pP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</a:t>
            </a: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MyMethod</a:t>
            </a:r>
            <a:endParaRPr lang="en-IE" sz="3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endParaRPr lang="en-IE" sz="3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MyMethod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800100" lvl="2" indent="0">
              <a:buNone/>
            </a:pP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global_var</a:t>
            </a:r>
            <a:r>
              <a:rPr lang="en-IE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IE" sz="3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922826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Structured Programming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800100" lvl="2" indent="0">
              <a:buNone/>
            </a:pP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Global and Local </a:t>
            </a:r>
            <a:r>
              <a:rPr lang="en-IE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Variables</a:t>
            </a:r>
            <a:endParaRPr lang="en-IE" sz="3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global_var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4</a:t>
            </a:r>
          </a:p>
          <a:p>
            <a:pPr marL="800100" lvl="2" indent="0">
              <a:buNone/>
            </a:pPr>
            <a:endParaRPr lang="en-IE" sz="3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MyMethod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800100" lvl="2" indent="0">
              <a:buNone/>
            </a:pP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global_var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8</a:t>
            </a:r>
          </a:p>
          <a:p>
            <a:pPr marL="800100" lvl="2" indent="0">
              <a:buNone/>
            </a:pP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</a:t>
            </a: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global_var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800100" lvl="2" indent="0">
              <a:buNone/>
            </a:pP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</a:t>
            </a: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MyMethod</a:t>
            </a:r>
            <a:endParaRPr lang="en-IE" sz="3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endParaRPr lang="en-IE" sz="3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MyMethod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800100" lvl="2" indent="0">
              <a:buNone/>
            </a:pP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global_var</a:t>
            </a:r>
            <a:r>
              <a:rPr lang="en-IE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IE" sz="3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32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5663158" y="5301208"/>
            <a:ext cx="6336704" cy="14401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/>
              <a:t>8</a:t>
            </a:r>
          </a:p>
          <a:p>
            <a:pPr algn="ctr"/>
            <a:r>
              <a:rPr lang="en-IE" sz="2800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4542387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altLang="en-US" sz="6600" dirty="0" smtClean="0"/>
              <a:t>etc.</a:t>
            </a:r>
            <a:endParaRPr lang="en-GB" altLang="en-US" sz="6600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altLang="en-US">
                <a:latin typeface="+mj-lt"/>
              </a:rPr>
              <a:t> </a:t>
            </a:r>
          </a:p>
          <a:p>
            <a:endParaRPr lang="en-GB" altLang="en-US">
              <a:latin typeface="+mj-lt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2" y="-13855"/>
            <a:ext cx="12181174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038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443803"/>
            <a:ext cx="10971372" cy="586551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################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Main Program #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################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CheckPrime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IsItPrime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== True: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THEN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print("Prime number")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print("Not a prime number")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ENDIF;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</a:p>
        </p:txBody>
      </p:sp>
    </p:spTree>
    <p:extLst>
      <p:ext uri="{BB962C8B-B14F-4D97-AF65-F5344CB8AC3E}">
        <p14:creationId xmlns:p14="http://schemas.microsoft.com/office/powerpoint/2010/main" val="3478960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443803"/>
            <a:ext cx="10971372" cy="5865517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#########################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Prime Checking Module #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#########################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IsItPrime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a =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(input("Please input value: "))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b = a - 1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IsPrime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True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while b != 1: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DO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if a % b == 0: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# THEN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IsPrime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False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# ENDIF;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b = b - 1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ENDWHILE;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IsPrime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IsItPrime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pPr marL="0" indent="0">
              <a:buNone/>
            </a:pP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4194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Structured Programming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</a:rPr>
              <a:t>In this version, the MAIN program </a:t>
            </a:r>
            <a:r>
              <a:rPr lang="en-IE" dirty="0">
                <a:solidFill>
                  <a:schemeClr val="bg1"/>
                </a:solidFill>
              </a:rPr>
              <a:t>the MAIN program calls the MODULE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IsItPrime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IE" dirty="0" smtClean="0">
                <a:solidFill>
                  <a:schemeClr val="bg1"/>
                </a:solidFill>
              </a:rPr>
              <a:t> </a:t>
            </a:r>
            <a:r>
              <a:rPr lang="en-IE" dirty="0">
                <a:solidFill>
                  <a:schemeClr val="bg1"/>
                </a:solidFill>
              </a:rPr>
              <a:t>which does the  reading in of the value, and the checking to see if it is prime or </a:t>
            </a:r>
            <a:r>
              <a:rPr lang="en-IE" dirty="0" smtClean="0">
                <a:solidFill>
                  <a:schemeClr val="bg1"/>
                </a:solidFill>
              </a:rPr>
              <a:t>not.</a:t>
            </a:r>
          </a:p>
          <a:p>
            <a:r>
              <a:rPr lang="en-IE" dirty="0" smtClean="0">
                <a:solidFill>
                  <a:schemeClr val="bg1"/>
                </a:solidFill>
              </a:rPr>
              <a:t>Because good </a:t>
            </a:r>
            <a:r>
              <a:rPr lang="en-IE" dirty="0">
                <a:solidFill>
                  <a:schemeClr val="bg1"/>
                </a:solidFill>
              </a:rPr>
              <a:t>module </a:t>
            </a:r>
            <a:r>
              <a:rPr lang="en-IE" dirty="0" smtClean="0">
                <a:solidFill>
                  <a:schemeClr val="bg1"/>
                </a:solidFill>
              </a:rPr>
              <a:t>design says </a:t>
            </a:r>
            <a:r>
              <a:rPr lang="en-IE" dirty="0">
                <a:solidFill>
                  <a:schemeClr val="bg1"/>
                </a:solidFill>
              </a:rPr>
              <a:t>each module should </a:t>
            </a:r>
            <a:r>
              <a:rPr lang="en-IE" i="1" u="sng" dirty="0">
                <a:solidFill>
                  <a:schemeClr val="bg1"/>
                </a:solidFill>
              </a:rPr>
              <a:t>do one thing well</a:t>
            </a:r>
            <a:r>
              <a:rPr lang="en-IE" dirty="0">
                <a:solidFill>
                  <a:schemeClr val="bg1"/>
                </a:solidFill>
              </a:rPr>
              <a:t>, as opposed to two or three things </a:t>
            </a:r>
            <a:r>
              <a:rPr lang="en-IE" dirty="0" err="1">
                <a:solidFill>
                  <a:schemeClr val="bg1"/>
                </a:solidFill>
              </a:rPr>
              <a:t>kinda</a:t>
            </a:r>
            <a:r>
              <a:rPr lang="en-IE" dirty="0">
                <a:solidFill>
                  <a:schemeClr val="bg1"/>
                </a:solidFill>
              </a:rPr>
              <a:t> </a:t>
            </a:r>
            <a:r>
              <a:rPr lang="en-IE" dirty="0" smtClean="0">
                <a:solidFill>
                  <a:schemeClr val="bg1"/>
                </a:solidFill>
              </a:rPr>
              <a:t>well, we </a:t>
            </a:r>
            <a:r>
              <a:rPr lang="en-IE" dirty="0">
                <a:solidFill>
                  <a:schemeClr val="bg1"/>
                </a:solidFill>
              </a:rPr>
              <a:t>should rewrite so that the MODULE called 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IsItPrime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IE" dirty="0">
                <a:solidFill>
                  <a:schemeClr val="bg1"/>
                </a:solidFill>
              </a:rPr>
              <a:t> </a:t>
            </a:r>
            <a:r>
              <a:rPr lang="en-IE" dirty="0" smtClean="0">
                <a:solidFill>
                  <a:schemeClr val="bg1"/>
                </a:solidFill>
              </a:rPr>
              <a:t>just </a:t>
            </a:r>
            <a:r>
              <a:rPr lang="en-IE" dirty="0">
                <a:solidFill>
                  <a:schemeClr val="bg1"/>
                </a:solidFill>
              </a:rPr>
              <a:t>checks if a number is prime (and that number is passed into it</a:t>
            </a:r>
            <a:r>
              <a:rPr lang="en-IE" dirty="0" smtClean="0">
                <a:solidFill>
                  <a:schemeClr val="bg1"/>
                </a:solidFill>
              </a:rPr>
              <a:t>).</a:t>
            </a:r>
            <a:endParaRPr lang="en-I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7750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443803"/>
            <a:ext cx="10971372" cy="586551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################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Main Program #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################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CheckPrime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=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(input("Please input value: "))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IsItPrime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(a) == True: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THEN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print("Prime number")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print("Not a prime number")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ENDIF;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9397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443803"/>
            <a:ext cx="10971372" cy="586551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################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Main Program #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################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CheckPrime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=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(input("Please input value: "))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IsItPrime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(a) == True: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THEN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print("Prime number")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print("Not a prime number")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ENDIF;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</a:t>
            </a: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0" y="2348880"/>
            <a:ext cx="8903518" cy="576064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Oval 4"/>
          <p:cNvSpPr/>
          <p:nvPr/>
        </p:nvSpPr>
        <p:spPr>
          <a:xfrm>
            <a:off x="432048" y="2852936"/>
            <a:ext cx="3790950" cy="576064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4246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443803"/>
            <a:ext cx="10971372" cy="5865517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#########################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Prime Checking Module #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#########################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IsItPrime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(a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b = a - 1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IsPrime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True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while b != 1: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DO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if a % b == 0: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# THEN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IsPrime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False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# ENDIF;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b = b - 1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ENDWHILE;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IsPrime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IsItPrime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76936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443803"/>
            <a:ext cx="10971372" cy="5865517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#########################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Prime Checking Module #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#########################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IsItPrime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(a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b = a - 1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IsPrime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True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while b != 1: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DO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if a % b == 0: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# THEN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IsPrime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False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# ENDIF;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b = b - 1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ENDWHILE;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IsPrime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IsItPrime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</p:txBody>
      </p:sp>
      <p:sp>
        <p:nvSpPr>
          <p:cNvPr id="3" name="Oval 2"/>
          <p:cNvSpPr/>
          <p:nvPr/>
        </p:nvSpPr>
        <p:spPr>
          <a:xfrm>
            <a:off x="0" y="1700808"/>
            <a:ext cx="3790950" cy="576064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56562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1374</TotalTime>
  <Words>1050</Words>
  <Application>Microsoft Office PowerPoint</Application>
  <PresentationFormat>Custom</PresentationFormat>
  <Paragraphs>272</Paragraphs>
  <Slides>25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Python: Structured Programming</vt:lpstr>
      <vt:lpstr>Structured Programming</vt:lpstr>
      <vt:lpstr>PowerPoint Presentation</vt:lpstr>
      <vt:lpstr>PowerPoint Presentation</vt:lpstr>
      <vt:lpstr>Structured Programming</vt:lpstr>
      <vt:lpstr>PowerPoint Presentation</vt:lpstr>
      <vt:lpstr>PowerPoint Presentation</vt:lpstr>
      <vt:lpstr>PowerPoint Presentation</vt:lpstr>
      <vt:lpstr>PowerPoint Presentation</vt:lpstr>
      <vt:lpstr>Variable Scope</vt:lpstr>
      <vt:lpstr>Structured Programming</vt:lpstr>
      <vt:lpstr>Structured Programming</vt:lpstr>
      <vt:lpstr>Structured Programming</vt:lpstr>
      <vt:lpstr>Structured Programming</vt:lpstr>
      <vt:lpstr>Structured Programming</vt:lpstr>
      <vt:lpstr>Structured Programming</vt:lpstr>
      <vt:lpstr>Structured Programming</vt:lpstr>
      <vt:lpstr>Structured Programming</vt:lpstr>
      <vt:lpstr>Structured Programming</vt:lpstr>
      <vt:lpstr>Structured Programming</vt:lpstr>
      <vt:lpstr>Structured Programming</vt:lpstr>
      <vt:lpstr>Structured Programming</vt:lpstr>
      <vt:lpstr>Structured Programming</vt:lpstr>
      <vt:lpstr>Structured Programming</vt:lpstr>
      <vt:lpstr>etc.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Flow Charting</dc:title>
  <dc:creator>dgordon</dc:creator>
  <cp:lastModifiedBy>DIT</cp:lastModifiedBy>
  <cp:revision>145</cp:revision>
  <dcterms:created xsi:type="dcterms:W3CDTF">2011-10-08T11:06:39Z</dcterms:created>
  <dcterms:modified xsi:type="dcterms:W3CDTF">2016-01-26T22:23:44Z</dcterms:modified>
</cp:coreProperties>
</file>