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8" r:id="rId2"/>
    <p:sldId id="665" r:id="rId3"/>
    <p:sldId id="695" r:id="rId4"/>
    <p:sldId id="693" r:id="rId5"/>
    <p:sldId id="698" r:id="rId6"/>
    <p:sldId id="697" r:id="rId7"/>
    <p:sldId id="699" r:id="rId8"/>
    <p:sldId id="696" r:id="rId9"/>
    <p:sldId id="700" r:id="rId10"/>
    <p:sldId id="701" r:id="rId11"/>
    <p:sldId id="678" r:id="rId12"/>
    <p:sldId id="685" r:id="rId13"/>
    <p:sldId id="679" r:id="rId14"/>
    <p:sldId id="687" r:id="rId15"/>
    <p:sldId id="680" r:id="rId16"/>
    <p:sldId id="688" r:id="rId17"/>
    <p:sldId id="681" r:id="rId18"/>
    <p:sldId id="689" r:id="rId19"/>
    <p:sldId id="682" r:id="rId20"/>
    <p:sldId id="690" r:id="rId21"/>
    <p:sldId id="683" r:id="rId22"/>
    <p:sldId id="691" r:id="rId23"/>
    <p:sldId id="684" r:id="rId24"/>
    <p:sldId id="692" r:id="rId25"/>
    <p:sldId id="557" r:id="rId26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26/01/2016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Python: Structured Programming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Variable Scope</a:t>
            </a:r>
            <a:endParaRPr lang="en-GB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28650" indent="-571500">
              <a:lnSpc>
                <a:spcPct val="90000"/>
              </a:lnSpc>
            </a:pPr>
            <a:r>
              <a:rPr lang="en-IE" dirty="0" smtClean="0">
                <a:solidFill>
                  <a:schemeClr val="bg1"/>
                </a:solidFill>
              </a:rPr>
              <a:t>The </a:t>
            </a:r>
            <a:r>
              <a:rPr lang="en-IE" dirty="0">
                <a:solidFill>
                  <a:schemeClr val="bg1"/>
                </a:solidFill>
              </a:rPr>
              <a:t>scope of a </a:t>
            </a:r>
            <a:r>
              <a:rPr lang="en-IE" dirty="0" smtClean="0">
                <a:solidFill>
                  <a:schemeClr val="bg1"/>
                </a:solidFill>
              </a:rPr>
              <a:t>variable </a:t>
            </a:r>
            <a:r>
              <a:rPr lang="en-IE" dirty="0">
                <a:solidFill>
                  <a:schemeClr val="bg1"/>
                </a:solidFill>
              </a:rPr>
              <a:t>– is the part of a computer program where the binding is valid: where the </a:t>
            </a:r>
            <a:r>
              <a:rPr lang="en-IE" dirty="0" smtClean="0">
                <a:solidFill>
                  <a:schemeClr val="bg1"/>
                </a:solidFill>
              </a:rPr>
              <a:t>variable name </a:t>
            </a:r>
            <a:r>
              <a:rPr lang="en-IE" dirty="0">
                <a:solidFill>
                  <a:schemeClr val="bg1"/>
                </a:solidFill>
              </a:rPr>
              <a:t>can be used to refer to the entity. </a:t>
            </a:r>
            <a:endParaRPr lang="en-IE" dirty="0" smtClean="0">
              <a:solidFill>
                <a:schemeClr val="bg1"/>
              </a:solidFill>
            </a:endParaRPr>
          </a:p>
          <a:p>
            <a:pPr marL="628650" indent="-571500">
              <a:lnSpc>
                <a:spcPct val="90000"/>
              </a:lnSpc>
            </a:pPr>
            <a:r>
              <a:rPr lang="en-IE" dirty="0" smtClean="0">
                <a:solidFill>
                  <a:schemeClr val="bg1"/>
                </a:solidFill>
              </a:rPr>
              <a:t>In </a:t>
            </a:r>
            <a:r>
              <a:rPr lang="en-IE" dirty="0">
                <a:solidFill>
                  <a:schemeClr val="bg1"/>
                </a:solidFill>
              </a:rPr>
              <a:t>other parts of the program the </a:t>
            </a:r>
            <a:r>
              <a:rPr lang="en-IE" dirty="0" smtClean="0">
                <a:solidFill>
                  <a:schemeClr val="bg1"/>
                </a:solidFill>
              </a:rPr>
              <a:t>variable name </a:t>
            </a:r>
            <a:r>
              <a:rPr lang="en-IE" dirty="0">
                <a:solidFill>
                  <a:schemeClr val="bg1"/>
                </a:solidFill>
              </a:rPr>
              <a:t>may refer to a different entity (it may have a different binding), or to nothing at all (it may be unbound). </a:t>
            </a:r>
            <a:endParaRPr lang="en-IE" dirty="0" smtClean="0">
              <a:solidFill>
                <a:schemeClr val="bg1"/>
              </a:solidFill>
            </a:endParaRPr>
          </a:p>
          <a:p>
            <a:pPr marL="628650" indent="-571500">
              <a:lnSpc>
                <a:spcPct val="90000"/>
              </a:lnSpc>
            </a:pPr>
            <a:r>
              <a:rPr lang="en-IE" dirty="0" smtClean="0">
                <a:solidFill>
                  <a:schemeClr val="bg1"/>
                </a:solidFill>
              </a:rPr>
              <a:t>The </a:t>
            </a:r>
            <a:r>
              <a:rPr lang="en-IE" dirty="0">
                <a:solidFill>
                  <a:schemeClr val="bg1"/>
                </a:solidFill>
              </a:rPr>
              <a:t>scope of a binding is also known as the </a:t>
            </a:r>
            <a:r>
              <a:rPr lang="en-IE" dirty="0" smtClean="0">
                <a:solidFill>
                  <a:schemeClr val="bg1"/>
                </a:solidFill>
              </a:rPr>
              <a:t>“visibility” </a:t>
            </a:r>
            <a:r>
              <a:rPr lang="en-IE" dirty="0">
                <a:solidFill>
                  <a:schemeClr val="bg1"/>
                </a:solidFill>
              </a:rPr>
              <a:t>of </a:t>
            </a:r>
            <a:r>
              <a:rPr lang="en-IE" dirty="0" smtClean="0">
                <a:solidFill>
                  <a:schemeClr val="bg1"/>
                </a:solidFill>
              </a:rPr>
              <a:t>a variable.</a:t>
            </a: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20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Structured Programming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2" indent="0">
              <a:buNone/>
            </a:pPr>
            <a:endParaRPr lang="en-IE" sz="3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 Global and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Variables</a:t>
            </a: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"This is a global variable"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20188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Structured Programming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2" indent="0">
              <a:buNone/>
            </a:pPr>
            <a:endParaRPr lang="en-IE" sz="3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 Global and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Variables</a:t>
            </a: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"This is a global variable"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endParaRPr lang="en-IE" dirty="0"/>
          </a:p>
        </p:txBody>
      </p:sp>
      <p:sp>
        <p:nvSpPr>
          <p:cNvPr id="4" name="Rounded Rectangle 3"/>
          <p:cNvSpPr/>
          <p:nvPr/>
        </p:nvSpPr>
        <p:spPr>
          <a:xfrm>
            <a:off x="5663158" y="5301208"/>
            <a:ext cx="633670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This is a global variable</a:t>
            </a:r>
          </a:p>
        </p:txBody>
      </p:sp>
    </p:spTree>
    <p:extLst>
      <p:ext uri="{BB962C8B-B14F-4D97-AF65-F5344CB8AC3E}">
        <p14:creationId xmlns:p14="http://schemas.microsoft.com/office/powerpoint/2010/main" val="3176492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Structured Programming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00100" lvl="2" indent="0">
              <a:buNone/>
            </a:pPr>
            <a:endParaRPr lang="en-IE" sz="3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Global and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Variables</a:t>
            </a:r>
          </a:p>
          <a:p>
            <a:pPr marL="800100" lvl="2" indent="0">
              <a:buNone/>
            </a:pP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"This is a global variable"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21286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Structured Programming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00100" lvl="2" indent="0">
              <a:buNone/>
            </a:pPr>
            <a:endParaRPr lang="en-IE" sz="3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Global and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Variables</a:t>
            </a:r>
          </a:p>
          <a:p>
            <a:pPr marL="800100" lvl="2" indent="0">
              <a:buNone/>
            </a:pP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"This is a global variable"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dirty="0"/>
          </a:p>
        </p:txBody>
      </p:sp>
      <p:sp>
        <p:nvSpPr>
          <p:cNvPr id="4" name="Rounded Rectangle 3"/>
          <p:cNvSpPr/>
          <p:nvPr/>
        </p:nvSpPr>
        <p:spPr>
          <a:xfrm>
            <a:off x="5663158" y="5301208"/>
            <a:ext cx="633670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This is a global </a:t>
            </a:r>
            <a:r>
              <a:rPr lang="en-IE" sz="2800" dirty="0" smtClean="0"/>
              <a:t>variable</a:t>
            </a:r>
          </a:p>
          <a:p>
            <a:pPr algn="ctr"/>
            <a:r>
              <a:rPr lang="en-IE" sz="2800" dirty="0"/>
              <a:t>This is a global </a:t>
            </a:r>
            <a:r>
              <a:rPr lang="en-IE" sz="2800" dirty="0" smtClean="0"/>
              <a:t>variable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3526588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Structured Programming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Global and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Variables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"This is a global variable"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ocal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 of the global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variable"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60044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Structured Programming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Global and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Variables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"This is a global variable"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ocal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 of the global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variable"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dirty="0"/>
          </a:p>
        </p:txBody>
      </p:sp>
      <p:sp>
        <p:nvSpPr>
          <p:cNvPr id="4" name="Rounded Rectangle 3"/>
          <p:cNvSpPr/>
          <p:nvPr/>
        </p:nvSpPr>
        <p:spPr>
          <a:xfrm>
            <a:off x="5663158" y="5301208"/>
            <a:ext cx="633670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This is a local copy of the global variable</a:t>
            </a:r>
          </a:p>
          <a:p>
            <a:pPr algn="ctr"/>
            <a:r>
              <a:rPr lang="en-IE" sz="2800" dirty="0"/>
              <a:t>This is a global variable</a:t>
            </a:r>
          </a:p>
        </p:txBody>
      </p:sp>
    </p:spTree>
    <p:extLst>
      <p:ext uri="{BB962C8B-B14F-4D97-AF65-F5344CB8AC3E}">
        <p14:creationId xmlns:p14="http://schemas.microsoft.com/office/powerpoint/2010/main" val="3641071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Structured Programming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Global and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Variables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"This is a global variable"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“Local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 of the global variable"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2630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Structured Programming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Global and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Variables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"This is a global variable"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“Local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 of the global variable"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663158" y="5301208"/>
            <a:ext cx="633670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This is a local copy of the global variable</a:t>
            </a:r>
          </a:p>
          <a:p>
            <a:pPr algn="ctr"/>
            <a:r>
              <a:rPr lang="en-IE" sz="2800" dirty="0"/>
              <a:t>This is a local copy of the global variable</a:t>
            </a:r>
          </a:p>
          <a:p>
            <a:pPr algn="ctr"/>
            <a:r>
              <a:rPr lang="en-IE" sz="2800" dirty="0"/>
              <a:t>This is a local copy of the global variable</a:t>
            </a:r>
          </a:p>
        </p:txBody>
      </p:sp>
    </p:spTree>
    <p:extLst>
      <p:ext uri="{BB962C8B-B14F-4D97-AF65-F5344CB8AC3E}">
        <p14:creationId xmlns:p14="http://schemas.microsoft.com/office/powerpoint/2010/main" val="353635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Structured Programming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Global and Local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Variables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054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Structured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Remember the modularised version of the prime number checking program: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1846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Structured Programming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Global and Local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Variables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663158" y="5301208"/>
            <a:ext cx="633670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4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067945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Structured Programming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Global and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Variables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7000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Structured Programming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Global and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 Variables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663158" y="5301208"/>
            <a:ext cx="633670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4</a:t>
            </a:r>
          </a:p>
          <a:p>
            <a:pPr algn="ctr"/>
            <a:r>
              <a:rPr lang="en-IE" sz="2800" dirty="0" smtClean="0"/>
              <a:t>4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224773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Structured Programming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Global and Local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Variables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8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22826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Structured Programming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Global and Local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Variables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8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MyMethod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global_var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663158" y="5301208"/>
            <a:ext cx="633670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8</a:t>
            </a:r>
          </a:p>
          <a:p>
            <a:pPr algn="ctr"/>
            <a:r>
              <a:rPr lang="en-IE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54238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Main Program 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== True: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47896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Prime Checking Module 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 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 = a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b 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Structured Programming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In this version, the MAIN program </a:t>
            </a:r>
            <a:r>
              <a:rPr lang="en-IE" dirty="0">
                <a:solidFill>
                  <a:schemeClr val="bg1"/>
                </a:solidFill>
              </a:rPr>
              <a:t>the MAIN program calls the MODULE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dirty="0" smtClean="0">
                <a:solidFill>
                  <a:schemeClr val="bg1"/>
                </a:solidFill>
              </a:rPr>
              <a:t> </a:t>
            </a:r>
            <a:r>
              <a:rPr lang="en-IE" dirty="0">
                <a:solidFill>
                  <a:schemeClr val="bg1"/>
                </a:solidFill>
              </a:rPr>
              <a:t>which does the  reading in of the value, and the checking to see if it is prime or </a:t>
            </a:r>
            <a:r>
              <a:rPr lang="en-IE" dirty="0" smtClean="0">
                <a:solidFill>
                  <a:schemeClr val="bg1"/>
                </a:solidFill>
              </a:rPr>
              <a:t>not.</a:t>
            </a:r>
          </a:p>
          <a:p>
            <a:r>
              <a:rPr lang="en-IE" dirty="0" smtClean="0">
                <a:solidFill>
                  <a:schemeClr val="bg1"/>
                </a:solidFill>
              </a:rPr>
              <a:t>Because good </a:t>
            </a:r>
            <a:r>
              <a:rPr lang="en-IE" dirty="0">
                <a:solidFill>
                  <a:schemeClr val="bg1"/>
                </a:solidFill>
              </a:rPr>
              <a:t>module </a:t>
            </a:r>
            <a:r>
              <a:rPr lang="en-IE" dirty="0" smtClean="0">
                <a:solidFill>
                  <a:schemeClr val="bg1"/>
                </a:solidFill>
              </a:rPr>
              <a:t>design says </a:t>
            </a:r>
            <a:r>
              <a:rPr lang="en-IE" dirty="0">
                <a:solidFill>
                  <a:schemeClr val="bg1"/>
                </a:solidFill>
              </a:rPr>
              <a:t>each module should </a:t>
            </a:r>
            <a:r>
              <a:rPr lang="en-IE" i="1" u="sng" dirty="0">
                <a:solidFill>
                  <a:schemeClr val="bg1"/>
                </a:solidFill>
              </a:rPr>
              <a:t>do one thing well</a:t>
            </a:r>
            <a:r>
              <a:rPr lang="en-IE" dirty="0">
                <a:solidFill>
                  <a:schemeClr val="bg1"/>
                </a:solidFill>
              </a:rPr>
              <a:t>, as opposed to two or three things </a:t>
            </a:r>
            <a:r>
              <a:rPr lang="en-IE" dirty="0" err="1">
                <a:solidFill>
                  <a:schemeClr val="bg1"/>
                </a:solidFill>
              </a:rPr>
              <a:t>kinda</a:t>
            </a:r>
            <a:r>
              <a:rPr lang="en-IE" dirty="0">
                <a:solidFill>
                  <a:schemeClr val="bg1"/>
                </a:solidFill>
              </a:rPr>
              <a:t> </a:t>
            </a:r>
            <a:r>
              <a:rPr lang="en-IE" dirty="0" smtClean="0">
                <a:solidFill>
                  <a:schemeClr val="bg1"/>
                </a:solidFill>
              </a:rPr>
              <a:t>well, we </a:t>
            </a:r>
            <a:r>
              <a:rPr lang="en-IE" dirty="0">
                <a:solidFill>
                  <a:schemeClr val="bg1"/>
                </a:solidFill>
              </a:rPr>
              <a:t>should rewrite so that the MODULE called 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dirty="0">
                <a:solidFill>
                  <a:schemeClr val="bg1"/>
                </a:solidFill>
              </a:rPr>
              <a:t> </a:t>
            </a:r>
            <a:r>
              <a:rPr lang="en-IE" dirty="0" smtClean="0">
                <a:solidFill>
                  <a:schemeClr val="bg1"/>
                </a:solidFill>
              </a:rPr>
              <a:t>just </a:t>
            </a:r>
            <a:r>
              <a:rPr lang="en-IE" dirty="0">
                <a:solidFill>
                  <a:schemeClr val="bg1"/>
                </a:solidFill>
              </a:rPr>
              <a:t>checks if a number is prime (and that number is passed into it</a:t>
            </a:r>
            <a:r>
              <a:rPr lang="en-IE" dirty="0" smtClean="0">
                <a:solidFill>
                  <a:schemeClr val="bg1"/>
                </a:solidFill>
              </a:rPr>
              <a:t>).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75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Main Program 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 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 == True: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39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Main Program 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 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 == True: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0" y="2348880"/>
            <a:ext cx="8903518" cy="5760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432048" y="2852936"/>
            <a:ext cx="3790950" cy="5760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24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Prime Checking Module 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 = a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b 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693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Prime Checking Module 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 = a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b 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3" name="Oval 2"/>
          <p:cNvSpPr/>
          <p:nvPr/>
        </p:nvSpPr>
        <p:spPr>
          <a:xfrm>
            <a:off x="0" y="1700808"/>
            <a:ext cx="3790950" cy="5760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656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1050</Words>
  <Application>Microsoft Office PowerPoint</Application>
  <PresentationFormat>Custom</PresentationFormat>
  <Paragraphs>272</Paragraphs>
  <Slides>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Python: Structured Programming</vt:lpstr>
      <vt:lpstr>Structured Programming</vt:lpstr>
      <vt:lpstr>PowerPoint Presentation</vt:lpstr>
      <vt:lpstr>PowerPoint Presentation</vt:lpstr>
      <vt:lpstr>Structured Programming</vt:lpstr>
      <vt:lpstr>PowerPoint Presentation</vt:lpstr>
      <vt:lpstr>PowerPoint Presentation</vt:lpstr>
      <vt:lpstr>PowerPoint Presentation</vt:lpstr>
      <vt:lpstr>PowerPoint Presentation</vt:lpstr>
      <vt:lpstr>Variable Scope</vt:lpstr>
      <vt:lpstr>Structured Programming</vt:lpstr>
      <vt:lpstr>Structured Programming</vt:lpstr>
      <vt:lpstr>Structured Programming</vt:lpstr>
      <vt:lpstr>Structured Programming</vt:lpstr>
      <vt:lpstr>Structured Programming</vt:lpstr>
      <vt:lpstr>Structured Programming</vt:lpstr>
      <vt:lpstr>Structured Programming</vt:lpstr>
      <vt:lpstr>Structured Programming</vt:lpstr>
      <vt:lpstr>Structured Programming</vt:lpstr>
      <vt:lpstr>Structured Programming</vt:lpstr>
      <vt:lpstr>Structured Programming</vt:lpstr>
      <vt:lpstr>Structured Programming</vt:lpstr>
      <vt:lpstr>Structured Programming</vt:lpstr>
      <vt:lpstr>Structured Programming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DIT</cp:lastModifiedBy>
  <cp:revision>145</cp:revision>
  <dcterms:created xsi:type="dcterms:W3CDTF">2011-10-08T11:06:39Z</dcterms:created>
  <dcterms:modified xsi:type="dcterms:W3CDTF">2016-01-26T22:23:44Z</dcterms:modified>
</cp:coreProperties>
</file>