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1042" r:id="rId3"/>
    <p:sldId id="1031" r:id="rId4"/>
    <p:sldId id="1069" r:id="rId5"/>
    <p:sldId id="1070" r:id="rId6"/>
    <p:sldId id="1061" r:id="rId7"/>
    <p:sldId id="1028" r:id="rId8"/>
    <p:sldId id="1035" r:id="rId9"/>
    <p:sldId id="1029" r:id="rId10"/>
    <p:sldId id="1036" r:id="rId11"/>
    <p:sldId id="1062" r:id="rId12"/>
    <p:sldId id="1037" r:id="rId13"/>
    <p:sldId id="1033" r:id="rId14"/>
    <p:sldId id="1038" r:id="rId15"/>
    <p:sldId id="1043" r:id="rId16"/>
    <p:sldId id="1039" r:id="rId17"/>
    <p:sldId id="1040" r:id="rId18"/>
    <p:sldId id="1041" r:id="rId19"/>
    <p:sldId id="1044" r:id="rId20"/>
    <p:sldId id="1045" r:id="rId21"/>
    <p:sldId id="1046" r:id="rId22"/>
    <p:sldId id="1047" r:id="rId23"/>
    <p:sldId id="1048" r:id="rId24"/>
    <p:sldId id="1049" r:id="rId25"/>
    <p:sldId id="1050" r:id="rId26"/>
    <p:sldId id="1071" r:id="rId27"/>
    <p:sldId id="1056" r:id="rId28"/>
    <p:sldId id="1072" r:id="rId29"/>
    <p:sldId id="1073" r:id="rId30"/>
    <p:sldId id="1055" r:id="rId31"/>
    <p:sldId id="1060" r:id="rId32"/>
    <p:sldId id="1057" r:id="rId33"/>
    <p:sldId id="1058" r:id="rId34"/>
    <p:sldId id="1059" r:id="rId35"/>
    <p:sldId id="1053" r:id="rId36"/>
    <p:sldId id="1051" r:id="rId37"/>
    <p:sldId id="1052" r:id="rId38"/>
    <p:sldId id="1063" r:id="rId39"/>
    <p:sldId id="1064" r:id="rId40"/>
    <p:sldId id="1066" r:id="rId41"/>
    <p:sldId id="1065" r:id="rId42"/>
    <p:sldId id="1067" r:id="rId43"/>
    <p:sldId id="1068" r:id="rId44"/>
    <p:sldId id="1000" r:id="rId45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24/01/2017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051203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66766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314256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86333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09197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30207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89792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08247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11007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11370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62933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632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89125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459535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613912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85482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59513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744627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8060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06183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16565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67361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020728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41817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684107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08427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366053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940991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598963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661863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1964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54963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4885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8032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98522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08186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63231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5400" dirty="0" smtClean="0"/>
              <a:t>Lessons we learned from the exams</a:t>
            </a:r>
            <a:endParaRPr lang="en-IE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6317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Flow Chart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4511030" y="1628800"/>
            <a:ext cx="2162490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11030" y="5949280"/>
            <a:ext cx="2162490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END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91150" y="2132856"/>
            <a:ext cx="0" cy="3024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iamond 9"/>
          <p:cNvSpPr/>
          <p:nvPr/>
        </p:nvSpPr>
        <p:spPr>
          <a:xfrm>
            <a:off x="4393757" y="3789040"/>
            <a:ext cx="2376264" cy="118834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Is A==6?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768031" y="4365104"/>
            <a:ext cx="76733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12047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13" name="Parallelogram 12"/>
          <p:cNvSpPr/>
          <p:nvPr/>
        </p:nvSpPr>
        <p:spPr>
          <a:xfrm>
            <a:off x="4475234" y="2456684"/>
            <a:ext cx="2232248" cy="504056"/>
          </a:xfrm>
          <a:prstGeom prst="parallelogram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A = 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59102" y="544522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sp>
        <p:nvSpPr>
          <p:cNvPr id="15" name="Parallelogram 14"/>
          <p:cNvSpPr/>
          <p:nvPr/>
        </p:nvSpPr>
        <p:spPr>
          <a:xfrm>
            <a:off x="7463358" y="4149080"/>
            <a:ext cx="2232248" cy="504056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A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591150" y="4941168"/>
            <a:ext cx="0" cy="1008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0" idx="0"/>
          </p:cNvCxnSpPr>
          <p:nvPr/>
        </p:nvCxnSpPr>
        <p:spPr>
          <a:xfrm flipH="1">
            <a:off x="5581889" y="2982550"/>
            <a:ext cx="9261" cy="8064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8615486" y="3875450"/>
            <a:ext cx="0" cy="2736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615486" y="3140968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591150" y="3140968"/>
            <a:ext cx="302433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562525" y="3356992"/>
            <a:ext cx="2088232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A = A + 1</a:t>
            </a:r>
          </a:p>
        </p:txBody>
      </p:sp>
    </p:spTree>
    <p:extLst>
      <p:ext uri="{BB962C8B-B14F-4D97-AF65-F5344CB8AC3E}">
        <p14:creationId xmlns:p14="http://schemas.microsoft.com/office/powerpoint/2010/main" val="169191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this representation of an algorithm?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 smtClean="0"/>
              <a:t>Organise </a:t>
            </a:r>
            <a:r>
              <a:rPr lang="en-IE" altLang="en-US" sz="2800" dirty="0"/>
              <a:t>everything together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Plug in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teabag in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water into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Turn on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Wait for kettle to boil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</a:t>
            </a:r>
            <a:r>
              <a:rPr lang="en-IE" altLang="en-US" sz="2800" dirty="0" smtClean="0"/>
              <a:t>boiling water </a:t>
            </a:r>
            <a:r>
              <a:rPr lang="en-IE" altLang="en-US" sz="2800" dirty="0"/>
              <a:t>to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Remove teabag with spoon/fork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milk and/or sugar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 smtClean="0"/>
              <a:t>Serve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0760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Numbered List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 smtClean="0"/>
              <a:t>Organise </a:t>
            </a:r>
            <a:r>
              <a:rPr lang="en-IE" altLang="en-US" sz="2800" dirty="0"/>
              <a:t>everything together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Plug in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teabag in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Put water into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Turn on kettle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Wait for kettle to boil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</a:t>
            </a:r>
            <a:r>
              <a:rPr lang="en-IE" altLang="en-US" sz="2800" dirty="0" smtClean="0"/>
              <a:t>boiling water </a:t>
            </a:r>
            <a:r>
              <a:rPr lang="en-IE" altLang="en-US" sz="2800" dirty="0"/>
              <a:t>to cup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Remove teabag with spoon/fork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/>
              <a:t>Add milk and/or sugar</a:t>
            </a:r>
          </a:p>
          <a:p>
            <a:pPr marL="590550" indent="-533400">
              <a:lnSpc>
                <a:spcPct val="90000"/>
              </a:lnSpc>
              <a:buFontTx/>
              <a:buAutoNum type="arabicPeriod"/>
            </a:pPr>
            <a:r>
              <a:rPr lang="en-IE" altLang="en-US" sz="2800" dirty="0" smtClean="0"/>
              <a:t>Serve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537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this representation of an algorithm?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IE" dirty="0"/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To make a cup of tea we organise everything together, Plug in 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kettle ,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Put teabag in cup, Put water into kettle, Wait for kettle to boil, Add water to cup, Remove teabag with spoon/fork, Add milk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.</a:t>
            </a:r>
            <a:endParaRPr lang="en-IE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if (sugar is required)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then we add it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end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we serve the tea.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628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Structured English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IE" dirty="0"/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To make a cup of tea we organise everything together, Plug in kettle , Put teabag in cup, Put water into kettle, Wait for kettle to boil, Add water to cup, Remove teabag with spoon/fork, Add milk.</a:t>
            </a: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 if (sugar is required)</a:t>
            </a: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  then we add it</a:t>
            </a: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 end</a:t>
            </a: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we serve the tea.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880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5400" dirty="0" smtClean="0"/>
              <a:t>Sequence, Selection and Iteration</a:t>
            </a:r>
            <a:endParaRPr lang="en-IE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5320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</a:t>
            </a:r>
            <a:r>
              <a:rPr lang="en-GB" u="sng" dirty="0" smtClean="0"/>
              <a:t>Sequence</a:t>
            </a:r>
            <a:r>
              <a:rPr lang="en-GB" dirty="0" smtClean="0"/>
              <a:t>, Selection, and Iteration?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b="1" u="sng" dirty="0" smtClean="0"/>
              <a:t>Sequence</a:t>
            </a:r>
            <a:r>
              <a:rPr lang="en-IE" altLang="en-US" sz="2800" dirty="0" smtClean="0"/>
              <a:t> is the principle that the computer executes the code one line at a time, starting at the start of the code and executing each successive line until it gets to the end (excluding selection, iteration and methods).</a:t>
            </a: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 smtClean="0"/>
              <a:t>Example: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 4;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 = 5;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 = A + B;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Sum;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1665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</a:t>
            </a:r>
            <a:r>
              <a:rPr lang="en-GB" u="sng" dirty="0" smtClean="0"/>
              <a:t>Sequence</a:t>
            </a:r>
            <a:r>
              <a:rPr lang="en-GB" dirty="0" smtClean="0"/>
              <a:t>, Selection, and Iteration?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b="1" u="sng" dirty="0" smtClean="0"/>
              <a:t>Sequence</a:t>
            </a:r>
            <a:r>
              <a:rPr lang="en-IE" altLang="en-US" sz="2800" dirty="0" smtClean="0"/>
              <a:t> is the principle that the computer executes the code one line at a time, starting at the start of the code and executing each successive line until it gets to the end (excluding selection, iteration and methods).</a:t>
            </a: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 smtClean="0"/>
              <a:t>Example: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 4;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 = 5;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 = A + B;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Sum;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3" name="Rounded Rectangle 2"/>
          <p:cNvSpPr/>
          <p:nvPr/>
        </p:nvSpPr>
        <p:spPr>
          <a:xfrm>
            <a:off x="5087094" y="3356992"/>
            <a:ext cx="2808312" cy="24482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Always include an example, it shows that you understand what you are talking about</a:t>
            </a:r>
            <a:endParaRPr lang="en-I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12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</a:t>
            </a:r>
            <a:r>
              <a:rPr lang="en-GB" u="sng" dirty="0" smtClean="0"/>
              <a:t>Sequence</a:t>
            </a:r>
            <a:r>
              <a:rPr lang="en-GB" dirty="0" smtClean="0"/>
              <a:t>, Selection, and Iteration?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b="1" u="sng" dirty="0" smtClean="0"/>
              <a:t>Sequence</a:t>
            </a:r>
            <a:r>
              <a:rPr lang="en-IE" altLang="en-US" sz="2800" dirty="0" smtClean="0"/>
              <a:t> is the principle that the computer executes the code one line at a time, starting at the start of the code and executing each successive line until it gets to the end (excluding selection, iteration and methods).</a:t>
            </a: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 smtClean="0"/>
              <a:t>Example: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 4;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 = 5;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 = A + B;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Sum;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3" name="Rounded Rectangle 2"/>
          <p:cNvSpPr/>
          <p:nvPr/>
        </p:nvSpPr>
        <p:spPr>
          <a:xfrm>
            <a:off x="5087094" y="3356992"/>
            <a:ext cx="2808312" cy="24482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Always include an example, it shows that you understand what you are talking about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399462" y="3356992"/>
            <a:ext cx="2808312" cy="24482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Sequence is to do with how the computer processes a computer program, and is nothing to do with processing an array.</a:t>
            </a:r>
            <a:endParaRPr lang="en-I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Sequence, </a:t>
            </a:r>
            <a:r>
              <a:rPr lang="en-GB" u="sng" dirty="0" smtClean="0"/>
              <a:t>Selection</a:t>
            </a:r>
            <a:r>
              <a:rPr lang="en-GB" dirty="0" smtClean="0"/>
              <a:t>, and Iteration?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b="1" u="sng" dirty="0" smtClean="0"/>
              <a:t>Selection</a:t>
            </a:r>
            <a:r>
              <a:rPr lang="en-IE" altLang="en-US" sz="2800" dirty="0" smtClean="0"/>
              <a:t> is the principle that the computer can execute a choice in the code and can run one of two blocks of code depending of the outcome of that choice, and will then resume sequence.</a:t>
            </a: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 smtClean="0"/>
              <a:t>Example: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(A </a:t>
            </a:r>
            <a:r>
              <a:rPr lang="en-IE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4)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THEN Print “Hi”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ELSE Print “Bye”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8248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5400" dirty="0" smtClean="0"/>
              <a:t>General Tips</a:t>
            </a:r>
            <a:endParaRPr lang="en-IE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4526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Sequence, </a:t>
            </a:r>
            <a:r>
              <a:rPr lang="en-GB" u="sng" dirty="0" smtClean="0"/>
              <a:t>Selection</a:t>
            </a:r>
            <a:r>
              <a:rPr lang="en-GB" dirty="0" smtClean="0"/>
              <a:t>, and Iteration?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b="1" u="sng" dirty="0" smtClean="0"/>
              <a:t>Selection</a:t>
            </a:r>
            <a:r>
              <a:rPr lang="en-IE" altLang="en-US" sz="2800" dirty="0" smtClean="0"/>
              <a:t> is the principle that the computer can execute a choice in the code and can run one of two blocks of code depending of the outcome of that choice, and will then resume sequence.</a:t>
            </a: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 smtClean="0"/>
              <a:t>Example: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(A </a:t>
            </a:r>
            <a:r>
              <a:rPr lang="en-IE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4)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THEN Print “Hi”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ELSE Print “Bye”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3" name="Rounded Rectangle 2"/>
          <p:cNvSpPr/>
          <p:nvPr/>
        </p:nvSpPr>
        <p:spPr>
          <a:xfrm>
            <a:off x="5087094" y="3356992"/>
            <a:ext cx="2808312" cy="24482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Always include an example, it shows that you understand what you are talking about</a:t>
            </a:r>
            <a:endParaRPr lang="en-I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Sequence, </a:t>
            </a:r>
            <a:r>
              <a:rPr lang="en-GB" u="sng" dirty="0" smtClean="0"/>
              <a:t>Selection</a:t>
            </a:r>
            <a:r>
              <a:rPr lang="en-GB" dirty="0" smtClean="0"/>
              <a:t>, and Iteration?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b="1" u="sng" dirty="0" smtClean="0"/>
              <a:t>Selection</a:t>
            </a:r>
            <a:r>
              <a:rPr lang="en-IE" altLang="en-US" sz="2800" dirty="0" smtClean="0"/>
              <a:t> is the principle that the computer can execute a choice in the code and can run one of two blocks of code depending of the outcome of that choice, and will then resume sequence.</a:t>
            </a: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 smtClean="0"/>
              <a:t>Example: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(A </a:t>
            </a:r>
            <a:r>
              <a:rPr lang="en-IE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4)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THEN Print “Hi”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ELSE Print “Bye”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3" name="Rounded Rectangle 2"/>
          <p:cNvSpPr/>
          <p:nvPr/>
        </p:nvSpPr>
        <p:spPr>
          <a:xfrm>
            <a:off x="5087094" y="3356992"/>
            <a:ext cx="2808312" cy="24482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Always include an example, it shows that you understand what you are talking about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399462" y="3356992"/>
            <a:ext cx="2808312" cy="24482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Selection is to do with how the computer processes a computer program, and is nothing to do with processing an array.</a:t>
            </a:r>
            <a:endParaRPr lang="en-I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Sequence, Selection, and </a:t>
            </a:r>
            <a:r>
              <a:rPr lang="en-GB" u="sng" dirty="0" smtClean="0"/>
              <a:t>Iteration</a:t>
            </a:r>
            <a:r>
              <a:rPr lang="en-GB" dirty="0" smtClean="0"/>
              <a:t>?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b="1" u="sng" dirty="0" smtClean="0"/>
              <a:t>Iteration</a:t>
            </a:r>
            <a:r>
              <a:rPr lang="en-IE" altLang="en-US" sz="2800" dirty="0" smtClean="0"/>
              <a:t> is the principle that the computer can execute a block of code a number of times and will continue to execute it depending of the outcome of a choice, and will then resume sequence.</a:t>
            </a: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 smtClean="0"/>
              <a:t>Example: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(A </a:t>
            </a:r>
            <a:r>
              <a:rPr lang="en-IE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4)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Print A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A &lt;- A + 1;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ENDWHILE;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84871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Sequence, Selection, and </a:t>
            </a:r>
            <a:r>
              <a:rPr lang="en-GB" u="sng" dirty="0" smtClean="0"/>
              <a:t>Iteration</a:t>
            </a:r>
            <a:r>
              <a:rPr lang="en-GB" dirty="0" smtClean="0"/>
              <a:t>?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b="1" u="sng" dirty="0" smtClean="0"/>
              <a:t>Iteration</a:t>
            </a:r>
            <a:r>
              <a:rPr lang="en-IE" altLang="en-US" sz="2800" dirty="0" smtClean="0"/>
              <a:t> is the principle that the computer can execute a block of code a number of times and will continue to execute it depending of the outcome of a choice, and will then resume sequence.</a:t>
            </a: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 smtClean="0"/>
              <a:t>Example: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(A </a:t>
            </a:r>
            <a:r>
              <a:rPr lang="en-IE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4)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Print A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&lt;- </a:t>
            </a: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+ 1;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ENDWHILE;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3" name="Rounded Rectangle 2"/>
          <p:cNvSpPr/>
          <p:nvPr/>
        </p:nvSpPr>
        <p:spPr>
          <a:xfrm>
            <a:off x="5087094" y="3356992"/>
            <a:ext cx="2808312" cy="24482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Always include an example, it shows that you understand what you are talking about</a:t>
            </a:r>
            <a:endParaRPr lang="en-I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31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Sequence, Selection, and </a:t>
            </a:r>
            <a:r>
              <a:rPr lang="en-GB" u="sng" dirty="0" smtClean="0"/>
              <a:t>Iteration</a:t>
            </a:r>
            <a:r>
              <a:rPr lang="en-GB" dirty="0" smtClean="0"/>
              <a:t>?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b="1" u="sng" dirty="0" smtClean="0"/>
              <a:t>Iteration</a:t>
            </a:r>
            <a:r>
              <a:rPr lang="en-IE" altLang="en-US" sz="2800" dirty="0" smtClean="0"/>
              <a:t> is the principle that the computer can execute a block of code a number of times and will continue to execute it depending of the outcome of a choice, and will then resume sequence.</a:t>
            </a: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 smtClean="0"/>
              <a:t>Example: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(A </a:t>
            </a:r>
            <a:r>
              <a:rPr lang="en-IE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4)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 Print A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&lt;- </a:t>
            </a: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+ 1;</a:t>
            </a:r>
          </a:p>
          <a:p>
            <a:pPr marL="857250" lvl="2" indent="0">
              <a:lnSpc>
                <a:spcPct val="90000"/>
              </a:lnSpc>
              <a:buNone/>
            </a:pPr>
            <a:r>
              <a:rPr lang="en-IE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ENDWHILE;</a:t>
            </a:r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3" name="Rounded Rectangle 2"/>
          <p:cNvSpPr/>
          <p:nvPr/>
        </p:nvSpPr>
        <p:spPr>
          <a:xfrm>
            <a:off x="5087094" y="3356992"/>
            <a:ext cx="2808312" cy="24482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Always include an example, it shows that you understand what you are talking about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399462" y="3356992"/>
            <a:ext cx="2808312" cy="24482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Iteration is to do with how the computer processes a computer program, and is nothing to do with processing an array.</a:t>
            </a:r>
            <a:endParaRPr lang="en-I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31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5400" dirty="0" smtClean="0"/>
              <a:t>Arrays</a:t>
            </a:r>
            <a:endParaRPr lang="en-IE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195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dirty="0" smtClean="0"/>
              <a:t>This is an array:</a:t>
            </a:r>
            <a:endParaRPr lang="en-IE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 algn="ctr">
              <a:lnSpc>
                <a:spcPct val="90000"/>
              </a:lnSpc>
              <a:buNone/>
            </a:pP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= [45, 32, 61, 12, 76, 23]</a:t>
            </a:r>
          </a:p>
          <a:p>
            <a:pPr marL="57150" indent="0" algn="ctr">
              <a:lnSpc>
                <a:spcPct val="90000"/>
              </a:lnSpc>
              <a:buNone/>
            </a:pPr>
            <a:endParaRPr lang="en-IE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/>
              <a:t>This is </a:t>
            </a:r>
            <a:r>
              <a:rPr lang="en-IE" altLang="en-US" sz="2800" dirty="0" smtClean="0"/>
              <a:t>NOT an </a:t>
            </a:r>
            <a:r>
              <a:rPr lang="en-IE" altLang="en-US" sz="2800" dirty="0"/>
              <a:t>array</a:t>
            </a:r>
            <a:r>
              <a:rPr lang="en-IE" altLang="en-US" sz="2800" dirty="0" smtClean="0"/>
              <a:t>:</a:t>
            </a:r>
          </a:p>
          <a:p>
            <a:pPr marL="57150" indent="0" algn="ctr">
              <a:lnSpc>
                <a:spcPct val="90000"/>
              </a:lnSpc>
              <a:buNone/>
            </a:pP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45</a:t>
            </a:r>
          </a:p>
          <a:p>
            <a:pPr marL="57150" indent="0" algn="ctr">
              <a:lnSpc>
                <a:spcPct val="90000"/>
              </a:lnSpc>
              <a:buNone/>
            </a:pP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32</a:t>
            </a:r>
          </a:p>
          <a:p>
            <a:pPr marL="57150" indent="0" algn="ctr">
              <a:lnSpc>
                <a:spcPct val="90000"/>
              </a:lnSpc>
              <a:buNone/>
            </a:pP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 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61</a:t>
            </a:r>
          </a:p>
          <a:p>
            <a:pPr marL="57150" indent="0" algn="ctr">
              <a:lnSpc>
                <a:spcPct val="90000"/>
              </a:lnSpc>
              <a:buNone/>
            </a:pP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 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pPr marL="57150" indent="0" algn="ctr">
              <a:lnSpc>
                <a:spcPct val="90000"/>
              </a:lnSpc>
              <a:buNone/>
            </a:pP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 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76</a:t>
            </a:r>
          </a:p>
          <a:p>
            <a:pPr marL="57150" indent="0" algn="ctr">
              <a:lnSpc>
                <a:spcPct val="90000"/>
              </a:lnSpc>
              <a:buNone/>
            </a:pP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 </a:t>
            </a:r>
            <a:r>
              <a:rPr lang="en-IE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  <a:endParaRPr lang="en-IE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457200">
              <a:lnSpc>
                <a:spcPct val="90000"/>
              </a:lnSpc>
            </a:pPr>
            <a:endParaRPr lang="en-IE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en-IE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9689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dirty="0" smtClean="0"/>
              <a:t>If you are asked to swap the successive values of an array:</a:t>
            </a:r>
            <a:endParaRPr lang="en-IE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 algn="ctr">
              <a:lnSpc>
                <a:spcPct val="90000"/>
              </a:lnSpc>
              <a:buNone/>
            </a:pP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= [45, 32, 61, 12, 76, 23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IE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en-IE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39373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dirty="0" smtClean="0"/>
              <a:t>If you are asked to swap the successive values of an array:</a:t>
            </a:r>
            <a:endParaRPr lang="en-IE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 algn="ctr">
              <a:lnSpc>
                <a:spcPct val="90000"/>
              </a:lnSpc>
              <a:buNone/>
            </a:pP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= [45, 32, 61, 12, 76, 23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IE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en-IE" altLang="en-US" sz="2800" dirty="0" smtClean="0"/>
          </a:p>
        </p:txBody>
      </p:sp>
      <p:sp>
        <p:nvSpPr>
          <p:cNvPr id="3" name="Curved Up Arrow 2"/>
          <p:cNvSpPr/>
          <p:nvPr/>
        </p:nvSpPr>
        <p:spPr>
          <a:xfrm>
            <a:off x="4511030" y="2564904"/>
            <a:ext cx="1008112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7" name="Curved Up Arrow 6"/>
          <p:cNvSpPr/>
          <p:nvPr/>
        </p:nvSpPr>
        <p:spPr>
          <a:xfrm>
            <a:off x="6311230" y="2564904"/>
            <a:ext cx="1008112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8" name="Curved Up Arrow 7"/>
          <p:cNvSpPr/>
          <p:nvPr/>
        </p:nvSpPr>
        <p:spPr>
          <a:xfrm>
            <a:off x="7895406" y="2564904"/>
            <a:ext cx="1008112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5" name="Curved Down Arrow 4"/>
          <p:cNvSpPr/>
          <p:nvPr/>
        </p:nvSpPr>
        <p:spPr>
          <a:xfrm flipH="1">
            <a:off x="4487752" y="1571513"/>
            <a:ext cx="1008112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 flipH="1">
            <a:off x="6239222" y="1556792"/>
            <a:ext cx="1008112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flipH="1">
            <a:off x="7823398" y="1556792"/>
            <a:ext cx="1008112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72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Arrays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dirty="0" smtClean="0"/>
              <a:t>If you are asked to swap the successive values of an array:</a:t>
            </a:r>
            <a:endParaRPr lang="en-IE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 algn="ctr">
              <a:lnSpc>
                <a:spcPct val="90000"/>
              </a:lnSpc>
              <a:buNone/>
            </a:pP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= [45, 32, 61, 12, 76, 23</a:t>
            </a:r>
            <a:r>
              <a:rPr lang="en-IE" alt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IE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en-IE" altLang="en-US" sz="2800" dirty="0" smtClean="0"/>
          </a:p>
          <a:p>
            <a:pPr marL="57150" indent="0">
              <a:lnSpc>
                <a:spcPct val="90000"/>
              </a:lnSpc>
              <a:buNone/>
            </a:pPr>
            <a:endParaRPr lang="en-IE" altLang="en-US" sz="2800" dirty="0" smtClean="0"/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 smtClean="0"/>
              <a:t>You only need a single loop, do don’t need a double-loop, this isn’t sorting the array we are just doing one pass of the array swapping each element with the successive element.</a:t>
            </a:r>
            <a:endParaRPr lang="en-IE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urved Up Arrow 2"/>
          <p:cNvSpPr/>
          <p:nvPr/>
        </p:nvSpPr>
        <p:spPr>
          <a:xfrm>
            <a:off x="4511030" y="2564904"/>
            <a:ext cx="1008112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7" name="Curved Up Arrow 6"/>
          <p:cNvSpPr/>
          <p:nvPr/>
        </p:nvSpPr>
        <p:spPr>
          <a:xfrm>
            <a:off x="6311230" y="2564904"/>
            <a:ext cx="1008112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8" name="Curved Up Arrow 7"/>
          <p:cNvSpPr/>
          <p:nvPr/>
        </p:nvSpPr>
        <p:spPr>
          <a:xfrm>
            <a:off x="7895406" y="2564904"/>
            <a:ext cx="1008112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5" name="Curved Down Arrow 4"/>
          <p:cNvSpPr/>
          <p:nvPr/>
        </p:nvSpPr>
        <p:spPr>
          <a:xfrm flipH="1">
            <a:off x="4487752" y="1571513"/>
            <a:ext cx="1008112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 flipH="1">
            <a:off x="6239222" y="1556792"/>
            <a:ext cx="1008112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flipH="1">
            <a:off x="7823398" y="1556792"/>
            <a:ext cx="1008112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2" name="Curved Down Arrow 11"/>
          <p:cNvSpPr/>
          <p:nvPr/>
        </p:nvSpPr>
        <p:spPr>
          <a:xfrm flipH="1">
            <a:off x="2998862" y="4941168"/>
            <a:ext cx="1368152" cy="73822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1" name="Curved Up Arrow 10"/>
          <p:cNvSpPr/>
          <p:nvPr/>
        </p:nvSpPr>
        <p:spPr>
          <a:xfrm>
            <a:off x="3070870" y="5661248"/>
            <a:ext cx="1368152" cy="73822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3" name="Curved Down Arrow 12"/>
          <p:cNvSpPr/>
          <p:nvPr/>
        </p:nvSpPr>
        <p:spPr>
          <a:xfrm flipH="1">
            <a:off x="7679382" y="4797152"/>
            <a:ext cx="1368152" cy="73822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4" name="Curved Up Arrow 13"/>
          <p:cNvSpPr/>
          <p:nvPr/>
        </p:nvSpPr>
        <p:spPr>
          <a:xfrm>
            <a:off x="7751390" y="5517232"/>
            <a:ext cx="1368152" cy="73822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5" name="Curved Down Arrow 14"/>
          <p:cNvSpPr/>
          <p:nvPr/>
        </p:nvSpPr>
        <p:spPr>
          <a:xfrm flipH="1">
            <a:off x="8255446" y="4941168"/>
            <a:ext cx="1368152" cy="73822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6" name="Curved Up Arrow 15"/>
          <p:cNvSpPr/>
          <p:nvPr/>
        </p:nvSpPr>
        <p:spPr>
          <a:xfrm>
            <a:off x="8327454" y="5661248"/>
            <a:ext cx="1368152" cy="73822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2038281">
            <a:off x="7191922" y="5497466"/>
            <a:ext cx="2808312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 rot="19538279">
            <a:off x="7186951" y="5529352"/>
            <a:ext cx="2808312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466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Tips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" indent="0">
              <a:lnSpc>
                <a:spcPct val="90000"/>
              </a:lnSpc>
              <a:buNone/>
            </a:pPr>
            <a:r>
              <a:rPr lang="en-IE" altLang="en-US" sz="2800" dirty="0" smtClean="0"/>
              <a:t>Read the question, this might seem obvious, but several of you didn’t, particularly with the following question:</a:t>
            </a:r>
          </a:p>
          <a:p>
            <a:pPr marL="57150" indent="0">
              <a:lnSpc>
                <a:spcPct val="90000"/>
              </a:lnSpc>
              <a:buNone/>
            </a:pPr>
            <a:endParaRPr lang="en-IE" altLang="en-US" sz="2800" dirty="0" smtClean="0"/>
          </a:p>
          <a:p>
            <a:pPr marL="457200" lvl="1" indent="0">
              <a:lnSpc>
                <a:spcPct val="90000"/>
              </a:lnSpc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Develop an algorithm (with between 5 to 10 steps) for making a cup of tea. Refine </a:t>
            </a:r>
            <a:r>
              <a:rPr lang="en-GB" sz="24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each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of the above steps of this algorithm (with up to 5 sub-steps) illustrating the use of sequence, condition and iteration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57150" indent="0">
              <a:lnSpc>
                <a:spcPct val="90000"/>
              </a:lnSpc>
              <a:buNone/>
            </a:pPr>
            <a:endParaRPr lang="en-GB" altLang="en-US" sz="2800" dirty="0"/>
          </a:p>
          <a:p>
            <a:pPr marL="57150" indent="0">
              <a:lnSpc>
                <a:spcPct val="90000"/>
              </a:lnSpc>
              <a:buNone/>
            </a:pPr>
            <a:r>
              <a:rPr lang="en-GB" altLang="en-US" sz="2800" dirty="0" smtClean="0"/>
              <a:t>You write 5-10 steps, then you take each of those steps and write up to 5 sub-steps FOR EACH OF THE 5-10 STEPS.</a:t>
            </a:r>
            <a:endParaRPr lang="en-IE" altLang="en-US" sz="2800" dirty="0" smtClean="0"/>
          </a:p>
          <a:p>
            <a:pPr marL="990600" lvl="1" indent="-533400">
              <a:lnSpc>
                <a:spcPct val="90000"/>
              </a:lnSpc>
            </a:pPr>
            <a:endParaRPr lang="en-GB" alt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344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5400" dirty="0" smtClean="0"/>
              <a:t>Prime Numbers</a:t>
            </a:r>
            <a:endParaRPr lang="en-IE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11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442" y="274638"/>
            <a:ext cx="10971372" cy="1143000"/>
          </a:xfrm>
        </p:spPr>
        <p:txBody>
          <a:bodyPr/>
          <a:lstStyle/>
          <a:p>
            <a:r>
              <a:rPr lang="en-IE" dirty="0"/>
              <a:t>Prime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 % B == 0)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FALSE)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15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442" y="274638"/>
            <a:ext cx="10971372" cy="1143000"/>
          </a:xfrm>
        </p:spPr>
        <p:txBody>
          <a:bodyPr/>
          <a:lstStyle/>
          <a:p>
            <a:r>
              <a:rPr lang="en-IE" dirty="0"/>
              <a:t>Prime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 % B == 0)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FALSE)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5303118" y="1340768"/>
            <a:ext cx="2808312" cy="24482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The program needs a loop to make it work, you need the loop to divide the input number by </a:t>
            </a:r>
            <a:r>
              <a:rPr lang="en-IE" sz="2000" u="sng" dirty="0" smtClean="0">
                <a:solidFill>
                  <a:schemeClr val="tx1"/>
                </a:solidFill>
              </a:rPr>
              <a:t>every</a:t>
            </a:r>
            <a:r>
              <a:rPr lang="en-IE" sz="2000" dirty="0" smtClean="0">
                <a:solidFill>
                  <a:schemeClr val="tx1"/>
                </a:solidFill>
              </a:rPr>
              <a:t> number less than it, and greater than 1.</a:t>
            </a:r>
            <a:endParaRPr lang="en-I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50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442" y="274638"/>
            <a:ext cx="10971372" cy="1143000"/>
          </a:xfrm>
        </p:spPr>
        <p:txBody>
          <a:bodyPr/>
          <a:lstStyle/>
          <a:p>
            <a:r>
              <a:rPr lang="en-IE" dirty="0"/>
              <a:t>Prime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 % B == 0)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FALSE)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5303118" y="1340768"/>
            <a:ext cx="2808312" cy="24482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The program needs a loop to make it work, you need the loop to divide the input number by </a:t>
            </a:r>
            <a:r>
              <a:rPr lang="en-IE" sz="2000" u="sng" dirty="0" smtClean="0">
                <a:solidFill>
                  <a:schemeClr val="tx1"/>
                </a:solidFill>
              </a:rPr>
              <a:t>every</a:t>
            </a:r>
            <a:r>
              <a:rPr lang="en-IE" sz="2000" dirty="0" smtClean="0">
                <a:solidFill>
                  <a:schemeClr val="tx1"/>
                </a:solidFill>
              </a:rPr>
              <a:t> number less than it, and greater than 1.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03118" y="3933056"/>
            <a:ext cx="2808312" cy="24482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The condition on the IF statement is:</a:t>
            </a:r>
          </a:p>
          <a:p>
            <a:pPr algn="ctr"/>
            <a:r>
              <a:rPr lang="en-IE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 % B == 0)</a:t>
            </a:r>
          </a:p>
          <a:p>
            <a:pPr algn="ctr"/>
            <a:r>
              <a:rPr lang="en-IE" sz="2000" dirty="0">
                <a:solidFill>
                  <a:schemeClr val="tx1"/>
                </a:solidFill>
              </a:rPr>
              <a:t>a</a:t>
            </a:r>
            <a:r>
              <a:rPr lang="en-IE" sz="2000" dirty="0" smtClean="0">
                <a:solidFill>
                  <a:schemeClr val="tx1"/>
                </a:solidFill>
              </a:rPr>
              <a:t>nd not</a:t>
            </a:r>
          </a:p>
          <a:p>
            <a:pPr algn="ctr"/>
            <a:r>
              <a:rPr lang="en-I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 % </a:t>
            </a:r>
            <a:r>
              <a:rPr lang="en-IE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-1 </a:t>
            </a:r>
            <a:r>
              <a:rPr lang="en-I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0)</a:t>
            </a:r>
          </a:p>
        </p:txBody>
      </p:sp>
    </p:spTree>
    <p:extLst>
      <p:ext uri="{BB962C8B-B14F-4D97-AF65-F5344CB8AC3E}">
        <p14:creationId xmlns:p14="http://schemas.microsoft.com/office/powerpoint/2010/main" val="34415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442" y="274638"/>
            <a:ext cx="10971372" cy="1143000"/>
          </a:xfrm>
        </p:spPr>
        <p:txBody>
          <a:bodyPr/>
          <a:lstStyle/>
          <a:p>
            <a:r>
              <a:rPr lang="en-IE" dirty="0"/>
              <a:t>Prime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 % B == 0)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FALSE)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5303118" y="1340768"/>
            <a:ext cx="2808312" cy="24482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The program needs a loop to make it work, you need the loop to divide the input number by </a:t>
            </a:r>
            <a:r>
              <a:rPr lang="en-IE" sz="2000" u="sng" dirty="0" smtClean="0">
                <a:solidFill>
                  <a:schemeClr val="tx1"/>
                </a:solidFill>
              </a:rPr>
              <a:t>every</a:t>
            </a:r>
            <a:r>
              <a:rPr lang="en-IE" sz="2000" dirty="0" smtClean="0">
                <a:solidFill>
                  <a:schemeClr val="tx1"/>
                </a:solidFill>
              </a:rPr>
              <a:t> number less than it, and greater than 1.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03118" y="3933056"/>
            <a:ext cx="2808312" cy="24482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The condition on the IF statement is:</a:t>
            </a:r>
          </a:p>
          <a:p>
            <a:pPr algn="ctr"/>
            <a:r>
              <a:rPr lang="en-IE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 % B == 0)</a:t>
            </a:r>
          </a:p>
          <a:p>
            <a:pPr algn="ctr"/>
            <a:r>
              <a:rPr lang="en-IE" sz="2000" dirty="0">
                <a:solidFill>
                  <a:schemeClr val="tx1"/>
                </a:solidFill>
              </a:rPr>
              <a:t>a</a:t>
            </a:r>
            <a:r>
              <a:rPr lang="en-IE" sz="2000" dirty="0" smtClean="0">
                <a:solidFill>
                  <a:schemeClr val="tx1"/>
                </a:solidFill>
              </a:rPr>
              <a:t>nd not</a:t>
            </a:r>
          </a:p>
          <a:p>
            <a:pPr algn="ctr"/>
            <a:r>
              <a:rPr lang="en-I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 % </a:t>
            </a:r>
            <a:r>
              <a:rPr lang="en-IE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-1 </a:t>
            </a:r>
            <a:r>
              <a:rPr lang="en-I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0)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8183438" y="1340768"/>
            <a:ext cx="3672408" cy="50405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The IF statement works as it is without any ELSE statement. It does not work if you do the following:</a:t>
            </a:r>
          </a:p>
          <a:p>
            <a:pPr>
              <a:buNone/>
            </a:pPr>
            <a:r>
              <a:rPr lang="en-IE" sz="1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IE" sz="17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 % B == 0)</a:t>
            </a:r>
          </a:p>
          <a:p>
            <a:pPr>
              <a:buNone/>
            </a:pPr>
            <a:r>
              <a:rPr lang="en-IE" sz="1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IE" sz="1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7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7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&lt;- FALSE</a:t>
            </a:r>
            <a:r>
              <a:rPr lang="en-IE" sz="1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IE" sz="1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ELSE</a:t>
            </a:r>
            <a:r>
              <a:rPr lang="en-IE" sz="1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7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7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TRUE;</a:t>
            </a:r>
            <a:endParaRPr lang="en-IE" sz="17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2000" dirty="0" smtClean="0">
                <a:solidFill>
                  <a:schemeClr val="tx1"/>
                </a:solidFill>
              </a:rPr>
              <a:t>Because you are trying to remember any time there is no remainder, but you shouldn’t reset it.</a:t>
            </a:r>
            <a:endParaRPr lang="en-I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5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5400" dirty="0" smtClean="0"/>
              <a:t>Stacks and Queues</a:t>
            </a:r>
            <a:endParaRPr lang="en-IE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2945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Stacks and Queues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771793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dirty="0" smtClean="0"/>
              <a:t>A stack is a data structure that allows you to add to the top of the structure, and insists that you remove only from the top. It is therefore conforms to a Last In, First Out (LIFO) principle. </a:t>
            </a:r>
          </a:p>
          <a:p>
            <a:pPr marL="514350" indent="-457200">
              <a:lnSpc>
                <a:spcPct val="90000"/>
              </a:lnSpc>
            </a:pPr>
            <a:endParaRPr lang="en-IE" altLang="en-US" sz="2800" dirty="0"/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/>
              <a:t> A </a:t>
            </a:r>
            <a:r>
              <a:rPr lang="en-IE" altLang="en-US" sz="2800" dirty="0" smtClean="0"/>
              <a:t>queue </a:t>
            </a:r>
            <a:r>
              <a:rPr lang="en-IE" altLang="en-US" sz="2800" dirty="0"/>
              <a:t>is a data structure that allows you to add to the </a:t>
            </a:r>
            <a:r>
              <a:rPr lang="en-IE" altLang="en-US" sz="2800" dirty="0" smtClean="0"/>
              <a:t>back </a:t>
            </a:r>
            <a:r>
              <a:rPr lang="en-IE" altLang="en-US" sz="2800" dirty="0"/>
              <a:t>of the structure, and insists that you remove only from the </a:t>
            </a:r>
            <a:r>
              <a:rPr lang="en-IE" altLang="en-US" sz="2800" dirty="0" smtClean="0"/>
              <a:t>front. </a:t>
            </a:r>
            <a:r>
              <a:rPr lang="en-IE" altLang="en-US" sz="2800" dirty="0"/>
              <a:t>It is therefore conforms to a </a:t>
            </a:r>
            <a:r>
              <a:rPr lang="en-IE" altLang="en-US" sz="2800" dirty="0" smtClean="0"/>
              <a:t>First </a:t>
            </a:r>
            <a:r>
              <a:rPr lang="en-IE" altLang="en-US" sz="2800" dirty="0"/>
              <a:t>In, First Out </a:t>
            </a:r>
            <a:r>
              <a:rPr lang="en-IE" altLang="en-US" sz="2800" dirty="0" smtClean="0"/>
              <a:t>(FIFO</a:t>
            </a:r>
            <a:r>
              <a:rPr lang="en-IE" altLang="en-US" sz="2800" dirty="0"/>
              <a:t>) principle.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550" y="1551711"/>
            <a:ext cx="1817862" cy="16057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4006" y="3933056"/>
            <a:ext cx="3707864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1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Stacks and Queues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771793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dirty="0" smtClean="0"/>
              <a:t>A stack is a data structure that allows you to add to the top of the structure, and insists that you remove only from the top. It is therefore conforms to a Last In, First Out (LIFO) principle. </a:t>
            </a:r>
          </a:p>
          <a:p>
            <a:pPr marL="514350" indent="-457200">
              <a:lnSpc>
                <a:spcPct val="90000"/>
              </a:lnSpc>
            </a:pPr>
            <a:endParaRPr lang="en-IE" altLang="en-US" sz="2800" dirty="0"/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/>
              <a:t> A </a:t>
            </a:r>
            <a:r>
              <a:rPr lang="en-IE" altLang="en-US" sz="2800" dirty="0" smtClean="0"/>
              <a:t>queue </a:t>
            </a:r>
            <a:r>
              <a:rPr lang="en-IE" altLang="en-US" sz="2800" dirty="0"/>
              <a:t>is a data structure that allows you to add to the </a:t>
            </a:r>
            <a:r>
              <a:rPr lang="en-IE" altLang="en-US" sz="2800" dirty="0" smtClean="0"/>
              <a:t>back </a:t>
            </a:r>
            <a:r>
              <a:rPr lang="en-IE" altLang="en-US" sz="2800" dirty="0"/>
              <a:t>of the structure, and insists that you remove only from the </a:t>
            </a:r>
            <a:r>
              <a:rPr lang="en-IE" altLang="en-US" sz="2800" dirty="0" smtClean="0"/>
              <a:t>front. </a:t>
            </a:r>
            <a:r>
              <a:rPr lang="en-IE" altLang="en-US" sz="2800" dirty="0"/>
              <a:t>It is therefore conforms to a </a:t>
            </a:r>
            <a:r>
              <a:rPr lang="en-IE" altLang="en-US" sz="2800" dirty="0" smtClean="0"/>
              <a:t>First </a:t>
            </a:r>
            <a:r>
              <a:rPr lang="en-IE" altLang="en-US" sz="2800" dirty="0"/>
              <a:t>In, First Out </a:t>
            </a:r>
            <a:r>
              <a:rPr lang="en-IE" altLang="en-US" sz="2800" dirty="0" smtClean="0"/>
              <a:t>(FIFO</a:t>
            </a:r>
            <a:r>
              <a:rPr lang="en-IE" altLang="en-US" sz="2800" dirty="0"/>
              <a:t>) principle.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550" y="1551711"/>
            <a:ext cx="1817862" cy="16057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4006" y="3933056"/>
            <a:ext cx="3707864" cy="115212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 rot="19608375">
            <a:off x="1850480" y="2174361"/>
            <a:ext cx="8234215" cy="2204864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There is no such thing </a:t>
            </a:r>
          </a:p>
          <a:p>
            <a:pPr algn="ctr"/>
            <a:r>
              <a:rPr lang="en-IE" sz="4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as a FILO principle</a:t>
            </a:r>
            <a:endParaRPr lang="en-IE" sz="24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6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5400" dirty="0" smtClean="0">
                <a:solidFill>
                  <a:schemeClr val="bg1"/>
                </a:solidFill>
              </a:rPr>
              <a:t>Python</a:t>
            </a:r>
            <a:endParaRPr lang="en-IE" sz="54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935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Comments in Python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dirty="0" smtClean="0">
                <a:solidFill>
                  <a:schemeClr val="bg1"/>
                </a:solidFill>
              </a:rPr>
              <a:t>Comments in Python start with a hash (#)</a:t>
            </a: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 smtClean="0">
                <a:solidFill>
                  <a:schemeClr val="bg1"/>
                </a:solidFill>
              </a:rPr>
              <a:t>If you are asked to comment code, you should stick a line on top of the code explaining the purpose of the program. </a:t>
            </a: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 smtClean="0">
                <a:solidFill>
                  <a:schemeClr val="bg1"/>
                </a:solidFill>
              </a:rPr>
              <a:t>You should add comments on the purpose of each of the main variables.</a:t>
            </a: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 smtClean="0">
                <a:solidFill>
                  <a:schemeClr val="bg1"/>
                </a:solidFill>
              </a:rPr>
              <a:t>You should add comments explaining the purpose of the complicated bits of the code.</a:t>
            </a:r>
            <a:endParaRPr lang="en-IE" altLang="en-US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457200">
              <a:lnSpc>
                <a:spcPct val="90000"/>
              </a:lnSpc>
            </a:pPr>
            <a:endParaRPr lang="en-IE" altLang="en-US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en-IE" altLang="en-US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58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5400" dirty="0" smtClean="0"/>
              <a:t>Algorithms</a:t>
            </a:r>
            <a:endParaRPr lang="en-IE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0013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Printing in Python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dirty="0" smtClean="0">
                <a:solidFill>
                  <a:schemeClr val="bg1"/>
                </a:solidFill>
              </a:rPr>
              <a:t>Printing needs brackets.</a:t>
            </a: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 smtClean="0">
                <a:solidFill>
                  <a:schemeClr val="bg1"/>
                </a:solidFill>
              </a:rPr>
              <a:t>This works</a:t>
            </a:r>
          </a:p>
          <a:p>
            <a:pPr marL="514350" indent="-457200">
              <a:lnSpc>
                <a:spcPct val="90000"/>
              </a:lnSpc>
            </a:pPr>
            <a:endParaRPr lang="en-IE" altLang="en-US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print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(“x is bigger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 smtClean="0">
                <a:solidFill>
                  <a:schemeClr val="bg1"/>
                </a:solidFill>
              </a:rPr>
              <a:t>This doesn’t</a:t>
            </a:r>
          </a:p>
          <a:p>
            <a:pPr marL="514350" indent="-457200">
              <a:lnSpc>
                <a:spcPct val="90000"/>
              </a:lnSpc>
            </a:pPr>
            <a:endParaRPr lang="en-IE" alt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print “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is bigger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457200">
              <a:lnSpc>
                <a:spcPct val="90000"/>
              </a:lnSpc>
            </a:pPr>
            <a:endParaRPr lang="en-IE" altLang="en-US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en-IE" altLang="en-US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Indentation in Python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dirty="0" smtClean="0">
                <a:solidFill>
                  <a:schemeClr val="bg1"/>
                </a:solidFill>
              </a:rPr>
              <a:t>Python doesn’t work without indentation, you’ve  got to get it right, otherwise the code doesn’t make sense.</a:t>
            </a: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 smtClean="0">
                <a:solidFill>
                  <a:schemeClr val="bg1"/>
                </a:solidFill>
              </a:rPr>
              <a:t>This works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if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&gt; y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print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(“x is bigger”)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else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print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(“y is bigger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  <a:endParaRPr lang="en-IE" altLang="en-US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>
                <a:solidFill>
                  <a:schemeClr val="bg1"/>
                </a:solidFill>
              </a:rPr>
              <a:t>This </a:t>
            </a:r>
            <a:r>
              <a:rPr lang="en-IE" altLang="en-US" sz="2800" dirty="0" smtClean="0">
                <a:solidFill>
                  <a:schemeClr val="bg1"/>
                </a:solidFill>
              </a:rPr>
              <a:t>doesn’t</a:t>
            </a:r>
            <a:endParaRPr lang="en-IE" alt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if x &gt; y: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(“x is bigger”)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else: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print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(“y is bigger”)</a:t>
            </a:r>
          </a:p>
          <a:p>
            <a:pPr marL="514350" indent="-457200">
              <a:lnSpc>
                <a:spcPct val="90000"/>
              </a:lnSpc>
            </a:pPr>
            <a:endParaRPr lang="en-IE" altLang="en-US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457200">
              <a:lnSpc>
                <a:spcPct val="90000"/>
              </a:lnSpc>
            </a:pPr>
            <a:endParaRPr lang="en-IE" altLang="en-US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en-IE" altLang="en-US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37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IF Statement in Python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dirty="0" smtClean="0">
                <a:solidFill>
                  <a:schemeClr val="bg1"/>
                </a:solidFill>
              </a:rPr>
              <a:t>This works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if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&gt; y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# THEN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print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(“x is bigger”)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else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print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(“y is bigger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  <a:endParaRPr lang="en-IE" altLang="en-US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>
                <a:solidFill>
                  <a:schemeClr val="bg1"/>
                </a:solidFill>
              </a:rPr>
              <a:t>This </a:t>
            </a:r>
            <a:r>
              <a:rPr lang="en-IE" altLang="en-US" sz="2800" dirty="0" smtClean="0">
                <a:solidFill>
                  <a:schemeClr val="bg1"/>
                </a:solidFill>
              </a:rPr>
              <a:t>doesn’t</a:t>
            </a:r>
            <a:endParaRPr lang="en-IE" alt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#IF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&gt; y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then: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(“x is bigger”)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else: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print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(“y is bigger”)</a:t>
            </a:r>
          </a:p>
          <a:p>
            <a:pPr marL="514350" indent="-457200">
              <a:lnSpc>
                <a:spcPct val="90000"/>
              </a:lnSpc>
            </a:pPr>
            <a:endParaRPr lang="en-IE" altLang="en-US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457200">
              <a:lnSpc>
                <a:spcPct val="90000"/>
              </a:lnSpc>
            </a:pPr>
            <a:endParaRPr lang="en-IE" altLang="en-US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en-IE" altLang="en-US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25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IF Statement in Python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90000"/>
              </a:lnSpc>
            </a:pPr>
            <a:r>
              <a:rPr lang="en-IE" altLang="en-US" sz="2800" dirty="0" smtClean="0">
                <a:solidFill>
                  <a:schemeClr val="bg1"/>
                </a:solidFill>
              </a:rPr>
              <a:t>This works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if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&gt; y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# THEN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print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(“x is bigger”)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else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print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(“y is bigger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  <a:endParaRPr lang="en-IE" altLang="en-US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457200">
              <a:lnSpc>
                <a:spcPct val="90000"/>
              </a:lnSpc>
            </a:pPr>
            <a:r>
              <a:rPr lang="en-IE" altLang="en-US" sz="2800" dirty="0">
                <a:solidFill>
                  <a:schemeClr val="bg1"/>
                </a:solidFill>
              </a:rPr>
              <a:t>This </a:t>
            </a:r>
            <a:r>
              <a:rPr lang="en-IE" altLang="en-US" sz="2800" dirty="0" smtClean="0">
                <a:solidFill>
                  <a:schemeClr val="bg1"/>
                </a:solidFill>
              </a:rPr>
              <a:t>doesn’t</a:t>
            </a:r>
            <a:endParaRPr lang="en-IE" alt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#IF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&gt; y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then: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(“x is bigger”)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else: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print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(“y is bigger”)</a:t>
            </a:r>
          </a:p>
          <a:p>
            <a:pPr marL="514350" indent="-457200">
              <a:lnSpc>
                <a:spcPct val="90000"/>
              </a:lnSpc>
            </a:pPr>
            <a:endParaRPr lang="en-IE" altLang="en-US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457200">
              <a:lnSpc>
                <a:spcPct val="90000"/>
              </a:lnSpc>
            </a:pPr>
            <a:endParaRPr lang="en-IE" altLang="en-US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en-IE" altLang="en-US" sz="2800" dirty="0" smtClean="0">
              <a:solidFill>
                <a:schemeClr val="bg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846734" y="4077072"/>
            <a:ext cx="1368152" cy="7920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Arrow 6"/>
          <p:cNvSpPr/>
          <p:nvPr/>
        </p:nvSpPr>
        <p:spPr>
          <a:xfrm rot="10800000">
            <a:off x="3430910" y="4041067"/>
            <a:ext cx="5616624" cy="75608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6452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56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Algorithms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" indent="0">
              <a:lnSpc>
                <a:spcPct val="90000"/>
              </a:lnSpc>
              <a:buNone/>
            </a:pPr>
            <a:r>
              <a:rPr lang="en-IE" altLang="en-US" sz="3600" dirty="0" smtClean="0"/>
              <a:t>An algorithm is a series of instructions to achieve a particular outcome. Of note is that the series of instructions must TERMINATE to be considered an algorithm.</a:t>
            </a:r>
            <a:endParaRPr lang="en-GB" alt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9130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5400" dirty="0" smtClean="0"/>
              <a:t>Algorithm Representation</a:t>
            </a:r>
            <a:endParaRPr lang="en-IE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2346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91301" y="1772816"/>
            <a:ext cx="9576313" cy="47525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196753"/>
            <a:ext cx="10971372" cy="550031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 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BinarySearch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First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Last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40;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IsFound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&lt;- FALSE;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WHILE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First &lt;= Last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AND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IsFound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= FALSE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Index = (First + Last)/2;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Age[Index] =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SearchValue</a:t>
            </a:r>
            <a:endParaRPr lang="en-IE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THEN </a:t>
            </a:r>
            <a:r>
              <a:rPr lang="en-IE" sz="2800" dirty="0" err="1">
                <a:latin typeface="Courier New" pitchFamily="49" charset="0"/>
                <a:cs typeface="Courier New" pitchFamily="49" charset="0"/>
              </a:rPr>
              <a:t>IsFound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ELSE 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Age[Index] &gt;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>
                <a:latin typeface="Courier New" pitchFamily="49" charset="0"/>
                <a:cs typeface="Courier New" pitchFamily="49" charset="0"/>
              </a:rPr>
              <a:t>SearchValue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THEN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Last &lt;-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Index-1;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 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ELSE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First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Index+1;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ENDIF;</a:t>
            </a:r>
            <a:endParaRPr lang="en-IE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        ENDIF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 ENDWHILE;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lvl="1"/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is this representation of an algorithm?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9956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91301" y="1772816"/>
            <a:ext cx="9576313" cy="47525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196753"/>
            <a:ext cx="10971372" cy="550031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 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BinarySearch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First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integer Last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40;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IsFound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&lt;- FALSE;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WHILE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First &lt;= Last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AND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IsFound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= FALSE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Index = (First + Last)/2;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Age[Index] =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SearchValue</a:t>
            </a:r>
            <a:endParaRPr lang="en-IE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THEN </a:t>
            </a:r>
            <a:r>
              <a:rPr lang="en-IE" sz="2800" dirty="0" err="1">
                <a:latin typeface="Courier New" pitchFamily="49" charset="0"/>
                <a:cs typeface="Courier New" pitchFamily="49" charset="0"/>
              </a:rPr>
              <a:t>IsFound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ELSE 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Age[Index] &gt;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>
                <a:latin typeface="Courier New" pitchFamily="49" charset="0"/>
                <a:cs typeface="Courier New" pitchFamily="49" charset="0"/>
              </a:rPr>
              <a:t>SearchValue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THEN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Last &lt;-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Index-1;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 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ELSE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First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Index+1;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ENDIF;</a:t>
            </a:r>
            <a:endParaRPr lang="en-IE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        ENDIF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 ENDWHILE;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lvl="1"/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PseudoCode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9635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this representation of an algorithm?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4511030" y="1628800"/>
            <a:ext cx="2162490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11030" y="5949280"/>
            <a:ext cx="2162490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END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91150" y="2132856"/>
            <a:ext cx="0" cy="3024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iamond 9"/>
          <p:cNvSpPr/>
          <p:nvPr/>
        </p:nvSpPr>
        <p:spPr>
          <a:xfrm>
            <a:off x="4393757" y="3789040"/>
            <a:ext cx="2376264" cy="118834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Is A==6?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768031" y="4365104"/>
            <a:ext cx="76733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12047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13" name="Parallelogram 12"/>
          <p:cNvSpPr/>
          <p:nvPr/>
        </p:nvSpPr>
        <p:spPr>
          <a:xfrm>
            <a:off x="4475234" y="2456684"/>
            <a:ext cx="2232248" cy="504056"/>
          </a:xfrm>
          <a:prstGeom prst="parallelogram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A = 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59102" y="544522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sp>
        <p:nvSpPr>
          <p:cNvPr id="15" name="Parallelogram 14"/>
          <p:cNvSpPr/>
          <p:nvPr/>
        </p:nvSpPr>
        <p:spPr>
          <a:xfrm>
            <a:off x="7463358" y="4149080"/>
            <a:ext cx="2232248" cy="504056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A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591150" y="4941168"/>
            <a:ext cx="0" cy="1008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0" idx="0"/>
          </p:cNvCxnSpPr>
          <p:nvPr/>
        </p:nvCxnSpPr>
        <p:spPr>
          <a:xfrm flipH="1">
            <a:off x="5581889" y="2982550"/>
            <a:ext cx="9261" cy="8064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8615486" y="3875450"/>
            <a:ext cx="0" cy="2736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615486" y="3140968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591150" y="3140968"/>
            <a:ext cx="302433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562525" y="3356992"/>
            <a:ext cx="2088232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A = A + 1</a:t>
            </a:r>
          </a:p>
        </p:txBody>
      </p:sp>
    </p:spTree>
    <p:extLst>
      <p:ext uri="{BB962C8B-B14F-4D97-AF65-F5344CB8AC3E}">
        <p14:creationId xmlns:p14="http://schemas.microsoft.com/office/powerpoint/2010/main" val="387098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2591</Words>
  <Application>Microsoft Office PowerPoint</Application>
  <PresentationFormat>Custom</PresentationFormat>
  <Paragraphs>388</Paragraphs>
  <Slides>44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Arial Narrow</vt:lpstr>
      <vt:lpstr>Calibri</vt:lpstr>
      <vt:lpstr>Courier New</vt:lpstr>
      <vt:lpstr>Office Theme</vt:lpstr>
      <vt:lpstr>Lessons we learned from the exams</vt:lpstr>
      <vt:lpstr>General Tips</vt:lpstr>
      <vt:lpstr>General Tips</vt:lpstr>
      <vt:lpstr>Algorithms</vt:lpstr>
      <vt:lpstr>Algorithms</vt:lpstr>
      <vt:lpstr>Algorithm Representation</vt:lpstr>
      <vt:lpstr>What is this representation of an algorithm?</vt:lpstr>
      <vt:lpstr>PseudoCode</vt:lpstr>
      <vt:lpstr>What is this representation of an algorithm?</vt:lpstr>
      <vt:lpstr>Flow Chart</vt:lpstr>
      <vt:lpstr>What is this representation of an algorithm?</vt:lpstr>
      <vt:lpstr>Numbered List</vt:lpstr>
      <vt:lpstr>What is this representation of an algorithm?</vt:lpstr>
      <vt:lpstr>Structured English</vt:lpstr>
      <vt:lpstr>Sequence, Selection and Iteration</vt:lpstr>
      <vt:lpstr>What are Sequence, Selection, and Iteration?</vt:lpstr>
      <vt:lpstr>What are Sequence, Selection, and Iteration?</vt:lpstr>
      <vt:lpstr>What are Sequence, Selection, and Iteration?</vt:lpstr>
      <vt:lpstr>What are Sequence, Selection, and Iteration?</vt:lpstr>
      <vt:lpstr>What are Sequence, Selection, and Iteration?</vt:lpstr>
      <vt:lpstr>What are Sequence, Selection, and Iteration?</vt:lpstr>
      <vt:lpstr>What are Sequence, Selection, and Iteration?</vt:lpstr>
      <vt:lpstr>What are Sequence, Selection, and Iteration?</vt:lpstr>
      <vt:lpstr>What are Sequence, Selection, and Iteration?</vt:lpstr>
      <vt:lpstr>Arrays</vt:lpstr>
      <vt:lpstr>Arrays</vt:lpstr>
      <vt:lpstr>Arrays</vt:lpstr>
      <vt:lpstr>Arrays</vt:lpstr>
      <vt:lpstr>Arrays</vt:lpstr>
      <vt:lpstr>Prime Numbers</vt:lpstr>
      <vt:lpstr>Prime Numbers</vt:lpstr>
      <vt:lpstr>Prime Numbers</vt:lpstr>
      <vt:lpstr>Prime Numbers</vt:lpstr>
      <vt:lpstr>Prime Numbers</vt:lpstr>
      <vt:lpstr>Stacks and Queues</vt:lpstr>
      <vt:lpstr>Stacks and Queues</vt:lpstr>
      <vt:lpstr>Stacks and Queues</vt:lpstr>
      <vt:lpstr>Python</vt:lpstr>
      <vt:lpstr>Comments in Python</vt:lpstr>
      <vt:lpstr>Printing in Python</vt:lpstr>
      <vt:lpstr>Indentation in Python</vt:lpstr>
      <vt:lpstr>IF Statement in Python</vt:lpstr>
      <vt:lpstr>IF Statement in Python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43</cp:revision>
  <dcterms:created xsi:type="dcterms:W3CDTF">2011-11-22T13:33:19Z</dcterms:created>
  <dcterms:modified xsi:type="dcterms:W3CDTF">2017-01-24T23:08:44Z</dcterms:modified>
</cp:coreProperties>
</file>