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8" r:id="rId2"/>
    <p:sldId id="459" r:id="rId3"/>
    <p:sldId id="472" r:id="rId4"/>
    <p:sldId id="474" r:id="rId5"/>
    <p:sldId id="480" r:id="rId6"/>
    <p:sldId id="483" r:id="rId7"/>
    <p:sldId id="488" r:id="rId8"/>
    <p:sldId id="489" r:id="rId9"/>
    <p:sldId id="496" r:id="rId10"/>
    <p:sldId id="490" r:id="rId11"/>
    <p:sldId id="491" r:id="rId12"/>
    <p:sldId id="492" r:id="rId13"/>
    <p:sldId id="493" r:id="rId14"/>
    <p:sldId id="494" r:id="rId15"/>
    <p:sldId id="495" r:id="rId16"/>
    <p:sldId id="504" r:id="rId17"/>
    <p:sldId id="508" r:id="rId18"/>
    <p:sldId id="524" r:id="rId19"/>
    <p:sldId id="520" r:id="rId20"/>
    <p:sldId id="525" r:id="rId21"/>
    <p:sldId id="526" r:id="rId22"/>
    <p:sldId id="531" r:id="rId23"/>
    <p:sldId id="533" r:id="rId24"/>
    <p:sldId id="541" r:id="rId25"/>
    <p:sldId id="542" r:id="rId26"/>
    <p:sldId id="544" r:id="rId27"/>
    <p:sldId id="550" r:id="rId28"/>
    <p:sldId id="553" r:id="rId29"/>
    <p:sldId id="559" r:id="rId30"/>
    <p:sldId id="562" r:id="rId31"/>
    <p:sldId id="564" r:id="rId32"/>
    <p:sldId id="569" r:id="rId33"/>
    <p:sldId id="574" r:id="rId34"/>
    <p:sldId id="586" r:id="rId35"/>
    <p:sldId id="588" r:id="rId36"/>
    <p:sldId id="594" r:id="rId37"/>
    <p:sldId id="596" r:id="rId38"/>
    <p:sldId id="617" r:id="rId39"/>
    <p:sldId id="618" r:id="rId40"/>
    <p:sldId id="626" r:id="rId41"/>
    <p:sldId id="647" r:id="rId42"/>
    <p:sldId id="650" r:id="rId43"/>
    <p:sldId id="651" r:id="rId44"/>
    <p:sldId id="652" r:id="rId45"/>
    <p:sldId id="655" r:id="rId46"/>
    <p:sldId id="677" r:id="rId47"/>
    <p:sldId id="679" r:id="rId48"/>
    <p:sldId id="680" r:id="rId4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21/12/2015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21/12/2015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Introduction to Python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// 7 = “, 10 //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// 7 = “, 10 //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73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// 7 = “, 10 //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32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150990" y="3861048"/>
            <a:ext cx="5688632" cy="266429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w</a:t>
            </a:r>
            <a:r>
              <a:rPr lang="en-IE" sz="2800" dirty="0" smtClean="0">
                <a:solidFill>
                  <a:schemeClr val="tx1"/>
                </a:solidFill>
              </a:rPr>
              <a:t>hich is how many times 7 divides evenly into 10</a:t>
            </a:r>
            <a:endParaRPr lang="en-I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59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DivisionRemainder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print(“10 % 7 = “, 10 %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8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DivisionRemainder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print(“10 % 7 = “, 10 %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2886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DivisionRemainder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print(“10 % 7 = “, 10 % 7)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" name="Oval 2"/>
          <p:cNvSpPr/>
          <p:nvPr/>
        </p:nvSpPr>
        <p:spPr>
          <a:xfrm>
            <a:off x="4150990" y="3861048"/>
            <a:ext cx="5688632" cy="266429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w</a:t>
            </a:r>
            <a:r>
              <a:rPr lang="en-IE" sz="2800" dirty="0" smtClean="0">
                <a:solidFill>
                  <a:schemeClr val="tx1"/>
                </a:solidFill>
              </a:rPr>
              <a:t>hich is what is left over when we divide 7 into 10</a:t>
            </a:r>
            <a:endParaRPr lang="en-I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0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AddOneVariablePrint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print(x + 1)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7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PrintMessage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print(“Please input a message: ”)</a:t>
            </a:r>
          </a:p>
          <a:p>
            <a:pPr marL="0" indent="0">
              <a:buNone/>
            </a:pP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NewMsg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NewMsg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0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ConvertFromCelsiusToFahrenheit</a:t>
            </a:r>
            <a:r>
              <a:rPr lang="en-IE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print(“Please input your temperature in C:”)</a:t>
            </a:r>
          </a:p>
          <a:p>
            <a:pPr marL="0" indent="0">
              <a:buNone/>
            </a:pP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print(“That temperature in F is:”)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*2) + 30)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6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World”)</a:t>
            </a:r>
          </a:p>
        </p:txBody>
      </p:sp>
    </p:spTree>
    <p:extLst>
      <p:ext uri="{BB962C8B-B14F-4D97-AF65-F5344CB8AC3E}">
        <p14:creationId xmlns:p14="http://schemas.microsoft.com/office/powerpoint/2010/main" val="187760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607561"/>
              </p:ext>
            </p:extLst>
          </p:nvPr>
        </p:nvGraphicFramePr>
        <p:xfrm>
          <a:off x="766614" y="764704"/>
          <a:ext cx="10801200" cy="502255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528800"/>
                <a:gridCol w="6244851"/>
                <a:gridCol w="2027549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IE" sz="4000" dirty="0" smtClean="0"/>
                        <a:t>Convert</a:t>
                      </a:r>
                      <a:endParaRPr lang="en-IE" sz="40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4000" dirty="0" smtClean="0"/>
                        <a:t>Description</a:t>
                      </a:r>
                      <a:endParaRPr lang="en-IE" sz="28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4000" dirty="0" smtClean="0"/>
                        <a:t>Result</a:t>
                      </a:r>
                      <a:endParaRPr lang="en-IE" sz="1800" dirty="0" smtClean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15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err="1" smtClean="0">
                          <a:solidFill>
                            <a:schemeClr val="bg1"/>
                          </a:solidFill>
                        </a:rPr>
                        <a:t>int</a:t>
                      </a:r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(x)</a:t>
                      </a:r>
                      <a:endParaRPr lang="en-IE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Convert variable into an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 integer, e.g. </a:t>
                      </a: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x = “10”</a:t>
                      </a:r>
                    </a:p>
                    <a:p>
                      <a:pPr algn="ctr"/>
                      <a:r>
                        <a:rPr lang="en-IE" sz="2800" baseline="0" dirty="0" err="1" smtClean="0">
                          <a:solidFill>
                            <a:schemeClr val="bg1"/>
                          </a:solidFill>
                        </a:rPr>
                        <a:t>int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(x)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38615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float(x)</a:t>
                      </a:r>
                      <a:endParaRPr lang="en-IE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Convert variable into a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 real e.g. </a:t>
                      </a: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x = “10.5”</a:t>
                      </a: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float(x)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10.5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386154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err="1" smtClean="0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(x)</a:t>
                      </a:r>
                      <a:endParaRPr lang="en-IE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bg1"/>
                          </a:solidFill>
                        </a:rPr>
                        <a:t>Convert variable into an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 string, e.g. </a:t>
                      </a: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x = 10</a:t>
                      </a:r>
                    </a:p>
                    <a:p>
                      <a:pPr algn="ctr"/>
                      <a:r>
                        <a:rPr lang="en-IE" sz="2800" baseline="0" dirty="0" err="1" smtClean="0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(x)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8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IE" sz="2800" baseline="0" dirty="0" smtClean="0">
                          <a:solidFill>
                            <a:schemeClr val="bg1"/>
                          </a:solidFill>
                        </a:rPr>
                        <a:t>“10”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16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Using Variables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The following words cannot be used as variable names: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179677"/>
              </p:ext>
            </p:extLst>
          </p:nvPr>
        </p:nvGraphicFramePr>
        <p:xfrm>
          <a:off x="609600" y="2636912"/>
          <a:ext cx="10971215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243"/>
                <a:gridCol w="2194243"/>
                <a:gridCol w="2194243"/>
                <a:gridCol w="2194243"/>
                <a:gridCol w="2194243"/>
              </a:tblGrid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err="1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41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err="1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</a:t>
                      </a:r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E" sz="2400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06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37444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Python: IF statement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In Python the general form of the IF statement is as follows: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STATEMENT(S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993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SimpleIfStatement</a:t>
            </a:r>
            <a:r>
              <a:rPr lang="en-IE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print(“x is bigger”)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print(“y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43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IsOddOrEven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“Please input the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number\n”))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(x % 2) != 0: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odd”)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even”)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2159"/>
              </p:ext>
            </p:extLst>
          </p:nvPr>
        </p:nvGraphicFramePr>
        <p:xfrm>
          <a:off x="2031735" y="720016"/>
          <a:ext cx="8126942" cy="52292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55359"/>
                <a:gridCol w="5071583"/>
              </a:tblGrid>
              <a:tr h="987749">
                <a:tc>
                  <a:txBody>
                    <a:bodyPr/>
                    <a:lstStyle/>
                    <a:p>
                      <a:pPr algn="ctr"/>
                      <a:r>
                        <a:rPr lang="en-IE" sz="3600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Operator</a:t>
                      </a:r>
                      <a:endParaRPr lang="en-IE" sz="3600" b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600" b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en-IE" sz="3600" b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!=</a:t>
                      </a:r>
                      <a:endParaRPr lang="en-IE" sz="36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not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==</a:t>
                      </a:r>
                      <a:endParaRPr lang="en-IE" sz="36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equal to</a:t>
                      </a:r>
                      <a:endParaRPr lang="en-IE" sz="28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&gt;</a:t>
                      </a:r>
                      <a:endParaRPr lang="en-IE" sz="36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greater than</a:t>
                      </a:r>
                      <a:endParaRPr lang="en-IE" sz="28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&lt;</a:t>
                      </a:r>
                      <a:endParaRPr lang="en-IE" sz="36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less than</a:t>
                      </a:r>
                      <a:endParaRPr lang="en-IE" sz="28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&gt;=</a:t>
                      </a:r>
                      <a:endParaRPr lang="en-IE" sz="36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greater than or equal to</a:t>
                      </a:r>
                      <a:endParaRPr lang="en-IE" sz="28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&lt;=</a:t>
                      </a:r>
                      <a:endParaRPr lang="en-IE" sz="36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less than or equal to</a:t>
                      </a:r>
                      <a:endParaRPr lang="en-IE" sz="2800" b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BiggerOfThree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“Please input the first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“Please second the second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third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value\n”))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&gt; b: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a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c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print(a,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“is bigger than”,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b, “ and ”, c)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“is bigger than”,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and ”, c)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print(b,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“is bigger than”,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37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41044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Python: IF-ESIF statement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In Python the general form of the </a:t>
            </a:r>
            <a:r>
              <a:rPr lang="en-IE" dirty="0" smtClean="0">
                <a:solidFill>
                  <a:schemeClr val="bg1"/>
                </a:solidFill>
              </a:rPr>
              <a:t>IF-ESIF </a:t>
            </a:r>
            <a:r>
              <a:rPr lang="en-IE" dirty="0">
                <a:solidFill>
                  <a:schemeClr val="bg1"/>
                </a:solidFill>
              </a:rPr>
              <a:t>statement is as follows: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STATEMENT(S)</a:t>
            </a:r>
          </a:p>
          <a:p>
            <a:pPr marL="0" indent="0">
              <a:buNone/>
            </a:pP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STATEMENT(S)</a:t>
            </a:r>
          </a:p>
          <a:p>
            <a:pPr marL="0" indent="0">
              <a:buNone/>
            </a:pPr>
            <a:r>
              <a:rPr lang="en-IE" sz="2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8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MultiChoiceQuestion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input("Please input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 answer:\n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"a":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"b":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"c":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print("Right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"d":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print("Bad Option")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08421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8" y="2708920"/>
            <a:ext cx="5976664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Python: WHILE loop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WHILE loop works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CONDITION: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HelloWorldProgramJoined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 + “ I’m here”)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68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 a + 1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8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Sum1To5: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otal = 0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+ a  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 = a + 1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5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8" y="2708920"/>
            <a:ext cx="5976664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Python: WHILE loop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The FOR loop works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RANGE: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8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Print1To5For: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range(1,6):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86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82709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6912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Module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 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6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Main Program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4855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To declare an zero-filled array in Python we can do the following:</a:t>
            </a:r>
          </a:p>
          <a:p>
            <a:endParaRPr lang="en-IE" sz="3600" dirty="0" smtClean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[0 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x in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range(8)]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36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85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To declare an array with values in Python:</a:t>
            </a:r>
          </a:p>
          <a:p>
            <a:endParaRPr lang="en-IE" sz="3600" dirty="0" smtClean="0">
              <a:solidFill>
                <a:schemeClr val="bg1"/>
              </a:solidFill>
            </a:endParaRPr>
          </a:p>
          <a:p>
            <a:endParaRPr lang="en-IE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16, 54, 34, 18]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56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HelloWorldProgram10Times: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print(“Hello, World” * 10)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4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SampleArrayProg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16, 54, 34, 18]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range(0,8):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print(Age[a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2748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SequentialSearch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18, 54, 34, 18]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range(0,len(Age)):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Age[a] == 18: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print("User", a, "is 18")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66473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BinarySearch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[16, 18, 23, 31, 33, 34, 46, 54]</a:t>
            </a:r>
          </a:p>
          <a:p>
            <a:pPr marL="0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SearchVal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the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value: "))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 = 0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</a:t>
            </a:r>
          </a:p>
          <a:p>
            <a:pPr marL="0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IsFound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endParaRPr lang="en-IE" sz="1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1 of 3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74356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first &lt;= last and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IsFound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False: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index = (first + last) // 2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Age[index] ==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SearchVal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IsFound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print("Value found")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Age[index] &gt;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SearchVal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last = index - 1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first = index + 1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2 of 3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10231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IsFound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False: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print("Value not in array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839622" y="404664"/>
            <a:ext cx="1800200" cy="122413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Part </a:t>
            </a:r>
            <a:r>
              <a:rPr lang="en-IE" sz="2400" dirty="0"/>
              <a:t>3</a:t>
            </a:r>
            <a:r>
              <a:rPr lang="en-IE" sz="2400" dirty="0" smtClean="0"/>
              <a:t> of 3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65311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Bubblesort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18, 54, 34, 16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range(0,len(Age)):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index in range(0,len(Age)-1):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Age[index+1] &lt; Age[index]: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Age[index+1]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Age[index+1] = Age[index]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Age[index] 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ENDFOR;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426360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SelectionSort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 = [44, 23, 42, 33, 18, 54, 34, 16]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range(0,len(Age)):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endParaRPr lang="en-IE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index in range(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outerindex,len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(Age)):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Age[index] &lt;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index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ENDFOR;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MinValLocation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Age[</a:t>
            </a:r>
            <a:r>
              <a:rPr lang="en-IE" sz="1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outerindex</a:t>
            </a: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print(Age)</a:t>
            </a:r>
          </a:p>
          <a:p>
            <a:pPr marL="0" indent="0">
              <a:buNone/>
            </a:pPr>
            <a:r>
              <a:rPr lang="en-IE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40180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Multi-dimensional 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We declare a multi-dimensional array as follows</a:t>
            </a:r>
            <a:r>
              <a:rPr lang="en-IE" sz="3600" dirty="0" smtClean="0">
                <a:solidFill>
                  <a:schemeClr val="bg1"/>
                </a:solidFill>
              </a:rPr>
              <a:t>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Ages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[[0 for x in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range(8)]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x in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range(8)] 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42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Multi-dimensional Arrays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</a:rPr>
              <a:t>Or like this:</a:t>
            </a: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Ages </a:t>
            </a:r>
            <a:r>
              <a:rPr lang="en-IE" sz="3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[[2,6,3],[7,5,9]]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9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55137"/>
              </p:ext>
            </p:extLst>
          </p:nvPr>
        </p:nvGraphicFramePr>
        <p:xfrm>
          <a:off x="609600" y="692696"/>
          <a:ext cx="10971214" cy="547260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485607"/>
                <a:gridCol w="5485607"/>
              </a:tblGrid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Code</a:t>
                      </a:r>
                      <a:endParaRPr lang="en-IE" sz="3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Description</a:t>
                      </a:r>
                      <a:endParaRPr lang="en-IE" sz="3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\\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backslash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\’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single</a:t>
                      </a:r>
                      <a:r>
                        <a:rPr lang="en-IE" sz="3200" baseline="0" dirty="0" smtClean="0">
                          <a:solidFill>
                            <a:schemeClr val="bg1"/>
                          </a:solidFill>
                        </a:rPr>
                        <a:t> quote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\”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double quote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\a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Play</a:t>
                      </a:r>
                      <a:r>
                        <a:rPr lang="en-IE" sz="3200" baseline="0" dirty="0" smtClean="0">
                          <a:solidFill>
                            <a:schemeClr val="bg1"/>
                          </a:solidFill>
                        </a:rPr>
                        <a:t> a beep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\n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new line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\t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bg1"/>
                          </a:solidFill>
                        </a:rPr>
                        <a:t>Print a tab</a:t>
                      </a:r>
                      <a:endParaRPr lang="en-IE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50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AddingNumbers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print(10 + 7)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8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Some Simple Maths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Division is a lot cooler, we can do three kinds of division,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Regular Division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Integer Division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Division Remainder</a:t>
            </a:r>
          </a:p>
        </p:txBody>
      </p:sp>
    </p:spTree>
    <p:extLst>
      <p:ext uri="{BB962C8B-B14F-4D97-AF65-F5344CB8AC3E}">
        <p14:creationId xmlns:p14="http://schemas.microsoft.com/office/powerpoint/2010/main" val="4014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RegularDivision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 7 = “, 10 /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52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RegularDivision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print(“10 / 7 = “, 10 / 7)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8582" y="4149080"/>
            <a:ext cx="9433048" cy="216024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 smtClean="0">
                <a:solidFill>
                  <a:schemeClr val="tx1"/>
                </a:solidFill>
              </a:rPr>
              <a:t>This should give us: </a:t>
            </a:r>
          </a:p>
          <a:p>
            <a:r>
              <a:rPr lang="en-IE" sz="3200" dirty="0" smtClean="0">
                <a:solidFill>
                  <a:schemeClr val="tx1"/>
                </a:solidFill>
              </a:rPr>
              <a:t>1.428571</a:t>
            </a:r>
            <a:endParaRPr lang="en-I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6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1805</Words>
  <Application>Microsoft Office PowerPoint</Application>
  <PresentationFormat>Custom</PresentationFormat>
  <Paragraphs>520</Paragraphs>
  <Slides>48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Introduction to Python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Simple Maths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Variables</vt:lpstr>
      <vt:lpstr>Python: IF statement</vt:lpstr>
      <vt:lpstr>PowerPoint Presentation</vt:lpstr>
      <vt:lpstr>PowerPoint Presentation</vt:lpstr>
      <vt:lpstr>PowerPoint Presentation</vt:lpstr>
      <vt:lpstr>PowerPoint Presentation</vt:lpstr>
      <vt:lpstr>Python: IF-ESIF statement</vt:lpstr>
      <vt:lpstr>PowerPoint Presentation</vt:lpstr>
      <vt:lpstr>Python: WHILE loop</vt:lpstr>
      <vt:lpstr>PowerPoint Presentation</vt:lpstr>
      <vt:lpstr>PowerPoint Presentation</vt:lpstr>
      <vt:lpstr>Python: WHILE loop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Arrays</vt:lpstr>
      <vt:lpstr>Arrays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Multi-dimensional Arrays</vt:lpstr>
      <vt:lpstr>Multi-dimensional Arrays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84</cp:revision>
  <dcterms:created xsi:type="dcterms:W3CDTF">2011-10-08T11:06:39Z</dcterms:created>
  <dcterms:modified xsi:type="dcterms:W3CDTF">2015-12-21T16:22:25Z</dcterms:modified>
</cp:coreProperties>
</file>