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sldIdLst>
    <p:sldId id="256" r:id="rId2"/>
    <p:sldId id="258" r:id="rId3"/>
    <p:sldId id="268" r:id="rId4"/>
    <p:sldId id="289" r:id="rId5"/>
    <p:sldId id="294"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60" r:id="rId19"/>
    <p:sldId id="386" r:id="rId20"/>
    <p:sldId id="39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29" r:id="rId34"/>
    <p:sldId id="437" r:id="rId35"/>
    <p:sldId id="439" r:id="rId36"/>
    <p:sldId id="452" r:id="rId37"/>
    <p:sldId id="453" r:id="rId38"/>
    <p:sldId id="466" r:id="rId39"/>
    <p:sldId id="467" r:id="rId40"/>
    <p:sldId id="468" r:id="rId41"/>
    <p:sldId id="469" r:id="rId42"/>
    <p:sldId id="470" r:id="rId43"/>
    <p:sldId id="478" r:id="rId44"/>
    <p:sldId id="503" r:id="rId45"/>
    <p:sldId id="504" r:id="rId46"/>
    <p:sldId id="533" r:id="rId47"/>
    <p:sldId id="534" r:id="rId48"/>
    <p:sldId id="535" r:id="rId49"/>
    <p:sldId id="536" r:id="rId50"/>
    <p:sldId id="537" r:id="rId51"/>
    <p:sldId id="538" r:id="rId52"/>
    <p:sldId id="539" r:id="rId53"/>
    <p:sldId id="540" r:id="rId54"/>
    <p:sldId id="541" r:id="rId55"/>
    <p:sldId id="542" r:id="rId56"/>
    <p:sldId id="543" r:id="rId57"/>
    <p:sldId id="544" r:id="rId58"/>
    <p:sldId id="559" r:id="rId59"/>
    <p:sldId id="563" r:id="rId60"/>
    <p:sldId id="564" r:id="rId61"/>
    <p:sldId id="565" r:id="rId62"/>
    <p:sldId id="573" r:id="rId63"/>
    <p:sldId id="574" r:id="rId64"/>
    <p:sldId id="590" r:id="rId65"/>
    <p:sldId id="591" r:id="rId66"/>
    <p:sldId id="592" r:id="rId67"/>
    <p:sldId id="593" r:id="rId68"/>
    <p:sldId id="594" r:id="rId69"/>
    <p:sldId id="595" r:id="rId70"/>
    <p:sldId id="596" r:id="rId71"/>
    <p:sldId id="597" r:id="rId72"/>
    <p:sldId id="607" r:id="rId73"/>
    <p:sldId id="608" r:id="rId74"/>
    <p:sldId id="609" r:id="rId75"/>
    <p:sldId id="610" r:id="rId76"/>
    <p:sldId id="611" r:id="rId77"/>
    <p:sldId id="612" r:id="rId78"/>
    <p:sldId id="614" r:id="rId79"/>
    <p:sldId id="615" r:id="rId80"/>
    <p:sldId id="616" r:id="rId81"/>
    <p:sldId id="617" r:id="rId82"/>
    <p:sldId id="674" r:id="rId83"/>
    <p:sldId id="675" r:id="rId84"/>
    <p:sldId id="676" r:id="rId85"/>
    <p:sldId id="677" r:id="rId86"/>
    <p:sldId id="680" r:id="rId87"/>
    <p:sldId id="691" r:id="rId88"/>
    <p:sldId id="692" r:id="rId89"/>
    <p:sldId id="696" r:id="rId90"/>
    <p:sldId id="698" r:id="rId91"/>
    <p:sldId id="700" r:id="rId92"/>
    <p:sldId id="703" r:id="rId93"/>
    <p:sldId id="704" r:id="rId94"/>
    <p:sldId id="844" r:id="rId95"/>
    <p:sldId id="902" r:id="rId96"/>
    <p:sldId id="986" r:id="rId97"/>
    <p:sldId id="987" r:id="rId98"/>
    <p:sldId id="988" r:id="rId99"/>
    <p:sldId id="989" r:id="rId100"/>
    <p:sldId id="990" r:id="rId101"/>
    <p:sldId id="991" r:id="rId102"/>
    <p:sldId id="992" r:id="rId103"/>
    <p:sldId id="993" r:id="rId104"/>
    <p:sldId id="994" r:id="rId105"/>
    <p:sldId id="995" r:id="rId106"/>
    <p:sldId id="996" r:id="rId107"/>
    <p:sldId id="997" r:id="rId108"/>
    <p:sldId id="998" r:id="rId109"/>
    <p:sldId id="999" r:id="rId110"/>
    <p:sldId id="1000" r:id="rId111"/>
    <p:sldId id="1027" r:id="rId112"/>
    <p:sldId id="1028" r:id="rId113"/>
    <p:sldId id="1032" r:id="rId114"/>
    <p:sldId id="1064" r:id="rId115"/>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80" y="1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BD7CF-CE8D-43B1-B884-D59884E078C3}" type="datetimeFigureOut">
              <a:rPr lang="en-IE" smtClean="0"/>
              <a:t>21/12/2015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C2457-0B7C-48B9-BDD1-92A4A044B45F}" type="slidenum">
              <a:rPr lang="en-IE" smtClean="0"/>
              <a:t>‹#›</a:t>
            </a:fld>
            <a:endParaRPr lang="en-IE"/>
          </a:p>
        </p:txBody>
      </p:sp>
    </p:spTree>
    <p:extLst>
      <p:ext uri="{BB962C8B-B14F-4D97-AF65-F5344CB8AC3E}">
        <p14:creationId xmlns:p14="http://schemas.microsoft.com/office/powerpoint/2010/main" val="2695461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23</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24</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25</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26</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27</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28</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29</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30</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31</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32</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33</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34</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35</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36</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37</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38</a:t>
            </a:fld>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39</a:t>
            </a:fld>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40</a:t>
            </a:fld>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41</a:t>
            </a:fld>
            <a:endParaRPr lang="en-I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42</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a:t>
            </a:fld>
            <a:endParaRPr lang="en-I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43</a:t>
            </a:fld>
            <a:endParaRPr lang="en-I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46</a:t>
            </a:fld>
            <a:endParaRPr lang="en-I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47</a:t>
            </a:fld>
            <a:endParaRPr lang="en-I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48</a:t>
            </a:fld>
            <a:endParaRPr lang="en-I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49</a:t>
            </a:fld>
            <a:endParaRPr lang="en-I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50</a:t>
            </a:fld>
            <a:endParaRPr lang="en-I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51</a:t>
            </a:fld>
            <a:endParaRPr lang="en-I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52</a:t>
            </a:fld>
            <a:endParaRPr lang="en-I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53</a:t>
            </a:fld>
            <a:endParaRPr lang="en-I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54</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a:t>
            </a:fld>
            <a:endParaRPr lang="en-I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55</a:t>
            </a:fld>
            <a:endParaRPr lang="en-I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56</a:t>
            </a:fld>
            <a:endParaRPr lang="en-I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57</a:t>
            </a:fld>
            <a:endParaRPr lang="en-I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382588" y="685800"/>
            <a:ext cx="6092825" cy="34290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08DB42-85B6-4CD3-8BCC-D4BF3EBCF441}" type="slidenum">
              <a:rPr lang="en-US"/>
              <a:pPr fontAlgn="base">
                <a:spcBef>
                  <a:spcPct val="0"/>
                </a:spcBef>
                <a:spcAft>
                  <a:spcPct val="0"/>
                </a:spcAft>
                <a:defRPr/>
              </a:pPr>
              <a:t>111</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382588" y="685800"/>
            <a:ext cx="6092825" cy="3429000"/>
          </a:xfrm>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7160B299-E512-441F-82D5-EE9365743436}" type="slidenum">
              <a:rPr lang="en-US" smtClean="0"/>
              <a:pPr/>
              <a:t>112</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382588" y="685800"/>
            <a:ext cx="6092825" cy="3429000"/>
          </a:xfrm>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6501522A-CB98-438B-ABD6-4620EC4381F2}" type="slidenum">
              <a:rPr lang="en-US" smtClean="0"/>
              <a:pPr/>
              <a:t>113</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18</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19</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20</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21</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22</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21/12/2015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B0FEE-2562-4ECA-8249-9192E51E4D92}" type="datetimeFigureOut">
              <a:rPr lang="en-IE" smtClean="0"/>
              <a:pPr/>
              <a:t>21/12/2015</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26A14-B60D-48C5-98B8-6A8C8E0F7637}"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5400" dirty="0" err="1" smtClean="0"/>
              <a:t>Pseudocode</a:t>
            </a:r>
            <a:r>
              <a:rPr lang="en-IE" sz="5400" dirty="0"/>
              <a:t> </a:t>
            </a:r>
            <a:r>
              <a:rPr lang="en-IE" sz="5400" dirty="0" smtClean="0"/>
              <a:t>(Revision)</a:t>
            </a:r>
            <a:endParaRPr lang="en-IE" sz="5400" dirty="0"/>
          </a:p>
        </p:txBody>
      </p:sp>
      <p:sp>
        <p:nvSpPr>
          <p:cNvPr id="3" name="Subtitle 2"/>
          <p:cNvSpPr>
            <a:spLocks noGrp="1"/>
          </p:cNvSpPr>
          <p:nvPr>
            <p:ph type="subTitle" idx="1"/>
          </p:nvPr>
        </p:nvSpPr>
        <p:spPr/>
        <p:txBody>
          <a:bodyPr/>
          <a:lstStyle/>
          <a:p>
            <a:r>
              <a:rPr lang="en-IE" dirty="0" smtClean="0"/>
              <a:t>Damian Gordon</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863179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We can also say:</a:t>
            </a:r>
          </a:p>
          <a:p>
            <a:endParaRPr lang="en-IE" dirty="0"/>
          </a:p>
          <a:p>
            <a:pPr marL="0" indent="0" algn="ctr">
              <a:buNone/>
            </a:pPr>
            <a:r>
              <a:rPr lang="en-IE" sz="3600" dirty="0">
                <a:latin typeface="Courier New" panose="02070309020205020404" pitchFamily="49" charset="0"/>
                <a:cs typeface="Courier New" panose="02070309020205020404" pitchFamily="49" charset="0"/>
              </a:rPr>
              <a:t>y</a:t>
            </a:r>
            <a:r>
              <a:rPr lang="en-IE" sz="3600" dirty="0" smtClean="0">
                <a:latin typeface="Courier New" panose="02070309020205020404" pitchFamily="49" charset="0"/>
                <a:cs typeface="Courier New" panose="02070309020205020404" pitchFamily="49" charset="0"/>
              </a:rPr>
              <a:t> &lt;- x + 1;</a:t>
            </a:r>
          </a:p>
          <a:p>
            <a:pPr marL="0" indent="0" algn="ctr">
              <a:buNone/>
            </a:pPr>
            <a:endParaRPr lang="en-IE" sz="3600" dirty="0" smtClean="0"/>
          </a:p>
          <a:p>
            <a:pPr marL="0" indent="0">
              <a:buNone/>
            </a:pPr>
            <a:r>
              <a:rPr lang="en-IE" dirty="0"/>
              <a:t>m</a:t>
            </a:r>
            <a:r>
              <a:rPr lang="en-IE" dirty="0" smtClean="0"/>
              <a:t>eans “</a:t>
            </a:r>
            <a:r>
              <a:rPr lang="en-IE" i="1" dirty="0" smtClean="0"/>
              <a:t>Y</a:t>
            </a:r>
            <a:r>
              <a:rPr lang="en-IE" dirty="0" smtClean="0"/>
              <a:t> gets the value of </a:t>
            </a:r>
            <a:r>
              <a:rPr lang="en-IE" i="1" dirty="0" smtClean="0"/>
              <a:t>x plus 1</a:t>
            </a:r>
            <a:r>
              <a:rPr lang="en-IE" dirty="0" smtClean="0"/>
              <a:t>” </a:t>
            </a:r>
          </a:p>
          <a:p>
            <a:pPr marL="0" indent="0">
              <a:buNone/>
            </a:pPr>
            <a:r>
              <a:rPr lang="en-IE" dirty="0"/>
              <a:t> </a:t>
            </a:r>
            <a:r>
              <a:rPr lang="en-IE" dirty="0" smtClean="0"/>
              <a:t>       or “</a:t>
            </a:r>
            <a:r>
              <a:rPr lang="en-IE" i="1" dirty="0" smtClean="0"/>
              <a:t>Y </a:t>
            </a:r>
            <a:r>
              <a:rPr lang="en-IE" dirty="0" smtClean="0"/>
              <a:t>is assigned the value of</a:t>
            </a:r>
            <a:r>
              <a:rPr lang="en-IE" i="1" dirty="0" smtClean="0"/>
              <a:t> x plus 1</a:t>
            </a:r>
            <a:r>
              <a:rPr lang="en-IE" dirty="0" smtClean="0"/>
              <a:t>”</a:t>
            </a:r>
          </a:p>
        </p:txBody>
      </p:sp>
      <p:sp>
        <p:nvSpPr>
          <p:cNvPr id="12" name="Flowchart: Magnetic Disk 11"/>
          <p:cNvSpPr/>
          <p:nvPr/>
        </p:nvSpPr>
        <p:spPr>
          <a:xfrm>
            <a:off x="8495160" y="1556792"/>
            <a:ext cx="1439973"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Y</a:t>
            </a:r>
            <a:endParaRPr lang="en-IE" sz="4000" dirty="0">
              <a:solidFill>
                <a:schemeClr val="tx1"/>
              </a:solidFill>
            </a:endParaRPr>
          </a:p>
        </p:txBody>
      </p:sp>
      <p:sp>
        <p:nvSpPr>
          <p:cNvPr id="13" name="Bent Arrow 12"/>
          <p:cNvSpPr/>
          <p:nvPr/>
        </p:nvSpPr>
        <p:spPr>
          <a:xfrm rot="5400000" flipV="1">
            <a:off x="9455077" y="596764"/>
            <a:ext cx="1008112" cy="1199977"/>
          </a:xfrm>
          <a:prstGeom prst="ben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4" name="Flowchart: Magnetic Disk 13"/>
          <p:cNvSpPr/>
          <p:nvPr/>
        </p:nvSpPr>
        <p:spPr>
          <a:xfrm>
            <a:off x="10607121" y="404664"/>
            <a:ext cx="1247976"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X</a:t>
            </a:r>
            <a:endParaRPr lang="en-IE" sz="4000" dirty="0">
              <a:solidFill>
                <a:schemeClr val="tx1"/>
              </a:solidFill>
            </a:endParaRPr>
          </a:p>
        </p:txBody>
      </p:sp>
      <p:sp>
        <p:nvSpPr>
          <p:cNvPr id="15" name="Rectangle 14"/>
          <p:cNvSpPr/>
          <p:nvPr/>
        </p:nvSpPr>
        <p:spPr>
          <a:xfrm>
            <a:off x="10823255" y="188640"/>
            <a:ext cx="767985"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Flowchart: Magnetic Disk 15"/>
          <p:cNvSpPr/>
          <p:nvPr/>
        </p:nvSpPr>
        <p:spPr>
          <a:xfrm>
            <a:off x="10607121" y="-99392"/>
            <a:ext cx="1247976" cy="936104"/>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a:solidFill>
                  <a:schemeClr val="tx1"/>
                </a:solidFill>
              </a:rPr>
              <a:t>6</a:t>
            </a:r>
          </a:p>
        </p:txBody>
      </p:sp>
      <p:sp>
        <p:nvSpPr>
          <p:cNvPr id="17" name="Rectangle 16"/>
          <p:cNvSpPr/>
          <p:nvPr/>
        </p:nvSpPr>
        <p:spPr>
          <a:xfrm>
            <a:off x="8591159" y="1196752"/>
            <a:ext cx="767985"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Flowchart: Magnetic Disk 17"/>
          <p:cNvSpPr/>
          <p:nvPr/>
        </p:nvSpPr>
        <p:spPr>
          <a:xfrm>
            <a:off x="8399163" y="908720"/>
            <a:ext cx="1247976" cy="1224136"/>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7</a:t>
            </a:r>
            <a:endParaRPr lang="en-IE" sz="4000" dirty="0">
              <a:solidFill>
                <a:schemeClr val="tx1"/>
              </a:solidFill>
            </a:endParaRPr>
          </a:p>
        </p:txBody>
      </p:sp>
      <p:sp>
        <p:nvSpPr>
          <p:cNvPr id="11" name="Rounded Rectangle 10"/>
          <p:cNvSpPr/>
          <p:nvPr/>
        </p:nvSpPr>
        <p:spPr>
          <a:xfrm>
            <a:off x="8975152" y="620688"/>
            <a:ext cx="767985" cy="4320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solidFill>
                  <a:schemeClr val="tx1"/>
                </a:solidFill>
              </a:rPr>
              <a:t>+1</a:t>
            </a:r>
            <a:endParaRPr lang="en-IE" b="1" dirty="0">
              <a:solidFill>
                <a:schemeClr val="tx1"/>
              </a:solidFill>
            </a:endParaRPr>
          </a:p>
        </p:txBody>
      </p:sp>
    </p:spTree>
    <p:extLst>
      <p:ext uri="{BB962C8B-B14F-4D97-AF65-F5344CB8AC3E}">
        <p14:creationId xmlns:p14="http://schemas.microsoft.com/office/powerpoint/2010/main" val="168815167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ient3.jpg"/>
          <p:cNvPicPr>
            <a:picLocks noChangeAspect="1"/>
          </p:cNvPicPr>
          <p:nvPr/>
        </p:nvPicPr>
        <p:blipFill>
          <a:blip r:embed="rId2" cstate="print"/>
          <a:stretch>
            <a:fillRect/>
          </a:stretch>
        </p:blipFill>
        <p:spPr>
          <a:xfrm>
            <a:off x="1103302" y="1700808"/>
            <a:ext cx="10172533" cy="3600400"/>
          </a:xfrm>
          <a:prstGeom prst="rect">
            <a:avLst/>
          </a:prstGeom>
        </p:spPr>
      </p:pic>
      <p:sp>
        <p:nvSpPr>
          <p:cNvPr id="7" name="Rectangle 6"/>
          <p:cNvSpPr/>
          <p:nvPr/>
        </p:nvSpPr>
        <p:spPr>
          <a:xfrm>
            <a:off x="708132" y="2816471"/>
            <a:ext cx="3179117" cy="298879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4" name="Picture 3" descr="19797v1-max-250x250.jpg"/>
          <p:cNvPicPr>
            <a:picLocks noChangeAspect="1"/>
          </p:cNvPicPr>
          <p:nvPr/>
        </p:nvPicPr>
        <p:blipFill>
          <a:blip r:embed="rId3" cstate="print"/>
          <a:stretch>
            <a:fillRect/>
          </a:stretch>
        </p:blipFill>
        <p:spPr>
          <a:xfrm>
            <a:off x="1199300" y="3544788"/>
            <a:ext cx="2755888" cy="1612404"/>
          </a:xfrm>
          <a:prstGeom prst="rect">
            <a:avLst/>
          </a:prstGeom>
        </p:spPr>
      </p:pic>
      <p:sp>
        <p:nvSpPr>
          <p:cNvPr id="5" name="Rectangle 4"/>
          <p:cNvSpPr/>
          <p:nvPr/>
        </p:nvSpPr>
        <p:spPr>
          <a:xfrm>
            <a:off x="1391296" y="2664071"/>
            <a:ext cx="2303956"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54597589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ient3.jpg"/>
          <p:cNvPicPr>
            <a:picLocks noChangeAspect="1"/>
          </p:cNvPicPr>
          <p:nvPr/>
        </p:nvPicPr>
        <p:blipFill>
          <a:blip r:embed="rId2" cstate="print"/>
          <a:stretch>
            <a:fillRect/>
          </a:stretch>
        </p:blipFill>
        <p:spPr>
          <a:xfrm>
            <a:off x="1391297" y="3573016"/>
            <a:ext cx="10172533" cy="3240360"/>
          </a:xfrm>
          <a:prstGeom prst="rect">
            <a:avLst/>
          </a:prstGeom>
        </p:spPr>
      </p:pic>
      <p:pic>
        <p:nvPicPr>
          <p:cNvPr id="7" name="Picture 6" descr="client2.gif"/>
          <p:cNvPicPr>
            <a:picLocks noChangeAspect="1"/>
          </p:cNvPicPr>
          <p:nvPr/>
        </p:nvPicPr>
        <p:blipFill>
          <a:blip r:embed="rId3" cstate="print"/>
          <a:stretch>
            <a:fillRect/>
          </a:stretch>
        </p:blipFill>
        <p:spPr>
          <a:xfrm>
            <a:off x="911306" y="188640"/>
            <a:ext cx="10746462" cy="2664296"/>
          </a:xfrm>
          <a:prstGeom prst="rect">
            <a:avLst/>
          </a:prstGeom>
        </p:spPr>
      </p:pic>
      <p:cxnSp>
        <p:nvCxnSpPr>
          <p:cNvPr id="6" name="Straight Connector 5"/>
          <p:cNvCxnSpPr/>
          <p:nvPr/>
        </p:nvCxnSpPr>
        <p:spPr>
          <a:xfrm flipH="1">
            <a:off x="0" y="2348880"/>
            <a:ext cx="12190413" cy="2088232"/>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7133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ient3.jpg"/>
          <p:cNvPicPr>
            <a:picLocks noChangeAspect="1"/>
          </p:cNvPicPr>
          <p:nvPr/>
        </p:nvPicPr>
        <p:blipFill>
          <a:blip r:embed="rId2" cstate="print"/>
          <a:stretch>
            <a:fillRect/>
          </a:stretch>
        </p:blipFill>
        <p:spPr>
          <a:xfrm>
            <a:off x="1391297" y="3573016"/>
            <a:ext cx="10172533" cy="3240360"/>
          </a:xfrm>
          <a:prstGeom prst="rect">
            <a:avLst/>
          </a:prstGeom>
        </p:spPr>
      </p:pic>
      <p:pic>
        <p:nvPicPr>
          <p:cNvPr id="7" name="Picture 6" descr="client2.gif"/>
          <p:cNvPicPr>
            <a:picLocks noChangeAspect="1"/>
          </p:cNvPicPr>
          <p:nvPr/>
        </p:nvPicPr>
        <p:blipFill>
          <a:blip r:embed="rId3" cstate="print"/>
          <a:stretch>
            <a:fillRect/>
          </a:stretch>
        </p:blipFill>
        <p:spPr>
          <a:xfrm>
            <a:off x="911306" y="188640"/>
            <a:ext cx="10746462" cy="2664296"/>
          </a:xfrm>
          <a:prstGeom prst="rect">
            <a:avLst/>
          </a:prstGeom>
        </p:spPr>
      </p:pic>
      <p:sp>
        <p:nvSpPr>
          <p:cNvPr id="9" name="Oval Callout 8"/>
          <p:cNvSpPr/>
          <p:nvPr/>
        </p:nvSpPr>
        <p:spPr>
          <a:xfrm>
            <a:off x="335317" y="764704"/>
            <a:ext cx="3071941" cy="792088"/>
          </a:xfrm>
          <a:prstGeom prst="wedgeEllipseCallout">
            <a:avLst>
              <a:gd name="adj1" fmla="val 67177"/>
              <a:gd name="adj2" fmla="val 887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Most Processing happens here!</a:t>
            </a:r>
            <a:endParaRPr lang="en-IE" sz="1600" b="1" dirty="0">
              <a:solidFill>
                <a:schemeClr val="tx1"/>
              </a:solidFill>
            </a:endParaRPr>
          </a:p>
        </p:txBody>
      </p:sp>
      <p:cxnSp>
        <p:nvCxnSpPr>
          <p:cNvPr id="6" name="Straight Connector 5"/>
          <p:cNvCxnSpPr/>
          <p:nvPr/>
        </p:nvCxnSpPr>
        <p:spPr>
          <a:xfrm flipH="1">
            <a:off x="0" y="2348880"/>
            <a:ext cx="12190413" cy="2088232"/>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026603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ient3.jpg"/>
          <p:cNvPicPr>
            <a:picLocks noChangeAspect="1"/>
          </p:cNvPicPr>
          <p:nvPr/>
        </p:nvPicPr>
        <p:blipFill>
          <a:blip r:embed="rId2" cstate="print"/>
          <a:stretch>
            <a:fillRect/>
          </a:stretch>
        </p:blipFill>
        <p:spPr>
          <a:xfrm>
            <a:off x="1391297" y="3573016"/>
            <a:ext cx="10172533" cy="3240360"/>
          </a:xfrm>
          <a:prstGeom prst="rect">
            <a:avLst/>
          </a:prstGeom>
        </p:spPr>
      </p:pic>
      <p:sp>
        <p:nvSpPr>
          <p:cNvPr id="4" name="Oval Callout 3"/>
          <p:cNvSpPr/>
          <p:nvPr/>
        </p:nvSpPr>
        <p:spPr>
          <a:xfrm>
            <a:off x="4655234" y="3645024"/>
            <a:ext cx="3071941" cy="792088"/>
          </a:xfrm>
          <a:prstGeom prst="wedgeEllipseCallout">
            <a:avLst>
              <a:gd name="adj1" fmla="val 67177"/>
              <a:gd name="adj2" fmla="val 887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Most Processing happens here!</a:t>
            </a:r>
            <a:endParaRPr lang="en-IE" sz="1600" b="1" dirty="0">
              <a:solidFill>
                <a:schemeClr val="tx1"/>
              </a:solidFill>
            </a:endParaRPr>
          </a:p>
        </p:txBody>
      </p:sp>
      <p:pic>
        <p:nvPicPr>
          <p:cNvPr id="7" name="Picture 6" descr="client2.gif"/>
          <p:cNvPicPr>
            <a:picLocks noChangeAspect="1"/>
          </p:cNvPicPr>
          <p:nvPr/>
        </p:nvPicPr>
        <p:blipFill>
          <a:blip r:embed="rId3" cstate="print"/>
          <a:stretch>
            <a:fillRect/>
          </a:stretch>
        </p:blipFill>
        <p:spPr>
          <a:xfrm>
            <a:off x="911306" y="188640"/>
            <a:ext cx="10746462" cy="2664296"/>
          </a:xfrm>
          <a:prstGeom prst="rect">
            <a:avLst/>
          </a:prstGeom>
        </p:spPr>
      </p:pic>
      <p:sp>
        <p:nvSpPr>
          <p:cNvPr id="9" name="Oval Callout 8"/>
          <p:cNvSpPr/>
          <p:nvPr/>
        </p:nvSpPr>
        <p:spPr>
          <a:xfrm>
            <a:off x="335317" y="764704"/>
            <a:ext cx="3071941" cy="792088"/>
          </a:xfrm>
          <a:prstGeom prst="wedgeEllipseCallout">
            <a:avLst>
              <a:gd name="adj1" fmla="val 67177"/>
              <a:gd name="adj2" fmla="val 887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Most Processing happens here!</a:t>
            </a:r>
            <a:endParaRPr lang="en-IE" sz="1600" b="1" dirty="0">
              <a:solidFill>
                <a:schemeClr val="tx1"/>
              </a:solidFill>
            </a:endParaRPr>
          </a:p>
        </p:txBody>
      </p:sp>
      <p:cxnSp>
        <p:nvCxnSpPr>
          <p:cNvPr id="6" name="Straight Connector 5"/>
          <p:cNvCxnSpPr/>
          <p:nvPr/>
        </p:nvCxnSpPr>
        <p:spPr>
          <a:xfrm flipH="1">
            <a:off x="0" y="2348880"/>
            <a:ext cx="12190413" cy="2088232"/>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1080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02992"/>
            <a:ext cx="10361851" cy="1470025"/>
          </a:xfrm>
        </p:spPr>
        <p:txBody>
          <a:bodyPr>
            <a:normAutofit/>
          </a:bodyPr>
          <a:lstStyle/>
          <a:p>
            <a:r>
              <a:rPr lang="en-IE" dirty="0" smtClean="0"/>
              <a:t>3-Tier Architecture</a:t>
            </a:r>
          </a:p>
        </p:txBody>
      </p:sp>
    </p:spTree>
    <p:extLst>
      <p:ext uri="{BB962C8B-B14F-4D97-AF65-F5344CB8AC3E}">
        <p14:creationId xmlns:p14="http://schemas.microsoft.com/office/powerpoint/2010/main" val="338980524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lient4.gif"/>
          <p:cNvPicPr>
            <a:picLocks noChangeAspect="1"/>
          </p:cNvPicPr>
          <p:nvPr/>
        </p:nvPicPr>
        <p:blipFill>
          <a:blip r:embed="rId2" cstate="print"/>
          <a:stretch>
            <a:fillRect/>
          </a:stretch>
        </p:blipFill>
        <p:spPr>
          <a:xfrm>
            <a:off x="2255280" y="1170444"/>
            <a:ext cx="8568587" cy="3698716"/>
          </a:xfrm>
          <a:prstGeom prst="rect">
            <a:avLst/>
          </a:prstGeom>
        </p:spPr>
      </p:pic>
    </p:spTree>
    <p:extLst>
      <p:ext uri="{BB962C8B-B14F-4D97-AF65-F5344CB8AC3E}">
        <p14:creationId xmlns:p14="http://schemas.microsoft.com/office/powerpoint/2010/main" val="12471060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02992"/>
            <a:ext cx="10361851" cy="1470025"/>
          </a:xfrm>
        </p:spPr>
        <p:txBody>
          <a:bodyPr>
            <a:normAutofit/>
          </a:bodyPr>
          <a:lstStyle/>
          <a:p>
            <a:r>
              <a:rPr lang="en-IE" dirty="0" smtClean="0"/>
              <a:t>N-Tier Architecture</a:t>
            </a:r>
          </a:p>
        </p:txBody>
      </p:sp>
    </p:spTree>
    <p:extLst>
      <p:ext uri="{BB962C8B-B14F-4D97-AF65-F5344CB8AC3E}">
        <p14:creationId xmlns:p14="http://schemas.microsoft.com/office/powerpoint/2010/main" val="55113100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ient5.gif"/>
          <p:cNvPicPr>
            <a:picLocks noChangeAspect="1"/>
          </p:cNvPicPr>
          <p:nvPr/>
        </p:nvPicPr>
        <p:blipFill>
          <a:blip r:embed="rId2" cstate="print"/>
          <a:stretch>
            <a:fillRect/>
          </a:stretch>
        </p:blipFill>
        <p:spPr>
          <a:xfrm>
            <a:off x="1583293" y="1268761"/>
            <a:ext cx="9407846" cy="3799817"/>
          </a:xfrm>
          <a:prstGeom prst="rect">
            <a:avLst/>
          </a:prstGeom>
        </p:spPr>
      </p:pic>
    </p:spTree>
    <p:extLst>
      <p:ext uri="{BB962C8B-B14F-4D97-AF65-F5344CB8AC3E}">
        <p14:creationId xmlns:p14="http://schemas.microsoft.com/office/powerpoint/2010/main" val="215411949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02992"/>
            <a:ext cx="10361851" cy="1470025"/>
          </a:xfrm>
        </p:spPr>
        <p:txBody>
          <a:bodyPr>
            <a:normAutofit/>
          </a:bodyPr>
          <a:lstStyle/>
          <a:p>
            <a:r>
              <a:rPr lang="en-IE" dirty="0" smtClean="0"/>
              <a:t>N-Tier Architecture </a:t>
            </a:r>
            <a:br>
              <a:rPr lang="en-IE" dirty="0" smtClean="0"/>
            </a:br>
            <a:r>
              <a:rPr lang="en-IE" dirty="0" smtClean="0"/>
              <a:t>with Server Load Balancing</a:t>
            </a:r>
          </a:p>
        </p:txBody>
      </p:sp>
    </p:spTree>
    <p:extLst>
      <p:ext uri="{BB962C8B-B14F-4D97-AF65-F5344CB8AC3E}">
        <p14:creationId xmlns:p14="http://schemas.microsoft.com/office/powerpoint/2010/main" val="180126654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ient6.gif"/>
          <p:cNvPicPr>
            <a:picLocks noChangeAspect="1"/>
          </p:cNvPicPr>
          <p:nvPr/>
        </p:nvPicPr>
        <p:blipFill>
          <a:blip r:embed="rId2" cstate="print"/>
          <a:stretch>
            <a:fillRect/>
          </a:stretch>
        </p:blipFill>
        <p:spPr>
          <a:xfrm>
            <a:off x="1007304" y="1192691"/>
            <a:ext cx="10440486" cy="4756589"/>
          </a:xfrm>
          <a:prstGeom prst="rect">
            <a:avLst/>
          </a:prstGeom>
        </p:spPr>
      </p:pic>
    </p:spTree>
    <p:extLst>
      <p:ext uri="{BB962C8B-B14F-4D97-AF65-F5344CB8AC3E}">
        <p14:creationId xmlns:p14="http://schemas.microsoft.com/office/powerpoint/2010/main" val="3648462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normAutofit/>
          </a:bodyPr>
          <a:lstStyle/>
          <a:p>
            <a:r>
              <a:rPr lang="en-IE" dirty="0" smtClean="0"/>
              <a:t>All of these variables are integers</a:t>
            </a:r>
          </a:p>
          <a:p>
            <a:r>
              <a:rPr lang="en-IE" dirty="0" smtClean="0"/>
              <a:t>They are all whole numbers</a:t>
            </a:r>
          </a:p>
          <a:p>
            <a:endParaRPr lang="en-IE" dirty="0" smtClean="0"/>
          </a:p>
        </p:txBody>
      </p:sp>
    </p:spTree>
    <p:extLst>
      <p:ext uri="{BB962C8B-B14F-4D97-AF65-F5344CB8AC3E}">
        <p14:creationId xmlns:p14="http://schemas.microsoft.com/office/powerpoint/2010/main" val="199318713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dirty="0">
                <a:latin typeface="+mj-lt"/>
              </a:rPr>
              <a:t> </a:t>
            </a:r>
          </a:p>
          <a:p>
            <a:endParaRPr lang="en-GB" altLang="en-US"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0412" cy="6858000"/>
          </a:xfrm>
          <a:prstGeom prst="rect">
            <a:avLst/>
          </a:prstGeom>
        </p:spPr>
      </p:pic>
    </p:spTree>
    <p:extLst>
      <p:ext uri="{BB962C8B-B14F-4D97-AF65-F5344CB8AC3E}">
        <p14:creationId xmlns:p14="http://schemas.microsoft.com/office/powerpoint/2010/main" val="3698563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dirty="0" smtClean="0"/>
              <a:t>Universal Design</a:t>
            </a:r>
            <a:endParaRPr lang="en-US" dirty="0"/>
          </a:p>
        </p:txBody>
      </p:sp>
      <p:sp>
        <p:nvSpPr>
          <p:cNvPr id="23554" name="Content Placeholder 2"/>
          <p:cNvSpPr>
            <a:spLocks noGrp="1"/>
          </p:cNvSpPr>
          <p:nvPr>
            <p:ph idx="1"/>
          </p:nvPr>
        </p:nvSpPr>
        <p:spPr/>
        <p:txBody>
          <a:bodyPr/>
          <a:lstStyle/>
          <a:p>
            <a:pPr eaLnBrk="1" hangingPunct="1"/>
            <a:r>
              <a:rPr lang="en-IE" smtClean="0"/>
              <a:t>Universal Design means…</a:t>
            </a:r>
          </a:p>
          <a:p>
            <a:pPr lvl="1" eaLnBrk="1" hangingPunct="1"/>
            <a:r>
              <a:rPr lang="en-IE" smtClean="0"/>
              <a:t>Design Once</a:t>
            </a:r>
          </a:p>
          <a:p>
            <a:pPr lvl="1" eaLnBrk="1" hangingPunct="1"/>
            <a:r>
              <a:rPr lang="en-IE" smtClean="0"/>
              <a:t>Include All</a:t>
            </a:r>
          </a:p>
          <a:p>
            <a:pPr eaLnBrk="1" hangingPunct="1"/>
            <a:r>
              <a:rPr lang="en-IE" smtClean="0"/>
              <a:t>It is not (just) about disability</a:t>
            </a:r>
          </a:p>
          <a:p>
            <a:pPr eaLnBrk="1" hangingPunct="1"/>
            <a:r>
              <a:rPr lang="en-IE" smtClean="0"/>
              <a:t>It is about </a:t>
            </a:r>
            <a:r>
              <a:rPr lang="en-IE" b="1" smtClean="0"/>
              <a:t>usability for all</a:t>
            </a:r>
            <a:endParaRPr lang="en-US" b="1" smtClean="0"/>
          </a:p>
        </p:txBody>
      </p:sp>
    </p:spTree>
    <p:extLst>
      <p:ext uri="{BB962C8B-B14F-4D97-AF65-F5344CB8AC3E}">
        <p14:creationId xmlns:p14="http://schemas.microsoft.com/office/powerpoint/2010/main" val="115965184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IE" smtClean="0"/>
              <a:t>Universal Design</a:t>
            </a:r>
            <a:endParaRPr lang="en-US" smtClean="0"/>
          </a:p>
        </p:txBody>
      </p:sp>
      <p:sp>
        <p:nvSpPr>
          <p:cNvPr id="5123" name="Content Placeholder 2"/>
          <p:cNvSpPr>
            <a:spLocks noGrp="1"/>
          </p:cNvSpPr>
          <p:nvPr>
            <p:ph idx="1"/>
          </p:nvPr>
        </p:nvSpPr>
        <p:spPr/>
        <p:txBody>
          <a:bodyPr/>
          <a:lstStyle/>
          <a:p>
            <a:r>
              <a:rPr lang="en-US" sz="2400" smtClean="0"/>
              <a:t>Inclusive Design</a:t>
            </a:r>
          </a:p>
          <a:p>
            <a:r>
              <a:rPr lang="en-US" sz="2400" smtClean="0"/>
              <a:t>Design for All</a:t>
            </a:r>
          </a:p>
          <a:p>
            <a:r>
              <a:rPr lang="en-US" sz="2400" smtClean="0"/>
              <a:t>User Needs Design</a:t>
            </a:r>
          </a:p>
          <a:p>
            <a:r>
              <a:rPr lang="en-US" sz="2400" smtClean="0"/>
              <a:t>User-Centred Design</a:t>
            </a:r>
          </a:p>
          <a:p>
            <a:r>
              <a:rPr lang="en-US" sz="2400" smtClean="0"/>
              <a:t>Human-Centred Design</a:t>
            </a:r>
          </a:p>
          <a:p>
            <a:r>
              <a:rPr lang="en-US" sz="2400" smtClean="0"/>
              <a:t>Barrier-Free Design</a:t>
            </a:r>
          </a:p>
          <a:p>
            <a:r>
              <a:rPr lang="en-US" sz="2400" smtClean="0"/>
              <a:t>Accessible Design</a:t>
            </a:r>
          </a:p>
          <a:p>
            <a:r>
              <a:rPr lang="en-US" sz="2400" smtClean="0"/>
              <a:t>Adaptable Design</a:t>
            </a:r>
          </a:p>
          <a:p>
            <a:r>
              <a:rPr lang="en-US" sz="2400" smtClean="0"/>
              <a:t>Transgenerational design</a:t>
            </a:r>
          </a:p>
          <a:p>
            <a:r>
              <a:rPr lang="en-US" sz="2400" smtClean="0"/>
              <a:t>Design for a Broader Average</a:t>
            </a:r>
          </a:p>
          <a:p>
            <a:endParaRPr lang="en-US" sz="2400" smtClean="0"/>
          </a:p>
        </p:txBody>
      </p:sp>
    </p:spTree>
    <p:extLst>
      <p:ext uri="{BB962C8B-B14F-4D97-AF65-F5344CB8AC3E}">
        <p14:creationId xmlns:p14="http://schemas.microsoft.com/office/powerpoint/2010/main" val="104078266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The Principles of Universal Design</a:t>
            </a:r>
          </a:p>
        </p:txBody>
      </p:sp>
      <p:sp>
        <p:nvSpPr>
          <p:cNvPr id="9219" name="Content Placeholder 2"/>
          <p:cNvSpPr>
            <a:spLocks noGrp="1"/>
          </p:cNvSpPr>
          <p:nvPr>
            <p:ph idx="1"/>
          </p:nvPr>
        </p:nvSpPr>
        <p:spPr/>
        <p:txBody>
          <a:bodyPr/>
          <a:lstStyle/>
          <a:p>
            <a:pPr marL="514350" indent="-514350">
              <a:buFont typeface="Calibri" pitchFamily="34" charset="0"/>
              <a:buAutoNum type="arabicPeriod"/>
            </a:pPr>
            <a:r>
              <a:rPr lang="en-US" smtClean="0"/>
              <a:t>Equitable Use</a:t>
            </a:r>
          </a:p>
          <a:p>
            <a:pPr marL="514350" indent="-514350">
              <a:buFont typeface="Calibri" pitchFamily="34" charset="0"/>
              <a:buAutoNum type="arabicPeriod"/>
            </a:pPr>
            <a:r>
              <a:rPr lang="en-US" smtClean="0"/>
              <a:t>Flexibility in Use</a:t>
            </a:r>
          </a:p>
          <a:p>
            <a:pPr marL="514350" indent="-514350">
              <a:buFont typeface="Calibri" pitchFamily="34" charset="0"/>
              <a:buAutoNum type="arabicPeriod"/>
            </a:pPr>
            <a:r>
              <a:rPr lang="en-US" smtClean="0"/>
              <a:t>Simple and Intuitive</a:t>
            </a:r>
          </a:p>
          <a:p>
            <a:pPr marL="514350" indent="-514350">
              <a:buFont typeface="Calibri" pitchFamily="34" charset="0"/>
              <a:buAutoNum type="arabicPeriod"/>
            </a:pPr>
            <a:r>
              <a:rPr lang="en-US" smtClean="0"/>
              <a:t>Perceptible Information</a:t>
            </a:r>
          </a:p>
          <a:p>
            <a:pPr marL="514350" indent="-514350">
              <a:buFont typeface="Calibri" pitchFamily="34" charset="0"/>
              <a:buAutoNum type="arabicPeriod"/>
            </a:pPr>
            <a:r>
              <a:rPr lang="en-US" smtClean="0"/>
              <a:t>Tolerance for Error</a:t>
            </a:r>
          </a:p>
          <a:p>
            <a:pPr marL="514350" indent="-514350">
              <a:buFont typeface="Calibri" pitchFamily="34" charset="0"/>
              <a:buAutoNum type="arabicPeriod"/>
            </a:pPr>
            <a:r>
              <a:rPr lang="en-US" smtClean="0"/>
              <a:t>Low Physical Effort</a:t>
            </a:r>
          </a:p>
          <a:p>
            <a:pPr marL="514350" indent="-514350">
              <a:buFont typeface="Calibri" pitchFamily="34" charset="0"/>
              <a:buAutoNum type="arabicPeriod"/>
            </a:pPr>
            <a:r>
              <a:rPr lang="en-US" smtClean="0"/>
              <a:t>Size and Space for Approach and Use</a:t>
            </a:r>
          </a:p>
        </p:txBody>
      </p:sp>
    </p:spTree>
    <p:extLst>
      <p:ext uri="{BB962C8B-B14F-4D97-AF65-F5344CB8AC3E}">
        <p14:creationId xmlns:p14="http://schemas.microsoft.com/office/powerpoint/2010/main" val="284609537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IE" dirty="0" smtClean="0"/>
              <a:t>Timeline of Methodologies</a:t>
            </a:r>
            <a:endParaRPr lang="en-IE" dirty="0"/>
          </a:p>
        </p:txBody>
      </p:sp>
      <p:sp>
        <p:nvSpPr>
          <p:cNvPr id="8" name="Rectangle 3"/>
          <p:cNvSpPr>
            <a:spLocks noChangeArrowheads="1"/>
          </p:cNvSpPr>
          <p:nvPr/>
        </p:nvSpPr>
        <p:spPr bwMode="auto">
          <a:xfrm>
            <a:off x="815307" y="1989138"/>
            <a:ext cx="10655797" cy="4114800"/>
          </a:xfrm>
          <a:prstGeom prst="rect">
            <a:avLst/>
          </a:prstGeom>
          <a:noFill/>
          <a:ln w="9525">
            <a:noFill/>
            <a:miter lim="800000"/>
            <a:headEnd/>
            <a:tailEnd/>
          </a:ln>
        </p:spPr>
        <p:txBody>
          <a:bodyPr/>
          <a:lstStyle/>
          <a:p>
            <a:pPr marL="447675" indent="-447675" eaLnBrk="1" hangingPunct="1">
              <a:spcBef>
                <a:spcPct val="20000"/>
              </a:spcBef>
              <a:buClr>
                <a:schemeClr val="accent1"/>
              </a:buClr>
              <a:buSzPct val="70000"/>
              <a:buFont typeface="Wingdings" pitchFamily="2" charset="2"/>
              <a:buNone/>
            </a:pPr>
            <a:endParaRPr lang="en-IE" sz="2800" dirty="0"/>
          </a:p>
          <a:p>
            <a:pPr marL="447675" indent="-447675" eaLnBrk="1" hangingPunct="1">
              <a:spcBef>
                <a:spcPct val="20000"/>
              </a:spcBef>
              <a:buClr>
                <a:schemeClr val="accent1"/>
              </a:buClr>
              <a:buSzPct val="70000"/>
              <a:buFont typeface="Wingdings" pitchFamily="2" charset="2"/>
              <a:buNone/>
            </a:pPr>
            <a:r>
              <a:rPr lang="en-IE" sz="2800" dirty="0"/>
              <a:t>1950s         </a:t>
            </a:r>
            <a:r>
              <a:rPr lang="en-IE" sz="2800" dirty="0" smtClean="0"/>
              <a:t>Code </a:t>
            </a:r>
            <a:r>
              <a:rPr lang="en-IE" sz="2800" dirty="0"/>
              <a:t>&amp; Fix</a:t>
            </a:r>
          </a:p>
          <a:p>
            <a:pPr marL="447675" indent="-447675" eaLnBrk="1" hangingPunct="1">
              <a:spcBef>
                <a:spcPct val="20000"/>
              </a:spcBef>
              <a:buClr>
                <a:schemeClr val="accent1"/>
              </a:buClr>
              <a:buSzPct val="70000"/>
              <a:buFont typeface="Wingdings" pitchFamily="2" charset="2"/>
              <a:buNone/>
            </a:pPr>
            <a:r>
              <a:rPr lang="en-IE" sz="2800" dirty="0"/>
              <a:t>1960s         </a:t>
            </a:r>
            <a:r>
              <a:rPr lang="en-IE" sz="2800" dirty="0" smtClean="0"/>
              <a:t>Design-Code-Test-Maintain</a:t>
            </a:r>
            <a:endParaRPr lang="en-IE" sz="2800" dirty="0"/>
          </a:p>
          <a:p>
            <a:pPr marL="447675" indent="-447675" eaLnBrk="1" hangingPunct="1">
              <a:spcBef>
                <a:spcPct val="20000"/>
              </a:spcBef>
              <a:buClr>
                <a:schemeClr val="accent1"/>
              </a:buClr>
              <a:buSzPct val="70000"/>
              <a:buFont typeface="Wingdings" pitchFamily="2" charset="2"/>
              <a:buNone/>
            </a:pPr>
            <a:r>
              <a:rPr lang="en-IE" sz="2800" dirty="0"/>
              <a:t>1970s         </a:t>
            </a:r>
            <a:r>
              <a:rPr lang="en-IE" sz="2800" dirty="0" smtClean="0"/>
              <a:t>Waterfall </a:t>
            </a:r>
            <a:r>
              <a:rPr lang="en-IE" sz="2800" dirty="0"/>
              <a:t>Model</a:t>
            </a:r>
          </a:p>
          <a:p>
            <a:pPr marL="447675" indent="-447675" eaLnBrk="1" hangingPunct="1">
              <a:spcBef>
                <a:spcPct val="20000"/>
              </a:spcBef>
              <a:buClr>
                <a:schemeClr val="accent1"/>
              </a:buClr>
              <a:buSzPct val="70000"/>
              <a:buFont typeface="Wingdings" pitchFamily="2" charset="2"/>
              <a:buNone/>
            </a:pPr>
            <a:r>
              <a:rPr lang="en-IE" sz="2800" dirty="0"/>
              <a:t>1980s         </a:t>
            </a:r>
            <a:r>
              <a:rPr lang="en-IE" sz="2800" dirty="0" smtClean="0"/>
              <a:t>Spiral </a:t>
            </a:r>
            <a:r>
              <a:rPr lang="en-IE" sz="2800" dirty="0"/>
              <a:t>Model</a:t>
            </a:r>
          </a:p>
          <a:p>
            <a:pPr marL="447675" indent="-447675" eaLnBrk="1" hangingPunct="1">
              <a:spcBef>
                <a:spcPct val="20000"/>
              </a:spcBef>
              <a:buClr>
                <a:schemeClr val="accent1"/>
              </a:buClr>
              <a:buSzPct val="70000"/>
              <a:buFont typeface="Wingdings" pitchFamily="2" charset="2"/>
              <a:buNone/>
            </a:pPr>
            <a:r>
              <a:rPr lang="en-IE" sz="2800" dirty="0"/>
              <a:t>1990s         </a:t>
            </a:r>
            <a:r>
              <a:rPr lang="en-IE" sz="2800" dirty="0" smtClean="0"/>
              <a:t>V-Model/</a:t>
            </a:r>
            <a:r>
              <a:rPr lang="en-IE" sz="2800" u="sng" dirty="0" smtClean="0"/>
              <a:t>R</a:t>
            </a:r>
            <a:r>
              <a:rPr lang="en-IE" sz="2800" dirty="0" smtClean="0"/>
              <a:t>apid </a:t>
            </a:r>
            <a:r>
              <a:rPr lang="en-IE" sz="2800" u="sng" dirty="0"/>
              <a:t>A</a:t>
            </a:r>
            <a:r>
              <a:rPr lang="en-IE" sz="2800" dirty="0"/>
              <a:t>pplication </a:t>
            </a:r>
            <a:r>
              <a:rPr lang="en-IE" sz="2800" u="sng" dirty="0" smtClean="0"/>
              <a:t>D</a:t>
            </a:r>
            <a:r>
              <a:rPr lang="en-IE" sz="2800" dirty="0" smtClean="0"/>
              <a:t>evelopment</a:t>
            </a:r>
            <a:endParaRPr lang="en-IE" sz="2800" dirty="0"/>
          </a:p>
          <a:p>
            <a:pPr marL="447675" indent="-447675" eaLnBrk="1" hangingPunct="1">
              <a:spcBef>
                <a:spcPct val="20000"/>
              </a:spcBef>
              <a:buClr>
                <a:schemeClr val="accent1"/>
              </a:buClr>
              <a:buSzPct val="70000"/>
              <a:buFont typeface="Wingdings" pitchFamily="2" charset="2"/>
              <a:buNone/>
            </a:pPr>
            <a:r>
              <a:rPr lang="en-IE" sz="2800" dirty="0"/>
              <a:t>2000s         </a:t>
            </a:r>
            <a:r>
              <a:rPr lang="en-IE" sz="2800" dirty="0" smtClean="0"/>
              <a:t>Agile </a:t>
            </a:r>
            <a:r>
              <a:rPr lang="en-IE" sz="2800" dirty="0"/>
              <a:t>Methods</a:t>
            </a:r>
            <a:endParaRPr lang="en-GB" sz="2800" dirty="0"/>
          </a:p>
        </p:txBody>
      </p:sp>
      <p:sp>
        <p:nvSpPr>
          <p:cNvPr id="9" name="AutoShape 4"/>
          <p:cNvSpPr>
            <a:spLocks noChangeArrowheads="1"/>
          </p:cNvSpPr>
          <p:nvPr/>
        </p:nvSpPr>
        <p:spPr bwMode="auto">
          <a:xfrm>
            <a:off x="1774726" y="2278064"/>
            <a:ext cx="720080" cy="4319587"/>
          </a:xfrm>
          <a:prstGeom prst="downArrow">
            <a:avLst>
              <a:gd name="adj1" fmla="val 50000"/>
              <a:gd name="adj2" fmla="val 115297"/>
            </a:avLst>
          </a:prstGeom>
          <a:solidFill>
            <a:schemeClr val="tx1"/>
          </a:solidFill>
          <a:ln w="9525">
            <a:solidFill>
              <a:schemeClr val="tx1"/>
            </a:solidFill>
            <a:miter lim="800000"/>
            <a:headEnd/>
            <a:tailEnd/>
          </a:ln>
        </p:spPr>
        <p:txBody>
          <a:bodyPr wrap="none" anchor="ctr"/>
          <a:lstStyle/>
          <a:p>
            <a:endParaRPr lang="en-IE"/>
          </a:p>
        </p:txBody>
      </p:sp>
      <p:sp>
        <p:nvSpPr>
          <p:cNvPr id="10" name="Line 5"/>
          <p:cNvSpPr>
            <a:spLocks noChangeShapeType="1"/>
          </p:cNvSpPr>
          <p:nvPr/>
        </p:nvSpPr>
        <p:spPr bwMode="auto">
          <a:xfrm>
            <a:off x="1199995" y="2997200"/>
            <a:ext cx="10078255" cy="0"/>
          </a:xfrm>
          <a:prstGeom prst="line">
            <a:avLst/>
          </a:prstGeom>
          <a:noFill/>
          <a:ln w="57150">
            <a:solidFill>
              <a:schemeClr val="tx1"/>
            </a:solidFill>
            <a:round/>
            <a:headEnd/>
            <a:tailEnd/>
          </a:ln>
        </p:spPr>
        <p:txBody>
          <a:bodyPr/>
          <a:lstStyle/>
          <a:p>
            <a:endParaRPr lang="en-IE"/>
          </a:p>
        </p:txBody>
      </p:sp>
      <p:sp>
        <p:nvSpPr>
          <p:cNvPr id="11" name="Line 6"/>
          <p:cNvSpPr>
            <a:spLocks noChangeShapeType="1"/>
          </p:cNvSpPr>
          <p:nvPr/>
        </p:nvSpPr>
        <p:spPr bwMode="auto">
          <a:xfrm>
            <a:off x="1199995" y="3500438"/>
            <a:ext cx="10078255" cy="0"/>
          </a:xfrm>
          <a:prstGeom prst="line">
            <a:avLst/>
          </a:prstGeom>
          <a:noFill/>
          <a:ln w="57150">
            <a:solidFill>
              <a:schemeClr val="tx1"/>
            </a:solidFill>
            <a:round/>
            <a:headEnd/>
            <a:tailEnd/>
          </a:ln>
        </p:spPr>
        <p:txBody>
          <a:bodyPr/>
          <a:lstStyle/>
          <a:p>
            <a:endParaRPr lang="en-IE"/>
          </a:p>
        </p:txBody>
      </p:sp>
      <p:sp>
        <p:nvSpPr>
          <p:cNvPr id="12" name="Line 7"/>
          <p:cNvSpPr>
            <a:spLocks noChangeShapeType="1"/>
          </p:cNvSpPr>
          <p:nvPr/>
        </p:nvSpPr>
        <p:spPr bwMode="auto">
          <a:xfrm>
            <a:off x="1199995" y="4005263"/>
            <a:ext cx="10078255" cy="0"/>
          </a:xfrm>
          <a:prstGeom prst="line">
            <a:avLst/>
          </a:prstGeom>
          <a:noFill/>
          <a:ln w="57150">
            <a:solidFill>
              <a:schemeClr val="tx1"/>
            </a:solidFill>
            <a:round/>
            <a:headEnd/>
            <a:tailEnd/>
          </a:ln>
        </p:spPr>
        <p:txBody>
          <a:bodyPr/>
          <a:lstStyle/>
          <a:p>
            <a:endParaRPr lang="en-IE"/>
          </a:p>
        </p:txBody>
      </p:sp>
      <p:sp>
        <p:nvSpPr>
          <p:cNvPr id="13" name="Line 8"/>
          <p:cNvSpPr>
            <a:spLocks noChangeShapeType="1"/>
          </p:cNvSpPr>
          <p:nvPr/>
        </p:nvSpPr>
        <p:spPr bwMode="auto">
          <a:xfrm>
            <a:off x="1199995" y="4581525"/>
            <a:ext cx="10078255" cy="0"/>
          </a:xfrm>
          <a:prstGeom prst="line">
            <a:avLst/>
          </a:prstGeom>
          <a:noFill/>
          <a:ln w="57150">
            <a:solidFill>
              <a:schemeClr val="tx1"/>
            </a:solidFill>
            <a:round/>
            <a:headEnd/>
            <a:tailEnd/>
          </a:ln>
        </p:spPr>
        <p:txBody>
          <a:bodyPr/>
          <a:lstStyle/>
          <a:p>
            <a:endParaRPr lang="en-IE"/>
          </a:p>
        </p:txBody>
      </p:sp>
      <p:sp>
        <p:nvSpPr>
          <p:cNvPr id="14" name="Line 9"/>
          <p:cNvSpPr>
            <a:spLocks noChangeShapeType="1"/>
          </p:cNvSpPr>
          <p:nvPr/>
        </p:nvSpPr>
        <p:spPr bwMode="auto">
          <a:xfrm>
            <a:off x="1199995" y="5084763"/>
            <a:ext cx="10078255" cy="0"/>
          </a:xfrm>
          <a:prstGeom prst="line">
            <a:avLst/>
          </a:prstGeom>
          <a:noFill/>
          <a:ln w="57150">
            <a:solidFill>
              <a:schemeClr val="tx1"/>
            </a:solidFill>
            <a:round/>
            <a:headEnd/>
            <a:tailEnd/>
          </a:ln>
        </p:spPr>
        <p:txBody>
          <a:bodyPr/>
          <a:lstStyle/>
          <a:p>
            <a:endParaRPr lang="en-IE"/>
          </a:p>
        </p:txBody>
      </p:sp>
    </p:spTree>
    <p:extLst>
      <p:ext uri="{BB962C8B-B14F-4D97-AF65-F5344CB8AC3E}">
        <p14:creationId xmlns:p14="http://schemas.microsoft.com/office/powerpoint/2010/main" val="1458564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Let’s look at numbers with decimal points:</a:t>
            </a:r>
          </a:p>
          <a:p>
            <a:endParaRPr lang="en-IE" dirty="0"/>
          </a:p>
          <a:p>
            <a:pPr marL="0" indent="0" algn="ctr">
              <a:buNone/>
            </a:pPr>
            <a:r>
              <a:rPr lang="en-IE" sz="3600" dirty="0" smtClean="0">
                <a:latin typeface="Courier New" panose="02070309020205020404" pitchFamily="49" charset="0"/>
                <a:cs typeface="Courier New" panose="02070309020205020404" pitchFamily="49" charset="0"/>
              </a:rPr>
              <a:t>P &lt;- 3.14159;</a:t>
            </a:r>
          </a:p>
          <a:p>
            <a:pPr marL="0" indent="0" algn="ctr">
              <a:buNone/>
            </a:pPr>
            <a:endParaRPr lang="en-IE" sz="3600" dirty="0" smtClean="0"/>
          </a:p>
          <a:p>
            <a:pPr marL="0" indent="0">
              <a:buNone/>
            </a:pPr>
            <a:r>
              <a:rPr lang="en-IE" dirty="0"/>
              <a:t>m</a:t>
            </a:r>
            <a:r>
              <a:rPr lang="en-IE" dirty="0" smtClean="0"/>
              <a:t>eans “</a:t>
            </a:r>
            <a:r>
              <a:rPr lang="en-IE" i="1" dirty="0" smtClean="0"/>
              <a:t>p</a:t>
            </a:r>
            <a:r>
              <a:rPr lang="en-IE" dirty="0" smtClean="0"/>
              <a:t> gets the value of </a:t>
            </a:r>
            <a:r>
              <a:rPr lang="en-IE" i="1" dirty="0" smtClean="0"/>
              <a:t>3.14159</a:t>
            </a:r>
            <a:r>
              <a:rPr lang="en-IE" dirty="0" smtClean="0"/>
              <a:t>” </a:t>
            </a:r>
          </a:p>
          <a:p>
            <a:pPr marL="0" indent="0">
              <a:buNone/>
            </a:pPr>
            <a:r>
              <a:rPr lang="en-IE" dirty="0"/>
              <a:t> </a:t>
            </a:r>
            <a:r>
              <a:rPr lang="en-IE" dirty="0" smtClean="0"/>
              <a:t>       or “</a:t>
            </a:r>
            <a:r>
              <a:rPr lang="en-IE" i="1" dirty="0" smtClean="0"/>
              <a:t>p</a:t>
            </a:r>
            <a:r>
              <a:rPr lang="en-IE" dirty="0" smtClean="0"/>
              <a:t> is assigned the value of </a:t>
            </a:r>
            <a:r>
              <a:rPr lang="en-IE" i="1" dirty="0"/>
              <a:t>3.14159</a:t>
            </a:r>
            <a:r>
              <a:rPr lang="en-IE" dirty="0"/>
              <a:t>”</a:t>
            </a:r>
            <a:endParaRPr lang="en-IE" dirty="0" smtClean="0"/>
          </a:p>
        </p:txBody>
      </p:sp>
    </p:spTree>
    <p:extLst>
      <p:ext uri="{BB962C8B-B14F-4D97-AF65-F5344CB8AC3E}">
        <p14:creationId xmlns:p14="http://schemas.microsoft.com/office/powerpoint/2010/main" val="3326795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We should really give this a better name:</a:t>
            </a:r>
          </a:p>
          <a:p>
            <a:endParaRPr lang="en-IE" dirty="0"/>
          </a:p>
          <a:p>
            <a:pPr marL="0" indent="0" algn="ctr">
              <a:buNone/>
            </a:pPr>
            <a:r>
              <a:rPr lang="en-IE" sz="3600" dirty="0" smtClean="0">
                <a:latin typeface="Courier New" panose="02070309020205020404" pitchFamily="49" charset="0"/>
                <a:cs typeface="Courier New" panose="02070309020205020404" pitchFamily="49" charset="0"/>
              </a:rPr>
              <a:t>Pi &lt;- 3.14159;</a:t>
            </a:r>
          </a:p>
          <a:p>
            <a:pPr marL="0" indent="0" algn="ctr">
              <a:buNone/>
            </a:pPr>
            <a:endParaRPr lang="en-IE" sz="3600" dirty="0" smtClean="0"/>
          </a:p>
          <a:p>
            <a:pPr marL="0" indent="0">
              <a:buNone/>
            </a:pPr>
            <a:r>
              <a:rPr lang="en-IE" dirty="0"/>
              <a:t>m</a:t>
            </a:r>
            <a:r>
              <a:rPr lang="en-IE" dirty="0" smtClean="0"/>
              <a:t>eans “</a:t>
            </a:r>
            <a:r>
              <a:rPr lang="en-IE" i="1" dirty="0" smtClean="0"/>
              <a:t>Pi</a:t>
            </a:r>
            <a:r>
              <a:rPr lang="en-IE" dirty="0" smtClean="0"/>
              <a:t> gets the value of </a:t>
            </a:r>
            <a:r>
              <a:rPr lang="en-IE" i="1" dirty="0" smtClean="0"/>
              <a:t>3.14159</a:t>
            </a:r>
            <a:r>
              <a:rPr lang="en-IE" dirty="0" smtClean="0"/>
              <a:t>” </a:t>
            </a:r>
          </a:p>
          <a:p>
            <a:pPr marL="0" indent="0">
              <a:buNone/>
            </a:pPr>
            <a:r>
              <a:rPr lang="en-IE" dirty="0"/>
              <a:t> </a:t>
            </a:r>
            <a:r>
              <a:rPr lang="en-IE" dirty="0" smtClean="0"/>
              <a:t>       or “</a:t>
            </a:r>
            <a:r>
              <a:rPr lang="en-IE" i="1" dirty="0" smtClean="0"/>
              <a:t>Pi</a:t>
            </a:r>
            <a:r>
              <a:rPr lang="en-IE" dirty="0" smtClean="0"/>
              <a:t> is assigned the value of </a:t>
            </a:r>
            <a:r>
              <a:rPr lang="en-IE" i="1" dirty="0"/>
              <a:t>3.14159</a:t>
            </a:r>
            <a:r>
              <a:rPr lang="en-IE" dirty="0"/>
              <a:t>”</a:t>
            </a:r>
            <a:endParaRPr lang="en-IE" dirty="0" smtClean="0"/>
          </a:p>
        </p:txBody>
      </p:sp>
    </p:spTree>
    <p:extLst>
      <p:ext uri="{BB962C8B-B14F-4D97-AF65-F5344CB8AC3E}">
        <p14:creationId xmlns:p14="http://schemas.microsoft.com/office/powerpoint/2010/main" val="2483749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We can also have single character variables:</a:t>
            </a:r>
          </a:p>
          <a:p>
            <a:endParaRPr lang="en-IE" dirty="0"/>
          </a:p>
          <a:p>
            <a:pPr marL="0" indent="0" algn="ctr">
              <a:buNone/>
            </a:pPr>
            <a:r>
              <a:rPr lang="en-IE" sz="3600" dirty="0" smtClean="0">
                <a:latin typeface="Courier New" panose="02070309020205020404" pitchFamily="49" charset="0"/>
                <a:cs typeface="Courier New" panose="02070309020205020404" pitchFamily="49" charset="0"/>
              </a:rPr>
              <a:t>Vitamin &lt;- ‘B’;</a:t>
            </a:r>
          </a:p>
          <a:p>
            <a:pPr marL="0" indent="0" algn="ctr">
              <a:buNone/>
            </a:pPr>
            <a:endParaRPr lang="en-IE" sz="3600" dirty="0" smtClean="0"/>
          </a:p>
          <a:p>
            <a:pPr marL="0" indent="0">
              <a:buNone/>
            </a:pPr>
            <a:r>
              <a:rPr lang="en-IE" dirty="0"/>
              <a:t>m</a:t>
            </a:r>
            <a:r>
              <a:rPr lang="en-IE" dirty="0" smtClean="0"/>
              <a:t>eans “</a:t>
            </a:r>
            <a:r>
              <a:rPr lang="en-IE" i="1" dirty="0" smtClean="0"/>
              <a:t>Vitamin</a:t>
            </a:r>
            <a:r>
              <a:rPr lang="en-IE" dirty="0" smtClean="0"/>
              <a:t> gets the value of </a:t>
            </a:r>
            <a:r>
              <a:rPr lang="en-IE" i="1" dirty="0" smtClean="0"/>
              <a:t>B</a:t>
            </a:r>
            <a:r>
              <a:rPr lang="en-IE" dirty="0" smtClean="0"/>
              <a:t>” </a:t>
            </a:r>
          </a:p>
          <a:p>
            <a:pPr marL="0" indent="0">
              <a:buNone/>
            </a:pPr>
            <a:r>
              <a:rPr lang="en-IE" dirty="0"/>
              <a:t> </a:t>
            </a:r>
            <a:r>
              <a:rPr lang="en-IE" dirty="0" smtClean="0"/>
              <a:t>       or “</a:t>
            </a:r>
            <a:r>
              <a:rPr lang="en-IE" i="1" dirty="0"/>
              <a:t>Vitamin</a:t>
            </a:r>
            <a:r>
              <a:rPr lang="en-IE" dirty="0" smtClean="0"/>
              <a:t> is assigned the value of </a:t>
            </a:r>
            <a:r>
              <a:rPr lang="en-IE" i="1" dirty="0"/>
              <a:t>B</a:t>
            </a:r>
            <a:r>
              <a:rPr lang="en-IE" dirty="0" smtClean="0"/>
              <a:t>”</a:t>
            </a:r>
          </a:p>
        </p:txBody>
      </p:sp>
    </p:spTree>
    <p:extLst>
      <p:ext uri="{BB962C8B-B14F-4D97-AF65-F5344CB8AC3E}">
        <p14:creationId xmlns:p14="http://schemas.microsoft.com/office/powerpoint/2010/main" val="3731875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We can also have single character variables:</a:t>
            </a:r>
          </a:p>
          <a:p>
            <a:endParaRPr lang="en-IE" dirty="0"/>
          </a:p>
          <a:p>
            <a:pPr marL="0" indent="0" algn="ctr">
              <a:buNone/>
            </a:pPr>
            <a:r>
              <a:rPr lang="en-IE" sz="3600" dirty="0" err="1" smtClean="0">
                <a:latin typeface="Courier New" panose="02070309020205020404" pitchFamily="49" charset="0"/>
                <a:cs typeface="Courier New" panose="02070309020205020404" pitchFamily="49" charset="0"/>
              </a:rPr>
              <a:t>RoomNumber</a:t>
            </a:r>
            <a:r>
              <a:rPr lang="en-IE" sz="3600" dirty="0" smtClean="0">
                <a:latin typeface="Courier New" panose="02070309020205020404" pitchFamily="49" charset="0"/>
                <a:cs typeface="Courier New" panose="02070309020205020404" pitchFamily="49" charset="0"/>
              </a:rPr>
              <a:t> &lt;- ‘2’;</a:t>
            </a:r>
          </a:p>
          <a:p>
            <a:pPr marL="0" indent="0" algn="ctr">
              <a:buNone/>
            </a:pPr>
            <a:endParaRPr lang="en-IE" sz="3600" dirty="0" smtClean="0"/>
          </a:p>
          <a:p>
            <a:pPr marL="0" indent="0">
              <a:buNone/>
            </a:pPr>
            <a:r>
              <a:rPr lang="en-IE" dirty="0"/>
              <a:t>m</a:t>
            </a:r>
            <a:r>
              <a:rPr lang="en-IE" dirty="0" smtClean="0"/>
              <a:t>eans “</a:t>
            </a:r>
            <a:r>
              <a:rPr lang="en-IE" i="1" dirty="0" err="1" smtClean="0"/>
              <a:t>RoomNumber</a:t>
            </a:r>
            <a:r>
              <a:rPr lang="en-IE" dirty="0" smtClean="0"/>
              <a:t> gets the value of </a:t>
            </a:r>
            <a:r>
              <a:rPr lang="en-IE" i="1" dirty="0"/>
              <a:t>2</a:t>
            </a:r>
            <a:r>
              <a:rPr lang="en-IE" dirty="0" smtClean="0"/>
              <a:t>” </a:t>
            </a:r>
          </a:p>
          <a:p>
            <a:pPr marL="0" indent="0">
              <a:buNone/>
            </a:pPr>
            <a:r>
              <a:rPr lang="en-IE" dirty="0"/>
              <a:t> </a:t>
            </a:r>
            <a:r>
              <a:rPr lang="en-IE" dirty="0" smtClean="0"/>
              <a:t>       or “</a:t>
            </a:r>
            <a:r>
              <a:rPr lang="en-IE" i="1" dirty="0" err="1" smtClean="0"/>
              <a:t>RoomNumber</a:t>
            </a:r>
            <a:r>
              <a:rPr lang="en-IE" i="1" dirty="0" smtClean="0"/>
              <a:t> </a:t>
            </a:r>
            <a:r>
              <a:rPr lang="en-IE" dirty="0" smtClean="0"/>
              <a:t>is assigned the value of </a:t>
            </a:r>
            <a:r>
              <a:rPr lang="en-IE" i="1" dirty="0"/>
              <a:t>2</a:t>
            </a:r>
            <a:r>
              <a:rPr lang="en-IE" dirty="0" smtClean="0"/>
              <a:t>”</a:t>
            </a:r>
          </a:p>
        </p:txBody>
      </p:sp>
    </p:spTree>
    <p:extLst>
      <p:ext uri="{BB962C8B-B14F-4D97-AF65-F5344CB8AC3E}">
        <p14:creationId xmlns:p14="http://schemas.microsoft.com/office/powerpoint/2010/main" val="2493022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We can also have a string of characters:</a:t>
            </a:r>
          </a:p>
          <a:p>
            <a:endParaRPr lang="en-IE" dirty="0"/>
          </a:p>
          <a:p>
            <a:pPr marL="0" indent="0" algn="ctr">
              <a:buNone/>
            </a:pPr>
            <a:r>
              <a:rPr lang="en-IE" sz="3600" dirty="0" smtClean="0">
                <a:latin typeface="Courier New" panose="02070309020205020404" pitchFamily="49" charset="0"/>
                <a:cs typeface="Courier New" panose="02070309020205020404" pitchFamily="49" charset="0"/>
              </a:rPr>
              <a:t>Pet &lt;- “Dog”;</a:t>
            </a:r>
          </a:p>
          <a:p>
            <a:pPr marL="0" indent="0" algn="ctr">
              <a:buNone/>
            </a:pPr>
            <a:endParaRPr lang="en-IE" sz="3600" dirty="0" smtClean="0"/>
          </a:p>
          <a:p>
            <a:pPr marL="0" indent="0">
              <a:buNone/>
            </a:pPr>
            <a:r>
              <a:rPr lang="en-IE" dirty="0"/>
              <a:t>m</a:t>
            </a:r>
            <a:r>
              <a:rPr lang="en-IE" dirty="0" smtClean="0"/>
              <a:t>eans “</a:t>
            </a:r>
            <a:r>
              <a:rPr lang="en-IE" i="1" dirty="0" smtClean="0"/>
              <a:t>Pet</a:t>
            </a:r>
            <a:r>
              <a:rPr lang="en-IE" dirty="0" smtClean="0"/>
              <a:t> gets the value of </a:t>
            </a:r>
            <a:r>
              <a:rPr lang="en-IE" i="1" dirty="0"/>
              <a:t>Dog</a:t>
            </a:r>
            <a:r>
              <a:rPr lang="en-IE" dirty="0" smtClean="0"/>
              <a:t>” </a:t>
            </a:r>
          </a:p>
          <a:p>
            <a:pPr marL="0" indent="0">
              <a:buNone/>
            </a:pPr>
            <a:r>
              <a:rPr lang="en-IE" dirty="0"/>
              <a:t> </a:t>
            </a:r>
            <a:r>
              <a:rPr lang="en-IE" dirty="0" smtClean="0"/>
              <a:t>       or “</a:t>
            </a:r>
            <a:r>
              <a:rPr lang="en-IE" i="1" dirty="0"/>
              <a:t>Pet</a:t>
            </a:r>
            <a:r>
              <a:rPr lang="en-IE" dirty="0" smtClean="0"/>
              <a:t> is assigned the value of </a:t>
            </a:r>
            <a:r>
              <a:rPr lang="en-IE" i="1" dirty="0" smtClean="0"/>
              <a:t>Dog</a:t>
            </a:r>
            <a:r>
              <a:rPr lang="en-IE" dirty="0" smtClean="0"/>
              <a:t>”</a:t>
            </a:r>
          </a:p>
        </p:txBody>
      </p:sp>
    </p:spTree>
    <p:extLst>
      <p:ext uri="{BB962C8B-B14F-4D97-AF65-F5344CB8AC3E}">
        <p14:creationId xmlns:p14="http://schemas.microsoft.com/office/powerpoint/2010/main" val="1246805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normAutofit/>
          </a:bodyPr>
          <a:lstStyle/>
          <a:p>
            <a:r>
              <a:rPr lang="en-IE" dirty="0" smtClean="0"/>
              <a:t>We also have a special type, called BOOLEAN</a:t>
            </a:r>
          </a:p>
          <a:p>
            <a:r>
              <a:rPr lang="en-IE" dirty="0" smtClean="0"/>
              <a:t>It has only two values, TRUE or FALSE</a:t>
            </a:r>
          </a:p>
          <a:p>
            <a:endParaRPr lang="en-IE" dirty="0"/>
          </a:p>
          <a:p>
            <a:pPr marL="0" indent="0" algn="ctr">
              <a:buNone/>
            </a:pPr>
            <a:r>
              <a:rPr lang="en-IE" sz="3600" dirty="0" err="1" smtClean="0">
                <a:latin typeface="Courier New" panose="02070309020205020404" pitchFamily="49" charset="0"/>
                <a:cs typeface="Courier New" panose="02070309020205020404" pitchFamily="49" charset="0"/>
              </a:rPr>
              <a:t>IsWeekend</a:t>
            </a:r>
            <a:r>
              <a:rPr lang="en-IE" sz="3600" dirty="0" smtClean="0">
                <a:latin typeface="Courier New" panose="02070309020205020404" pitchFamily="49" charset="0"/>
                <a:cs typeface="Courier New" panose="02070309020205020404" pitchFamily="49" charset="0"/>
              </a:rPr>
              <a:t> &lt;- FALSE;</a:t>
            </a:r>
          </a:p>
          <a:p>
            <a:pPr marL="0" indent="0" algn="ctr">
              <a:buNone/>
            </a:pPr>
            <a:endParaRPr lang="en-IE" sz="3600" dirty="0" smtClean="0"/>
          </a:p>
          <a:p>
            <a:pPr marL="0" indent="0">
              <a:buNone/>
            </a:pPr>
            <a:r>
              <a:rPr lang="en-IE" sz="2800" dirty="0"/>
              <a:t>m</a:t>
            </a:r>
            <a:r>
              <a:rPr lang="en-IE" sz="2800" dirty="0" smtClean="0"/>
              <a:t>eans “</a:t>
            </a:r>
            <a:r>
              <a:rPr lang="en-IE" sz="2800" i="1" dirty="0" err="1" smtClean="0"/>
              <a:t>IsWeekend</a:t>
            </a:r>
            <a:r>
              <a:rPr lang="en-IE" sz="2800" dirty="0" smtClean="0"/>
              <a:t> gets the value of </a:t>
            </a:r>
            <a:r>
              <a:rPr lang="en-IE" sz="2800" i="1" dirty="0" smtClean="0"/>
              <a:t>FALSE</a:t>
            </a:r>
            <a:r>
              <a:rPr lang="en-IE" sz="2800" dirty="0" smtClean="0"/>
              <a:t>” </a:t>
            </a:r>
          </a:p>
          <a:p>
            <a:pPr marL="0" indent="0">
              <a:buNone/>
            </a:pPr>
            <a:r>
              <a:rPr lang="en-IE" sz="2800" dirty="0"/>
              <a:t> </a:t>
            </a:r>
            <a:r>
              <a:rPr lang="en-IE" sz="2800" dirty="0" smtClean="0"/>
              <a:t>       or “</a:t>
            </a:r>
            <a:r>
              <a:rPr lang="en-IE" sz="2800" i="1" dirty="0" err="1"/>
              <a:t>IsWeekend</a:t>
            </a:r>
            <a:r>
              <a:rPr lang="en-IE" sz="2800" dirty="0" smtClean="0"/>
              <a:t> is assigned the value of </a:t>
            </a:r>
            <a:r>
              <a:rPr lang="en-IE" sz="2800" i="1" dirty="0"/>
              <a:t>FALSE</a:t>
            </a:r>
            <a:r>
              <a:rPr lang="en-IE" sz="2800" dirty="0" smtClean="0"/>
              <a:t>”</a:t>
            </a:r>
          </a:p>
        </p:txBody>
      </p:sp>
    </p:spTree>
    <p:extLst>
      <p:ext uri="{BB962C8B-B14F-4D97-AF65-F5344CB8AC3E}">
        <p14:creationId xmlns:p14="http://schemas.microsoft.com/office/powerpoint/2010/main" val="2176988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84784"/>
            <a:ext cx="10800449" cy="352839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Converting Temperatures</a:t>
            </a:r>
          </a:p>
        </p:txBody>
      </p:sp>
      <p:sp>
        <p:nvSpPr>
          <p:cNvPr id="3" name="Content Placeholder 2"/>
          <p:cNvSpPr>
            <a:spLocks noGrp="1"/>
          </p:cNvSpPr>
          <p:nvPr>
            <p:ph idx="1"/>
          </p:nvPr>
        </p:nvSpPr>
        <p:spPr>
          <a:xfrm>
            <a:off x="609521" y="1639341"/>
            <a:ext cx="10093598" cy="4525963"/>
          </a:xfrm>
        </p:spPr>
        <p:txBody>
          <a:bodyPr>
            <a:noAutofit/>
          </a:bodyPr>
          <a:lstStyle/>
          <a:p>
            <a:pPr>
              <a:buNone/>
            </a:pPr>
            <a:endParaRPr lang="en-IE" sz="20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PROGRAM</a:t>
            </a:r>
            <a:r>
              <a:rPr lang="en-IE" sz="2400" dirty="0" smtClean="0">
                <a:latin typeface="Courier New" pitchFamily="49" charset="0"/>
                <a:cs typeface="Courier New" pitchFamily="49" charset="0"/>
              </a:rPr>
              <a:t> </a:t>
            </a:r>
            <a:r>
              <a:rPr lang="en-IE" sz="2400" dirty="0" err="1" smtClean="0">
                <a:latin typeface="Courier New" pitchFamily="49" charset="0"/>
                <a:cs typeface="Courier New" pitchFamily="49" charset="0"/>
              </a:rPr>
              <a:t>ConvertFromCelsiusToFahrenheit</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Print “Please Input Your Temperature in Celsius:”;</a:t>
            </a:r>
          </a:p>
          <a:p>
            <a:pPr>
              <a:buNone/>
            </a:pPr>
            <a:r>
              <a:rPr lang="en-IE" sz="2400" dirty="0">
                <a:latin typeface="Courier New" pitchFamily="49" charset="0"/>
                <a:cs typeface="Courier New" pitchFamily="49" charset="0"/>
              </a:rPr>
              <a:t> </a:t>
            </a:r>
            <a:r>
              <a:rPr lang="en-IE" sz="2400" dirty="0" smtClean="0">
                <a:latin typeface="Courier New" pitchFamily="49" charset="0"/>
                <a:cs typeface="Courier New" pitchFamily="49" charset="0"/>
              </a:rPr>
              <a:t>   Read Temp;</a:t>
            </a:r>
          </a:p>
          <a:p>
            <a:pPr>
              <a:buNone/>
            </a:pPr>
            <a:r>
              <a:rPr lang="en-IE" sz="2400" dirty="0" smtClean="0">
                <a:latin typeface="Courier New" pitchFamily="49" charset="0"/>
                <a:cs typeface="Courier New" pitchFamily="49" charset="0"/>
              </a:rPr>
              <a:t>    Print “That Temperature </a:t>
            </a:r>
            <a:r>
              <a:rPr lang="en-IE" sz="2400" dirty="0">
                <a:latin typeface="Courier New" pitchFamily="49" charset="0"/>
                <a:cs typeface="Courier New" pitchFamily="49" charset="0"/>
              </a:rPr>
              <a:t>in </a:t>
            </a:r>
            <a:r>
              <a:rPr lang="en-IE" sz="2400" dirty="0" smtClean="0">
                <a:latin typeface="Courier New" pitchFamily="49" charset="0"/>
                <a:cs typeface="Courier New" pitchFamily="49" charset="0"/>
              </a:rPr>
              <a:t>Fahrenheit:”;</a:t>
            </a:r>
          </a:p>
          <a:p>
            <a:pPr>
              <a:buNone/>
            </a:pPr>
            <a:r>
              <a:rPr lang="en-IE" sz="2400" dirty="0">
                <a:latin typeface="Courier New" pitchFamily="49" charset="0"/>
                <a:cs typeface="Courier New" pitchFamily="49" charset="0"/>
              </a:rPr>
              <a:t> </a:t>
            </a:r>
            <a:r>
              <a:rPr lang="en-IE" sz="2400" dirty="0" smtClean="0">
                <a:latin typeface="Courier New" pitchFamily="49" charset="0"/>
                <a:cs typeface="Courier New" pitchFamily="49" charset="0"/>
              </a:rPr>
              <a:t>   Print (Temp*2) + 30;</a:t>
            </a:r>
          </a:p>
          <a:p>
            <a:pPr>
              <a:buNone/>
            </a:pPr>
            <a:r>
              <a:rPr lang="en-IE" sz="24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2488069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12776"/>
            <a:ext cx="8735833" cy="4464496"/>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err="1" smtClean="0"/>
              <a:t>Pseudocode</a:t>
            </a:r>
            <a:endParaRPr lang="en-IE" dirty="0"/>
          </a:p>
        </p:txBody>
      </p:sp>
      <p:sp>
        <p:nvSpPr>
          <p:cNvPr id="3" name="Content Placeholder 2"/>
          <p:cNvSpPr>
            <a:spLocks noGrp="1"/>
          </p:cNvSpPr>
          <p:nvPr>
            <p:ph idx="1"/>
          </p:nvPr>
        </p:nvSpPr>
        <p:spPr>
          <a:xfrm>
            <a:off x="609521" y="1600201"/>
            <a:ext cx="10093598" cy="4525963"/>
          </a:xfrm>
        </p:spPr>
        <p:txBody>
          <a:bodyPr>
            <a:normAutofit/>
          </a:bodyPr>
          <a:lstStyle/>
          <a:p>
            <a:pPr>
              <a:buNone/>
            </a:pPr>
            <a:r>
              <a:rPr lang="en-IE" sz="2800" b="1" dirty="0" smtClean="0">
                <a:latin typeface="Courier New" pitchFamily="49" charset="0"/>
                <a:cs typeface="Courier New" pitchFamily="49" charset="0"/>
              </a:rPr>
              <a:t>PROGRAM</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PrintBiggerOfTwo</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    Read A; </a:t>
            </a:r>
          </a:p>
          <a:p>
            <a:pPr>
              <a:buNone/>
            </a:pPr>
            <a:r>
              <a:rPr lang="en-IE" sz="2800" dirty="0" smtClean="0">
                <a:latin typeface="Courier New" pitchFamily="49" charset="0"/>
                <a:cs typeface="Courier New" pitchFamily="49" charset="0"/>
              </a:rPr>
              <a:t>    Read B;</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(A&gt;B)</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a:t>
            </a:r>
            <a:r>
              <a:rPr lang="en-IE" sz="2800" dirty="0" smtClean="0">
                <a:latin typeface="Courier New" pitchFamily="49" charset="0"/>
                <a:cs typeface="Courier New" pitchFamily="49" charset="0"/>
              </a:rPr>
              <a:t> Print A;</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ELSE</a:t>
            </a:r>
            <a:r>
              <a:rPr lang="en-IE" sz="2800" dirty="0" smtClean="0">
                <a:latin typeface="Courier New" pitchFamily="49" charset="0"/>
                <a:cs typeface="Courier New" pitchFamily="49" charset="0"/>
              </a:rPr>
              <a:t> Print B;</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ENDIF;</a:t>
            </a:r>
          </a:p>
          <a:p>
            <a:pPr>
              <a:buNone/>
            </a:pPr>
            <a:r>
              <a:rPr lang="en-IE" sz="2800" b="1" dirty="0" smtClean="0">
                <a:latin typeface="Courier New" pitchFamily="49" charset="0"/>
                <a:cs typeface="Courier New" pitchFamily="49" charset="0"/>
              </a:rPr>
              <a:t>END.</a:t>
            </a:r>
            <a:endParaRPr lang="en-IE" sz="2800" b="1" dirty="0">
              <a:latin typeface="Courier New" pitchFamily="49" charset="0"/>
              <a:cs typeface="Courier New"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243174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Learning Outcomes</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aphicFrame>
        <p:nvGraphicFramePr>
          <p:cNvPr id="5" name="Table 4"/>
          <p:cNvGraphicFramePr>
            <a:graphicFrameLocks noGrp="1"/>
          </p:cNvGraphicFramePr>
          <p:nvPr>
            <p:extLst>
              <p:ext uri="{D42A27DB-BD31-4B8C-83A1-F6EECF244321}">
                <p14:modId xmlns:p14="http://schemas.microsoft.com/office/powerpoint/2010/main" val="934372061"/>
              </p:ext>
            </p:extLst>
          </p:nvPr>
        </p:nvGraphicFramePr>
        <p:xfrm>
          <a:off x="766614" y="1556794"/>
          <a:ext cx="10657184" cy="4824533"/>
        </p:xfrm>
        <a:graphic>
          <a:graphicData uri="http://schemas.openxmlformats.org/drawingml/2006/table">
            <a:tbl>
              <a:tblPr firstRow="1" firstCol="1" bandRow="1">
                <a:tableStyleId>{5C22544A-7EE6-4342-B048-85BDC9FD1C3A}</a:tableStyleId>
              </a:tblPr>
              <a:tblGrid>
                <a:gridCol w="10657184"/>
              </a:tblGrid>
              <a:tr h="747463">
                <a:tc>
                  <a:txBody>
                    <a:bodyPr/>
                    <a:lstStyle/>
                    <a:p>
                      <a:pPr algn="just">
                        <a:spcAft>
                          <a:spcPts val="600"/>
                        </a:spcAft>
                      </a:pPr>
                      <a:r>
                        <a:rPr lang="en-GB" sz="2400" dirty="0">
                          <a:effectLst/>
                        </a:rPr>
                        <a:t>On Completion of this module, the learner will be able to</a:t>
                      </a:r>
                      <a:endParaRPr lang="en-IE" sz="2800" dirty="0">
                        <a:effectLst/>
                        <a:latin typeface="Calibri"/>
                        <a:ea typeface="Times New Roman"/>
                        <a:cs typeface="Times New Roman"/>
                      </a:endParaRPr>
                    </a:p>
                  </a:txBody>
                  <a:tcPr marL="68580" marR="68580" marT="0" marB="0"/>
                </a:tc>
              </a:tr>
              <a:tr h="815414">
                <a:tc>
                  <a:txBody>
                    <a:bodyPr/>
                    <a:lstStyle/>
                    <a:p>
                      <a:pPr marL="800100" lvl="1" indent="-342900" algn="just">
                        <a:spcAft>
                          <a:spcPts val="600"/>
                        </a:spcAft>
                        <a:buFont typeface="Arial" panose="020B0604020202020204" pitchFamily="34" charset="0"/>
                        <a:buChar char="•"/>
                      </a:pPr>
                      <a:r>
                        <a:rPr lang="en-GB" sz="2400" dirty="0">
                          <a:effectLst/>
                        </a:rPr>
                        <a:t>Design and write computer elementary programs in a structured procedural language.</a:t>
                      </a:r>
                      <a:endParaRPr lang="en-IE" sz="2800" dirty="0">
                        <a:effectLst/>
                        <a:latin typeface="Calibri"/>
                        <a:ea typeface="Times New Roman"/>
                        <a:cs typeface="Times New Roman"/>
                      </a:endParaRPr>
                    </a:p>
                  </a:txBody>
                  <a:tcPr marL="68580" marR="68580" marT="0" marB="0"/>
                </a:tc>
              </a:tr>
              <a:tr h="815414">
                <a:tc>
                  <a:txBody>
                    <a:bodyPr/>
                    <a:lstStyle/>
                    <a:p>
                      <a:pPr marL="800100" lvl="1" indent="-342900" algn="just">
                        <a:spcAft>
                          <a:spcPts val="600"/>
                        </a:spcAft>
                        <a:buFont typeface="Arial" panose="020B0604020202020204" pitchFamily="34" charset="0"/>
                        <a:buChar char="•"/>
                      </a:pPr>
                      <a:r>
                        <a:rPr lang="en-GB" sz="2400" dirty="0">
                          <a:effectLst/>
                        </a:rPr>
                        <a:t>Use a text editor with command line tools and simple Integrated Development Environment (IDE) to compile, link and execute program code. </a:t>
                      </a:r>
                      <a:endParaRPr lang="en-IE" sz="2800" dirty="0">
                        <a:effectLst/>
                        <a:latin typeface="Calibri"/>
                        <a:ea typeface="Times New Roman"/>
                        <a:cs typeface="Times New Roman"/>
                      </a:endParaRPr>
                    </a:p>
                  </a:txBody>
                  <a:tcPr marL="68580" marR="68580" marT="0" marB="0"/>
                </a:tc>
              </a:tr>
              <a:tr h="815414">
                <a:tc>
                  <a:txBody>
                    <a:bodyPr/>
                    <a:lstStyle/>
                    <a:p>
                      <a:pPr marL="800100" lvl="1" indent="-342900" algn="just">
                        <a:spcAft>
                          <a:spcPts val="600"/>
                        </a:spcAft>
                        <a:buFont typeface="Arial" panose="020B0604020202020204" pitchFamily="34" charset="0"/>
                        <a:buChar char="•"/>
                      </a:pPr>
                      <a:r>
                        <a:rPr lang="en-GB" sz="2400" dirty="0">
                          <a:effectLst/>
                        </a:rPr>
                        <a:t>Divide a computer program into modules. </a:t>
                      </a:r>
                      <a:endParaRPr lang="en-IE" sz="2800" dirty="0">
                        <a:effectLst/>
                        <a:latin typeface="Calibri"/>
                        <a:ea typeface="Times New Roman"/>
                        <a:cs typeface="Times New Roman"/>
                      </a:endParaRPr>
                    </a:p>
                  </a:txBody>
                  <a:tcPr marL="68580" marR="68580" marT="0" marB="0"/>
                </a:tc>
              </a:tr>
              <a:tr h="815414">
                <a:tc>
                  <a:txBody>
                    <a:bodyPr/>
                    <a:lstStyle/>
                    <a:p>
                      <a:pPr marL="800100" lvl="1" indent="-342900" algn="just">
                        <a:spcAft>
                          <a:spcPts val="600"/>
                        </a:spcAft>
                        <a:buFont typeface="Arial" panose="020B0604020202020204" pitchFamily="34" charset="0"/>
                        <a:buChar char="•"/>
                      </a:pPr>
                      <a:r>
                        <a:rPr lang="en-GB" sz="2400" dirty="0">
                          <a:effectLst/>
                        </a:rPr>
                        <a:t>Test computer programs to ensure compliance with requirements.  </a:t>
                      </a:r>
                      <a:endParaRPr lang="en-IE" sz="2800" dirty="0">
                        <a:effectLst/>
                        <a:latin typeface="Calibri"/>
                        <a:ea typeface="Times New Roman"/>
                        <a:cs typeface="Times New Roman"/>
                      </a:endParaRPr>
                    </a:p>
                  </a:txBody>
                  <a:tcPr marL="68580" marR="68580" marT="0" marB="0"/>
                </a:tc>
              </a:tr>
              <a:tr h="815414">
                <a:tc>
                  <a:txBody>
                    <a:bodyPr/>
                    <a:lstStyle/>
                    <a:p>
                      <a:pPr marL="800100" lvl="1" indent="-342900" algn="just">
                        <a:spcAft>
                          <a:spcPts val="600"/>
                        </a:spcAft>
                        <a:buFont typeface="Arial" panose="020B0604020202020204" pitchFamily="34" charset="0"/>
                        <a:buChar char="•"/>
                      </a:pPr>
                      <a:r>
                        <a:rPr lang="en-GB" sz="2400" dirty="0">
                          <a:effectLst/>
                        </a:rPr>
                        <a:t>Implement elementary algorithms and data structures in a procedural language.</a:t>
                      </a:r>
                      <a:endParaRPr lang="en-IE" sz="28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885221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84784"/>
            <a:ext cx="8735833" cy="4824536"/>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err="1" smtClean="0"/>
              <a:t>Pseudocode</a:t>
            </a:r>
            <a:endParaRPr lang="en-IE" dirty="0"/>
          </a:p>
        </p:txBody>
      </p:sp>
      <p:sp>
        <p:nvSpPr>
          <p:cNvPr id="3" name="Content Placeholder 2"/>
          <p:cNvSpPr>
            <a:spLocks noGrp="1"/>
          </p:cNvSpPr>
          <p:nvPr>
            <p:ph idx="1"/>
          </p:nvPr>
        </p:nvSpPr>
        <p:spPr>
          <a:xfrm>
            <a:off x="609521" y="1600201"/>
            <a:ext cx="10093598" cy="4525963"/>
          </a:xfrm>
        </p:spPr>
        <p:txBody>
          <a:bodyPr>
            <a:normAutofit fontScale="92500" lnSpcReduction="20000"/>
          </a:bodyPr>
          <a:lstStyle/>
          <a:p>
            <a:pPr>
              <a:buNone/>
            </a:pPr>
            <a:r>
              <a:rPr lang="en-IE" sz="2000" b="1" dirty="0" smtClean="0">
                <a:latin typeface="Courier New" pitchFamily="49" charset="0"/>
                <a:cs typeface="Courier New" pitchFamily="49" charset="0"/>
              </a:rPr>
              <a:t>PROGRAM </a:t>
            </a:r>
            <a:r>
              <a:rPr lang="en-IE" sz="2000" dirty="0" err="1" smtClean="0">
                <a:latin typeface="Courier New" pitchFamily="49" charset="0"/>
                <a:cs typeface="Courier New" pitchFamily="49" charset="0"/>
              </a:rPr>
              <a:t>BiggerOfThree</a:t>
            </a:r>
            <a:r>
              <a:rPr lang="en-IE" sz="2000" dirty="0" smtClean="0">
                <a:latin typeface="Courier New" pitchFamily="49" charset="0"/>
                <a:cs typeface="Courier New" pitchFamily="49" charset="0"/>
              </a:rPr>
              <a:t>:</a:t>
            </a:r>
          </a:p>
          <a:p>
            <a:pPr>
              <a:buNone/>
            </a:pPr>
            <a:r>
              <a:rPr lang="en-IE" sz="2000" dirty="0" smtClean="0">
                <a:latin typeface="Courier New" pitchFamily="49" charset="0"/>
                <a:cs typeface="Courier New" pitchFamily="49" charset="0"/>
              </a:rPr>
              <a:t>    Read A;</a:t>
            </a:r>
          </a:p>
          <a:p>
            <a:pPr>
              <a:buNone/>
            </a:pPr>
            <a:r>
              <a:rPr lang="en-IE" sz="2000" dirty="0" smtClean="0">
                <a:latin typeface="Courier New" pitchFamily="49" charset="0"/>
                <a:cs typeface="Courier New" pitchFamily="49" charset="0"/>
              </a:rPr>
              <a:t>    Read B;</a:t>
            </a:r>
          </a:p>
          <a:p>
            <a:pPr>
              <a:buNone/>
            </a:pPr>
            <a:r>
              <a:rPr lang="en-IE" sz="2000" dirty="0" smtClean="0">
                <a:latin typeface="Courier New" pitchFamily="49" charset="0"/>
                <a:cs typeface="Courier New" pitchFamily="49" charset="0"/>
              </a:rPr>
              <a:t>    Read C;</a:t>
            </a:r>
          </a:p>
          <a:p>
            <a:pPr>
              <a:buNone/>
            </a:pPr>
            <a:r>
              <a:rPr lang="en-IE" sz="2000" b="1" dirty="0" smtClean="0">
                <a:latin typeface="Courier New" pitchFamily="49" charset="0"/>
                <a:cs typeface="Courier New" pitchFamily="49" charset="0"/>
              </a:rPr>
              <a:t>    IF </a:t>
            </a:r>
            <a:r>
              <a:rPr lang="en-IE" sz="2000" dirty="0" smtClean="0">
                <a:latin typeface="Courier New" pitchFamily="49" charset="0"/>
                <a:cs typeface="Courier New" pitchFamily="49" charset="0"/>
              </a:rPr>
              <a:t>(A&gt;B)</a:t>
            </a:r>
          </a:p>
          <a:p>
            <a:pPr>
              <a:buNone/>
            </a:pPr>
            <a:r>
              <a:rPr lang="en-IE" sz="2000" b="1" dirty="0" smtClean="0">
                <a:latin typeface="Courier New" pitchFamily="49" charset="0"/>
                <a:cs typeface="Courier New" pitchFamily="49" charset="0"/>
              </a:rPr>
              <a:t>           THEN IF </a:t>
            </a:r>
            <a:r>
              <a:rPr lang="en-IE" sz="2000" dirty="0" smtClean="0">
                <a:latin typeface="Courier New" pitchFamily="49" charset="0"/>
                <a:cs typeface="Courier New" pitchFamily="49" charset="0"/>
              </a:rPr>
              <a:t>(A&gt;C)</a:t>
            </a:r>
            <a:r>
              <a:rPr lang="en-IE" sz="2000" b="1" dirty="0" smtClean="0">
                <a:latin typeface="Courier New" pitchFamily="49" charset="0"/>
                <a:cs typeface="Courier New" pitchFamily="49" charset="0"/>
              </a:rPr>
              <a:t> </a:t>
            </a:r>
          </a:p>
          <a:p>
            <a:pPr>
              <a:buNone/>
            </a:pPr>
            <a:r>
              <a:rPr lang="en-IE" sz="2000" b="1" dirty="0" smtClean="0">
                <a:latin typeface="Courier New" pitchFamily="49" charset="0"/>
                <a:cs typeface="Courier New" pitchFamily="49" charset="0"/>
              </a:rPr>
              <a:t>                            THEN </a:t>
            </a:r>
            <a:r>
              <a:rPr lang="en-IE" sz="2000" dirty="0" smtClean="0">
                <a:latin typeface="Courier New" pitchFamily="49" charset="0"/>
                <a:cs typeface="Courier New" pitchFamily="49" charset="0"/>
              </a:rPr>
              <a:t>Print A;</a:t>
            </a:r>
          </a:p>
          <a:p>
            <a:pPr>
              <a:buNone/>
            </a:pPr>
            <a:r>
              <a:rPr lang="en-IE" sz="2000" b="1" dirty="0" smtClean="0">
                <a:latin typeface="Courier New" pitchFamily="49" charset="0"/>
                <a:cs typeface="Courier New" pitchFamily="49" charset="0"/>
              </a:rPr>
              <a:t>                            ELSE </a:t>
            </a:r>
            <a:r>
              <a:rPr lang="en-IE" sz="2000" dirty="0" smtClean="0">
                <a:latin typeface="Courier New" pitchFamily="49" charset="0"/>
                <a:cs typeface="Courier New" pitchFamily="49" charset="0"/>
              </a:rPr>
              <a:t>Print C;</a:t>
            </a:r>
          </a:p>
          <a:p>
            <a:pPr>
              <a:buNone/>
            </a:pPr>
            <a:r>
              <a:rPr lang="en-IE" sz="2000" b="1" dirty="0" smtClean="0">
                <a:latin typeface="Courier New" pitchFamily="49" charset="0"/>
                <a:cs typeface="Courier New" pitchFamily="49" charset="0"/>
              </a:rPr>
              <a:t>                      ENDIF;</a:t>
            </a:r>
          </a:p>
          <a:p>
            <a:pPr>
              <a:buNone/>
            </a:pPr>
            <a:r>
              <a:rPr lang="en-IE" sz="2000" b="1" dirty="0" smtClean="0">
                <a:latin typeface="Courier New" pitchFamily="49" charset="0"/>
                <a:cs typeface="Courier New" pitchFamily="49" charset="0"/>
              </a:rPr>
              <a:t>           ELSE IF </a:t>
            </a:r>
            <a:r>
              <a:rPr lang="en-IE" sz="2000" dirty="0" smtClean="0">
                <a:latin typeface="Courier New" pitchFamily="49" charset="0"/>
                <a:cs typeface="Courier New" pitchFamily="49" charset="0"/>
              </a:rPr>
              <a:t>(B&gt;C)</a:t>
            </a:r>
          </a:p>
          <a:p>
            <a:pPr>
              <a:buNone/>
            </a:pPr>
            <a:r>
              <a:rPr lang="en-IE" sz="2000" b="1" dirty="0" smtClean="0">
                <a:latin typeface="Courier New" pitchFamily="49" charset="0"/>
                <a:cs typeface="Courier New" pitchFamily="49" charset="0"/>
              </a:rPr>
              <a:t>                            THEN </a:t>
            </a:r>
            <a:r>
              <a:rPr lang="en-IE" sz="2000" dirty="0" smtClean="0">
                <a:latin typeface="Courier New" pitchFamily="49" charset="0"/>
                <a:cs typeface="Courier New" pitchFamily="49" charset="0"/>
              </a:rPr>
              <a:t>Print B;</a:t>
            </a:r>
          </a:p>
          <a:p>
            <a:pPr>
              <a:buNone/>
            </a:pPr>
            <a:r>
              <a:rPr lang="en-IE" sz="2000" b="1" dirty="0" smtClean="0">
                <a:latin typeface="Courier New" pitchFamily="49" charset="0"/>
                <a:cs typeface="Courier New" pitchFamily="49" charset="0"/>
              </a:rPr>
              <a:t>                            ELSE </a:t>
            </a:r>
            <a:r>
              <a:rPr lang="en-IE" sz="2000" dirty="0" smtClean="0">
                <a:latin typeface="Courier New" pitchFamily="49" charset="0"/>
                <a:cs typeface="Courier New" pitchFamily="49" charset="0"/>
              </a:rPr>
              <a:t>Print C;</a:t>
            </a:r>
          </a:p>
          <a:p>
            <a:pPr>
              <a:buNone/>
            </a:pPr>
            <a:r>
              <a:rPr lang="en-IE" sz="2000" b="1" dirty="0" smtClean="0">
                <a:latin typeface="Courier New" pitchFamily="49" charset="0"/>
                <a:cs typeface="Courier New" pitchFamily="49" charset="0"/>
              </a:rPr>
              <a:t>                    ENDIF;</a:t>
            </a:r>
          </a:p>
          <a:p>
            <a:pPr>
              <a:buNone/>
            </a:pPr>
            <a:r>
              <a:rPr lang="en-IE" sz="2000" b="1" dirty="0" smtClean="0">
                <a:latin typeface="Courier New" pitchFamily="49" charset="0"/>
                <a:cs typeface="Courier New" pitchFamily="49" charset="0"/>
              </a:rPr>
              <a:t>    ENDIF;</a:t>
            </a:r>
          </a:p>
          <a:p>
            <a:pPr>
              <a:buNone/>
            </a:pPr>
            <a:r>
              <a:rPr lang="en-IE" sz="2000" b="1" dirty="0" smtClean="0">
                <a:latin typeface="Courier New" pitchFamily="49" charset="0"/>
                <a:cs typeface="Courier New" pitchFamily="49" charset="0"/>
              </a:rPr>
              <a:t>END.</a:t>
            </a:r>
          </a:p>
          <a:p>
            <a:pPr>
              <a:buNone/>
            </a:pPr>
            <a:endParaRPr lang="en-IE" sz="2000" i="1" dirty="0"/>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0024145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t>Boolean Logic</a:t>
            </a:r>
            <a:endParaRPr lang="en-IE" sz="6600" dirty="0"/>
          </a:p>
        </p:txBody>
      </p:sp>
      <p:sp>
        <p:nvSpPr>
          <p:cNvPr id="3" name="Subtitle 2"/>
          <p:cNvSpPr>
            <a:spLocks noGrp="1"/>
          </p:cNvSpPr>
          <p:nvPr>
            <p:ph type="subTitle" idx="1"/>
          </p:nvPr>
        </p:nvSpPr>
        <p:spPr/>
        <p:txBody>
          <a:bodyPr/>
          <a:lstStyle/>
          <a:p>
            <a:r>
              <a:rPr lang="en-IE" dirty="0" smtClean="0"/>
              <a:t>Damian Gordon</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559644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r>
              <a:rPr lang="en-IE" dirty="0" smtClean="0">
                <a:cs typeface="Courier New" pitchFamily="49" charset="0"/>
              </a:rPr>
              <a:t>You may have seen Boolean logic in another module already, for this module, we’ll look at three Boolean operations:</a:t>
            </a:r>
          </a:p>
          <a:p>
            <a:pPr lvl="1"/>
            <a:r>
              <a:rPr lang="en-IE" dirty="0" smtClean="0">
                <a:cs typeface="Courier New" pitchFamily="49" charset="0"/>
              </a:rPr>
              <a:t>AND</a:t>
            </a:r>
          </a:p>
          <a:p>
            <a:pPr lvl="1"/>
            <a:r>
              <a:rPr lang="en-IE" dirty="0" smtClean="0">
                <a:cs typeface="Courier New" pitchFamily="49" charset="0"/>
              </a:rPr>
              <a:t>OR</a:t>
            </a:r>
          </a:p>
          <a:p>
            <a:pPr lvl="1"/>
            <a:r>
              <a:rPr lang="en-IE" dirty="0" smtClean="0">
                <a:cs typeface="Courier New" pitchFamily="49" charset="0"/>
              </a:rPr>
              <a:t>NOT</a:t>
            </a:r>
          </a:p>
        </p:txBody>
      </p:sp>
    </p:spTree>
    <p:extLst>
      <p:ext uri="{BB962C8B-B14F-4D97-AF65-F5344CB8AC3E}">
        <p14:creationId xmlns:p14="http://schemas.microsoft.com/office/powerpoint/2010/main" val="811861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r>
              <a:rPr lang="en-IE" dirty="0" smtClean="0">
                <a:cs typeface="Courier New" pitchFamily="49" charset="0"/>
              </a:rPr>
              <a:t>Boolean operators are used in the conditions of:</a:t>
            </a:r>
          </a:p>
          <a:p>
            <a:pPr lvl="1"/>
            <a:r>
              <a:rPr lang="en-IE" dirty="0" smtClean="0">
                <a:cs typeface="Courier New" pitchFamily="49" charset="0"/>
              </a:rPr>
              <a:t>IF Statements</a:t>
            </a:r>
          </a:p>
          <a:p>
            <a:pPr lvl="1"/>
            <a:r>
              <a:rPr lang="en-IE" dirty="0" smtClean="0">
                <a:cs typeface="Courier New" pitchFamily="49" charset="0"/>
              </a:rPr>
              <a:t>CASE Statements</a:t>
            </a:r>
          </a:p>
          <a:p>
            <a:pPr lvl="1"/>
            <a:r>
              <a:rPr lang="en-IE" dirty="0" smtClean="0">
                <a:cs typeface="Courier New" pitchFamily="49" charset="0"/>
              </a:rPr>
              <a:t>WHILE Loops</a:t>
            </a:r>
          </a:p>
          <a:p>
            <a:pPr lvl="1"/>
            <a:r>
              <a:rPr lang="en-IE" dirty="0" smtClean="0">
                <a:cs typeface="Courier New" pitchFamily="49" charset="0"/>
              </a:rPr>
              <a:t>FOR Loops</a:t>
            </a:r>
          </a:p>
          <a:p>
            <a:pPr lvl="1"/>
            <a:r>
              <a:rPr lang="en-IE" dirty="0" smtClean="0">
                <a:cs typeface="Courier New" pitchFamily="49" charset="0"/>
              </a:rPr>
              <a:t>DO Loops</a:t>
            </a:r>
          </a:p>
          <a:p>
            <a:pPr lvl="1"/>
            <a:r>
              <a:rPr lang="en-IE" dirty="0" smtClean="0">
                <a:cs typeface="Courier New" pitchFamily="49" charset="0"/>
              </a:rPr>
              <a:t>LOOP Loops</a:t>
            </a:r>
          </a:p>
        </p:txBody>
      </p:sp>
    </p:spTree>
    <p:extLst>
      <p:ext uri="{BB962C8B-B14F-4D97-AF65-F5344CB8AC3E}">
        <p14:creationId xmlns:p14="http://schemas.microsoft.com/office/powerpoint/2010/main" val="1635638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r>
              <a:rPr lang="en-IE" dirty="0" smtClean="0">
                <a:cs typeface="Courier New" pitchFamily="49" charset="0"/>
              </a:rPr>
              <a:t>AND Operation</a:t>
            </a:r>
          </a:p>
          <a:p>
            <a:pPr lvl="1"/>
            <a:r>
              <a:rPr lang="en-IE" dirty="0" smtClean="0">
                <a:cs typeface="Courier New" pitchFamily="49" charset="0"/>
              </a:rPr>
              <a:t>The AND operation means that both parts of the condition must be true for the condition to be satisfied.</a:t>
            </a:r>
          </a:p>
          <a:p>
            <a:pPr lvl="1"/>
            <a:endParaRPr lang="en-IE" dirty="0" smtClean="0">
              <a:cs typeface="Courier New" pitchFamily="49" charset="0"/>
            </a:endParaRPr>
          </a:p>
          <a:p>
            <a:pPr lvl="1"/>
            <a:r>
              <a:rPr lang="en-IE" dirty="0" smtClean="0">
                <a:latin typeface="Courier New" panose="02070309020205020404" pitchFamily="49" charset="0"/>
                <a:cs typeface="Courier New" panose="02070309020205020404" pitchFamily="49" charset="0"/>
              </a:rPr>
              <a:t>A=TRUE, B=TRUE =&gt; A AND B = TRUE</a:t>
            </a:r>
          </a:p>
          <a:p>
            <a:pPr lvl="1"/>
            <a:r>
              <a:rPr lang="en-IE" dirty="0" smtClean="0">
                <a:latin typeface="Courier New" panose="02070309020205020404" pitchFamily="49" charset="0"/>
                <a:cs typeface="Courier New" panose="02070309020205020404" pitchFamily="49" charset="0"/>
              </a:rPr>
              <a:t>A=FALSE, </a:t>
            </a:r>
            <a:r>
              <a:rPr lang="en-IE" dirty="0">
                <a:latin typeface="Courier New" panose="02070309020205020404" pitchFamily="49" charset="0"/>
                <a:cs typeface="Courier New" panose="02070309020205020404" pitchFamily="49" charset="0"/>
              </a:rPr>
              <a:t>B=TRUE =&gt; A AND B = FALSE</a:t>
            </a:r>
          </a:p>
          <a:p>
            <a:pPr lvl="1"/>
            <a:r>
              <a:rPr lang="en-IE" dirty="0">
                <a:latin typeface="Courier New" panose="02070309020205020404" pitchFamily="49" charset="0"/>
                <a:cs typeface="Courier New" panose="02070309020205020404" pitchFamily="49" charset="0"/>
              </a:rPr>
              <a:t>A=TRUE, </a:t>
            </a:r>
            <a:r>
              <a:rPr lang="en-IE" dirty="0" smtClean="0">
                <a:latin typeface="Courier New" panose="02070309020205020404" pitchFamily="49" charset="0"/>
                <a:cs typeface="Courier New" panose="02070309020205020404" pitchFamily="49" charset="0"/>
              </a:rPr>
              <a:t>B=FALSE </a:t>
            </a:r>
            <a:r>
              <a:rPr lang="en-IE" dirty="0">
                <a:latin typeface="Courier New" panose="02070309020205020404" pitchFamily="49" charset="0"/>
                <a:cs typeface="Courier New" panose="02070309020205020404" pitchFamily="49" charset="0"/>
              </a:rPr>
              <a:t>=&gt; A AND B = FALSE</a:t>
            </a:r>
          </a:p>
          <a:p>
            <a:pPr lvl="1"/>
            <a:r>
              <a:rPr lang="en-IE" dirty="0" smtClean="0">
                <a:latin typeface="Courier New" panose="02070309020205020404" pitchFamily="49" charset="0"/>
                <a:cs typeface="Courier New" panose="02070309020205020404" pitchFamily="49" charset="0"/>
              </a:rPr>
              <a:t>A=FALSE, B=FALSE </a:t>
            </a:r>
            <a:r>
              <a:rPr lang="en-IE" dirty="0">
                <a:latin typeface="Courier New" panose="02070309020205020404" pitchFamily="49" charset="0"/>
                <a:cs typeface="Courier New" panose="02070309020205020404" pitchFamily="49" charset="0"/>
              </a:rPr>
              <a:t>=&gt; A AND B = FALSE</a:t>
            </a:r>
          </a:p>
          <a:p>
            <a:pPr lvl="1"/>
            <a:endParaRPr lang="en-IE" dirty="0" smtClean="0">
              <a:cs typeface="Courier New" pitchFamily="49" charset="0"/>
            </a:endParaRPr>
          </a:p>
          <a:p>
            <a:pPr lvl="1"/>
            <a:endParaRPr lang="en-IE" dirty="0" smtClean="0">
              <a:cs typeface="Courier New" pitchFamily="49" charset="0"/>
            </a:endParaRPr>
          </a:p>
        </p:txBody>
      </p:sp>
    </p:spTree>
    <p:extLst>
      <p:ext uri="{BB962C8B-B14F-4D97-AF65-F5344CB8AC3E}">
        <p14:creationId xmlns:p14="http://schemas.microsoft.com/office/powerpoint/2010/main" val="16584417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IF </a:t>
            </a:r>
            <a:r>
              <a:rPr lang="en-IE" sz="2400" dirty="0" smtClean="0">
                <a:latin typeface="Courier New" pitchFamily="49" charset="0"/>
                <a:cs typeface="Courier New" pitchFamily="49" charset="0"/>
              </a:rPr>
              <a:t>(A = 5 </a:t>
            </a:r>
            <a:r>
              <a:rPr lang="en-IE" sz="2400" b="1" dirty="0" smtClean="0">
                <a:latin typeface="Courier New" pitchFamily="49" charset="0"/>
                <a:cs typeface="Courier New" pitchFamily="49" charset="0"/>
              </a:rPr>
              <a:t>AND</a:t>
            </a:r>
            <a:r>
              <a:rPr lang="en-IE" sz="2400" dirty="0" smtClean="0">
                <a:latin typeface="Courier New" pitchFamily="49" charset="0"/>
                <a:cs typeface="Courier New" pitchFamily="49" charset="0"/>
              </a:rPr>
              <a:t> Age[Index] &lt; Age[Index+1])</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THEN PRINT </a:t>
            </a:r>
            <a:r>
              <a:rPr lang="en-IE" sz="2400" dirty="0" smtClean="0">
                <a:latin typeface="Courier New" pitchFamily="49" charset="0"/>
                <a:cs typeface="Courier New" pitchFamily="49" charset="0"/>
              </a:rPr>
              <a:t>“A is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ENDIF;</a:t>
            </a:r>
            <a:endParaRPr lang="en-IE" sz="24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END.</a:t>
            </a:r>
          </a:p>
        </p:txBody>
      </p:sp>
    </p:spTree>
    <p:extLst>
      <p:ext uri="{BB962C8B-B14F-4D97-AF65-F5344CB8AC3E}">
        <p14:creationId xmlns:p14="http://schemas.microsoft.com/office/powerpoint/2010/main" val="3620069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IF </a:t>
            </a:r>
            <a:r>
              <a:rPr lang="en-IE" sz="2400" dirty="0" smtClean="0">
                <a:latin typeface="Courier New" pitchFamily="49" charset="0"/>
                <a:cs typeface="Courier New" pitchFamily="49" charset="0"/>
              </a:rPr>
              <a:t>(A = 5 </a:t>
            </a:r>
            <a:r>
              <a:rPr lang="en-IE" sz="2400" b="1" dirty="0" smtClean="0">
                <a:latin typeface="Courier New" pitchFamily="49" charset="0"/>
                <a:cs typeface="Courier New" pitchFamily="49" charset="0"/>
              </a:rPr>
              <a:t>AND</a:t>
            </a:r>
            <a:r>
              <a:rPr lang="en-IE" sz="2400" dirty="0" smtClean="0">
                <a:latin typeface="Courier New" pitchFamily="49" charset="0"/>
                <a:cs typeface="Courier New" pitchFamily="49" charset="0"/>
              </a:rPr>
              <a:t> Age[Index] &lt; Age[Index+1])</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THEN PRINT </a:t>
            </a:r>
            <a:r>
              <a:rPr lang="en-IE" sz="2400" dirty="0" smtClean="0">
                <a:latin typeface="Courier New" pitchFamily="49" charset="0"/>
                <a:cs typeface="Courier New" pitchFamily="49" charset="0"/>
              </a:rPr>
              <a:t>“A is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ENDIF;</a:t>
            </a:r>
            <a:endParaRPr lang="en-IE" sz="24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END.</a:t>
            </a:r>
          </a:p>
          <a:p>
            <a:pPr>
              <a:buNone/>
            </a:pPr>
            <a:endParaRPr lang="en-IE" sz="2400" b="1" dirty="0">
              <a:latin typeface="Courier New" pitchFamily="49" charset="0"/>
              <a:cs typeface="Courier New" pitchFamily="49" charset="0"/>
            </a:endParaRPr>
          </a:p>
          <a:p>
            <a:r>
              <a:rPr lang="en-IE" dirty="0" smtClean="0">
                <a:cs typeface="Courier New" pitchFamily="49" charset="0"/>
              </a:rPr>
              <a:t>Both </a:t>
            </a:r>
            <a:r>
              <a:rPr lang="en-IE" dirty="0" smtClean="0">
                <a:latin typeface="Courier New" panose="02070309020205020404" pitchFamily="49" charset="0"/>
                <a:cs typeface="Courier New" panose="02070309020205020404" pitchFamily="49" charset="0"/>
              </a:rPr>
              <a:t>A=5</a:t>
            </a:r>
            <a:r>
              <a:rPr lang="en-IE" dirty="0" smtClean="0">
                <a:cs typeface="Courier New" pitchFamily="49" charset="0"/>
              </a:rPr>
              <a:t> and </a:t>
            </a:r>
            <a:r>
              <a:rPr lang="en-IE" dirty="0" smtClean="0">
                <a:latin typeface="Courier New" panose="02070309020205020404" pitchFamily="49" charset="0"/>
                <a:cs typeface="Courier New" panose="02070309020205020404" pitchFamily="49" charset="0"/>
              </a:rPr>
              <a:t>Age[Index] &lt; Age[Index+1]</a:t>
            </a:r>
            <a:r>
              <a:rPr lang="en-IE" dirty="0" smtClean="0">
                <a:cs typeface="Courier New" pitchFamily="49" charset="0"/>
              </a:rPr>
              <a:t> must be TRUE to do the THEN part of the statement.</a:t>
            </a:r>
          </a:p>
        </p:txBody>
      </p:sp>
    </p:spTree>
    <p:extLst>
      <p:ext uri="{BB962C8B-B14F-4D97-AF65-F5344CB8AC3E}">
        <p14:creationId xmlns:p14="http://schemas.microsoft.com/office/powerpoint/2010/main" val="17159298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r>
              <a:rPr lang="en-IE" dirty="0" smtClean="0">
                <a:cs typeface="Courier New" pitchFamily="49" charset="0"/>
              </a:rPr>
              <a:t>OR Operation</a:t>
            </a:r>
          </a:p>
          <a:p>
            <a:pPr lvl="1"/>
            <a:r>
              <a:rPr lang="en-IE" dirty="0" smtClean="0">
                <a:cs typeface="Courier New" pitchFamily="49" charset="0"/>
              </a:rPr>
              <a:t>The OR operation means that either (or both) parts of the condition must be true for the condition to be satisfied.</a:t>
            </a:r>
          </a:p>
          <a:p>
            <a:pPr lvl="1"/>
            <a:endParaRPr lang="en-IE" dirty="0" smtClean="0">
              <a:cs typeface="Courier New" pitchFamily="49" charset="0"/>
            </a:endParaRPr>
          </a:p>
          <a:p>
            <a:pPr lvl="1"/>
            <a:r>
              <a:rPr lang="en-IE" dirty="0" smtClean="0">
                <a:latin typeface="Courier New" panose="02070309020205020404" pitchFamily="49" charset="0"/>
                <a:cs typeface="Courier New" panose="02070309020205020404" pitchFamily="49" charset="0"/>
              </a:rPr>
              <a:t>A=TRUE, B=TRUE =&gt; A </a:t>
            </a:r>
            <a:r>
              <a:rPr lang="en-IE" dirty="0">
                <a:latin typeface="Courier New" panose="02070309020205020404" pitchFamily="49" charset="0"/>
                <a:cs typeface="Courier New" panose="02070309020205020404" pitchFamily="49" charset="0"/>
              </a:rPr>
              <a:t>OR</a:t>
            </a:r>
            <a:r>
              <a:rPr lang="en-IE" dirty="0" smtClean="0">
                <a:latin typeface="Courier New" panose="02070309020205020404" pitchFamily="49" charset="0"/>
                <a:cs typeface="Courier New" panose="02070309020205020404" pitchFamily="49" charset="0"/>
              </a:rPr>
              <a:t> B = TRUE</a:t>
            </a:r>
          </a:p>
          <a:p>
            <a:pPr lvl="1"/>
            <a:r>
              <a:rPr lang="en-IE" dirty="0" smtClean="0">
                <a:latin typeface="Courier New" panose="02070309020205020404" pitchFamily="49" charset="0"/>
                <a:cs typeface="Courier New" panose="02070309020205020404" pitchFamily="49" charset="0"/>
              </a:rPr>
              <a:t>A=FALSE, </a:t>
            </a:r>
            <a:r>
              <a:rPr lang="en-IE" dirty="0">
                <a:latin typeface="Courier New" panose="02070309020205020404" pitchFamily="49" charset="0"/>
                <a:cs typeface="Courier New" panose="02070309020205020404" pitchFamily="49" charset="0"/>
              </a:rPr>
              <a:t>B=TRUE =&gt; A OR</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B = TRUE</a:t>
            </a:r>
          </a:p>
          <a:p>
            <a:pPr lvl="1"/>
            <a:r>
              <a:rPr lang="en-IE" dirty="0">
                <a:latin typeface="Courier New" panose="02070309020205020404" pitchFamily="49" charset="0"/>
                <a:cs typeface="Courier New" panose="02070309020205020404" pitchFamily="49" charset="0"/>
              </a:rPr>
              <a:t>A=TRUE, </a:t>
            </a:r>
            <a:r>
              <a:rPr lang="en-IE" dirty="0" smtClean="0">
                <a:latin typeface="Courier New" panose="02070309020205020404" pitchFamily="49" charset="0"/>
                <a:cs typeface="Courier New" panose="02070309020205020404" pitchFamily="49" charset="0"/>
              </a:rPr>
              <a:t>B=FALSE </a:t>
            </a:r>
            <a:r>
              <a:rPr lang="en-IE" dirty="0">
                <a:latin typeface="Courier New" panose="02070309020205020404" pitchFamily="49" charset="0"/>
                <a:cs typeface="Courier New" panose="02070309020205020404" pitchFamily="49" charset="0"/>
              </a:rPr>
              <a:t>=&gt; A OR</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B = TRUE</a:t>
            </a:r>
          </a:p>
          <a:p>
            <a:pPr lvl="1"/>
            <a:r>
              <a:rPr lang="en-IE" dirty="0" smtClean="0">
                <a:latin typeface="Courier New" panose="02070309020205020404" pitchFamily="49" charset="0"/>
                <a:cs typeface="Courier New" panose="02070309020205020404" pitchFamily="49" charset="0"/>
              </a:rPr>
              <a:t>A=FALSE, B=FALSE </a:t>
            </a:r>
            <a:r>
              <a:rPr lang="en-IE" dirty="0">
                <a:latin typeface="Courier New" panose="02070309020205020404" pitchFamily="49" charset="0"/>
                <a:cs typeface="Courier New" panose="02070309020205020404" pitchFamily="49" charset="0"/>
              </a:rPr>
              <a:t>=&gt; A </a:t>
            </a:r>
            <a:r>
              <a:rPr lang="en-IE" dirty="0" smtClean="0">
                <a:latin typeface="Courier New" panose="02070309020205020404" pitchFamily="49" charset="0"/>
                <a:cs typeface="Courier New" panose="02070309020205020404" pitchFamily="49" charset="0"/>
              </a:rPr>
              <a:t>OR </a:t>
            </a:r>
            <a:r>
              <a:rPr lang="en-IE" dirty="0">
                <a:latin typeface="Courier New" panose="02070309020205020404" pitchFamily="49" charset="0"/>
                <a:cs typeface="Courier New" panose="02070309020205020404" pitchFamily="49" charset="0"/>
              </a:rPr>
              <a:t>B = FALSE</a:t>
            </a:r>
          </a:p>
          <a:p>
            <a:pPr lvl="1"/>
            <a:endParaRPr lang="en-IE" dirty="0" smtClean="0">
              <a:cs typeface="Courier New" pitchFamily="49" charset="0"/>
            </a:endParaRPr>
          </a:p>
          <a:p>
            <a:pPr lvl="1"/>
            <a:endParaRPr lang="en-IE" dirty="0" smtClean="0">
              <a:cs typeface="Courier New" pitchFamily="49" charset="0"/>
            </a:endParaRPr>
          </a:p>
        </p:txBody>
      </p:sp>
    </p:spTree>
    <p:extLst>
      <p:ext uri="{BB962C8B-B14F-4D97-AF65-F5344CB8AC3E}">
        <p14:creationId xmlns:p14="http://schemas.microsoft.com/office/powerpoint/2010/main" val="293316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IF </a:t>
            </a:r>
            <a:r>
              <a:rPr lang="en-IE" sz="2400" dirty="0" smtClean="0">
                <a:latin typeface="Courier New" pitchFamily="49" charset="0"/>
                <a:cs typeface="Courier New" pitchFamily="49" charset="0"/>
              </a:rPr>
              <a:t>(A = 5 </a:t>
            </a:r>
            <a:r>
              <a:rPr lang="en-IE" sz="2400" b="1" dirty="0" smtClean="0">
                <a:latin typeface="Courier New" pitchFamily="49" charset="0"/>
                <a:cs typeface="Courier New" pitchFamily="49" charset="0"/>
              </a:rPr>
              <a:t>OR</a:t>
            </a:r>
            <a:r>
              <a:rPr lang="en-IE" sz="2400" dirty="0" smtClean="0">
                <a:latin typeface="Courier New" pitchFamily="49" charset="0"/>
                <a:cs typeface="Courier New" pitchFamily="49" charset="0"/>
              </a:rPr>
              <a:t> Age[Index] &lt; Age[Index+1])</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THEN PRINT </a:t>
            </a:r>
            <a:r>
              <a:rPr lang="en-IE" sz="2400" dirty="0" smtClean="0">
                <a:latin typeface="Courier New" pitchFamily="49" charset="0"/>
                <a:cs typeface="Courier New" pitchFamily="49" charset="0"/>
              </a:rPr>
              <a:t>“A is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ENDIF;</a:t>
            </a:r>
            <a:endParaRPr lang="en-IE" sz="24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END.</a:t>
            </a:r>
          </a:p>
        </p:txBody>
      </p:sp>
    </p:spTree>
    <p:extLst>
      <p:ext uri="{BB962C8B-B14F-4D97-AF65-F5344CB8AC3E}">
        <p14:creationId xmlns:p14="http://schemas.microsoft.com/office/powerpoint/2010/main" val="11040419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lnSpcReduction="10000"/>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IF </a:t>
            </a:r>
            <a:r>
              <a:rPr lang="en-IE" sz="2400" dirty="0" smtClean="0">
                <a:latin typeface="Courier New" pitchFamily="49" charset="0"/>
                <a:cs typeface="Courier New" pitchFamily="49" charset="0"/>
              </a:rPr>
              <a:t>(A = 5 </a:t>
            </a:r>
            <a:r>
              <a:rPr lang="en-IE" sz="2400" b="1" dirty="0" smtClean="0">
                <a:latin typeface="Courier New" pitchFamily="49" charset="0"/>
                <a:cs typeface="Courier New" pitchFamily="49" charset="0"/>
              </a:rPr>
              <a:t>OR</a:t>
            </a:r>
            <a:r>
              <a:rPr lang="en-IE" sz="2400" dirty="0" smtClean="0">
                <a:latin typeface="Courier New" pitchFamily="49" charset="0"/>
                <a:cs typeface="Courier New" pitchFamily="49" charset="0"/>
              </a:rPr>
              <a:t> Age[Index] &lt; Age[Index+1])</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THEN PRINT </a:t>
            </a:r>
            <a:r>
              <a:rPr lang="en-IE" sz="2400" dirty="0" smtClean="0">
                <a:latin typeface="Courier New" pitchFamily="49" charset="0"/>
                <a:cs typeface="Courier New" pitchFamily="49" charset="0"/>
              </a:rPr>
              <a:t>“A is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ENDIF;</a:t>
            </a:r>
            <a:endParaRPr lang="en-IE" sz="24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END.</a:t>
            </a:r>
          </a:p>
          <a:p>
            <a:pPr>
              <a:buNone/>
            </a:pPr>
            <a:endParaRPr lang="en-IE" sz="2400" b="1" dirty="0">
              <a:latin typeface="Courier New" pitchFamily="49" charset="0"/>
              <a:cs typeface="Courier New" pitchFamily="49" charset="0"/>
            </a:endParaRPr>
          </a:p>
          <a:p>
            <a:r>
              <a:rPr lang="en-IE" dirty="0" smtClean="0">
                <a:cs typeface="Courier New" pitchFamily="49" charset="0"/>
              </a:rPr>
              <a:t>Either or both of </a:t>
            </a:r>
            <a:r>
              <a:rPr lang="en-IE" dirty="0" smtClean="0">
                <a:latin typeface="Courier New" panose="02070309020205020404" pitchFamily="49" charset="0"/>
                <a:cs typeface="Courier New" panose="02070309020205020404" pitchFamily="49" charset="0"/>
              </a:rPr>
              <a:t>A=5</a:t>
            </a:r>
            <a:r>
              <a:rPr lang="en-IE" dirty="0" smtClean="0">
                <a:cs typeface="Courier New" pitchFamily="49" charset="0"/>
              </a:rPr>
              <a:t> and </a:t>
            </a:r>
            <a:r>
              <a:rPr lang="en-IE" dirty="0" smtClean="0">
                <a:latin typeface="Courier New" panose="02070309020205020404" pitchFamily="49" charset="0"/>
                <a:cs typeface="Courier New" panose="02070309020205020404" pitchFamily="49" charset="0"/>
              </a:rPr>
              <a:t>Age[Index] &lt; Age[Index+1]</a:t>
            </a:r>
            <a:r>
              <a:rPr lang="en-IE" dirty="0" smtClean="0">
                <a:cs typeface="Courier New" pitchFamily="49" charset="0"/>
              </a:rPr>
              <a:t> must be TRUE to do the THEN part of the statement.</a:t>
            </a:r>
          </a:p>
        </p:txBody>
      </p:sp>
    </p:spTree>
    <p:extLst>
      <p:ext uri="{BB962C8B-B14F-4D97-AF65-F5344CB8AC3E}">
        <p14:creationId xmlns:p14="http://schemas.microsoft.com/office/powerpoint/2010/main" val="522532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IE" altLang="en-US"/>
              <a:t>Algorithms</a:t>
            </a:r>
            <a:endParaRPr lang="en-GB" altLang="en-US"/>
          </a:p>
        </p:txBody>
      </p:sp>
      <p:sp>
        <p:nvSpPr>
          <p:cNvPr id="40963" name="Rectangle 3"/>
          <p:cNvSpPr>
            <a:spLocks noGrp="1" noChangeArrowheads="1"/>
          </p:cNvSpPr>
          <p:nvPr>
            <p:ph type="body" idx="1"/>
          </p:nvPr>
        </p:nvSpPr>
        <p:spPr/>
        <p:txBody>
          <a:bodyPr/>
          <a:lstStyle/>
          <a:p>
            <a:r>
              <a:rPr lang="en-IE" altLang="en-US" dirty="0"/>
              <a:t>An Algorithm is a series of instructions</a:t>
            </a:r>
          </a:p>
          <a:p>
            <a:r>
              <a:rPr lang="en-IE" altLang="en-US" dirty="0"/>
              <a:t>Examples of algorithms include</a:t>
            </a:r>
          </a:p>
          <a:p>
            <a:pPr lvl="1"/>
            <a:r>
              <a:rPr lang="en-IE" altLang="en-US" dirty="0"/>
              <a:t>Musical scores</a:t>
            </a:r>
          </a:p>
          <a:p>
            <a:pPr lvl="1"/>
            <a:endParaRPr lang="en-IE" altLang="en-US" dirty="0"/>
          </a:p>
          <a:p>
            <a:pPr lvl="1"/>
            <a:r>
              <a:rPr lang="en-IE" altLang="en-US" dirty="0"/>
              <a:t>Knitting patterns             </a:t>
            </a:r>
            <a:endParaRPr lang="en-IE" altLang="en-US" dirty="0" smtClean="0"/>
          </a:p>
          <a:p>
            <a:pPr lvl="1"/>
            <a:r>
              <a:rPr lang="en-IE" altLang="en-US" sz="1400" b="1" dirty="0">
                <a:latin typeface="Arial" pitchFamily="34" charset="0"/>
              </a:rPr>
              <a:t> </a:t>
            </a:r>
            <a:r>
              <a:rPr lang="en-IE" altLang="en-US" sz="1400" b="1" dirty="0" smtClean="0">
                <a:latin typeface="Arial" pitchFamily="34" charset="0"/>
              </a:rPr>
              <a:t>                                                                                                                </a:t>
            </a:r>
            <a:r>
              <a:rPr lang="en-GB" altLang="en-US" sz="1400" b="1" dirty="0" smtClean="0">
                <a:latin typeface="Arial" pitchFamily="34" charset="0"/>
              </a:rPr>
              <a:t>Row </a:t>
            </a:r>
            <a:r>
              <a:rPr lang="en-GB" altLang="en-US" sz="1400" b="1" dirty="0">
                <a:latin typeface="Arial" pitchFamily="34" charset="0"/>
              </a:rPr>
              <a:t>1:</a:t>
            </a:r>
            <a:r>
              <a:rPr lang="en-GB" altLang="en-US" sz="1400" dirty="0">
                <a:latin typeface="Arial" pitchFamily="34" charset="0"/>
              </a:rPr>
              <a:t> SL 1, K8, K2 tog, K1, turn</a:t>
            </a:r>
            <a:br>
              <a:rPr lang="en-GB" altLang="en-US" sz="1400" dirty="0">
                <a:latin typeface="Arial" pitchFamily="34" charset="0"/>
              </a:rPr>
            </a:br>
            <a:endParaRPr lang="en-IE" altLang="en-US" sz="1400" dirty="0"/>
          </a:p>
          <a:p>
            <a:pPr lvl="1"/>
            <a:endParaRPr lang="en-IE" altLang="en-US" dirty="0"/>
          </a:p>
          <a:p>
            <a:pPr lvl="1"/>
            <a:r>
              <a:rPr lang="en-IE" altLang="en-US" dirty="0" err="1"/>
              <a:t>Recipies</a:t>
            </a:r>
            <a:endParaRPr lang="en-GB" altLang="en-US" dirty="0"/>
          </a:p>
        </p:txBody>
      </p:sp>
      <p:pic>
        <p:nvPicPr>
          <p:cNvPr id="409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3140" y="2852936"/>
            <a:ext cx="4266645"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3192" y="4941168"/>
            <a:ext cx="3043998" cy="1662240"/>
          </a:xfrm>
          <a:prstGeom prst="rect">
            <a:avLst/>
          </a:prstGeom>
        </p:spPr>
      </p:pic>
    </p:spTree>
    <p:extLst>
      <p:ext uri="{BB962C8B-B14F-4D97-AF65-F5344CB8AC3E}">
        <p14:creationId xmlns:p14="http://schemas.microsoft.com/office/powerpoint/2010/main" val="2262579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r>
              <a:rPr lang="en-IE" dirty="0" smtClean="0">
                <a:cs typeface="Courier New" pitchFamily="49" charset="0"/>
              </a:rPr>
              <a:t>NOT Operation</a:t>
            </a:r>
          </a:p>
          <a:p>
            <a:pPr lvl="1"/>
            <a:r>
              <a:rPr lang="en-IE" dirty="0" smtClean="0">
                <a:cs typeface="Courier New" pitchFamily="49" charset="0"/>
              </a:rPr>
              <a:t>The NOT operation means that the outcome of the condition is inverted.</a:t>
            </a:r>
          </a:p>
          <a:p>
            <a:pPr lvl="1"/>
            <a:endParaRPr lang="en-IE" dirty="0" smtClean="0">
              <a:cs typeface="Courier New" pitchFamily="49" charset="0"/>
            </a:endParaRPr>
          </a:p>
          <a:p>
            <a:pPr lvl="1"/>
            <a:r>
              <a:rPr lang="en-IE" dirty="0" smtClean="0">
                <a:latin typeface="Courier New" panose="02070309020205020404" pitchFamily="49" charset="0"/>
                <a:cs typeface="Courier New" panose="02070309020205020404" pitchFamily="49" charset="0"/>
              </a:rPr>
              <a:t>A=TRUE =&gt; NOT(A) = FALSE</a:t>
            </a:r>
          </a:p>
          <a:p>
            <a:pPr lvl="1"/>
            <a:r>
              <a:rPr lang="en-IE" dirty="0" smtClean="0">
                <a:latin typeface="Courier New" panose="02070309020205020404" pitchFamily="49" charset="0"/>
                <a:cs typeface="Courier New" panose="02070309020205020404" pitchFamily="49" charset="0"/>
              </a:rPr>
              <a:t>A=FALSE =&gt; NOT(A) </a:t>
            </a:r>
            <a:r>
              <a:rPr lang="en-IE" dirty="0">
                <a:latin typeface="Courier New" panose="02070309020205020404" pitchFamily="49" charset="0"/>
                <a:cs typeface="Courier New" panose="02070309020205020404" pitchFamily="49" charset="0"/>
              </a:rPr>
              <a:t>= TRUE</a:t>
            </a:r>
          </a:p>
          <a:p>
            <a:pPr lvl="1"/>
            <a:endParaRPr lang="en-IE" dirty="0" smtClean="0">
              <a:cs typeface="Courier New" pitchFamily="49" charset="0"/>
            </a:endParaRPr>
          </a:p>
          <a:p>
            <a:pPr lvl="1"/>
            <a:endParaRPr lang="en-IE" dirty="0" smtClean="0">
              <a:cs typeface="Courier New" pitchFamily="49" charset="0"/>
            </a:endParaRPr>
          </a:p>
        </p:txBody>
      </p:sp>
    </p:spTree>
    <p:extLst>
      <p:ext uri="{BB962C8B-B14F-4D97-AF65-F5344CB8AC3E}">
        <p14:creationId xmlns:p14="http://schemas.microsoft.com/office/powerpoint/2010/main" val="16180078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IF </a:t>
            </a:r>
            <a:r>
              <a:rPr lang="en-IE" sz="2400" dirty="0" smtClean="0">
                <a:latin typeface="Courier New" pitchFamily="49" charset="0"/>
                <a:cs typeface="Courier New" pitchFamily="49" charset="0"/>
              </a:rPr>
              <a:t>(NOT (A =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THEN PRINT </a:t>
            </a:r>
            <a:r>
              <a:rPr lang="en-IE" sz="2400" dirty="0" smtClean="0">
                <a:latin typeface="Courier New" pitchFamily="49" charset="0"/>
                <a:cs typeface="Courier New" pitchFamily="49" charset="0"/>
              </a:rPr>
              <a:t>“A is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ENDIF;</a:t>
            </a:r>
            <a:endParaRPr lang="en-IE" sz="24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END.</a:t>
            </a:r>
          </a:p>
        </p:txBody>
      </p:sp>
    </p:spTree>
    <p:extLst>
      <p:ext uri="{BB962C8B-B14F-4D97-AF65-F5344CB8AC3E}">
        <p14:creationId xmlns:p14="http://schemas.microsoft.com/office/powerpoint/2010/main" val="5115574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Boolean Logic</a:t>
            </a:r>
            <a:endParaRPr lang="en-IE" dirty="0"/>
          </a:p>
        </p:txBody>
      </p:sp>
      <p:sp>
        <p:nvSpPr>
          <p:cNvPr id="3" name="Content Placeholder 2"/>
          <p:cNvSpPr>
            <a:spLocks noGrp="1"/>
          </p:cNvSpPr>
          <p:nvPr>
            <p:ph idx="1"/>
          </p:nvPr>
        </p:nvSpPr>
        <p:spPr/>
        <p:txBody>
          <a:bodyPr>
            <a:normAutofit/>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a:t>
            </a:r>
            <a:r>
              <a:rPr lang="en-IE" sz="2400" b="1" dirty="0">
                <a:latin typeface="Courier New" pitchFamily="49" charset="0"/>
                <a:cs typeface="Courier New" pitchFamily="49" charset="0"/>
              </a:rPr>
              <a:t> IF </a:t>
            </a:r>
            <a:r>
              <a:rPr lang="en-IE" sz="2400" dirty="0">
                <a:latin typeface="Courier New" pitchFamily="49" charset="0"/>
                <a:cs typeface="Courier New" pitchFamily="49" charset="0"/>
              </a:rPr>
              <a:t>(NOT (A = 5</a:t>
            </a:r>
            <a:r>
              <a:rPr lang="en-IE" sz="2400" dirty="0" smtClean="0">
                <a:latin typeface="Courier New" pitchFamily="49" charset="0"/>
                <a:cs typeface="Courier New" pitchFamily="49" charset="0"/>
              </a:rPr>
              <a:t>))</a:t>
            </a:r>
          </a:p>
          <a:p>
            <a:pPr>
              <a:buNone/>
            </a:pPr>
            <a:r>
              <a:rPr lang="en-IE" sz="2400" b="1" dirty="0" smtClean="0">
                <a:latin typeface="Courier New" pitchFamily="49" charset="0"/>
                <a:cs typeface="Courier New" pitchFamily="49" charset="0"/>
              </a:rPr>
              <a:t>    THEN PRINT </a:t>
            </a:r>
            <a:r>
              <a:rPr lang="en-IE" sz="2400" dirty="0" smtClean="0">
                <a:latin typeface="Courier New" pitchFamily="49" charset="0"/>
                <a:cs typeface="Courier New" pitchFamily="49" charset="0"/>
              </a:rPr>
              <a:t>“A is 5”;</a:t>
            </a: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ENDIF;</a:t>
            </a:r>
            <a:endParaRPr lang="en-IE" sz="2400" b="1" dirty="0">
              <a:latin typeface="Courier New" pitchFamily="49" charset="0"/>
              <a:cs typeface="Courier New" pitchFamily="49" charset="0"/>
            </a:endParaRPr>
          </a:p>
          <a:p>
            <a:pPr>
              <a:buNone/>
            </a:pPr>
            <a:r>
              <a:rPr lang="en-IE" sz="2400" b="1" dirty="0" smtClean="0">
                <a:latin typeface="Courier New" pitchFamily="49" charset="0"/>
                <a:cs typeface="Courier New" pitchFamily="49" charset="0"/>
              </a:rPr>
              <a:t>END.</a:t>
            </a:r>
          </a:p>
          <a:p>
            <a:pPr>
              <a:buNone/>
            </a:pPr>
            <a:endParaRPr lang="en-IE" sz="2400" b="1" dirty="0">
              <a:latin typeface="Courier New" pitchFamily="49" charset="0"/>
              <a:cs typeface="Courier New" pitchFamily="49" charset="0"/>
            </a:endParaRPr>
          </a:p>
          <a:p>
            <a:r>
              <a:rPr lang="en-IE" dirty="0" smtClean="0">
                <a:cs typeface="Courier New" pitchFamily="49" charset="0"/>
              </a:rPr>
              <a:t>Only when A is not 5 the program will go into the THEN part of the IF statement, when A is 5 the THEN part is skipped. </a:t>
            </a:r>
          </a:p>
        </p:txBody>
      </p:sp>
    </p:spTree>
    <p:extLst>
      <p:ext uri="{BB962C8B-B14F-4D97-AF65-F5344CB8AC3E}">
        <p14:creationId xmlns:p14="http://schemas.microsoft.com/office/powerpoint/2010/main" val="12464887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06574" y="2060848"/>
            <a:ext cx="11233248" cy="352839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smtClean="0"/>
              <a:t>CASE Statement</a:t>
            </a:r>
            <a:endParaRPr lang="en-IE" dirty="0"/>
          </a:p>
        </p:txBody>
      </p:sp>
      <p:sp>
        <p:nvSpPr>
          <p:cNvPr id="3" name="Content Placeholder 2"/>
          <p:cNvSpPr>
            <a:spLocks noGrp="1"/>
          </p:cNvSpPr>
          <p:nvPr>
            <p:ph idx="1"/>
          </p:nvPr>
        </p:nvSpPr>
        <p:spPr/>
        <p:txBody>
          <a:bodyPr>
            <a:normAutofit/>
          </a:bodyPr>
          <a:lstStyle/>
          <a:p>
            <a:pPr>
              <a:buNone/>
            </a:pPr>
            <a:r>
              <a:rPr lang="en-IE" sz="2400" b="1" dirty="0">
                <a:latin typeface="Courier New" pitchFamily="49" charset="0"/>
                <a:cs typeface="Courier New" pitchFamily="49" charset="0"/>
              </a:rPr>
              <a:t>PROGRAM </a:t>
            </a:r>
            <a:r>
              <a:rPr lang="en-IE" sz="2400" dirty="0" err="1" smtClean="0">
                <a:latin typeface="Courier New" pitchFamily="49" charset="0"/>
                <a:cs typeface="Courier New" pitchFamily="49" charset="0"/>
              </a:rPr>
              <a:t>GetGrade</a:t>
            </a:r>
            <a:r>
              <a:rPr lang="en-IE" sz="2400" dirty="0" smtClean="0">
                <a:latin typeface="Courier New" pitchFamily="49" charset="0"/>
                <a:cs typeface="Courier New" pitchFamily="49" charset="0"/>
              </a:rPr>
              <a:t>:</a:t>
            </a:r>
          </a:p>
          <a:p>
            <a:pPr>
              <a:buNone/>
            </a:pP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Read Result;</a:t>
            </a:r>
            <a:endParaRPr lang="en-IE" sz="2400" dirty="0" smtClean="0">
              <a:latin typeface="Courier New" pitchFamily="49" charset="0"/>
              <a:cs typeface="Courier New" pitchFamily="49" charset="0"/>
            </a:endParaRPr>
          </a:p>
          <a:p>
            <a:pPr>
              <a:buNone/>
            </a:pPr>
            <a:r>
              <a:rPr lang="en-IE" sz="2400" b="1" dirty="0">
                <a:latin typeface="Courier New" pitchFamily="49" charset="0"/>
                <a:cs typeface="Courier New" pitchFamily="49" charset="0"/>
              </a:rPr>
              <a:t> </a:t>
            </a:r>
            <a:r>
              <a:rPr lang="en-IE" sz="2400" b="1" dirty="0" smtClean="0">
                <a:latin typeface="Courier New" pitchFamily="49" charset="0"/>
                <a:cs typeface="Courier New" pitchFamily="49" charset="0"/>
              </a:rPr>
              <a:t> CASE </a:t>
            </a:r>
            <a:r>
              <a:rPr lang="en-IE" sz="2400" b="1" dirty="0">
                <a:latin typeface="Courier New" pitchFamily="49" charset="0"/>
                <a:cs typeface="Courier New" pitchFamily="49" charset="0"/>
              </a:rPr>
              <a:t>OF </a:t>
            </a:r>
            <a:r>
              <a:rPr lang="en-IE" sz="2400" dirty="0">
                <a:latin typeface="Courier New" pitchFamily="49" charset="0"/>
                <a:cs typeface="Courier New" pitchFamily="49" charset="0"/>
              </a:rPr>
              <a:t>Result</a:t>
            </a:r>
            <a:r>
              <a:rPr lang="en-IE" sz="2400" dirty="0" smtClean="0">
                <a:latin typeface="Courier New" pitchFamily="49" charset="0"/>
                <a:cs typeface="Courier New" pitchFamily="49" charset="0"/>
              </a:rPr>
              <a:t> </a:t>
            </a:r>
            <a:endParaRPr lang="en-IE" sz="2400" dirty="0">
              <a:latin typeface="Courier New" pitchFamily="49" charset="0"/>
              <a:cs typeface="Courier New" pitchFamily="49" charset="0"/>
            </a:endParaRPr>
          </a:p>
          <a:p>
            <a:pPr>
              <a:buNone/>
            </a:pPr>
            <a:r>
              <a:rPr lang="en-IE" sz="2400" dirty="0">
                <a:latin typeface="Courier New" pitchFamily="49" charset="0"/>
                <a:cs typeface="Courier New" pitchFamily="49" charset="0"/>
              </a:rPr>
              <a:t> </a:t>
            </a: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Result</a:t>
            </a: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=&gt; 70 :Print “You got a first”;</a:t>
            </a:r>
          </a:p>
          <a:p>
            <a:pPr>
              <a:buNone/>
            </a:pPr>
            <a:r>
              <a:rPr lang="en-IE" sz="2400" dirty="0">
                <a:latin typeface="Courier New" pitchFamily="49" charset="0"/>
                <a:cs typeface="Courier New" pitchFamily="49" charset="0"/>
              </a:rPr>
              <a:t>    Result</a:t>
            </a: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=&gt; 60 :Print “You got a 2.1”;</a:t>
            </a:r>
          </a:p>
          <a:p>
            <a:pPr>
              <a:buNone/>
            </a:pPr>
            <a:r>
              <a:rPr lang="en-IE" sz="2400" dirty="0">
                <a:latin typeface="Courier New" pitchFamily="49" charset="0"/>
                <a:cs typeface="Courier New" pitchFamily="49" charset="0"/>
              </a:rPr>
              <a:t>    Result</a:t>
            </a: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=&gt; 50 :Print “You got a 2.2”;</a:t>
            </a:r>
          </a:p>
          <a:p>
            <a:pPr>
              <a:buNone/>
            </a:pPr>
            <a:r>
              <a:rPr lang="en-IE" sz="2400" dirty="0">
                <a:latin typeface="Courier New" pitchFamily="49" charset="0"/>
                <a:cs typeface="Courier New" pitchFamily="49" charset="0"/>
              </a:rPr>
              <a:t>    Result</a:t>
            </a:r>
            <a:r>
              <a:rPr lang="en-IE" sz="2400" dirty="0" smtClean="0">
                <a:latin typeface="Courier New" pitchFamily="49" charset="0"/>
                <a:cs typeface="Courier New" pitchFamily="49" charset="0"/>
              </a:rPr>
              <a:t> </a:t>
            </a:r>
            <a:r>
              <a:rPr lang="en-IE" sz="2400" dirty="0">
                <a:latin typeface="Courier New" pitchFamily="49" charset="0"/>
                <a:cs typeface="Courier New" pitchFamily="49" charset="0"/>
              </a:rPr>
              <a:t>=&gt; 40 :Print “You got a 3”;</a:t>
            </a:r>
            <a:endParaRPr lang="en-IE" sz="2400" b="1" dirty="0">
              <a:latin typeface="Courier New" pitchFamily="49" charset="0"/>
              <a:cs typeface="Courier New" pitchFamily="49" charset="0"/>
            </a:endParaRPr>
          </a:p>
          <a:p>
            <a:pPr>
              <a:buNone/>
            </a:pPr>
            <a:r>
              <a:rPr lang="en-IE" sz="2400" b="1" dirty="0">
                <a:latin typeface="Courier New" pitchFamily="49" charset="0"/>
                <a:cs typeface="Courier New" pitchFamily="49" charset="0"/>
              </a:rPr>
              <a:t>    OTHER       :</a:t>
            </a:r>
            <a:r>
              <a:rPr lang="en-IE" sz="2400" dirty="0">
                <a:latin typeface="Courier New" pitchFamily="49" charset="0"/>
                <a:cs typeface="Courier New" pitchFamily="49" charset="0"/>
              </a:rPr>
              <a:t>Print “Dude, you failed”;</a:t>
            </a:r>
          </a:p>
          <a:p>
            <a:pPr>
              <a:buNone/>
            </a:pPr>
            <a:r>
              <a:rPr lang="en-IE" sz="2400" b="1" dirty="0" smtClean="0">
                <a:latin typeface="Courier New" pitchFamily="49" charset="0"/>
                <a:cs typeface="Courier New" pitchFamily="49" charset="0"/>
              </a:rPr>
              <a:t>  ENDCASE</a:t>
            </a:r>
            <a:r>
              <a:rPr lang="en-IE" sz="2400" b="1" dirty="0">
                <a:latin typeface="Courier New" pitchFamily="49" charset="0"/>
                <a:cs typeface="Courier New" pitchFamily="49" charset="0"/>
              </a:rPr>
              <a:t>;</a:t>
            </a:r>
          </a:p>
          <a:p>
            <a:pPr>
              <a:buNone/>
            </a:pPr>
            <a:r>
              <a:rPr lang="en-IE" sz="2400" b="1" dirty="0" smtClean="0">
                <a:latin typeface="Courier New" pitchFamily="49" charset="0"/>
                <a:cs typeface="Courier New" pitchFamily="49" charset="0"/>
              </a:rPr>
              <a:t>END.</a:t>
            </a:r>
          </a:p>
        </p:txBody>
      </p:sp>
    </p:spTree>
    <p:extLst>
      <p:ext uri="{BB962C8B-B14F-4D97-AF65-F5344CB8AC3E}">
        <p14:creationId xmlns:p14="http://schemas.microsoft.com/office/powerpoint/2010/main" val="10849128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2564904"/>
            <a:ext cx="8735833" cy="208823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smtClean="0"/>
              <a:t>WHILE Loop</a:t>
            </a:r>
            <a:endParaRPr lang="en-IE" dirty="0"/>
          </a:p>
        </p:txBody>
      </p:sp>
      <p:sp>
        <p:nvSpPr>
          <p:cNvPr id="3" name="Content Placeholder 2"/>
          <p:cNvSpPr>
            <a:spLocks noGrp="1"/>
          </p:cNvSpPr>
          <p:nvPr>
            <p:ph idx="1"/>
          </p:nvPr>
        </p:nvSpPr>
        <p:spPr/>
        <p:txBody>
          <a:bodyPr/>
          <a:lstStyle/>
          <a:p>
            <a:endParaRPr lang="en-IE" dirty="0" smtClean="0"/>
          </a:p>
          <a:p>
            <a:endParaRPr lang="en-IE" dirty="0" smtClean="0"/>
          </a:p>
          <a:p>
            <a:pPr>
              <a:buNone/>
            </a:pPr>
            <a:r>
              <a:rPr lang="en-IE" b="1" dirty="0" smtClean="0">
                <a:latin typeface="Courier New" pitchFamily="49" charset="0"/>
                <a:cs typeface="Courier New" pitchFamily="49" charset="0"/>
              </a:rPr>
              <a:t>WHILE</a:t>
            </a:r>
            <a:r>
              <a:rPr lang="en-IE" dirty="0" smtClean="0">
                <a:latin typeface="Courier New" pitchFamily="49" charset="0"/>
                <a:cs typeface="Courier New" pitchFamily="49" charset="0"/>
              </a:rPr>
              <a:t> (&lt;CONDITION&gt;)</a:t>
            </a:r>
          </a:p>
          <a:p>
            <a:pPr>
              <a:buNone/>
            </a:pPr>
            <a:r>
              <a:rPr lang="en-IE" dirty="0" smtClean="0">
                <a:latin typeface="Courier New" pitchFamily="49" charset="0"/>
                <a:cs typeface="Courier New" pitchFamily="49" charset="0"/>
              </a:rPr>
              <a:t>   </a:t>
            </a:r>
            <a:r>
              <a:rPr lang="en-IE" b="1" dirty="0" smtClean="0">
                <a:latin typeface="Courier New" pitchFamily="49" charset="0"/>
                <a:cs typeface="Courier New" pitchFamily="49" charset="0"/>
              </a:rPr>
              <a:t>DO</a:t>
            </a:r>
            <a:r>
              <a:rPr lang="en-IE" dirty="0" smtClean="0">
                <a:latin typeface="Courier New" pitchFamily="49" charset="0"/>
                <a:cs typeface="Courier New" pitchFamily="49" charset="0"/>
              </a:rPr>
              <a:t> &lt;Statements&gt;;</a:t>
            </a:r>
          </a:p>
          <a:p>
            <a:pPr>
              <a:buNone/>
            </a:pPr>
            <a:r>
              <a:rPr lang="en-IE" b="1" dirty="0" smtClean="0">
                <a:latin typeface="Courier New" pitchFamily="49" charset="0"/>
                <a:cs typeface="Courier New" pitchFamily="49" charset="0"/>
              </a:rPr>
              <a:t>ENDWHILE;</a:t>
            </a:r>
            <a:endParaRPr lang="en-IE" b="1" dirty="0">
              <a:latin typeface="Courier New" pitchFamily="49" charset="0"/>
              <a:cs typeface="Courier New"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269455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12776"/>
            <a:ext cx="8735833" cy="396044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altLang="en-US" dirty="0"/>
              <a:t>WHILE Loop</a:t>
            </a:r>
            <a:endParaRPr lang="en-IE" dirty="0"/>
          </a:p>
        </p:txBody>
      </p:sp>
      <p:sp>
        <p:nvSpPr>
          <p:cNvPr id="3" name="Content Placeholder 2"/>
          <p:cNvSpPr>
            <a:spLocks noGrp="1"/>
          </p:cNvSpPr>
          <p:nvPr>
            <p:ph idx="1"/>
          </p:nvPr>
        </p:nvSpPr>
        <p:spPr>
          <a:xfrm>
            <a:off x="609521" y="1600201"/>
            <a:ext cx="10093598" cy="4525963"/>
          </a:xfrm>
        </p:spPr>
        <p:txBody>
          <a:bodyPr>
            <a:normAutofit/>
          </a:bodyPr>
          <a:lstStyle/>
          <a:p>
            <a:pPr>
              <a:buNone/>
            </a:pPr>
            <a:r>
              <a:rPr lang="en-IE" sz="2800" b="1" dirty="0" smtClean="0">
                <a:latin typeface="Courier New" pitchFamily="49" charset="0"/>
                <a:cs typeface="Courier New" pitchFamily="49" charset="0"/>
              </a:rPr>
              <a:t>PROGRAM</a:t>
            </a:r>
            <a:r>
              <a:rPr lang="en-IE" sz="2800" dirty="0" smtClean="0">
                <a:latin typeface="Courier New" pitchFamily="49" charset="0"/>
                <a:cs typeface="Courier New" pitchFamily="49" charset="0"/>
              </a:rPr>
              <a:t> Print1to5:</a:t>
            </a:r>
          </a:p>
          <a:p>
            <a:pPr>
              <a:buNone/>
            </a:pPr>
            <a:r>
              <a:rPr lang="en-IE" sz="2800" dirty="0" smtClean="0">
                <a:latin typeface="Courier New" pitchFamily="49" charset="0"/>
                <a:cs typeface="Courier New" pitchFamily="49" charset="0"/>
              </a:rPr>
              <a:t>    A </a:t>
            </a:r>
            <a:r>
              <a:rPr lang="en-IE" sz="2800" dirty="0">
                <a:latin typeface="Courier New" pitchFamily="49" charset="0"/>
                <a:cs typeface="Courier New" pitchFamily="49" charset="0"/>
              </a:rPr>
              <a:t>&lt;- </a:t>
            </a:r>
            <a:r>
              <a:rPr lang="en-IE" sz="2800" dirty="0" smtClean="0">
                <a:latin typeface="Courier New" pitchFamily="49" charset="0"/>
                <a:cs typeface="Courier New" pitchFamily="49" charset="0"/>
              </a:rPr>
              <a:t>1;</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WHILE</a:t>
            </a:r>
            <a:r>
              <a:rPr lang="en-IE" sz="2800" dirty="0" smtClean="0">
                <a:latin typeface="Courier New" pitchFamily="49" charset="0"/>
                <a:cs typeface="Courier New" pitchFamily="49" charset="0"/>
              </a:rPr>
              <a:t> (A != 6)</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smtClean="0">
                <a:latin typeface="Courier New" pitchFamily="49" charset="0"/>
                <a:cs typeface="Courier New" pitchFamily="49" charset="0"/>
              </a:rPr>
              <a:t>  Print A;</a:t>
            </a:r>
          </a:p>
          <a:p>
            <a:pPr>
              <a:buNone/>
            </a:pPr>
            <a:r>
              <a:rPr lang="en-IE" sz="2800" dirty="0" smtClean="0">
                <a:latin typeface="Courier New" pitchFamily="49" charset="0"/>
                <a:cs typeface="Courier New" pitchFamily="49" charset="0"/>
              </a:rPr>
              <a:t>        A </a:t>
            </a:r>
            <a:r>
              <a:rPr lang="en-IE" sz="2800" dirty="0">
                <a:latin typeface="Courier New" pitchFamily="49" charset="0"/>
                <a:cs typeface="Courier New" pitchFamily="49" charset="0"/>
              </a:rPr>
              <a:t>&lt;- </a:t>
            </a:r>
            <a:r>
              <a:rPr lang="en-IE" sz="2800" dirty="0" smtClean="0">
                <a:latin typeface="Courier New" pitchFamily="49" charset="0"/>
                <a:cs typeface="Courier New" pitchFamily="49" charset="0"/>
              </a:rPr>
              <a:t>A + 1;</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ENDWHILE;</a:t>
            </a:r>
          </a:p>
          <a:p>
            <a:pPr>
              <a:buNone/>
            </a:pPr>
            <a:r>
              <a:rPr lang="en-IE" sz="2800" b="1" dirty="0" smtClean="0">
                <a:latin typeface="Courier New" pitchFamily="49" charset="0"/>
                <a:cs typeface="Courier New" pitchFamily="49" charset="0"/>
              </a:rPr>
              <a:t>END.</a:t>
            </a:r>
          </a:p>
          <a:p>
            <a:pPr>
              <a:buNone/>
            </a:pPr>
            <a:endParaRPr lang="en-IE" sz="2800" b="1" i="1" dirty="0">
              <a:latin typeface="Courier New" pitchFamily="49" charset="0"/>
              <a:cs typeface="Courier New"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5296606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12776"/>
            <a:ext cx="8735833" cy="396044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altLang="en-US" dirty="0" smtClean="0"/>
              <a:t>FOR </a:t>
            </a:r>
            <a:r>
              <a:rPr lang="en-IE" altLang="en-US" dirty="0"/>
              <a:t>Loop</a:t>
            </a:r>
            <a:endParaRPr lang="en-IE" dirty="0"/>
          </a:p>
        </p:txBody>
      </p:sp>
      <p:sp>
        <p:nvSpPr>
          <p:cNvPr id="3" name="Content Placeholder 2"/>
          <p:cNvSpPr>
            <a:spLocks noGrp="1"/>
          </p:cNvSpPr>
          <p:nvPr>
            <p:ph idx="1"/>
          </p:nvPr>
        </p:nvSpPr>
        <p:spPr>
          <a:xfrm>
            <a:off x="609521" y="1600201"/>
            <a:ext cx="10093598" cy="4525963"/>
          </a:xfrm>
        </p:spPr>
        <p:txBody>
          <a:bodyPr>
            <a:normAutofit/>
          </a:bodyPr>
          <a:lstStyle/>
          <a:p>
            <a:pPr>
              <a:buNone/>
            </a:pPr>
            <a:r>
              <a:rPr lang="en-IE" sz="2800" b="1" dirty="0" smtClean="0">
                <a:latin typeface="Courier New" pitchFamily="49" charset="0"/>
                <a:cs typeface="Courier New" pitchFamily="49" charset="0"/>
              </a:rPr>
              <a:t>PROGRAM</a:t>
            </a:r>
            <a:r>
              <a:rPr lang="en-IE" sz="2800" dirty="0" smtClean="0">
                <a:latin typeface="Courier New" pitchFamily="49" charset="0"/>
                <a:cs typeface="Courier New" pitchFamily="49" charset="0"/>
              </a:rPr>
              <a:t> Print1to5:</a:t>
            </a:r>
          </a:p>
          <a:p>
            <a:pPr>
              <a:buNone/>
            </a:pPr>
            <a:r>
              <a:rPr lang="en-IE" sz="2800" b="1" dirty="0" smtClean="0">
                <a:latin typeface="Courier New" pitchFamily="49" charset="0"/>
                <a:cs typeface="Courier New" pitchFamily="49" charset="0"/>
              </a:rPr>
              <a:t>  FOR</a:t>
            </a:r>
            <a:r>
              <a:rPr lang="en-IE" sz="2800" dirty="0" smtClean="0">
                <a:latin typeface="Courier New" pitchFamily="49" charset="0"/>
                <a:cs typeface="Courier New" pitchFamily="49" charset="0"/>
              </a:rPr>
              <a:t> A </a:t>
            </a:r>
            <a:r>
              <a:rPr lang="en-IE" sz="2800" b="1" dirty="0" smtClean="0">
                <a:latin typeface="Courier New" pitchFamily="49" charset="0"/>
                <a:cs typeface="Courier New" pitchFamily="49" charset="0"/>
              </a:rPr>
              <a:t>IN</a:t>
            </a:r>
            <a:r>
              <a:rPr lang="en-IE" sz="2800" dirty="0" smtClean="0">
                <a:latin typeface="Courier New" pitchFamily="49" charset="0"/>
                <a:cs typeface="Courier New" pitchFamily="49" charset="0"/>
              </a:rPr>
              <a:t> 1 </a:t>
            </a:r>
            <a:r>
              <a:rPr lang="en-IE" sz="2800" b="1" dirty="0" smtClean="0">
                <a:latin typeface="Courier New" pitchFamily="49" charset="0"/>
                <a:cs typeface="Courier New" pitchFamily="49" charset="0"/>
              </a:rPr>
              <a:t>TO</a:t>
            </a:r>
            <a:r>
              <a:rPr lang="en-IE" sz="2800" dirty="0" smtClean="0">
                <a:latin typeface="Courier New" pitchFamily="49" charset="0"/>
                <a:cs typeface="Courier New" pitchFamily="49" charset="0"/>
              </a:rPr>
              <a:t> 5</a:t>
            </a:r>
          </a:p>
          <a:p>
            <a:pPr>
              <a:buNone/>
            </a:pPr>
            <a:r>
              <a:rPr lang="en-IE" sz="2800" b="1" dirty="0" smtClean="0">
                <a:latin typeface="Courier New" pitchFamily="49" charset="0"/>
                <a:cs typeface="Courier New" pitchFamily="49" charset="0"/>
              </a:rPr>
              <a:t>    DO</a:t>
            </a:r>
            <a:r>
              <a:rPr lang="en-IE" sz="2800" dirty="0" smtClean="0">
                <a:latin typeface="Courier New" pitchFamily="49" charset="0"/>
                <a:cs typeface="Courier New" pitchFamily="49" charset="0"/>
              </a:rPr>
              <a:t>  Print A;</a:t>
            </a:r>
          </a:p>
          <a:p>
            <a:pPr>
              <a:buNone/>
            </a:pPr>
            <a:r>
              <a:rPr lang="en-IE" sz="2800" b="1" dirty="0" smtClean="0">
                <a:latin typeface="Courier New" pitchFamily="49" charset="0"/>
                <a:cs typeface="Courier New" pitchFamily="49" charset="0"/>
              </a:rPr>
              <a:t>  ENDFOR;</a:t>
            </a:r>
          </a:p>
          <a:p>
            <a:pPr>
              <a:buNone/>
            </a:pPr>
            <a:r>
              <a:rPr lang="en-IE" sz="2800" b="1" dirty="0" smtClean="0">
                <a:latin typeface="Courier New" pitchFamily="49" charset="0"/>
                <a:cs typeface="Courier New" pitchFamily="49" charset="0"/>
              </a:rPr>
              <a:t>END.</a:t>
            </a:r>
          </a:p>
          <a:p>
            <a:pPr>
              <a:buNone/>
            </a:pPr>
            <a:endParaRPr lang="en-IE" sz="2800" b="1" i="1" dirty="0">
              <a:latin typeface="Courier New" pitchFamily="49" charset="0"/>
              <a:cs typeface="Courier New"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15608635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2564904"/>
            <a:ext cx="8735833" cy="208823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smtClean="0"/>
              <a:t>FOR Loop</a:t>
            </a:r>
            <a:endParaRPr lang="en-IE" dirty="0"/>
          </a:p>
        </p:txBody>
      </p:sp>
      <p:sp>
        <p:nvSpPr>
          <p:cNvPr id="3" name="Content Placeholder 2"/>
          <p:cNvSpPr>
            <a:spLocks noGrp="1"/>
          </p:cNvSpPr>
          <p:nvPr>
            <p:ph idx="1"/>
          </p:nvPr>
        </p:nvSpPr>
        <p:spPr/>
        <p:txBody>
          <a:bodyPr/>
          <a:lstStyle/>
          <a:p>
            <a:r>
              <a:rPr lang="en-IE" dirty="0" smtClean="0"/>
              <a:t>Or, in general:</a:t>
            </a:r>
          </a:p>
          <a:p>
            <a:endParaRPr lang="en-IE" dirty="0" smtClean="0"/>
          </a:p>
          <a:p>
            <a:pPr>
              <a:buNone/>
            </a:pPr>
            <a:r>
              <a:rPr lang="en-IE" b="1" dirty="0" smtClean="0">
                <a:latin typeface="Courier New" pitchFamily="49" charset="0"/>
                <a:cs typeface="Courier New" pitchFamily="49" charset="0"/>
              </a:rPr>
              <a:t>FOR</a:t>
            </a:r>
            <a:r>
              <a:rPr lang="en-IE" dirty="0" smtClean="0">
                <a:latin typeface="Courier New" pitchFamily="49" charset="0"/>
                <a:cs typeface="Courier New" pitchFamily="49" charset="0"/>
              </a:rPr>
              <a:t> Variable </a:t>
            </a:r>
            <a:r>
              <a:rPr lang="en-IE" b="1" dirty="0" smtClean="0">
                <a:latin typeface="Courier New" pitchFamily="49" charset="0"/>
                <a:cs typeface="Courier New" pitchFamily="49" charset="0"/>
              </a:rPr>
              <a:t>IN</a:t>
            </a:r>
            <a:r>
              <a:rPr lang="en-IE" dirty="0" smtClean="0">
                <a:latin typeface="Courier New" pitchFamily="49" charset="0"/>
                <a:cs typeface="Courier New" pitchFamily="49" charset="0"/>
              </a:rPr>
              <a:t> Range</a:t>
            </a:r>
          </a:p>
          <a:p>
            <a:pPr>
              <a:buNone/>
            </a:pPr>
            <a:r>
              <a:rPr lang="en-IE" dirty="0" smtClean="0">
                <a:latin typeface="Courier New" pitchFamily="49" charset="0"/>
                <a:cs typeface="Courier New" pitchFamily="49" charset="0"/>
              </a:rPr>
              <a:t>   </a:t>
            </a:r>
            <a:r>
              <a:rPr lang="en-IE" b="1" dirty="0" smtClean="0">
                <a:latin typeface="Courier New" pitchFamily="49" charset="0"/>
                <a:cs typeface="Courier New" pitchFamily="49" charset="0"/>
              </a:rPr>
              <a:t>DO</a:t>
            </a:r>
            <a:r>
              <a:rPr lang="en-IE" dirty="0" smtClean="0">
                <a:latin typeface="Courier New" pitchFamily="49" charset="0"/>
                <a:cs typeface="Courier New" pitchFamily="49" charset="0"/>
              </a:rPr>
              <a:t> &lt;Statements&gt;;</a:t>
            </a:r>
          </a:p>
          <a:p>
            <a:pPr>
              <a:buNone/>
            </a:pPr>
            <a:r>
              <a:rPr lang="en-IE" b="1" dirty="0" smtClean="0">
                <a:latin typeface="Courier New" pitchFamily="49" charset="0"/>
                <a:cs typeface="Courier New" pitchFamily="49" charset="0"/>
              </a:rPr>
              <a:t>ENDFOR;</a:t>
            </a:r>
            <a:endParaRPr lang="en-IE" b="1" dirty="0">
              <a:latin typeface="Courier New" pitchFamily="49" charset="0"/>
              <a:cs typeface="Courier New"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97460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Prime Numbers</a:t>
            </a:r>
          </a:p>
        </p:txBody>
      </p:sp>
      <p:sp>
        <p:nvSpPr>
          <p:cNvPr id="3" name="Content Placeholder 2"/>
          <p:cNvSpPr>
            <a:spLocks noGrp="1"/>
          </p:cNvSpPr>
          <p:nvPr>
            <p:ph idx="1"/>
          </p:nvPr>
        </p:nvSpPr>
        <p:spPr>
          <a:xfrm>
            <a:off x="609521" y="1600201"/>
            <a:ext cx="10093598" cy="4525963"/>
          </a:xfrm>
        </p:spPr>
        <p:txBody>
          <a:bodyPr/>
          <a:lstStyle/>
          <a:p>
            <a:r>
              <a:rPr lang="en-IE" dirty="0" smtClean="0"/>
              <a:t>So let’s say we want to express the following algorithm:</a:t>
            </a:r>
          </a:p>
          <a:p>
            <a:pPr lvl="1"/>
            <a:r>
              <a:rPr lang="en-IE" sz="2400" i="1" dirty="0" smtClean="0"/>
              <a:t>Read in a number and check if it’s a prime number</a:t>
            </a:r>
            <a:r>
              <a:rPr lang="en-IE" sz="2000" i="1" dirty="0" smtClean="0"/>
              <a:t>.</a:t>
            </a:r>
          </a:p>
          <a:p>
            <a:pPr lvl="1"/>
            <a:r>
              <a:rPr lang="en-IE" sz="2000" i="1" dirty="0" smtClean="0"/>
              <a:t>What’s a prime number?</a:t>
            </a:r>
          </a:p>
          <a:p>
            <a:pPr lvl="1"/>
            <a:r>
              <a:rPr lang="en-IE" sz="2000" i="1" dirty="0" smtClean="0"/>
              <a:t>A number that’s only divisible by itself and 1, e.g. 7. </a:t>
            </a:r>
          </a:p>
          <a:p>
            <a:pPr lvl="1"/>
            <a:r>
              <a:rPr lang="en-IE" sz="2000" i="1" dirty="0" smtClean="0"/>
              <a:t>Or to put it another way, every number other than itself and 1 gives a remainder, e.g. For 7, if 6, 5, 4, 3, and 2 give a remainder then 7 is prime.</a:t>
            </a:r>
          </a:p>
          <a:p>
            <a:pPr lvl="1"/>
            <a:r>
              <a:rPr lang="en-IE" sz="2000" i="1" dirty="0" smtClean="0"/>
              <a:t>So all we need to do is divide 7 by all numbers less than it but greater than one, and if any of them have no remainder, we know it’s not prime.</a:t>
            </a:r>
            <a:endParaRPr lang="en-IE" sz="2000" i="1"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5944380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Prime Numbers</a:t>
            </a:r>
          </a:p>
        </p:txBody>
      </p:sp>
      <p:sp>
        <p:nvSpPr>
          <p:cNvPr id="3" name="Content Placeholder 2"/>
          <p:cNvSpPr>
            <a:spLocks noGrp="1"/>
          </p:cNvSpPr>
          <p:nvPr>
            <p:ph idx="1"/>
          </p:nvPr>
        </p:nvSpPr>
        <p:spPr>
          <a:xfrm>
            <a:off x="609521" y="1600201"/>
            <a:ext cx="10093598" cy="4525963"/>
          </a:xfrm>
        </p:spPr>
        <p:txBody>
          <a:bodyPr/>
          <a:lstStyle/>
          <a:p>
            <a:r>
              <a:rPr lang="en-IE" dirty="0" smtClean="0"/>
              <a:t>So, </a:t>
            </a:r>
          </a:p>
          <a:p>
            <a:r>
              <a:rPr lang="en-IE" dirty="0" smtClean="0"/>
              <a:t>If the number is 7, as long as 6, 5, 4, 3, and 2 give a remainder, 7 is prime.</a:t>
            </a:r>
          </a:p>
          <a:p>
            <a:r>
              <a:rPr lang="en-IE" dirty="0" smtClean="0"/>
              <a:t>If the number is 9, we know that 8, 7, 6, 5, and 4, all give remainders, but 3 does not give a remainder, it goes evenly into 9 so we can say 9 is not prime</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1296735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t>Pseudocode</a:t>
            </a:r>
            <a:endParaRPr lang="en-IE" dirty="0"/>
          </a:p>
        </p:txBody>
      </p:sp>
      <p:sp>
        <p:nvSpPr>
          <p:cNvPr id="3" name="Content Placeholder 2"/>
          <p:cNvSpPr>
            <a:spLocks noGrp="1"/>
          </p:cNvSpPr>
          <p:nvPr>
            <p:ph idx="1"/>
          </p:nvPr>
        </p:nvSpPr>
        <p:spPr/>
        <p:txBody>
          <a:bodyPr/>
          <a:lstStyle/>
          <a:p>
            <a:r>
              <a:rPr lang="en-IE" dirty="0" smtClean="0"/>
              <a:t>The first thing we do when designing a program is to decide on a name for the program.</a:t>
            </a:r>
          </a:p>
          <a:p>
            <a:r>
              <a:rPr lang="en-IE" dirty="0" smtClean="0"/>
              <a:t>Let’s say we want to write a program to calculate interest, a good name for the program would be </a:t>
            </a:r>
            <a:r>
              <a:rPr lang="en-IE" dirty="0" err="1" smtClean="0">
                <a:latin typeface="Courier New" pitchFamily="49" charset="0"/>
                <a:cs typeface="Courier New" pitchFamily="49" charset="0"/>
              </a:rPr>
              <a:t>CalculateInterest</a:t>
            </a:r>
            <a:r>
              <a:rPr lang="en-IE" dirty="0" smtClean="0"/>
              <a:t>.</a:t>
            </a:r>
          </a:p>
          <a:p>
            <a:r>
              <a:rPr lang="en-IE" dirty="0" smtClean="0"/>
              <a:t>Note the use of </a:t>
            </a:r>
            <a:r>
              <a:rPr lang="en-IE" dirty="0" err="1" smtClean="0"/>
              <a:t>CamelCase</a:t>
            </a:r>
            <a:r>
              <a:rPr lang="en-IE" dirty="0" smtClean="0"/>
              <a:t>.</a:t>
            </a:r>
          </a:p>
          <a:p>
            <a:endParaRPr lang="en-IE" dirty="0" smtClean="0"/>
          </a:p>
        </p:txBody>
      </p:sp>
      <p:pic>
        <p:nvPicPr>
          <p:cNvPr id="4" name="Picture 3" descr="camelCase.png"/>
          <p:cNvPicPr>
            <a:picLocks noChangeAspect="1"/>
          </p:cNvPicPr>
          <p:nvPr/>
        </p:nvPicPr>
        <p:blipFill>
          <a:blip r:embed="rId3" cstate="print"/>
          <a:stretch>
            <a:fillRect/>
          </a:stretch>
        </p:blipFill>
        <p:spPr>
          <a:xfrm>
            <a:off x="7631178" y="4653136"/>
            <a:ext cx="3434104" cy="2132856"/>
          </a:xfrm>
          <a:prstGeom prst="rect">
            <a:avLst/>
          </a:prstGeom>
        </p:spPr>
      </p:pic>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440756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Prime Numbers</a:t>
            </a:r>
          </a:p>
        </p:txBody>
      </p:sp>
      <p:sp>
        <p:nvSpPr>
          <p:cNvPr id="3" name="Content Placeholder 2"/>
          <p:cNvSpPr>
            <a:spLocks noGrp="1"/>
          </p:cNvSpPr>
          <p:nvPr>
            <p:ph idx="1"/>
          </p:nvPr>
        </p:nvSpPr>
        <p:spPr>
          <a:xfrm>
            <a:off x="609521" y="1600201"/>
            <a:ext cx="10093598" cy="4525963"/>
          </a:xfrm>
        </p:spPr>
        <p:txBody>
          <a:bodyPr/>
          <a:lstStyle/>
          <a:p>
            <a:r>
              <a:rPr lang="en-IE" dirty="0" smtClean="0"/>
              <a:t>So remember, </a:t>
            </a:r>
          </a:p>
          <a:p>
            <a:pPr lvl="1"/>
            <a:r>
              <a:rPr lang="en-IE" dirty="0" smtClean="0"/>
              <a:t>if the number is 7, as long as 6, 5, 4, 3, and 2 give a remainder, 7 is prime.</a:t>
            </a:r>
          </a:p>
          <a:p>
            <a:r>
              <a:rPr lang="en-IE" dirty="0" smtClean="0"/>
              <a:t>So, in general, </a:t>
            </a:r>
          </a:p>
          <a:p>
            <a:pPr lvl="1"/>
            <a:r>
              <a:rPr lang="en-IE" dirty="0" smtClean="0"/>
              <a:t>if the number is A, as long as A-1, A-2, A-3, A-4, ... 2 give a remainder, A is prime.</a:t>
            </a:r>
          </a:p>
        </p:txBody>
      </p:sp>
      <p:sp>
        <p:nvSpPr>
          <p:cNvPr id="4" name="Rectangle 3"/>
          <p:cNvSpPr/>
          <p:nvPr/>
        </p:nvSpPr>
        <p:spPr>
          <a:xfrm>
            <a:off x="0" y="27384"/>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3514675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5317" y="1988840"/>
            <a:ext cx="9360289" cy="424847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Prime Numbers</a:t>
            </a:r>
          </a:p>
        </p:txBody>
      </p:sp>
      <p:sp>
        <p:nvSpPr>
          <p:cNvPr id="3" name="Content Placeholder 2"/>
          <p:cNvSpPr>
            <a:spLocks noGrp="1"/>
          </p:cNvSpPr>
          <p:nvPr>
            <p:ph idx="1"/>
          </p:nvPr>
        </p:nvSpPr>
        <p:spPr>
          <a:xfrm>
            <a:off x="609521" y="1600201"/>
            <a:ext cx="10093598" cy="4525963"/>
          </a:xfrm>
        </p:spPr>
        <p:txBody>
          <a:bodyPr>
            <a:normAutofit fontScale="92500" lnSpcReduction="20000"/>
          </a:bodyPr>
          <a:lstStyle/>
          <a:p>
            <a:r>
              <a:rPr lang="en-IE" dirty="0" smtClean="0"/>
              <a:t>First Draft:</a:t>
            </a:r>
          </a:p>
          <a:p>
            <a:pPr marL="400050" lvl="1" indent="0">
              <a:buNone/>
            </a:pPr>
            <a:r>
              <a:rPr lang="en-IE" sz="2400" b="1" dirty="0" smtClean="0">
                <a:latin typeface="Courier New" panose="02070309020205020404" pitchFamily="49" charset="0"/>
                <a:cs typeface="Courier New" panose="02070309020205020404" pitchFamily="49" charset="0"/>
              </a:rPr>
              <a:t>PROGRAM</a:t>
            </a:r>
            <a:r>
              <a:rPr lang="en-IE" sz="2400" dirty="0" smtClean="0">
                <a:latin typeface="Courier New" panose="02070309020205020404" pitchFamily="49" charset="0"/>
                <a:cs typeface="Courier New" panose="02070309020205020404" pitchFamily="49" charset="0"/>
              </a:rPr>
              <a:t> </a:t>
            </a:r>
            <a:r>
              <a:rPr lang="en-IE" sz="2400" dirty="0" err="1" smtClean="0">
                <a:latin typeface="Courier New" panose="02070309020205020404" pitchFamily="49" charset="0"/>
                <a:cs typeface="Courier New" panose="02070309020205020404" pitchFamily="49" charset="0"/>
              </a:rPr>
              <a:t>CheckPrime</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 READ </a:t>
            </a:r>
            <a:r>
              <a:rPr lang="en-IE" sz="2400" dirty="0" smtClean="0">
                <a:latin typeface="Courier New" panose="02070309020205020404" pitchFamily="49" charset="0"/>
                <a:cs typeface="Courier New" panose="02070309020205020404" pitchFamily="49" charset="0"/>
              </a:rPr>
              <a:t>A;</a:t>
            </a:r>
          </a:p>
          <a:p>
            <a:pPr marL="400050" lvl="1" indent="0">
              <a:buNone/>
            </a:pPr>
            <a:r>
              <a:rPr lang="en-IE" sz="2400" dirty="0" smtClean="0">
                <a:latin typeface="Courier New" panose="02070309020205020404" pitchFamily="49" charset="0"/>
                <a:cs typeface="Courier New" panose="02070309020205020404" pitchFamily="49" charset="0"/>
              </a:rPr>
              <a:t>   B &lt;- A-1;</a:t>
            </a: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WHILE</a:t>
            </a:r>
            <a:r>
              <a:rPr lang="en-IE" sz="2400" dirty="0" smtClean="0">
                <a:latin typeface="Courier New" panose="02070309020205020404" pitchFamily="49" charset="0"/>
                <a:cs typeface="Courier New" panose="02070309020205020404" pitchFamily="49" charset="0"/>
              </a:rPr>
              <a:t> (B != 1)</a:t>
            </a:r>
          </a:p>
          <a:p>
            <a:pPr marL="400050" lvl="1" indent="0">
              <a:buNone/>
            </a:pP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DO</a:t>
            </a:r>
            <a:r>
              <a:rPr lang="en-IE" sz="2400" dirty="0" smtClean="0">
                <a:latin typeface="Courier New" panose="02070309020205020404" pitchFamily="49" charset="0"/>
                <a:cs typeface="Courier New" panose="02070309020205020404" pitchFamily="49" charset="0"/>
              </a:rPr>
              <a:t>  {</a:t>
            </a:r>
            <a:r>
              <a:rPr lang="en-IE" sz="2400" i="1" dirty="0" smtClean="0">
                <a:latin typeface="Courier New" panose="02070309020205020404" pitchFamily="49" charset="0"/>
                <a:cs typeface="Courier New" panose="02070309020205020404" pitchFamily="49" charset="0"/>
              </a:rPr>
              <a:t>KEEP CHECKING IF A/B DIVIDES EVENLY</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ENDWHILE</a:t>
            </a:r>
            <a:r>
              <a:rPr lang="en-IE" sz="2400" dirty="0" smtClean="0">
                <a:latin typeface="Courier New" panose="02070309020205020404" pitchFamily="49" charset="0"/>
                <a:cs typeface="Courier New" panose="02070309020205020404" pitchFamily="49" charset="0"/>
              </a:rPr>
              <a:t>;</a:t>
            </a:r>
          </a:p>
          <a:p>
            <a:pPr marL="400050" lvl="1" indent="0">
              <a:buNone/>
            </a:pPr>
            <a:endParaRPr lang="en-IE" sz="2400" dirty="0" smtClean="0">
              <a:latin typeface="Courier New" panose="02070309020205020404" pitchFamily="49" charset="0"/>
              <a:cs typeface="Courier New" panose="02070309020205020404" pitchFamily="49" charset="0"/>
            </a:endParaRP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IF</a:t>
            </a:r>
            <a:r>
              <a:rPr lang="en-IE" sz="2400" dirty="0" smtClean="0">
                <a:latin typeface="Courier New" panose="02070309020205020404" pitchFamily="49" charset="0"/>
                <a:cs typeface="Courier New" panose="02070309020205020404" pitchFamily="49" charset="0"/>
              </a:rPr>
              <a:t> (</a:t>
            </a:r>
            <a:r>
              <a:rPr lang="en-IE" sz="2400" i="1" dirty="0" smtClean="0">
                <a:latin typeface="Courier New" panose="02070309020205020404" pitchFamily="49" charset="0"/>
                <a:cs typeface="Courier New" panose="02070309020205020404" pitchFamily="49" charset="0"/>
              </a:rPr>
              <a:t>ANY TIME THE DIVISION WAS EVEN</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THEN</a:t>
            </a:r>
            <a:r>
              <a:rPr lang="en-IE" sz="2400" dirty="0" smtClean="0">
                <a:latin typeface="Courier New" panose="02070309020205020404" pitchFamily="49" charset="0"/>
                <a:cs typeface="Courier New" panose="02070309020205020404" pitchFamily="49" charset="0"/>
              </a:rPr>
              <a:t> Print “It is not prime”;</a:t>
            </a:r>
          </a:p>
          <a:p>
            <a:pPr marL="400050" lvl="1" indent="0">
              <a:buNone/>
            </a:pP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ELSE</a:t>
            </a:r>
            <a:r>
              <a:rPr lang="en-IE" sz="2400" dirty="0" smtClean="0">
                <a:latin typeface="Courier New" panose="02070309020205020404" pitchFamily="49" charset="0"/>
                <a:cs typeface="Courier New" panose="02070309020205020404" pitchFamily="49" charset="0"/>
              </a:rPr>
              <a:t> </a:t>
            </a:r>
            <a:r>
              <a:rPr lang="en-IE" sz="2400" dirty="0">
                <a:latin typeface="Courier New" panose="02070309020205020404" pitchFamily="49" charset="0"/>
                <a:cs typeface="Courier New" panose="02070309020205020404" pitchFamily="49" charset="0"/>
              </a:rPr>
              <a:t>Print “It </a:t>
            </a:r>
            <a:r>
              <a:rPr lang="en-IE" sz="2400" dirty="0" smtClean="0">
                <a:latin typeface="Courier New" panose="02070309020205020404" pitchFamily="49" charset="0"/>
                <a:cs typeface="Courier New" panose="02070309020205020404" pitchFamily="49" charset="0"/>
              </a:rPr>
              <a:t>is prime”;</a:t>
            </a:r>
          </a:p>
          <a:p>
            <a:pPr marL="400050" lvl="1" indent="0">
              <a:buNone/>
            </a:pPr>
            <a:r>
              <a:rPr lang="en-IE" sz="2400" b="1" dirty="0" smtClean="0">
                <a:latin typeface="Courier New" panose="02070309020205020404" pitchFamily="49" charset="0"/>
                <a:cs typeface="Courier New" panose="02070309020205020404" pitchFamily="49" charset="0"/>
              </a:rPr>
              <a:t>   ENDIF;</a:t>
            </a:r>
          </a:p>
          <a:p>
            <a:pPr marL="400050" lvl="1" indent="0">
              <a:buNone/>
            </a:pPr>
            <a:r>
              <a:rPr lang="en-IE" sz="2400" b="1" dirty="0" smtClean="0">
                <a:latin typeface="Courier New" panose="02070309020205020404" pitchFamily="49" charset="0"/>
                <a:cs typeface="Courier New" panose="02070309020205020404" pitchFamily="49" charset="0"/>
              </a:rPr>
              <a:t>END.</a:t>
            </a:r>
          </a:p>
        </p:txBody>
      </p:sp>
      <p:sp>
        <p:nvSpPr>
          <p:cNvPr id="4" name="Rectangle 3"/>
          <p:cNvSpPr/>
          <p:nvPr/>
        </p:nvSpPr>
        <p:spPr>
          <a:xfrm>
            <a:off x="0" y="27384"/>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40712045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84784"/>
            <a:ext cx="9360289" cy="518457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Prime Numbers</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PROGRAM</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CheckPrime</a:t>
            </a:r>
            <a:r>
              <a:rPr lang="en-IE" sz="1800" dirty="0" smtClean="0">
                <a:latin typeface="Courier New" pitchFamily="49" charset="0"/>
                <a:cs typeface="Courier New" pitchFamily="49" charset="0"/>
              </a:rPr>
              <a:t>:</a:t>
            </a: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IF</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 = 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 THEN</a:t>
            </a:r>
            <a:r>
              <a:rPr lang="en-IE" sz="1800" dirty="0" smtClean="0">
                <a:latin typeface="Courier New" pitchFamily="49" charset="0"/>
                <a:cs typeface="Courier New" pitchFamily="49" charset="0"/>
              </a:rPr>
              <a:t> Print “Not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ELSE</a:t>
            </a:r>
            <a:r>
              <a:rPr lang="en-IE" sz="1800" dirty="0" smtClean="0">
                <a:latin typeface="Courier New" pitchFamily="49" charset="0"/>
                <a:cs typeface="Courier New" pitchFamily="49" charset="0"/>
              </a:rPr>
              <a:t> Print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21004560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5317" y="1412776"/>
            <a:ext cx="9360289" cy="482453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Fibonacci Numbers</a:t>
            </a:r>
          </a:p>
        </p:txBody>
      </p:sp>
      <p:sp>
        <p:nvSpPr>
          <p:cNvPr id="3" name="Content Placeholder 2"/>
          <p:cNvSpPr>
            <a:spLocks noGrp="1"/>
          </p:cNvSpPr>
          <p:nvPr>
            <p:ph idx="1"/>
          </p:nvPr>
        </p:nvSpPr>
        <p:spPr>
          <a:xfrm>
            <a:off x="609521" y="1600201"/>
            <a:ext cx="10093598" cy="4525963"/>
          </a:xfrm>
        </p:spPr>
        <p:txBody>
          <a:bodyPr>
            <a:normAutofit fontScale="92500" lnSpcReduction="10000"/>
          </a:bodyPr>
          <a:lstStyle/>
          <a:p>
            <a:pPr marL="400050" lvl="1" indent="0">
              <a:buNone/>
            </a:pPr>
            <a:r>
              <a:rPr lang="en-IE" sz="2400" b="1" dirty="0" smtClean="0">
                <a:latin typeface="Courier New" panose="02070309020205020404" pitchFamily="49" charset="0"/>
                <a:cs typeface="Courier New" panose="02070309020205020404" pitchFamily="49" charset="0"/>
              </a:rPr>
              <a:t>PROGRAM</a:t>
            </a:r>
            <a:r>
              <a:rPr lang="en-IE" sz="2400" dirty="0" smtClean="0">
                <a:latin typeface="Courier New" panose="02070309020205020404" pitchFamily="49" charset="0"/>
                <a:cs typeface="Courier New" panose="02070309020205020404" pitchFamily="49" charset="0"/>
              </a:rPr>
              <a:t> </a:t>
            </a:r>
            <a:r>
              <a:rPr lang="en-IE" sz="2400" dirty="0" err="1" smtClean="0">
                <a:latin typeface="Courier New" panose="02070309020205020404" pitchFamily="49" charset="0"/>
                <a:cs typeface="Courier New" panose="02070309020205020404" pitchFamily="49" charset="0"/>
              </a:rPr>
              <a:t>FibonacciNumbers</a:t>
            </a:r>
            <a:r>
              <a:rPr lang="en-IE" sz="2400" dirty="0">
                <a:latin typeface="Courier New" panose="02070309020205020404" pitchFamily="49" charset="0"/>
                <a:cs typeface="Courier New" panose="02070309020205020404" pitchFamily="49" charset="0"/>
              </a:rPr>
              <a:t>:</a:t>
            </a:r>
            <a:endParaRPr lang="en-IE" sz="2400" dirty="0" smtClean="0">
              <a:latin typeface="Courier New" panose="02070309020205020404" pitchFamily="49" charset="0"/>
              <a:cs typeface="Courier New" panose="02070309020205020404" pitchFamily="49" charset="0"/>
            </a:endParaRP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 READ </a:t>
            </a:r>
            <a:r>
              <a:rPr lang="en-IE" sz="2400" dirty="0" smtClean="0">
                <a:latin typeface="Courier New" panose="02070309020205020404" pitchFamily="49" charset="0"/>
                <a:cs typeface="Courier New" panose="02070309020205020404" pitchFamily="49" charset="0"/>
              </a:rPr>
              <a:t>A;</a:t>
            </a: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dirty="0" err="1" smtClean="0">
                <a:latin typeface="Courier New" panose="02070309020205020404" pitchFamily="49" charset="0"/>
                <a:cs typeface="Courier New" panose="02070309020205020404" pitchFamily="49" charset="0"/>
              </a:rPr>
              <a:t>FirstNum</a:t>
            </a:r>
            <a:r>
              <a:rPr lang="en-IE" sz="2400" dirty="0" smtClean="0">
                <a:latin typeface="Courier New" panose="02070309020205020404" pitchFamily="49" charset="0"/>
                <a:cs typeface="Courier New" panose="02070309020205020404" pitchFamily="49" charset="0"/>
              </a:rPr>
              <a:t> &lt;- 1;</a:t>
            </a:r>
          </a:p>
          <a:p>
            <a:pPr marL="400050" lvl="1" indent="0">
              <a:buNone/>
            </a:pP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  </a:t>
            </a:r>
            <a:r>
              <a:rPr lang="en-IE" sz="2400" dirty="0" err="1" smtClean="0">
                <a:latin typeface="Courier New" panose="02070309020205020404" pitchFamily="49" charset="0"/>
                <a:cs typeface="Courier New" panose="02070309020205020404" pitchFamily="49" charset="0"/>
              </a:rPr>
              <a:t>SecondNum</a:t>
            </a:r>
            <a:r>
              <a:rPr lang="en-IE" sz="2400" dirty="0" smtClean="0">
                <a:latin typeface="Courier New" panose="02070309020205020404" pitchFamily="49" charset="0"/>
                <a:cs typeface="Courier New" panose="02070309020205020404" pitchFamily="49" charset="0"/>
              </a:rPr>
              <a:t> </a:t>
            </a:r>
            <a:r>
              <a:rPr lang="en-IE" sz="2400" dirty="0">
                <a:latin typeface="Courier New" panose="02070309020205020404" pitchFamily="49" charset="0"/>
                <a:cs typeface="Courier New" panose="02070309020205020404" pitchFamily="49" charset="0"/>
              </a:rPr>
              <a:t>&lt;-</a:t>
            </a:r>
            <a:r>
              <a:rPr lang="en-IE" sz="2400" dirty="0" smtClean="0">
                <a:latin typeface="Courier New" panose="02070309020205020404" pitchFamily="49" charset="0"/>
                <a:cs typeface="Courier New" panose="02070309020205020404" pitchFamily="49" charset="0"/>
              </a:rPr>
              <a:t> </a:t>
            </a:r>
            <a:r>
              <a:rPr lang="en-IE" sz="2400" dirty="0">
                <a:latin typeface="Courier New" panose="02070309020205020404" pitchFamily="49" charset="0"/>
                <a:cs typeface="Courier New" panose="02070309020205020404" pitchFamily="49" charset="0"/>
              </a:rPr>
              <a:t>1;</a:t>
            </a:r>
            <a:endParaRPr lang="en-IE" sz="2400" dirty="0" smtClean="0">
              <a:latin typeface="Courier New" panose="02070309020205020404" pitchFamily="49" charset="0"/>
              <a:cs typeface="Courier New" panose="02070309020205020404" pitchFamily="49" charset="0"/>
            </a:endParaRP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WHILE</a:t>
            </a:r>
            <a:r>
              <a:rPr lang="en-IE" sz="2400" dirty="0" smtClean="0">
                <a:latin typeface="Courier New" panose="02070309020205020404" pitchFamily="49" charset="0"/>
                <a:cs typeface="Courier New" panose="02070309020205020404" pitchFamily="49" charset="0"/>
              </a:rPr>
              <a:t> (A != </a:t>
            </a:r>
            <a:r>
              <a:rPr lang="en-IE" sz="2400" dirty="0">
                <a:latin typeface="Courier New" panose="02070309020205020404" pitchFamily="49" charset="0"/>
                <a:cs typeface="Courier New" panose="02070309020205020404" pitchFamily="49" charset="0"/>
              </a:rPr>
              <a:t>2</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DO </a:t>
            </a:r>
            <a:r>
              <a:rPr lang="en-IE" sz="2400" dirty="0" smtClean="0">
                <a:latin typeface="Courier New" panose="02070309020205020404" pitchFamily="49" charset="0"/>
                <a:cs typeface="Courier New" panose="02070309020205020404" pitchFamily="49" charset="0"/>
              </a:rPr>
              <a:t>Total </a:t>
            </a:r>
            <a:r>
              <a:rPr lang="en-IE" sz="2400" dirty="0">
                <a:latin typeface="Courier New" panose="02070309020205020404" pitchFamily="49" charset="0"/>
                <a:cs typeface="Courier New" panose="02070309020205020404" pitchFamily="49" charset="0"/>
              </a:rPr>
              <a:t>&lt;- </a:t>
            </a:r>
            <a:r>
              <a:rPr lang="en-IE" sz="2400" dirty="0" err="1">
                <a:latin typeface="Courier New" panose="02070309020205020404" pitchFamily="49" charset="0"/>
                <a:cs typeface="Courier New" panose="02070309020205020404" pitchFamily="49" charset="0"/>
              </a:rPr>
              <a:t>SecondNum</a:t>
            </a:r>
            <a:r>
              <a:rPr lang="en-IE" sz="2400" dirty="0" smtClean="0">
                <a:latin typeface="Courier New" panose="02070309020205020404" pitchFamily="49" charset="0"/>
                <a:cs typeface="Courier New" panose="02070309020205020404" pitchFamily="49" charset="0"/>
              </a:rPr>
              <a:t> + </a:t>
            </a:r>
            <a:r>
              <a:rPr lang="en-IE" sz="2400" dirty="0" err="1">
                <a:latin typeface="Courier New" panose="02070309020205020404" pitchFamily="49" charset="0"/>
                <a:cs typeface="Courier New" panose="02070309020205020404" pitchFamily="49" charset="0"/>
              </a:rPr>
              <a:t>FirstNum</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         </a:t>
            </a:r>
            <a:r>
              <a:rPr lang="en-IE" sz="2400" dirty="0" err="1" smtClean="0">
                <a:latin typeface="Courier New" panose="02070309020205020404" pitchFamily="49" charset="0"/>
                <a:cs typeface="Courier New" panose="02070309020205020404" pitchFamily="49" charset="0"/>
              </a:rPr>
              <a:t>FirstNum</a:t>
            </a:r>
            <a:r>
              <a:rPr lang="en-IE" sz="2400" dirty="0" smtClean="0">
                <a:latin typeface="Courier New" panose="02070309020205020404" pitchFamily="49" charset="0"/>
                <a:cs typeface="Courier New" panose="02070309020205020404" pitchFamily="49" charset="0"/>
              </a:rPr>
              <a:t> &lt;- </a:t>
            </a:r>
            <a:r>
              <a:rPr lang="en-IE" sz="2400" dirty="0" err="1" smtClean="0">
                <a:latin typeface="Courier New" panose="02070309020205020404" pitchFamily="49" charset="0"/>
                <a:cs typeface="Courier New" panose="02070309020205020404" pitchFamily="49" charset="0"/>
              </a:rPr>
              <a:t>SecondNum</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b="1" dirty="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         </a:t>
            </a:r>
            <a:r>
              <a:rPr lang="en-IE" sz="2400" dirty="0" err="1" smtClean="0">
                <a:latin typeface="Courier New" panose="02070309020205020404" pitchFamily="49" charset="0"/>
                <a:cs typeface="Courier New" panose="02070309020205020404" pitchFamily="49" charset="0"/>
              </a:rPr>
              <a:t>SecondNum</a:t>
            </a:r>
            <a:r>
              <a:rPr lang="en-IE" sz="2400" dirty="0" smtClean="0">
                <a:latin typeface="Courier New" panose="02070309020205020404" pitchFamily="49" charset="0"/>
                <a:cs typeface="Courier New" panose="02070309020205020404" pitchFamily="49" charset="0"/>
              </a:rPr>
              <a:t> </a:t>
            </a:r>
            <a:r>
              <a:rPr lang="en-IE" sz="2400" dirty="0">
                <a:latin typeface="Courier New" panose="02070309020205020404" pitchFamily="49" charset="0"/>
                <a:cs typeface="Courier New" panose="02070309020205020404" pitchFamily="49" charset="0"/>
              </a:rPr>
              <a:t>&lt;- Total</a:t>
            </a:r>
            <a:r>
              <a:rPr lang="en-IE" sz="2400" dirty="0" smtClean="0">
                <a:latin typeface="Courier New" panose="02070309020205020404" pitchFamily="49" charset="0"/>
                <a:cs typeface="Courier New" panose="02070309020205020404" pitchFamily="49" charset="0"/>
              </a:rPr>
              <a:t>;</a:t>
            </a:r>
            <a:endParaRPr lang="en-IE" sz="2400" b="1" dirty="0" smtClean="0">
              <a:latin typeface="Courier New" panose="02070309020205020404" pitchFamily="49" charset="0"/>
              <a:cs typeface="Courier New" panose="02070309020205020404" pitchFamily="49" charset="0"/>
            </a:endParaRPr>
          </a:p>
          <a:p>
            <a:pPr marL="400050" lvl="1" indent="0">
              <a:buNone/>
            </a:pP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         A &lt;- A – 1;</a:t>
            </a:r>
          </a:p>
          <a:p>
            <a:pPr marL="400050" lvl="1" indent="0">
              <a:buNone/>
            </a:pPr>
            <a:r>
              <a:rPr lang="en-IE" sz="2400" dirty="0" smtClean="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ENDWHILE</a:t>
            </a:r>
            <a:r>
              <a:rPr lang="en-IE" sz="2400" dirty="0" smtClean="0">
                <a:latin typeface="Courier New" panose="02070309020205020404" pitchFamily="49" charset="0"/>
                <a:cs typeface="Courier New" panose="02070309020205020404" pitchFamily="49" charset="0"/>
              </a:rPr>
              <a:t>;</a:t>
            </a:r>
          </a:p>
          <a:p>
            <a:pPr marL="400050" lvl="1" indent="0">
              <a:buNone/>
            </a:pPr>
            <a:r>
              <a:rPr lang="en-IE" sz="2400" dirty="0" smtClean="0">
                <a:latin typeface="Courier New" panose="02070309020205020404" pitchFamily="49" charset="0"/>
                <a:cs typeface="Courier New" panose="02070309020205020404" pitchFamily="49" charset="0"/>
              </a:rPr>
              <a:t>   Print Total;</a:t>
            </a:r>
          </a:p>
          <a:p>
            <a:pPr marL="400050" lvl="1" indent="0">
              <a:buNone/>
            </a:pPr>
            <a:r>
              <a:rPr lang="en-IE" sz="2400" b="1" dirty="0" smtClean="0">
                <a:latin typeface="Courier New" panose="02070309020205020404" pitchFamily="49" charset="0"/>
                <a:cs typeface="Courier New" panose="02070309020205020404" pitchFamily="49" charset="0"/>
              </a:rPr>
              <a:t>END.</a:t>
            </a:r>
          </a:p>
        </p:txBody>
      </p:sp>
      <p:sp>
        <p:nvSpPr>
          <p:cNvPr id="4" name="Rectangle 3"/>
          <p:cNvSpPr/>
          <p:nvPr/>
        </p:nvSpPr>
        <p:spPr>
          <a:xfrm>
            <a:off x="0" y="27384"/>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4791857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16632"/>
            <a:ext cx="9360289" cy="612068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Content Placeholder 1"/>
          <p:cNvSpPr>
            <a:spLocks noGrp="1"/>
          </p:cNvSpPr>
          <p:nvPr>
            <p:ph idx="1"/>
          </p:nvPr>
        </p:nvSpPr>
        <p:spPr>
          <a:xfrm>
            <a:off x="595730" y="260650"/>
            <a:ext cx="11451363" cy="6192687"/>
          </a:xfrm>
        </p:spPr>
        <p:txBody>
          <a:bodyPr>
            <a:noAutofit/>
          </a:bodyPr>
          <a:lstStyle/>
          <a:p>
            <a:pPr marL="109728" indent="0">
              <a:buNone/>
            </a:pPr>
            <a:r>
              <a:rPr lang="en-IE" sz="1800" dirty="0">
                <a:latin typeface="Courier New" panose="02070309020205020404" pitchFamily="49" charset="0"/>
                <a:cs typeface="Courier New" panose="02070309020205020404" pitchFamily="49" charset="0"/>
              </a:rPr>
              <a:t>PROGRAM </a:t>
            </a:r>
            <a:r>
              <a:rPr lang="en-IE" sz="1800" dirty="0" err="1" smtClean="0">
                <a:latin typeface="Courier New" panose="02070309020205020404" pitchFamily="49" charset="0"/>
                <a:cs typeface="Courier New" panose="02070309020205020404" pitchFamily="49" charset="0"/>
              </a:rPr>
              <a:t>CompressExample</a:t>
            </a:r>
            <a:r>
              <a:rPr lang="en-IE" sz="1800" dirty="0" smtClean="0">
                <a:latin typeface="Courier New" panose="02070309020205020404" pitchFamily="49" charset="0"/>
                <a:cs typeface="Courier New" panose="02070309020205020404" pitchFamily="49" charset="0"/>
              </a:rPr>
              <a:t>:</a:t>
            </a:r>
            <a:endParaRPr lang="en-IE" sz="1800" dirty="0">
              <a:latin typeface="Courier New" panose="02070309020205020404" pitchFamily="49" charset="0"/>
              <a:cs typeface="Courier New" panose="02070309020205020404" pitchFamily="49" charset="0"/>
            </a:endParaRPr>
          </a:p>
          <a:p>
            <a:pPr marL="109728" indent="0">
              <a:buNone/>
            </a:pPr>
            <a:r>
              <a:rPr lang="en-IE" sz="1800" dirty="0" smtClean="0">
                <a:latin typeface="Courier New" panose="02070309020205020404" pitchFamily="49" charset="0"/>
                <a:cs typeface="Courier New" panose="02070309020205020404" pitchFamily="49" charset="0"/>
              </a:rPr>
              <a:t>Get Current Character;</a:t>
            </a:r>
          </a:p>
          <a:p>
            <a:pPr marL="109728" indent="0">
              <a:buNone/>
            </a:pPr>
            <a:r>
              <a:rPr lang="en-IE" sz="1800" dirty="0" smtClean="0">
                <a:latin typeface="Courier New" panose="02070309020205020404" pitchFamily="49" charset="0"/>
                <a:cs typeface="Courier New" panose="02070309020205020404" pitchFamily="49" charset="0"/>
              </a:rPr>
              <a:t>WHILE (NOT </a:t>
            </a:r>
            <a:r>
              <a:rPr lang="en-IE" sz="1800" dirty="0" err="1" smtClean="0">
                <a:latin typeface="Courier New" panose="02070309020205020404" pitchFamily="49" charset="0"/>
                <a:cs typeface="Courier New" panose="02070309020205020404" pitchFamily="49" charset="0"/>
              </a:rPr>
              <a:t>End_of_Line</a:t>
            </a:r>
            <a:r>
              <a:rPr lang="en-IE" sz="1800" dirty="0" smtClean="0">
                <a:latin typeface="Courier New" panose="02070309020205020404" pitchFamily="49" charset="0"/>
                <a:cs typeface="Courier New" panose="02070309020205020404" pitchFamily="49" charset="0"/>
              </a:rPr>
              <a:t>)</a:t>
            </a:r>
          </a:p>
          <a:p>
            <a:pPr marL="109728" indent="0">
              <a:buNone/>
            </a:pPr>
            <a:r>
              <a:rPr lang="en-IE" sz="1800" dirty="0" smtClean="0">
                <a:latin typeface="Courier New" panose="02070309020205020404" pitchFamily="49" charset="0"/>
                <a:cs typeface="Courier New" panose="02070309020205020404" pitchFamily="49" charset="0"/>
              </a:rPr>
              <a:t>    DO Get Next Character;</a:t>
            </a:r>
          </a:p>
          <a:p>
            <a:pPr marL="109728" indent="0">
              <a:buNone/>
            </a:pPr>
            <a:r>
              <a:rPr lang="en-IE" sz="1800" dirty="0" smtClean="0">
                <a:latin typeface="Courier New" panose="02070309020205020404" pitchFamily="49" charset="0"/>
                <a:cs typeface="Courier New" panose="02070309020205020404" pitchFamily="49" charset="0"/>
              </a:rPr>
              <a:t>    IF (</a:t>
            </a:r>
            <a:r>
              <a:rPr lang="en-IE" sz="1800" dirty="0">
                <a:latin typeface="Courier New" panose="02070309020205020404" pitchFamily="49" charset="0"/>
                <a:cs typeface="Courier New" panose="02070309020205020404" pitchFamily="49" charset="0"/>
              </a:rPr>
              <a:t>Current Character</a:t>
            </a:r>
            <a:r>
              <a:rPr lang="en-IE" sz="1800" dirty="0" smtClean="0">
                <a:latin typeface="Courier New" panose="02070309020205020404" pitchFamily="49" charset="0"/>
                <a:cs typeface="Courier New" panose="02070309020205020404" pitchFamily="49" charset="0"/>
              </a:rPr>
              <a:t> != </a:t>
            </a:r>
            <a:r>
              <a:rPr lang="en-IE" sz="1800" dirty="0">
                <a:latin typeface="Courier New" panose="02070309020205020404" pitchFamily="49" charset="0"/>
                <a:cs typeface="Courier New" panose="02070309020205020404" pitchFamily="49" charset="0"/>
              </a:rPr>
              <a:t>Next Character</a:t>
            </a:r>
            <a:r>
              <a:rPr lang="en-IE" sz="1800" dirty="0" smtClean="0">
                <a:latin typeface="Courier New" panose="02070309020205020404" pitchFamily="49" charset="0"/>
                <a:cs typeface="Courier New" panose="02070309020205020404" pitchFamily="49" charset="0"/>
              </a:rPr>
              <a:t>)</a:t>
            </a:r>
          </a:p>
          <a:p>
            <a:pPr marL="109728" indent="0">
              <a:buNone/>
            </a:pPr>
            <a:r>
              <a:rPr lang="en-IE" sz="1800" dirty="0" smtClean="0">
                <a:latin typeface="Courier New" panose="02070309020205020404" pitchFamily="49" charset="0"/>
                <a:cs typeface="Courier New" panose="02070309020205020404" pitchFamily="49" charset="0"/>
              </a:rPr>
              <a:t>        THEN        Get next char, and set current to next; </a:t>
            </a:r>
          </a:p>
          <a:p>
            <a:pPr marL="109728" indent="0">
              <a:buNone/>
            </a:pPr>
            <a:r>
              <a:rPr lang="en-IE" sz="1800" dirty="0" smtClean="0">
                <a:latin typeface="Courier New" panose="02070309020205020404" pitchFamily="49" charset="0"/>
                <a:cs typeface="Courier New" panose="02070309020205020404" pitchFamily="49" charset="0"/>
              </a:rPr>
              <a:t>                    Write out </a:t>
            </a:r>
            <a:r>
              <a:rPr lang="en-IE" sz="1800" dirty="0">
                <a:latin typeface="Courier New" panose="02070309020205020404" pitchFamily="49" charset="0"/>
                <a:cs typeface="Courier New" panose="02070309020205020404" pitchFamily="49" charset="0"/>
              </a:rPr>
              <a:t>Current Character</a:t>
            </a:r>
            <a:r>
              <a:rPr lang="en-IE" sz="1800" dirty="0" smtClean="0">
                <a:latin typeface="Courier New" panose="02070309020205020404" pitchFamily="49" charset="0"/>
                <a:cs typeface="Courier New" panose="02070309020205020404" pitchFamily="49" charset="0"/>
              </a:rPr>
              <a:t>;</a:t>
            </a:r>
          </a:p>
          <a:p>
            <a:pPr marL="109728" indent="0">
              <a:buNone/>
            </a:pPr>
            <a:r>
              <a:rPr lang="en-IE" sz="1800" dirty="0" smtClean="0">
                <a:latin typeface="Courier New" panose="02070309020205020404" pitchFamily="49" charset="0"/>
                <a:cs typeface="Courier New" panose="02070309020205020404" pitchFamily="49" charset="0"/>
              </a:rPr>
              <a:t>        ELSE        </a:t>
            </a:r>
          </a:p>
          <a:p>
            <a:pPr marL="109728" indent="0">
              <a:buNone/>
            </a:pPr>
            <a:r>
              <a:rPr lang="en-IE" sz="1800" dirty="0" smtClean="0">
                <a:latin typeface="Courier New" panose="02070309020205020404" pitchFamily="49" charset="0"/>
                <a:cs typeface="Courier New" panose="02070309020205020404" pitchFamily="49" charset="0"/>
              </a:rPr>
              <a:t>                    Keep looping while the characters match;</a:t>
            </a:r>
          </a:p>
          <a:p>
            <a:pPr marL="109728" indent="0">
              <a:buNone/>
            </a:pPr>
            <a:r>
              <a:rPr lang="en-IE" sz="1800" dirty="0" smtClean="0">
                <a:latin typeface="Courier New" panose="02070309020205020404" pitchFamily="49" charset="0"/>
                <a:cs typeface="Courier New" panose="02070309020205020404" pitchFamily="49" charset="0"/>
              </a:rPr>
              <a:t>                    Keep counting;</a:t>
            </a:r>
          </a:p>
          <a:p>
            <a:pPr marL="109728" indent="0">
              <a:buNone/>
            </a:pPr>
            <a:r>
              <a:rPr lang="en-IE" sz="1800" dirty="0" smtClean="0">
                <a:latin typeface="Courier New" panose="02070309020205020404" pitchFamily="49" charset="0"/>
                <a:cs typeface="Courier New" panose="02070309020205020404" pitchFamily="49" charset="0"/>
              </a:rPr>
              <a:t>                    Get </a:t>
            </a:r>
            <a:r>
              <a:rPr lang="en-IE" sz="1800" dirty="0">
                <a:latin typeface="Courier New" panose="02070309020205020404" pitchFamily="49" charset="0"/>
                <a:cs typeface="Courier New" panose="02070309020205020404" pitchFamily="49" charset="0"/>
              </a:rPr>
              <a:t>next char, and set current to next;</a:t>
            </a:r>
            <a:endParaRPr lang="en-IE" sz="1800" dirty="0" smtClean="0">
              <a:latin typeface="Courier New" panose="02070309020205020404" pitchFamily="49" charset="0"/>
              <a:cs typeface="Courier New" panose="02070309020205020404" pitchFamily="49" charset="0"/>
            </a:endParaRPr>
          </a:p>
          <a:p>
            <a:pPr marL="109728" indent="0">
              <a:buNone/>
            </a:pPr>
            <a:r>
              <a:rPr lang="en-IE" sz="1800" dirty="0" smtClean="0">
                <a:latin typeface="Courier New" panose="02070309020205020404" pitchFamily="49" charset="0"/>
                <a:cs typeface="Courier New" panose="02070309020205020404" pitchFamily="49" charset="0"/>
              </a:rPr>
              <a:t>                    When finished write out Counter;</a:t>
            </a:r>
          </a:p>
          <a:p>
            <a:pPr marL="109728" indent="0">
              <a:buNone/>
            </a:pPr>
            <a:r>
              <a:rPr lang="en-IE" sz="1800" dirty="0">
                <a:latin typeface="Courier New" panose="02070309020205020404" pitchFamily="49" charset="0"/>
                <a:cs typeface="Courier New" panose="02070309020205020404" pitchFamily="49" charset="0"/>
              </a:rPr>
              <a:t> </a:t>
            </a:r>
            <a:r>
              <a:rPr lang="en-IE" sz="1800" dirty="0" smtClean="0">
                <a:latin typeface="Courier New" panose="02070309020205020404" pitchFamily="49" charset="0"/>
                <a:cs typeface="Courier New" panose="02070309020205020404" pitchFamily="49" charset="0"/>
              </a:rPr>
              <a:t>                   Write out Current </a:t>
            </a:r>
            <a:r>
              <a:rPr lang="en-IE" sz="1800" dirty="0">
                <a:latin typeface="Courier New" panose="02070309020205020404" pitchFamily="49" charset="0"/>
                <a:cs typeface="Courier New" panose="02070309020205020404" pitchFamily="49" charset="0"/>
              </a:rPr>
              <a:t>Character</a:t>
            </a:r>
            <a:r>
              <a:rPr lang="en-IE" sz="1800" dirty="0" smtClean="0">
                <a:latin typeface="Courier New" panose="02070309020205020404" pitchFamily="49" charset="0"/>
                <a:cs typeface="Courier New" panose="02070309020205020404" pitchFamily="49" charset="0"/>
              </a:rPr>
              <a:t>;</a:t>
            </a:r>
          </a:p>
          <a:p>
            <a:pPr marL="109728" indent="0">
              <a:buNone/>
            </a:pPr>
            <a:r>
              <a:rPr lang="en-IE" sz="1800" dirty="0">
                <a:latin typeface="Courier New" panose="02070309020205020404" pitchFamily="49" charset="0"/>
                <a:cs typeface="Courier New" panose="02070309020205020404" pitchFamily="49" charset="0"/>
              </a:rPr>
              <a:t> </a:t>
            </a:r>
            <a:r>
              <a:rPr lang="en-IE" sz="1800" dirty="0" smtClean="0">
                <a:latin typeface="Courier New" panose="02070309020205020404" pitchFamily="49" charset="0"/>
                <a:cs typeface="Courier New" panose="02070309020205020404" pitchFamily="49" charset="0"/>
              </a:rPr>
              <a:t>                   Reset Counter;</a:t>
            </a:r>
          </a:p>
          <a:p>
            <a:pPr marL="109728" indent="0">
              <a:buNone/>
            </a:pPr>
            <a:r>
              <a:rPr lang="en-IE" sz="1800" dirty="0" smtClean="0">
                <a:latin typeface="Courier New" panose="02070309020205020404" pitchFamily="49" charset="0"/>
                <a:cs typeface="Courier New" panose="02070309020205020404" pitchFamily="49" charset="0"/>
              </a:rPr>
              <a:t>    ENDIF;</a:t>
            </a:r>
          </a:p>
          <a:p>
            <a:pPr marL="109728" indent="0">
              <a:buNone/>
            </a:pPr>
            <a:r>
              <a:rPr lang="en-IE" sz="1800" dirty="0" smtClean="0">
                <a:latin typeface="Courier New" panose="02070309020205020404" pitchFamily="49" charset="0"/>
                <a:cs typeface="Courier New" panose="02070309020205020404" pitchFamily="49" charset="0"/>
              </a:rPr>
              <a:t>  ENDWHILE;</a:t>
            </a:r>
          </a:p>
          <a:p>
            <a:pPr marL="109728" indent="0">
              <a:buNone/>
            </a:pPr>
            <a:r>
              <a:rPr lang="en-IE" sz="1800" dirty="0" smtClean="0">
                <a:latin typeface="Courier New" panose="02070309020205020404" pitchFamily="49" charset="0"/>
                <a:cs typeface="Courier New" panose="02070309020205020404" pitchFamily="49" charset="0"/>
              </a:rPr>
              <a:t>END.</a:t>
            </a:r>
            <a:endParaRPr lang="en-IE" sz="1800" dirty="0">
              <a:latin typeface="Courier New" panose="02070309020205020404" pitchFamily="49" charset="0"/>
              <a:cs typeface="Courier New" panose="02070309020205020404"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18333648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16632"/>
            <a:ext cx="9360289" cy="612068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Content Placeholder 1"/>
          <p:cNvSpPr>
            <a:spLocks noGrp="1"/>
          </p:cNvSpPr>
          <p:nvPr>
            <p:ph idx="1"/>
          </p:nvPr>
        </p:nvSpPr>
        <p:spPr>
          <a:xfrm>
            <a:off x="609521" y="260650"/>
            <a:ext cx="10971372" cy="6192687"/>
          </a:xfrm>
        </p:spPr>
        <p:txBody>
          <a:bodyPr>
            <a:noAutofit/>
          </a:bodyPr>
          <a:lstStyle/>
          <a:p>
            <a:pPr marL="109728" indent="0">
              <a:buNone/>
            </a:pPr>
            <a:r>
              <a:rPr lang="en-IE" sz="1600" dirty="0">
                <a:latin typeface="Courier New" panose="02070309020205020404" pitchFamily="49" charset="0"/>
                <a:cs typeface="Courier New" panose="02070309020205020404" pitchFamily="49" charset="0"/>
              </a:rPr>
              <a:t>PROGRAM </a:t>
            </a:r>
            <a:r>
              <a:rPr lang="en-IE" sz="1600" dirty="0" err="1" smtClean="0">
                <a:latin typeface="Courier New" panose="02070309020205020404" pitchFamily="49" charset="0"/>
                <a:cs typeface="Courier New" panose="02070309020205020404" pitchFamily="49" charset="0"/>
              </a:rPr>
              <a:t>CompressExample</a:t>
            </a:r>
            <a:r>
              <a:rPr lang="en-IE" sz="1600" dirty="0" smtClean="0">
                <a:latin typeface="Courier New" panose="02070309020205020404" pitchFamily="49" charset="0"/>
                <a:cs typeface="Courier New" panose="02070309020205020404" pitchFamily="49" charset="0"/>
              </a:rPr>
              <a:t>:</a:t>
            </a:r>
            <a:endParaRPr lang="en-IE" sz="1600" dirty="0">
              <a:latin typeface="Courier New" panose="02070309020205020404" pitchFamily="49" charset="0"/>
              <a:cs typeface="Courier New" panose="02070309020205020404" pitchFamily="49" charset="0"/>
            </a:endParaRPr>
          </a:p>
          <a:p>
            <a:pPr marL="109728" indent="0">
              <a:buNone/>
            </a:pPr>
            <a:r>
              <a:rPr lang="en-IE" sz="1600" dirty="0" smtClean="0">
                <a:latin typeface="Courier New" panose="02070309020205020404" pitchFamily="49" charset="0"/>
                <a:cs typeface="Courier New" panose="02070309020205020404" pitchFamily="49" charset="0"/>
              </a:rPr>
              <a:t>char </a:t>
            </a:r>
            <a:r>
              <a:rPr lang="en-IE" sz="1600" dirty="0" err="1">
                <a:latin typeface="Courier New" panose="02070309020205020404" pitchFamily="49" charset="0"/>
                <a:cs typeface="Courier New" panose="02070309020205020404" pitchFamily="49" charset="0"/>
              </a:rPr>
              <a:t>Current_Char</a:t>
            </a:r>
            <a:r>
              <a:rPr lang="en-IE" sz="1600" dirty="0">
                <a:latin typeface="Courier New" panose="02070309020205020404" pitchFamily="49" charset="0"/>
                <a:cs typeface="Courier New" panose="02070309020205020404" pitchFamily="49" charset="0"/>
              </a:rPr>
              <a:t>, </a:t>
            </a:r>
            <a:r>
              <a:rPr lang="en-IE" sz="1600" dirty="0" err="1">
                <a:latin typeface="Courier New" panose="02070309020205020404" pitchFamily="49" charset="0"/>
                <a:cs typeface="Courier New" panose="02070309020205020404" pitchFamily="49" charset="0"/>
              </a:rPr>
              <a:t>Next_char</a:t>
            </a:r>
            <a:r>
              <a:rPr lang="en-IE" sz="1600" dirty="0">
                <a:latin typeface="Courier New" panose="02070309020205020404" pitchFamily="49" charset="0"/>
                <a:cs typeface="Courier New" panose="02070309020205020404" pitchFamily="49" charset="0"/>
              </a:rPr>
              <a:t>;</a:t>
            </a:r>
          </a:p>
          <a:p>
            <a:pPr marL="109728" indent="0">
              <a:buNone/>
            </a:pPr>
            <a:r>
              <a:rPr lang="en-IE" sz="1600" dirty="0" err="1" smtClean="0">
                <a:latin typeface="Courier New" panose="02070309020205020404" pitchFamily="49" charset="0"/>
                <a:cs typeface="Courier New" panose="02070309020205020404" pitchFamily="49" charset="0"/>
              </a:rPr>
              <a:t>Current_Char</a:t>
            </a:r>
            <a:r>
              <a:rPr lang="en-IE" sz="1600" dirty="0">
                <a:latin typeface="Courier New" panose="02070309020205020404" pitchFamily="49" charset="0"/>
                <a:cs typeface="Courier New" panose="02070309020205020404" pitchFamily="49" charset="0"/>
              </a:rPr>
              <a:t> &lt;- </a:t>
            </a:r>
            <a:r>
              <a:rPr lang="en-IE" sz="1600" dirty="0" err="1" smtClean="0">
                <a:latin typeface="Courier New" panose="02070309020205020404" pitchFamily="49" charset="0"/>
                <a:cs typeface="Courier New" panose="02070309020205020404" pitchFamily="49" charset="0"/>
              </a:rPr>
              <a:t>Get_char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WHILE (NOT </a:t>
            </a:r>
            <a:r>
              <a:rPr lang="en-IE" sz="1600" dirty="0" err="1" smtClean="0">
                <a:latin typeface="Courier New" panose="02070309020205020404" pitchFamily="49" charset="0"/>
                <a:cs typeface="Courier New" panose="02070309020205020404" pitchFamily="49" charset="0"/>
              </a:rPr>
              <a:t>End_of_Line</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    DO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smtClean="0">
                <a:latin typeface="Courier New" panose="02070309020205020404" pitchFamily="49" charset="0"/>
                <a:cs typeface="Courier New" panose="02070309020205020404" pitchFamily="49" charset="0"/>
              </a:rPr>
              <a:t>Get_char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    IF (</a:t>
            </a:r>
            <a:r>
              <a:rPr lang="en-IE" sz="1600" dirty="0" err="1" smtClean="0">
                <a:latin typeface="Courier New" panose="02070309020205020404" pitchFamily="49" charset="0"/>
                <a:cs typeface="Courier New" panose="02070309020205020404" pitchFamily="49" charset="0"/>
              </a:rPr>
              <a:t>Current_Char</a:t>
            </a:r>
            <a:r>
              <a:rPr lang="en-IE" sz="1600" dirty="0" smtClean="0">
                <a:latin typeface="Courier New" panose="02070309020205020404" pitchFamily="49" charset="0"/>
                <a:cs typeface="Courier New" panose="02070309020205020404" pitchFamily="49" charset="0"/>
              </a:rPr>
              <a:t> !=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        THEN        </a:t>
            </a:r>
            <a:r>
              <a:rPr lang="en-IE" sz="1600" dirty="0" err="1" smtClean="0">
                <a:latin typeface="Courier New" panose="02070309020205020404" pitchFamily="49" charset="0"/>
                <a:cs typeface="Courier New" panose="02070309020205020404" pitchFamily="49" charset="0"/>
              </a:rPr>
              <a:t>Current_Char</a:t>
            </a:r>
            <a:r>
              <a:rPr lang="en-IE" sz="1600" dirty="0" smtClean="0">
                <a:latin typeface="Courier New" panose="02070309020205020404" pitchFamily="49" charset="0"/>
                <a:cs typeface="Courier New" panose="02070309020205020404" pitchFamily="49" charset="0"/>
              </a:rPr>
              <a:t> &lt;-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                  </a:t>
            </a:r>
          </a:p>
          <a:p>
            <a:pPr marL="109728" indent="0">
              <a:buNone/>
            </a:pP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smtClean="0">
                <a:latin typeface="Courier New" panose="02070309020205020404" pitchFamily="49" charset="0"/>
                <a:cs typeface="Courier New" panose="02070309020205020404" pitchFamily="49" charset="0"/>
              </a:rPr>
              <a:t>Get_char</a:t>
            </a:r>
            <a:r>
              <a:rPr lang="en-IE" sz="1600" dirty="0" smtClean="0">
                <a:latin typeface="Courier New" panose="02070309020205020404" pitchFamily="49" charset="0"/>
                <a:cs typeface="Courier New" panose="02070309020205020404" pitchFamily="49" charset="0"/>
              </a:rPr>
              <a:t>();                                </a:t>
            </a:r>
          </a:p>
          <a:p>
            <a:pPr marL="109728" indent="0">
              <a:buNone/>
            </a:pPr>
            <a:r>
              <a:rPr lang="en-IE" sz="1600" dirty="0" smtClean="0">
                <a:latin typeface="Courier New" panose="02070309020205020404" pitchFamily="49" charset="0"/>
                <a:cs typeface="Courier New" panose="02070309020205020404" pitchFamily="49" charset="0"/>
              </a:rPr>
              <a:t>                    Write out </a:t>
            </a:r>
            <a:r>
              <a:rPr lang="en-IE" sz="1600" dirty="0" err="1" smtClean="0">
                <a:latin typeface="Courier New" panose="02070309020205020404" pitchFamily="49" charset="0"/>
                <a:cs typeface="Courier New" panose="02070309020205020404" pitchFamily="49" charset="0"/>
              </a:rPr>
              <a:t>Current_Char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        ELSE        </a:t>
            </a:r>
          </a:p>
          <a:p>
            <a:pPr marL="109728" indent="0">
              <a:buNone/>
            </a:pP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                   WHILE (</a:t>
            </a:r>
            <a:r>
              <a:rPr lang="en-IE" sz="1600" dirty="0" err="1" smtClean="0">
                <a:latin typeface="Courier New" panose="02070309020205020404" pitchFamily="49" charset="0"/>
                <a:cs typeface="Courier New" panose="02070309020205020404" pitchFamily="49" charset="0"/>
              </a:rPr>
              <a:t>Current_Char</a:t>
            </a:r>
            <a:r>
              <a:rPr lang="en-IE" sz="1600" dirty="0" smtClean="0">
                <a:latin typeface="Courier New" panose="02070309020205020404" pitchFamily="49" charset="0"/>
                <a:cs typeface="Courier New" panose="02070309020205020404" pitchFamily="49" charset="0"/>
              </a:rPr>
              <a:t> =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                    DO Counter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Counter + 1;</a:t>
            </a:r>
          </a:p>
          <a:p>
            <a:pPr marL="109728" indent="0">
              <a:buNone/>
            </a:pP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Current_Char</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                  </a:t>
            </a:r>
          </a:p>
          <a:p>
            <a:pPr marL="109728" indent="0">
              <a:buNone/>
            </a:pP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Next_Char</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smtClean="0">
                <a:latin typeface="Courier New" panose="02070309020205020404" pitchFamily="49" charset="0"/>
                <a:cs typeface="Courier New" panose="02070309020205020404" pitchFamily="49" charset="0"/>
              </a:rPr>
              <a:t>Get_char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smtClean="0">
                <a:latin typeface="Courier New" panose="02070309020205020404" pitchFamily="49" charset="0"/>
                <a:cs typeface="Courier New" panose="02070309020205020404" pitchFamily="49" charset="0"/>
              </a:rPr>
              <a:t>                    ENDWHILE;</a:t>
            </a:r>
          </a:p>
          <a:p>
            <a:pPr marL="109728" indent="0">
              <a:buNone/>
            </a:pPr>
            <a:r>
              <a:rPr lang="en-IE" sz="1600" dirty="0" smtClean="0">
                <a:latin typeface="Courier New" panose="02070309020205020404" pitchFamily="49" charset="0"/>
                <a:cs typeface="Courier New" panose="02070309020205020404" pitchFamily="49" charset="0"/>
              </a:rPr>
              <a:t>                    Write out Counter, </a:t>
            </a:r>
            <a:r>
              <a:rPr lang="en-IE" sz="1600" dirty="0" err="1" smtClean="0">
                <a:latin typeface="Courier New" panose="02070309020205020404" pitchFamily="49" charset="0"/>
                <a:cs typeface="Courier New" panose="02070309020205020404" pitchFamily="49" charset="0"/>
              </a:rPr>
              <a:t>Current_Char</a:t>
            </a:r>
            <a:r>
              <a:rPr lang="en-IE" sz="1600" dirty="0" smtClean="0">
                <a:latin typeface="Courier New" panose="02070309020205020404" pitchFamily="49" charset="0"/>
                <a:cs typeface="Courier New" panose="02070309020205020404" pitchFamily="49" charset="0"/>
              </a:rPr>
              <a:t>;</a:t>
            </a:r>
          </a:p>
          <a:p>
            <a:pPr marL="109728" indent="0">
              <a:buNone/>
            </a:pP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                   Counter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0;</a:t>
            </a:r>
          </a:p>
          <a:p>
            <a:pPr marL="109728" indent="0">
              <a:buNone/>
            </a:pPr>
            <a:r>
              <a:rPr lang="en-IE" sz="1600" dirty="0" smtClean="0">
                <a:latin typeface="Courier New" panose="02070309020205020404" pitchFamily="49" charset="0"/>
                <a:cs typeface="Courier New" panose="02070309020205020404" pitchFamily="49" charset="0"/>
              </a:rPr>
              <a:t>        ENDIF;</a:t>
            </a:r>
          </a:p>
          <a:p>
            <a:pPr marL="109728" indent="0">
              <a:buNone/>
            </a:pPr>
            <a:r>
              <a:rPr lang="en-IE" sz="1600" dirty="0" smtClean="0">
                <a:latin typeface="Courier New" panose="02070309020205020404" pitchFamily="49" charset="0"/>
                <a:cs typeface="Courier New" panose="02070309020205020404" pitchFamily="49" charset="0"/>
              </a:rPr>
              <a:t>  ENDWHILE;</a:t>
            </a:r>
          </a:p>
          <a:p>
            <a:pPr marL="109728" indent="0">
              <a:buNone/>
            </a:pPr>
            <a:r>
              <a:rPr lang="en-IE" sz="1600" dirty="0" smtClean="0">
                <a:latin typeface="Courier New" panose="02070309020205020404" pitchFamily="49" charset="0"/>
                <a:cs typeface="Courier New" panose="02070309020205020404" pitchFamily="49" charset="0"/>
              </a:rPr>
              <a:t>END.</a:t>
            </a:r>
            <a:endParaRPr lang="en-IE" sz="1600" dirty="0">
              <a:latin typeface="Courier New" panose="02070309020205020404" pitchFamily="49" charset="0"/>
              <a:cs typeface="Courier New" panose="02070309020205020404" pitchFamily="49" charset="0"/>
            </a:endParaRP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16152166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84784"/>
            <a:ext cx="9360289" cy="518457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PROGRAM</a:t>
            </a:r>
            <a:r>
              <a:rPr lang="en-IE" sz="1800" dirty="0" smtClean="0">
                <a:latin typeface="Courier New" pitchFamily="49" charset="0"/>
                <a:cs typeface="Courier New" pitchFamily="49" charset="0"/>
              </a:rPr>
              <a:t> </a:t>
            </a:r>
            <a:r>
              <a:rPr lang="en-IE" sz="1800" smtClean="0">
                <a:latin typeface="Courier New" pitchFamily="49" charset="0"/>
                <a:cs typeface="Courier New" pitchFamily="49" charset="0"/>
              </a:rPr>
              <a:t>CheckPrime</a:t>
            </a:r>
            <a:r>
              <a:rPr lang="en-IE" sz="1800" dirty="0" smtClean="0">
                <a:latin typeface="Courier New" pitchFamily="49" charset="0"/>
                <a:cs typeface="Courier New" pitchFamily="49" charset="0"/>
              </a:rPr>
              <a:t>:</a:t>
            </a: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IF</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 = 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 THEN</a:t>
            </a:r>
            <a:r>
              <a:rPr lang="en-IE" sz="1800" dirty="0" smtClean="0">
                <a:latin typeface="Courier New" pitchFamily="49" charset="0"/>
                <a:cs typeface="Courier New" pitchFamily="49" charset="0"/>
              </a:rPr>
              <a:t> Print “Not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ELSE</a:t>
            </a:r>
            <a:r>
              <a:rPr lang="en-IE" sz="1800" dirty="0" smtClean="0">
                <a:latin typeface="Courier New" pitchFamily="49" charset="0"/>
                <a:cs typeface="Courier New" pitchFamily="49" charset="0"/>
              </a:rPr>
              <a:t> Print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4444523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Modularisation</a:t>
            </a:r>
            <a:endParaRPr lang="en-IE" dirty="0"/>
          </a:p>
        </p:txBody>
      </p:sp>
      <p:sp>
        <p:nvSpPr>
          <p:cNvPr id="3" name="Content Placeholder 2"/>
          <p:cNvSpPr>
            <a:spLocks noGrp="1"/>
          </p:cNvSpPr>
          <p:nvPr>
            <p:ph idx="1"/>
          </p:nvPr>
        </p:nvSpPr>
        <p:spPr>
          <a:xfrm>
            <a:off x="609521" y="1600201"/>
            <a:ext cx="10093598" cy="4525963"/>
          </a:xfrm>
        </p:spPr>
        <p:txBody>
          <a:bodyPr/>
          <a:lstStyle/>
          <a:p>
            <a:r>
              <a:rPr lang="en-IE" dirty="0" smtClean="0"/>
              <a:t>There’s two parts to the program:</a:t>
            </a:r>
            <a:endParaRPr lang="en-IE" sz="2000" i="1"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36299729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4566" y="5013176"/>
            <a:ext cx="9360289" cy="129614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Rounded Rectangle 3"/>
          <p:cNvSpPr/>
          <p:nvPr/>
        </p:nvSpPr>
        <p:spPr>
          <a:xfrm>
            <a:off x="335317" y="1988840"/>
            <a:ext cx="9360289" cy="295232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PROGRAM</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CheckPrime</a:t>
            </a:r>
            <a:r>
              <a:rPr lang="en-IE" sz="1800" dirty="0" smtClean="0">
                <a:latin typeface="Courier New" pitchFamily="49" charset="0"/>
                <a:cs typeface="Courier New" pitchFamily="49" charset="0"/>
              </a:rPr>
              <a:t>:</a:t>
            </a: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IF</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 = 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 THEN</a:t>
            </a:r>
            <a:r>
              <a:rPr lang="en-IE" sz="1800" dirty="0" smtClean="0">
                <a:latin typeface="Courier New" pitchFamily="49" charset="0"/>
                <a:cs typeface="Courier New" pitchFamily="49" charset="0"/>
              </a:rPr>
              <a:t> Print “Not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ELSE</a:t>
            </a:r>
            <a:r>
              <a:rPr lang="en-IE" sz="1800" dirty="0" smtClean="0">
                <a:latin typeface="Courier New" pitchFamily="49" charset="0"/>
                <a:cs typeface="Courier New" pitchFamily="49" charset="0"/>
              </a:rPr>
              <a:t> Print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6767654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Modularisation</a:t>
            </a:r>
            <a:endParaRPr lang="en-IE" dirty="0"/>
          </a:p>
        </p:txBody>
      </p:sp>
      <p:sp>
        <p:nvSpPr>
          <p:cNvPr id="3" name="Content Placeholder 2"/>
          <p:cNvSpPr>
            <a:spLocks noGrp="1"/>
          </p:cNvSpPr>
          <p:nvPr>
            <p:ph idx="1"/>
          </p:nvPr>
        </p:nvSpPr>
        <p:spPr>
          <a:xfrm>
            <a:off x="609521" y="1600201"/>
            <a:ext cx="10093598" cy="4525963"/>
          </a:xfrm>
        </p:spPr>
        <p:txBody>
          <a:bodyPr/>
          <a:lstStyle/>
          <a:p>
            <a:r>
              <a:rPr lang="en-IE" dirty="0" smtClean="0"/>
              <a:t>The first part checks if it’s prime…</a:t>
            </a:r>
          </a:p>
          <a:p>
            <a:r>
              <a:rPr lang="en-IE" dirty="0" smtClean="0"/>
              <a:t>The second part just prints out the result…</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1639840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2564904"/>
            <a:ext cx="8735833" cy="2232248"/>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err="1" smtClean="0"/>
              <a:t>Pseudocode</a:t>
            </a:r>
            <a:endParaRPr lang="en-IE" dirty="0"/>
          </a:p>
        </p:txBody>
      </p:sp>
      <p:sp>
        <p:nvSpPr>
          <p:cNvPr id="3" name="Content Placeholder 2"/>
          <p:cNvSpPr>
            <a:spLocks noGrp="1"/>
          </p:cNvSpPr>
          <p:nvPr>
            <p:ph idx="1"/>
          </p:nvPr>
        </p:nvSpPr>
        <p:spPr/>
        <p:txBody>
          <a:bodyPr>
            <a:normAutofit/>
          </a:bodyPr>
          <a:lstStyle/>
          <a:p>
            <a:r>
              <a:rPr lang="en-IE" dirty="0" smtClean="0"/>
              <a:t>So the general structure of all programs is:</a:t>
            </a:r>
          </a:p>
          <a:p>
            <a:endParaRPr lang="en-IE" dirty="0" smtClean="0"/>
          </a:p>
          <a:p>
            <a:pPr>
              <a:buNone/>
            </a:pPr>
            <a:r>
              <a:rPr lang="en-IE" dirty="0" smtClean="0">
                <a:latin typeface="Courier New" pitchFamily="49" charset="0"/>
                <a:cs typeface="Courier New" pitchFamily="49" charset="0"/>
              </a:rPr>
              <a:t>PROGRAM &lt;</a:t>
            </a:r>
            <a:r>
              <a:rPr lang="en-IE" dirty="0" err="1" smtClean="0">
                <a:latin typeface="Courier New" pitchFamily="49" charset="0"/>
                <a:cs typeface="Courier New" pitchFamily="49" charset="0"/>
              </a:rPr>
              <a:t>ProgramName</a:t>
            </a:r>
            <a:r>
              <a:rPr lang="en-IE" dirty="0" smtClean="0">
                <a:latin typeface="Courier New" pitchFamily="49" charset="0"/>
                <a:cs typeface="Courier New" pitchFamily="49" charset="0"/>
              </a:rPr>
              <a:t>&gt;:</a:t>
            </a:r>
          </a:p>
          <a:p>
            <a:pPr>
              <a:buNone/>
            </a:pPr>
            <a:r>
              <a:rPr lang="en-IE" dirty="0" smtClean="0">
                <a:latin typeface="Courier New" pitchFamily="49" charset="0"/>
                <a:cs typeface="Courier New" pitchFamily="49" charset="0"/>
              </a:rPr>
              <a:t>&lt;Do stuff&gt;</a:t>
            </a:r>
          </a:p>
          <a:p>
            <a:pPr>
              <a:buNone/>
            </a:pPr>
            <a:r>
              <a:rPr lang="en-IE" dirty="0" smtClean="0">
                <a:latin typeface="Courier New" pitchFamily="49" charset="0"/>
                <a:cs typeface="Courier New" pitchFamily="49" charset="0"/>
              </a:rPr>
              <a:t>END.</a:t>
            </a:r>
          </a:p>
          <a:p>
            <a:endParaRPr lang="en-IE" dirty="0" smtClean="0"/>
          </a:p>
          <a:p>
            <a:endParaRPr lang="en-IE" dirty="0" smtClean="0"/>
          </a:p>
          <a:p>
            <a:endParaRPr lang="en-IE" dirty="0" smtClean="0"/>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749780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Modularisation</a:t>
            </a:r>
            <a:endParaRPr lang="en-IE" dirty="0"/>
          </a:p>
        </p:txBody>
      </p:sp>
      <p:sp>
        <p:nvSpPr>
          <p:cNvPr id="3" name="Content Placeholder 2"/>
          <p:cNvSpPr>
            <a:spLocks noGrp="1"/>
          </p:cNvSpPr>
          <p:nvPr>
            <p:ph idx="1"/>
          </p:nvPr>
        </p:nvSpPr>
        <p:spPr>
          <a:xfrm>
            <a:off x="609521" y="1600201"/>
            <a:ext cx="10093598" cy="4525963"/>
          </a:xfrm>
        </p:spPr>
        <p:txBody>
          <a:bodyPr/>
          <a:lstStyle/>
          <a:p>
            <a:r>
              <a:rPr lang="en-IE" dirty="0" smtClean="0"/>
              <a:t>So we can create a module from the checking bit:</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3489178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556792"/>
            <a:ext cx="9360289" cy="424847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MODULE</a:t>
            </a:r>
            <a:r>
              <a:rPr lang="en-IE" sz="1800" dirty="0">
                <a:latin typeface="Courier New" pitchFamily="49" charset="0"/>
                <a:cs typeface="Courier New" pitchFamily="49" charset="0"/>
              </a:rPr>
              <a:t> </a:t>
            </a:r>
            <a:r>
              <a:rPr lang="en-IE" sz="1800" dirty="0" err="1">
                <a:latin typeface="Courier New" pitchFamily="49" charset="0"/>
                <a:cs typeface="Courier New" pitchFamily="49" charset="0"/>
              </a:rPr>
              <a:t>PrimeChecker</a:t>
            </a:r>
            <a:r>
              <a:rPr lang="en-IE" sz="1800" dirty="0">
                <a:latin typeface="Courier New" pitchFamily="49" charset="0"/>
                <a:cs typeface="Courier New" pitchFamily="49" charset="0"/>
              </a:rPr>
              <a:t>:</a:t>
            </a:r>
            <a:endParaRPr lang="en-IE" sz="1800" dirty="0" smtClean="0">
              <a:latin typeface="Courier New" pitchFamily="49" charset="0"/>
              <a:cs typeface="Courier New" pitchFamily="49" charset="0"/>
            </a:endParaRP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b="1" dirty="0">
                <a:latin typeface="Courier New" pitchFamily="49" charset="0"/>
                <a:cs typeface="Courier New" pitchFamily="49" charset="0"/>
              </a:rPr>
              <a:t> </a:t>
            </a:r>
            <a:r>
              <a:rPr lang="en-IE" sz="1800" b="1" dirty="0" smtClean="0">
                <a:latin typeface="Courier New" pitchFamily="49" charset="0"/>
                <a:cs typeface="Courier New" pitchFamily="49" charset="0"/>
              </a:rPr>
              <a:t>   RETURN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26062619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199413" y="4941168"/>
            <a:ext cx="2159489" cy="43204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Rounded Rectangle 3"/>
          <p:cNvSpPr/>
          <p:nvPr/>
        </p:nvSpPr>
        <p:spPr>
          <a:xfrm>
            <a:off x="622598" y="1556792"/>
            <a:ext cx="2880319" cy="50405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MODULE</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PrimeChecker</a:t>
            </a:r>
            <a:r>
              <a:rPr lang="en-IE" sz="1800" dirty="0" smtClean="0">
                <a:latin typeface="Courier New" pitchFamily="49" charset="0"/>
                <a:cs typeface="Courier New" pitchFamily="49" charset="0"/>
              </a:rPr>
              <a:t>:</a:t>
            </a: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b="1" dirty="0">
                <a:latin typeface="Courier New" pitchFamily="49" charset="0"/>
                <a:cs typeface="Courier New" pitchFamily="49" charset="0"/>
              </a:rPr>
              <a:t> </a:t>
            </a:r>
            <a:r>
              <a:rPr lang="en-IE" sz="1800" b="1" dirty="0" smtClean="0">
                <a:latin typeface="Courier New" pitchFamily="49" charset="0"/>
                <a:cs typeface="Courier New" pitchFamily="49" charset="0"/>
              </a:rPr>
              <a:t>   RETURN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8" name="Rounded Rectangle 7"/>
          <p:cNvSpPr/>
          <p:nvPr/>
        </p:nvSpPr>
        <p:spPr>
          <a:xfrm>
            <a:off x="335317" y="1556792"/>
            <a:ext cx="9360289" cy="424847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8195146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Modularisation</a:t>
            </a:r>
            <a:endParaRPr lang="en-IE" dirty="0"/>
          </a:p>
        </p:txBody>
      </p:sp>
      <p:sp>
        <p:nvSpPr>
          <p:cNvPr id="3" name="Content Placeholder 2"/>
          <p:cNvSpPr>
            <a:spLocks noGrp="1"/>
          </p:cNvSpPr>
          <p:nvPr>
            <p:ph idx="1"/>
          </p:nvPr>
        </p:nvSpPr>
        <p:spPr>
          <a:xfrm>
            <a:off x="609521" y="1600201"/>
            <a:ext cx="10093598" cy="4525963"/>
          </a:xfrm>
        </p:spPr>
        <p:txBody>
          <a:bodyPr/>
          <a:lstStyle/>
          <a:p>
            <a:r>
              <a:rPr lang="en-IE" dirty="0" smtClean="0"/>
              <a:t>Let’s remind ourselves of what the algorithm was initially.</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32528876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84784"/>
            <a:ext cx="9360289" cy="518457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PROGRAM</a:t>
            </a:r>
            <a:r>
              <a:rPr lang="en-IE" sz="1800" dirty="0" smtClean="0">
                <a:latin typeface="Courier New" pitchFamily="49" charset="0"/>
                <a:cs typeface="Courier New" pitchFamily="49" charset="0"/>
              </a:rPr>
              <a:t> </a:t>
            </a:r>
            <a:r>
              <a:rPr lang="en-IE" sz="1800" smtClean="0">
                <a:latin typeface="Courier New" pitchFamily="49" charset="0"/>
                <a:cs typeface="Courier New" pitchFamily="49" charset="0"/>
              </a:rPr>
              <a:t>CheckPrime</a:t>
            </a:r>
            <a:r>
              <a:rPr lang="en-IE" sz="1800" dirty="0" smtClean="0">
                <a:latin typeface="Courier New" pitchFamily="49" charset="0"/>
                <a:cs typeface="Courier New" pitchFamily="49" charset="0"/>
              </a:rPr>
              <a:t>:</a:t>
            </a: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IF</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 = 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 THEN</a:t>
            </a:r>
            <a:r>
              <a:rPr lang="en-IE" sz="1800" dirty="0" smtClean="0">
                <a:latin typeface="Courier New" pitchFamily="49" charset="0"/>
                <a:cs typeface="Courier New" pitchFamily="49" charset="0"/>
              </a:rPr>
              <a:t> Print “Not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ELSE</a:t>
            </a:r>
            <a:r>
              <a:rPr lang="en-IE" sz="1800" dirty="0" smtClean="0">
                <a:latin typeface="Courier New" pitchFamily="49" charset="0"/>
                <a:cs typeface="Courier New" pitchFamily="49" charset="0"/>
              </a:rPr>
              <a:t> Print “Prime”;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8976512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Modularisation</a:t>
            </a:r>
            <a:endParaRPr lang="en-IE" dirty="0"/>
          </a:p>
        </p:txBody>
      </p:sp>
      <p:sp>
        <p:nvSpPr>
          <p:cNvPr id="3" name="Content Placeholder 2"/>
          <p:cNvSpPr>
            <a:spLocks noGrp="1"/>
          </p:cNvSpPr>
          <p:nvPr>
            <p:ph idx="1"/>
          </p:nvPr>
        </p:nvSpPr>
        <p:spPr>
          <a:xfrm>
            <a:off x="609521" y="1600201"/>
            <a:ext cx="10093598" cy="4525963"/>
          </a:xfrm>
        </p:spPr>
        <p:txBody>
          <a:bodyPr/>
          <a:lstStyle/>
          <a:p>
            <a:r>
              <a:rPr lang="en-IE" dirty="0" smtClean="0"/>
              <a:t>Now that we have a module to do the check we can rewrite as follows:</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39784256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484784"/>
            <a:ext cx="9360289" cy="518457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2800" b="1" dirty="0" smtClean="0">
                <a:latin typeface="Courier New" pitchFamily="49" charset="0"/>
                <a:cs typeface="Courier New" pitchFamily="49" charset="0"/>
              </a:rPr>
              <a:t>PROGRAM</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CheckPrime</a:t>
            </a:r>
            <a:r>
              <a:rPr lang="en-IE" sz="2800" dirty="0" smtClean="0">
                <a:latin typeface="Courier New" pitchFamily="49" charset="0"/>
                <a:cs typeface="Courier New" pitchFamily="49" charset="0"/>
              </a:rPr>
              <a:t>:</a:t>
            </a:r>
          </a:p>
          <a:p>
            <a:pPr>
              <a:buNone/>
            </a:pPr>
            <a:r>
              <a:rPr lang="en-IE" sz="2800" b="1" dirty="0" smtClean="0">
                <a:latin typeface="Courier New" pitchFamily="49" charset="0"/>
                <a:cs typeface="Courier New" pitchFamily="49" charset="0"/>
              </a:rPr>
              <a:t>    IF</a:t>
            </a:r>
            <a:r>
              <a:rPr lang="en-IE" sz="2800" dirty="0">
                <a:latin typeface="Courier New" pitchFamily="49" charset="0"/>
                <a:cs typeface="Courier New" pitchFamily="49" charset="0"/>
              </a:rPr>
              <a:t> (</a:t>
            </a:r>
            <a:r>
              <a:rPr lang="en-IE" sz="2800" u="sng" dirty="0" err="1" smtClean="0">
                <a:latin typeface="Courier New" pitchFamily="49" charset="0"/>
                <a:cs typeface="Courier New" pitchFamily="49" charset="0"/>
              </a:rPr>
              <a:t>PrimeChecker</a:t>
            </a:r>
            <a:r>
              <a:rPr lang="en-IE" sz="2800" dirty="0" smtClean="0">
                <a:latin typeface="Courier New" pitchFamily="49" charset="0"/>
                <a:cs typeface="Courier New" pitchFamily="49" charset="0"/>
              </a:rPr>
              <a:t> = FALSE)</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 THEN</a:t>
            </a:r>
            <a:r>
              <a:rPr lang="en-IE" sz="2800" dirty="0" smtClean="0">
                <a:latin typeface="Courier New" pitchFamily="49" charset="0"/>
                <a:cs typeface="Courier New" pitchFamily="49" charset="0"/>
              </a:rPr>
              <a:t> Print “Not Prime”;</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ELSE</a:t>
            </a:r>
            <a:r>
              <a:rPr lang="en-IE" sz="2800" dirty="0" smtClean="0">
                <a:latin typeface="Courier New" pitchFamily="49" charset="0"/>
                <a:cs typeface="Courier New" pitchFamily="49" charset="0"/>
              </a:rPr>
              <a:t> Print “Prime”;</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ENDIF;</a:t>
            </a:r>
          </a:p>
          <a:p>
            <a:pPr>
              <a:buNone/>
            </a:pPr>
            <a:r>
              <a:rPr lang="en-IE" sz="2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26019520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556792"/>
            <a:ext cx="9360289" cy="424847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a:t>Modularisation</a:t>
            </a:r>
          </a:p>
        </p:txBody>
      </p:sp>
      <p:sp>
        <p:nvSpPr>
          <p:cNvPr id="3" name="Content Placeholder 2"/>
          <p:cNvSpPr>
            <a:spLocks noGrp="1"/>
          </p:cNvSpPr>
          <p:nvPr>
            <p:ph idx="1"/>
          </p:nvPr>
        </p:nvSpPr>
        <p:spPr>
          <a:xfrm>
            <a:off x="609521" y="1639341"/>
            <a:ext cx="10093598" cy="4525963"/>
          </a:xfrm>
        </p:spPr>
        <p:txBody>
          <a:bodyPr>
            <a:noAutofit/>
          </a:bodyPr>
          <a:lstStyle/>
          <a:p>
            <a:pPr>
              <a:buNone/>
            </a:pPr>
            <a:r>
              <a:rPr lang="en-IE" sz="1800" b="1" dirty="0" smtClean="0">
                <a:latin typeface="Courier New" pitchFamily="49" charset="0"/>
                <a:cs typeface="Courier New" pitchFamily="49" charset="0"/>
              </a:rPr>
              <a:t>MODULE</a:t>
            </a:r>
            <a:r>
              <a:rPr lang="en-IE" sz="1800" dirty="0">
                <a:latin typeface="Courier New" pitchFamily="49" charset="0"/>
                <a:cs typeface="Courier New" pitchFamily="49" charset="0"/>
              </a:rPr>
              <a:t> </a:t>
            </a:r>
            <a:r>
              <a:rPr lang="en-IE" sz="1800" dirty="0" err="1">
                <a:latin typeface="Courier New" pitchFamily="49" charset="0"/>
                <a:cs typeface="Courier New" pitchFamily="49" charset="0"/>
              </a:rPr>
              <a:t>PrimeChecker</a:t>
            </a:r>
            <a:r>
              <a:rPr lang="en-IE" sz="1800" dirty="0">
                <a:latin typeface="Courier New" pitchFamily="49" charset="0"/>
                <a:cs typeface="Courier New" pitchFamily="49" charset="0"/>
              </a:rPr>
              <a:t>:</a:t>
            </a:r>
            <a:endParaRPr lang="en-IE" sz="1800" dirty="0" smtClean="0">
              <a:latin typeface="Courier New" pitchFamily="49" charset="0"/>
              <a:cs typeface="Courier New" pitchFamily="49" charset="0"/>
            </a:endParaRPr>
          </a:p>
          <a:p>
            <a:pPr>
              <a:buNone/>
            </a:pPr>
            <a:r>
              <a:rPr lang="en-IE" sz="1800" dirty="0" smtClean="0">
                <a:latin typeface="Courier New" pitchFamily="49" charset="0"/>
                <a:cs typeface="Courier New" pitchFamily="49" charset="0"/>
              </a:rPr>
              <a:t>    Read A;</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A - 1;</a:t>
            </a:r>
          </a:p>
          <a:p>
            <a:pPr>
              <a:buNone/>
            </a:pP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TRUE;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WHILE</a:t>
            </a:r>
            <a:r>
              <a:rPr lang="en-IE" sz="1800" dirty="0" smtClean="0">
                <a:latin typeface="Courier New" pitchFamily="49" charset="0"/>
                <a:cs typeface="Courier New" pitchFamily="49" charset="0"/>
              </a:rPr>
              <a:t> (B != 1)</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DO  IF </a:t>
            </a:r>
            <a:r>
              <a:rPr lang="en-IE" sz="1800" dirty="0" smtClean="0">
                <a:latin typeface="Courier New" pitchFamily="49" charset="0"/>
                <a:cs typeface="Courier New" pitchFamily="49" charset="0"/>
              </a:rPr>
              <a:t>(A/B gives no remainder)</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THEN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a:latin typeface="Courier New" pitchFamily="49" charset="0"/>
                <a:cs typeface="Courier New" pitchFamily="49" charset="0"/>
              </a:rPr>
              <a:t> &lt;- </a:t>
            </a:r>
            <a:r>
              <a:rPr lang="en-IE" sz="1800" dirty="0" smtClean="0">
                <a:latin typeface="Courier New" pitchFamily="49" charset="0"/>
                <a:cs typeface="Courier New" pitchFamily="49" charset="0"/>
              </a:rPr>
              <a:t>FALSE;</a:t>
            </a:r>
          </a:p>
          <a:p>
            <a:pPr>
              <a:buNone/>
            </a:pPr>
            <a:r>
              <a:rPr lang="en-IE" sz="1800" dirty="0" smtClean="0">
                <a:latin typeface="Courier New" pitchFamily="49" charset="0"/>
                <a:cs typeface="Courier New" pitchFamily="49" charset="0"/>
              </a:rPr>
              <a:t>          </a:t>
            </a:r>
            <a:r>
              <a:rPr lang="en-IE" sz="1800" b="1" dirty="0" smtClean="0">
                <a:latin typeface="Courier New" pitchFamily="49" charset="0"/>
                <a:cs typeface="Courier New" pitchFamily="49" charset="0"/>
              </a:rPr>
              <a:t>ENDIF;</a:t>
            </a:r>
          </a:p>
          <a:p>
            <a:pPr>
              <a:buNone/>
            </a:pPr>
            <a:r>
              <a:rPr lang="en-IE" sz="1800" dirty="0" smtClean="0">
                <a:latin typeface="Courier New" pitchFamily="49" charset="0"/>
                <a:cs typeface="Courier New" pitchFamily="49" charset="0"/>
              </a:rPr>
              <a:t>      B </a:t>
            </a:r>
            <a:r>
              <a:rPr lang="en-IE" sz="1800" dirty="0">
                <a:latin typeface="Courier New" pitchFamily="49" charset="0"/>
                <a:cs typeface="Courier New" pitchFamily="49" charset="0"/>
              </a:rPr>
              <a:t>&lt;- </a:t>
            </a:r>
            <a:r>
              <a:rPr lang="en-IE" sz="1800" dirty="0" smtClean="0">
                <a:latin typeface="Courier New" pitchFamily="49" charset="0"/>
                <a:cs typeface="Courier New" pitchFamily="49" charset="0"/>
              </a:rPr>
              <a:t>B – 1;             </a:t>
            </a:r>
          </a:p>
          <a:p>
            <a:pPr>
              <a:buNone/>
            </a:pPr>
            <a:r>
              <a:rPr lang="en-IE" sz="1800" b="1" dirty="0" smtClean="0">
                <a:latin typeface="Courier New" pitchFamily="49" charset="0"/>
                <a:cs typeface="Courier New" pitchFamily="49" charset="0"/>
              </a:rPr>
              <a:t>    ENDWHILE;</a:t>
            </a:r>
          </a:p>
          <a:p>
            <a:pPr>
              <a:buNone/>
            </a:pPr>
            <a:r>
              <a:rPr lang="en-IE" sz="1800" b="1" dirty="0">
                <a:latin typeface="Courier New" pitchFamily="49" charset="0"/>
                <a:cs typeface="Courier New" pitchFamily="49" charset="0"/>
              </a:rPr>
              <a:t> </a:t>
            </a:r>
            <a:r>
              <a:rPr lang="en-IE" sz="1800" b="1" dirty="0" smtClean="0">
                <a:latin typeface="Courier New" pitchFamily="49" charset="0"/>
                <a:cs typeface="Courier New" pitchFamily="49" charset="0"/>
              </a:rPr>
              <a:t>   RETURN</a:t>
            </a:r>
            <a:r>
              <a:rPr lang="en-IE" sz="1800" dirty="0" smtClean="0">
                <a:latin typeface="Courier New" pitchFamily="49" charset="0"/>
                <a:cs typeface="Courier New" pitchFamily="49" charset="0"/>
              </a:rPr>
              <a:t> </a:t>
            </a:r>
            <a:r>
              <a:rPr lang="en-IE" sz="1800" dirty="0" err="1" smtClean="0">
                <a:latin typeface="Courier New" pitchFamily="49" charset="0"/>
                <a:cs typeface="Courier New" pitchFamily="49" charset="0"/>
              </a:rPr>
              <a:t>IsPrime</a:t>
            </a:r>
            <a:r>
              <a:rPr lang="en-IE" sz="1800" dirty="0" smtClean="0">
                <a:latin typeface="Courier New" pitchFamily="49" charset="0"/>
                <a:cs typeface="Courier New" pitchFamily="49" charset="0"/>
              </a:rPr>
              <a:t>;</a:t>
            </a:r>
          </a:p>
          <a:p>
            <a:pPr>
              <a:buNone/>
            </a:pPr>
            <a:r>
              <a:rPr lang="en-IE" sz="1800" b="1" dirty="0" smtClean="0">
                <a:latin typeface="Courier New" pitchFamily="49" charset="0"/>
                <a:cs typeface="Courier New" pitchFamily="49" charset="0"/>
              </a:rPr>
              <a:t>END.</a:t>
            </a:r>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Tree>
    <p:extLst>
      <p:ext uri="{BB962C8B-B14F-4D97-AF65-F5344CB8AC3E}">
        <p14:creationId xmlns:p14="http://schemas.microsoft.com/office/powerpoint/2010/main" val="138463977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Eras of Testing</a:t>
            </a:r>
            <a:endParaRPr lang="en-IE" dirty="0"/>
          </a:p>
        </p:txBody>
      </p:sp>
      <p:graphicFrame>
        <p:nvGraphicFramePr>
          <p:cNvPr id="9" name="Table 8"/>
          <p:cNvGraphicFramePr>
            <a:graphicFrameLocks noGrp="1"/>
          </p:cNvGraphicFramePr>
          <p:nvPr/>
        </p:nvGraphicFramePr>
        <p:xfrm>
          <a:off x="815306" y="1264332"/>
          <a:ext cx="10655796" cy="4647364"/>
        </p:xfrm>
        <a:graphic>
          <a:graphicData uri="http://schemas.openxmlformats.org/drawingml/2006/table">
            <a:tbl>
              <a:tblPr firstRow="1" bandRow="1">
                <a:tableStyleId>{5C22544A-7EE6-4342-B048-85BDC9FD1C3A}</a:tableStyleId>
              </a:tblPr>
              <a:tblGrid>
                <a:gridCol w="1727968"/>
                <a:gridCol w="2975943"/>
                <a:gridCol w="5951885"/>
              </a:tblGrid>
              <a:tr h="632042">
                <a:tc>
                  <a:txBody>
                    <a:bodyPr/>
                    <a:lstStyle/>
                    <a:p>
                      <a:pPr algn="ctr"/>
                      <a:r>
                        <a:rPr lang="en-IE" dirty="0" smtClean="0"/>
                        <a:t>Years</a:t>
                      </a:r>
                      <a:endParaRPr lang="en-IE" dirty="0"/>
                    </a:p>
                  </a:txBody>
                  <a:tcPr marL="121904" marR="121904"/>
                </a:tc>
                <a:tc>
                  <a:txBody>
                    <a:bodyPr/>
                    <a:lstStyle/>
                    <a:p>
                      <a:pPr algn="ctr"/>
                      <a:r>
                        <a:rPr lang="en-IE" dirty="0" smtClean="0"/>
                        <a:t>Era</a:t>
                      </a:r>
                      <a:endParaRPr lang="en-IE" dirty="0"/>
                    </a:p>
                  </a:txBody>
                  <a:tcPr marL="121904" marR="121904"/>
                </a:tc>
                <a:tc>
                  <a:txBody>
                    <a:bodyPr/>
                    <a:lstStyle/>
                    <a:p>
                      <a:pPr algn="ctr"/>
                      <a:r>
                        <a:rPr lang="en-IE" dirty="0" smtClean="0"/>
                        <a:t>Description</a:t>
                      </a:r>
                      <a:endParaRPr lang="en-IE" dirty="0"/>
                    </a:p>
                  </a:txBody>
                  <a:tcPr marL="121904" marR="121904"/>
                </a:tc>
              </a:tr>
              <a:tr h="632042">
                <a:tc>
                  <a:txBody>
                    <a:bodyPr/>
                    <a:lstStyle/>
                    <a:p>
                      <a:r>
                        <a:rPr lang="en-IE" dirty="0" smtClean="0"/>
                        <a:t>1945-1956</a:t>
                      </a:r>
                      <a:endParaRPr lang="en-IE" dirty="0"/>
                    </a:p>
                  </a:txBody>
                  <a:tcPr marL="121904" marR="121904"/>
                </a:tc>
                <a:tc>
                  <a:txBody>
                    <a:bodyPr/>
                    <a:lstStyle/>
                    <a:p>
                      <a:r>
                        <a:rPr lang="en-IE" dirty="0" smtClean="0"/>
                        <a:t>Debugging</a:t>
                      </a:r>
                      <a:r>
                        <a:rPr lang="en-IE" baseline="0" dirty="0" smtClean="0"/>
                        <a:t> orientated</a:t>
                      </a:r>
                      <a:endParaRPr lang="en-IE" dirty="0"/>
                    </a:p>
                  </a:txBody>
                  <a:tcPr marL="121904" marR="121904"/>
                </a:tc>
                <a:tc>
                  <a:txBody>
                    <a:bodyPr/>
                    <a:lstStyle/>
                    <a:p>
                      <a:r>
                        <a:rPr lang="en-IE" dirty="0" smtClean="0"/>
                        <a:t>In this era, there was no clear difference between testing and debugging.</a:t>
                      </a:r>
                    </a:p>
                  </a:txBody>
                  <a:tcPr marL="121904" marR="121904"/>
                </a:tc>
              </a:tr>
              <a:tr h="632042">
                <a:tc>
                  <a:txBody>
                    <a:bodyPr/>
                    <a:lstStyle/>
                    <a:p>
                      <a:r>
                        <a:rPr lang="en-IE" dirty="0" smtClean="0"/>
                        <a:t>1957-1978</a:t>
                      </a:r>
                      <a:endParaRPr lang="en-IE" dirty="0"/>
                    </a:p>
                  </a:txBody>
                  <a:tcPr marL="121904" marR="121904"/>
                </a:tc>
                <a:tc>
                  <a:txBody>
                    <a:bodyPr/>
                    <a:lstStyle/>
                    <a:p>
                      <a:r>
                        <a:rPr lang="en-IE" dirty="0" smtClean="0"/>
                        <a:t>Demonstration orientated</a:t>
                      </a:r>
                      <a:endParaRPr lang="en-IE" dirty="0"/>
                    </a:p>
                  </a:txBody>
                  <a:tcPr marL="121904" marR="121904"/>
                </a:tc>
                <a:tc>
                  <a:txBody>
                    <a:bodyPr/>
                    <a:lstStyle/>
                    <a:p>
                      <a:r>
                        <a:rPr lang="en-IE" dirty="0" smtClean="0"/>
                        <a:t>In this era, debugging and testing are distinguished now - in this period it was shown, that software satisfies the requirements. </a:t>
                      </a:r>
                    </a:p>
                  </a:txBody>
                  <a:tcPr marL="121904" marR="121904"/>
                </a:tc>
              </a:tr>
              <a:tr h="632042">
                <a:tc>
                  <a:txBody>
                    <a:bodyPr/>
                    <a:lstStyle/>
                    <a:p>
                      <a:r>
                        <a:rPr lang="en-IE" dirty="0" smtClean="0"/>
                        <a:t>1979-1982</a:t>
                      </a:r>
                      <a:endParaRPr lang="en-IE" dirty="0"/>
                    </a:p>
                  </a:txBody>
                  <a:tcPr marL="121904" marR="121904"/>
                </a:tc>
                <a:tc>
                  <a:txBody>
                    <a:bodyPr/>
                    <a:lstStyle/>
                    <a:p>
                      <a:r>
                        <a:rPr lang="en-IE" dirty="0" smtClean="0"/>
                        <a:t>Destruction orientated</a:t>
                      </a:r>
                      <a:endParaRPr lang="en-IE" dirty="0"/>
                    </a:p>
                  </a:txBody>
                  <a:tcPr marL="121904" marR="12190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In this era, the goal was to find errors.</a:t>
                      </a:r>
                    </a:p>
                  </a:txBody>
                  <a:tcPr marL="121904" marR="121904"/>
                </a:tc>
              </a:tr>
              <a:tr h="632042">
                <a:tc>
                  <a:txBody>
                    <a:bodyPr/>
                    <a:lstStyle/>
                    <a:p>
                      <a:r>
                        <a:rPr lang="en-IE" dirty="0" smtClean="0"/>
                        <a:t>1983-1987</a:t>
                      </a:r>
                      <a:endParaRPr lang="en-IE" dirty="0"/>
                    </a:p>
                  </a:txBody>
                  <a:tcPr marL="121904" marR="121904"/>
                </a:tc>
                <a:tc>
                  <a:txBody>
                    <a:bodyPr/>
                    <a:lstStyle/>
                    <a:p>
                      <a:r>
                        <a:rPr lang="en-IE" dirty="0" smtClean="0"/>
                        <a:t>Evaluation orientated</a:t>
                      </a:r>
                      <a:endParaRPr lang="en-IE" dirty="0"/>
                    </a:p>
                  </a:txBody>
                  <a:tcPr marL="121904" marR="121904"/>
                </a:tc>
                <a:tc>
                  <a:txBody>
                    <a:bodyPr/>
                    <a:lstStyle/>
                    <a:p>
                      <a:r>
                        <a:rPr lang="en-IE" dirty="0" smtClean="0"/>
                        <a:t>In</a:t>
                      </a:r>
                      <a:r>
                        <a:rPr lang="en-IE" baseline="0" dirty="0" smtClean="0"/>
                        <a:t> this era, the intention here is that during the software lifecycle a product evaluation is provided and measuring quality.</a:t>
                      </a:r>
                      <a:endParaRPr lang="en-IE" dirty="0"/>
                    </a:p>
                  </a:txBody>
                  <a:tcPr marL="121904" marR="121904"/>
                </a:tc>
              </a:tr>
              <a:tr h="632042">
                <a:tc>
                  <a:txBody>
                    <a:bodyPr/>
                    <a:lstStyle/>
                    <a:p>
                      <a:r>
                        <a:rPr lang="en-IE" dirty="0" smtClean="0"/>
                        <a:t>1988-</a:t>
                      </a:r>
                      <a:endParaRPr lang="en-IE" dirty="0"/>
                    </a:p>
                  </a:txBody>
                  <a:tcPr marL="121904" marR="121904"/>
                </a:tc>
                <a:tc>
                  <a:txBody>
                    <a:bodyPr/>
                    <a:lstStyle/>
                    <a:p>
                      <a:r>
                        <a:rPr lang="en-IE" dirty="0" smtClean="0"/>
                        <a:t>Prevention</a:t>
                      </a:r>
                      <a:r>
                        <a:rPr lang="en-IE" baseline="0" dirty="0" smtClean="0"/>
                        <a:t> orientated</a:t>
                      </a:r>
                      <a:endParaRPr lang="en-IE" dirty="0"/>
                    </a:p>
                  </a:txBody>
                  <a:tcPr marL="121904" marR="121904"/>
                </a:tc>
                <a:tc>
                  <a:txBody>
                    <a:bodyPr/>
                    <a:lstStyle/>
                    <a:p>
                      <a:r>
                        <a:rPr lang="en-IE" dirty="0" smtClean="0"/>
                        <a:t>In the current era, tests are used to demonstrate that software satisfies its specification, to detect faults and to prevent faults.</a:t>
                      </a:r>
                      <a:endParaRPr lang="en-IE" dirty="0"/>
                    </a:p>
                  </a:txBody>
                  <a:tcPr marL="121904" marR="121904"/>
                </a:tc>
              </a:tr>
            </a:tbl>
          </a:graphicData>
        </a:graphic>
      </p:graphicFrame>
    </p:spTree>
    <p:extLst>
      <p:ext uri="{BB962C8B-B14F-4D97-AF65-F5344CB8AC3E}">
        <p14:creationId xmlns:p14="http://schemas.microsoft.com/office/powerpoint/2010/main" val="346799624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fontScale="92500" lnSpcReduction="10000"/>
          </a:bodyPr>
          <a:lstStyle/>
          <a:p>
            <a:r>
              <a:rPr lang="en-IE" dirty="0" smtClean="0"/>
              <a:t>Black box testing treats the software as a "black box"—without any knowledge of internal implementation. </a:t>
            </a:r>
          </a:p>
          <a:p>
            <a:r>
              <a:rPr lang="en-IE" dirty="0" smtClean="0"/>
              <a:t>Black box testing methods include: </a:t>
            </a:r>
          </a:p>
          <a:p>
            <a:pPr lvl="1"/>
            <a:r>
              <a:rPr lang="en-IE" dirty="0" smtClean="0"/>
              <a:t>equivalence partitioning, </a:t>
            </a:r>
          </a:p>
          <a:p>
            <a:pPr lvl="1"/>
            <a:r>
              <a:rPr lang="en-IE" dirty="0" smtClean="0"/>
              <a:t>boundary value analysis, </a:t>
            </a:r>
          </a:p>
          <a:p>
            <a:pPr lvl="1"/>
            <a:r>
              <a:rPr lang="en-IE" dirty="0" smtClean="0"/>
              <a:t>all-pairs testing, </a:t>
            </a:r>
          </a:p>
          <a:p>
            <a:pPr lvl="1"/>
            <a:r>
              <a:rPr lang="en-IE" dirty="0" smtClean="0"/>
              <a:t>fuzz testing, </a:t>
            </a:r>
          </a:p>
          <a:p>
            <a:pPr lvl="1"/>
            <a:r>
              <a:rPr lang="en-IE" dirty="0" smtClean="0"/>
              <a:t>model-based testing, </a:t>
            </a:r>
          </a:p>
          <a:p>
            <a:pPr lvl="1"/>
            <a:r>
              <a:rPr lang="en-IE" dirty="0" smtClean="0"/>
              <a:t>exploratory testing and </a:t>
            </a:r>
          </a:p>
          <a:p>
            <a:pPr lvl="1"/>
            <a:r>
              <a:rPr lang="en-IE" dirty="0" smtClean="0"/>
              <a:t>specification-based testing.</a:t>
            </a:r>
            <a:endParaRPr lang="en-IE" dirty="0"/>
          </a:p>
        </p:txBody>
      </p:sp>
      <p:sp>
        <p:nvSpPr>
          <p:cNvPr id="3" name="Title 2"/>
          <p:cNvSpPr>
            <a:spLocks noGrp="1"/>
          </p:cNvSpPr>
          <p:nvPr>
            <p:ph type="title"/>
          </p:nvPr>
        </p:nvSpPr>
        <p:spPr/>
        <p:txBody>
          <a:bodyPr>
            <a:normAutofit/>
          </a:bodyPr>
          <a:lstStyle/>
          <a:p>
            <a:r>
              <a:rPr lang="en-IE" dirty="0" smtClean="0"/>
              <a:t>Black Box Testing</a:t>
            </a:r>
            <a:endParaRPr lang="en-IE" dirty="0"/>
          </a:p>
        </p:txBody>
      </p:sp>
      <p:sp>
        <p:nvSpPr>
          <p:cNvPr id="6" name="Cube 5"/>
          <p:cNvSpPr/>
          <p:nvPr/>
        </p:nvSpPr>
        <p:spPr>
          <a:xfrm>
            <a:off x="9647139" y="5072410"/>
            <a:ext cx="1631969" cy="1152128"/>
          </a:xfrm>
          <a:prstGeom prst="cub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9891704" y="4293096"/>
            <a:ext cx="1283466" cy="707886"/>
          </a:xfrm>
          <a:prstGeom prst="rect">
            <a:avLst/>
          </a:prstGeom>
          <a:noFill/>
        </p:spPr>
        <p:txBody>
          <a:bodyPr wrap="square" lIns="91440" tIns="45720" rIns="91440" bIns="45720">
            <a:spAutoFit/>
          </a:bodyPr>
          <a:lstStyle/>
          <a:p>
            <a:pPr algn="ctr"/>
            <a:r>
              <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Black</a:t>
            </a:r>
          </a:p>
          <a:p>
            <a:pPr algn="ctr"/>
            <a:r>
              <a:rPr lang="en-US" sz="2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2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39249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In programming, we tell the computer the value of a variable</a:t>
            </a:r>
          </a:p>
          <a:p>
            <a:r>
              <a:rPr lang="en-IE" dirty="0" smtClean="0"/>
              <a:t>So, for example, </a:t>
            </a:r>
            <a:endParaRPr lang="en-IE" dirty="0"/>
          </a:p>
          <a:p>
            <a:pPr marL="0" indent="0" algn="ctr">
              <a:buNone/>
            </a:pPr>
            <a:r>
              <a:rPr lang="en-IE" sz="3600" dirty="0" smtClean="0">
                <a:latin typeface="Courier New" panose="02070309020205020404" pitchFamily="49" charset="0"/>
                <a:cs typeface="Courier New" panose="02070309020205020404" pitchFamily="49" charset="0"/>
              </a:rPr>
              <a:t>x &lt;- 5;</a:t>
            </a:r>
          </a:p>
          <a:p>
            <a:pPr marL="0" indent="0" algn="ctr">
              <a:buNone/>
            </a:pPr>
            <a:endParaRPr lang="en-IE" sz="3600" dirty="0" smtClean="0"/>
          </a:p>
          <a:p>
            <a:pPr marL="0" indent="0">
              <a:buNone/>
            </a:pPr>
            <a:r>
              <a:rPr lang="en-IE" dirty="0"/>
              <a:t>m</a:t>
            </a:r>
            <a:r>
              <a:rPr lang="en-IE" dirty="0" smtClean="0"/>
              <a:t>eans “X gets the value 5” </a:t>
            </a:r>
          </a:p>
          <a:p>
            <a:pPr marL="0" indent="0">
              <a:buNone/>
            </a:pPr>
            <a:r>
              <a:rPr lang="en-IE" dirty="0"/>
              <a:t> </a:t>
            </a:r>
            <a:r>
              <a:rPr lang="en-IE" dirty="0" smtClean="0"/>
              <a:t>       or “X is assigned 5”</a:t>
            </a:r>
          </a:p>
        </p:txBody>
      </p:sp>
      <p:sp>
        <p:nvSpPr>
          <p:cNvPr id="4" name="Flowchart: Magnetic Disk 3"/>
          <p:cNvSpPr/>
          <p:nvPr/>
        </p:nvSpPr>
        <p:spPr>
          <a:xfrm>
            <a:off x="8015170" y="4509120"/>
            <a:ext cx="1247976"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X</a:t>
            </a:r>
            <a:endParaRPr lang="en-IE" sz="4000" dirty="0">
              <a:solidFill>
                <a:schemeClr val="tx1"/>
              </a:solidFill>
            </a:endParaRPr>
          </a:p>
        </p:txBody>
      </p:sp>
      <p:sp>
        <p:nvSpPr>
          <p:cNvPr id="5" name="Flowchart: Magnetic Disk 4"/>
          <p:cNvSpPr/>
          <p:nvPr/>
        </p:nvSpPr>
        <p:spPr>
          <a:xfrm>
            <a:off x="9839135" y="3429000"/>
            <a:ext cx="1247976" cy="1224136"/>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5</a:t>
            </a:r>
            <a:endParaRPr lang="en-IE" sz="4000" dirty="0">
              <a:solidFill>
                <a:schemeClr val="tx1"/>
              </a:solidFill>
            </a:endParaRPr>
          </a:p>
        </p:txBody>
      </p:sp>
      <p:sp>
        <p:nvSpPr>
          <p:cNvPr id="6" name="Bent Arrow 5"/>
          <p:cNvSpPr/>
          <p:nvPr/>
        </p:nvSpPr>
        <p:spPr>
          <a:xfrm rot="5400000" flipV="1">
            <a:off x="8879107" y="3597128"/>
            <a:ext cx="720080" cy="1679968"/>
          </a:xfrm>
          <a:prstGeom prst="ben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7355537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9517609" cy="4525963"/>
          </a:xfrm>
        </p:spPr>
        <p:txBody>
          <a:bodyPr>
            <a:normAutofit fontScale="85000" lnSpcReduction="20000"/>
          </a:bodyPr>
          <a:lstStyle/>
          <a:p>
            <a:r>
              <a:rPr lang="en-IE" dirty="0" smtClean="0"/>
              <a:t>White box testing is when the tester has access to the internal data structures and algorithms including the code that implement these.</a:t>
            </a:r>
          </a:p>
          <a:p>
            <a:r>
              <a:rPr lang="en-IE" dirty="0" smtClean="0"/>
              <a:t>White box testing methods include: </a:t>
            </a:r>
          </a:p>
          <a:p>
            <a:pPr lvl="1"/>
            <a:r>
              <a:rPr lang="en-IE" dirty="0" smtClean="0"/>
              <a:t>API testing (application programming interface) - testing of the application using public and private APIs</a:t>
            </a:r>
          </a:p>
          <a:p>
            <a:pPr lvl="1"/>
            <a:r>
              <a:rPr lang="en-IE" dirty="0" smtClean="0"/>
              <a:t>Code coverage - creating tests to satisfy some criteria of code coverage (e.g., the test designer can create tests to cause all statements in the program to be executed at least once)</a:t>
            </a:r>
          </a:p>
          <a:p>
            <a:pPr lvl="1"/>
            <a:r>
              <a:rPr lang="en-IE" dirty="0" smtClean="0"/>
              <a:t>Fault injection methods - improving the coverage of a test by introducing faults to test code paths</a:t>
            </a:r>
          </a:p>
          <a:p>
            <a:pPr lvl="1"/>
            <a:r>
              <a:rPr lang="en-IE" dirty="0" smtClean="0"/>
              <a:t>Mutation testing methods</a:t>
            </a:r>
          </a:p>
          <a:p>
            <a:pPr lvl="1"/>
            <a:r>
              <a:rPr lang="en-IE" dirty="0" smtClean="0"/>
              <a:t>Static testing - White box testing includes all static testing</a:t>
            </a:r>
          </a:p>
        </p:txBody>
      </p:sp>
      <p:sp>
        <p:nvSpPr>
          <p:cNvPr id="3" name="Title 2"/>
          <p:cNvSpPr>
            <a:spLocks noGrp="1"/>
          </p:cNvSpPr>
          <p:nvPr>
            <p:ph type="title"/>
          </p:nvPr>
        </p:nvSpPr>
        <p:spPr/>
        <p:txBody>
          <a:bodyPr>
            <a:normAutofit/>
          </a:bodyPr>
          <a:lstStyle/>
          <a:p>
            <a:r>
              <a:rPr lang="en-IE" dirty="0" smtClean="0"/>
              <a:t>White Box Testing</a:t>
            </a:r>
            <a:endParaRPr lang="en-IE" dirty="0"/>
          </a:p>
        </p:txBody>
      </p:sp>
      <p:sp>
        <p:nvSpPr>
          <p:cNvPr id="8" name="Cube 7"/>
          <p:cNvSpPr/>
          <p:nvPr/>
        </p:nvSpPr>
        <p:spPr>
          <a:xfrm>
            <a:off x="9630041" y="5061377"/>
            <a:ext cx="1631969" cy="1152128"/>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972390" y="4293096"/>
            <a:ext cx="1306718" cy="707886"/>
          </a:xfrm>
          <a:prstGeom prst="rect">
            <a:avLst/>
          </a:prstGeom>
          <a:noFill/>
        </p:spPr>
        <p:txBody>
          <a:bodyPr wrap="square" lIns="91440" tIns="45720" rIns="91440" bIns="45720">
            <a:spAutoFit/>
          </a:bodyPr>
          <a:lstStyle/>
          <a:p>
            <a:pPr algn="ctr"/>
            <a:r>
              <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White</a:t>
            </a:r>
          </a:p>
          <a:p>
            <a:pPr algn="ctr"/>
            <a:r>
              <a:rPr lang="en-US" sz="2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2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6096240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9805603" cy="4525963"/>
          </a:xfrm>
        </p:spPr>
        <p:txBody>
          <a:bodyPr>
            <a:normAutofit lnSpcReduction="10000"/>
          </a:bodyPr>
          <a:lstStyle/>
          <a:p>
            <a:r>
              <a:rPr lang="en-IE" dirty="0" smtClean="0"/>
              <a:t>Grey Box Testing involves having knowledge of internal data structures and algorithms for purposes of designing the test cases, but testing at the user, or black-box level. </a:t>
            </a:r>
          </a:p>
          <a:p>
            <a:r>
              <a:rPr lang="en-IE" dirty="0" smtClean="0"/>
              <a:t>The tester is not required to have a full access to the software's source code.</a:t>
            </a:r>
          </a:p>
          <a:p>
            <a:r>
              <a:rPr lang="en-IE" dirty="0" smtClean="0"/>
              <a:t>Grey box testing may also include reverse engineering to determine, for instance, boundary values or error messages.</a:t>
            </a:r>
            <a:endParaRPr lang="en-IE" dirty="0"/>
          </a:p>
        </p:txBody>
      </p:sp>
      <p:sp>
        <p:nvSpPr>
          <p:cNvPr id="3" name="Title 2"/>
          <p:cNvSpPr>
            <a:spLocks noGrp="1"/>
          </p:cNvSpPr>
          <p:nvPr>
            <p:ph type="title"/>
          </p:nvPr>
        </p:nvSpPr>
        <p:spPr/>
        <p:txBody>
          <a:bodyPr>
            <a:normAutofit/>
          </a:bodyPr>
          <a:lstStyle/>
          <a:p>
            <a:r>
              <a:rPr lang="en-IE" dirty="0" smtClean="0"/>
              <a:t>Grey Box Testing</a:t>
            </a:r>
            <a:endParaRPr lang="en-IE" dirty="0"/>
          </a:p>
        </p:txBody>
      </p:sp>
      <p:sp>
        <p:nvSpPr>
          <p:cNvPr id="8" name="Cube 7"/>
          <p:cNvSpPr/>
          <p:nvPr/>
        </p:nvSpPr>
        <p:spPr>
          <a:xfrm>
            <a:off x="9743137" y="5085184"/>
            <a:ext cx="1631969" cy="1152128"/>
          </a:xfrm>
          <a:prstGeom prst="cub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10006213" y="4293096"/>
            <a:ext cx="1120709" cy="707886"/>
          </a:xfrm>
          <a:prstGeom prst="rect">
            <a:avLst/>
          </a:prstGeom>
          <a:noFill/>
        </p:spPr>
        <p:txBody>
          <a:bodyPr wrap="square" lIns="91440" tIns="45720" rIns="91440" bIns="45720">
            <a:spAutoFit/>
          </a:bodyPr>
          <a:lstStyle/>
          <a:p>
            <a:pPr algn="ctr"/>
            <a:r>
              <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Grey</a:t>
            </a:r>
          </a:p>
          <a:p>
            <a:pPr algn="ctr"/>
            <a:r>
              <a:rPr lang="en-US" sz="2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2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40739958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fontScale="92500" lnSpcReduction="20000"/>
          </a:bodyPr>
          <a:lstStyle/>
          <a:p>
            <a:r>
              <a:rPr lang="en-IE" dirty="0" smtClean="0"/>
              <a:t>Program testing and fault detection can be aided significantly by testing tools and debuggers. Testing/debug tools include features such as:</a:t>
            </a:r>
          </a:p>
          <a:p>
            <a:pPr lvl="1"/>
            <a:r>
              <a:rPr lang="en-IE" dirty="0" smtClean="0"/>
              <a:t>Program monitors, permitting full or partial monitoring of program code (more on the next slide).</a:t>
            </a:r>
          </a:p>
          <a:p>
            <a:pPr lvl="1"/>
            <a:r>
              <a:rPr lang="en-IE" dirty="0" smtClean="0"/>
              <a:t>Formatted dump or symbolic debugging, tools allowing inspection of program variables on error or at chosen points.</a:t>
            </a:r>
          </a:p>
          <a:p>
            <a:pPr lvl="1"/>
            <a:r>
              <a:rPr lang="en-IE" dirty="0" smtClean="0"/>
              <a:t>Automated functional GUI testing tools are used to repeat system-level tests through the GUI.</a:t>
            </a:r>
          </a:p>
          <a:p>
            <a:pPr lvl="1"/>
            <a:r>
              <a:rPr lang="en-IE" dirty="0" smtClean="0"/>
              <a:t>Benchmarks, allowing run-time performance comparisons to be made.</a:t>
            </a:r>
          </a:p>
          <a:p>
            <a:pPr lvl="1"/>
            <a:r>
              <a:rPr lang="en-IE" dirty="0" smtClean="0"/>
              <a:t>Performance analysis (or profiling tools) that can help to highlight hot spots and resource usage.</a:t>
            </a:r>
          </a:p>
        </p:txBody>
      </p:sp>
      <p:sp>
        <p:nvSpPr>
          <p:cNvPr id="3" name="Title 2"/>
          <p:cNvSpPr>
            <a:spLocks noGrp="1"/>
          </p:cNvSpPr>
          <p:nvPr>
            <p:ph type="title"/>
          </p:nvPr>
        </p:nvSpPr>
        <p:spPr/>
        <p:txBody>
          <a:bodyPr>
            <a:normAutofit/>
          </a:bodyPr>
          <a:lstStyle/>
          <a:p>
            <a:r>
              <a:rPr lang="en-IE" dirty="0" smtClean="0"/>
              <a:t>Testing Tools</a:t>
            </a:r>
            <a:endParaRPr lang="en-IE" dirty="0"/>
          </a:p>
        </p:txBody>
      </p:sp>
    </p:spTree>
    <p:extLst>
      <p:ext uri="{BB962C8B-B14F-4D97-AF65-F5344CB8AC3E}">
        <p14:creationId xmlns:p14="http://schemas.microsoft.com/office/powerpoint/2010/main" val="26134112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a:bodyPr>
          <a:lstStyle/>
          <a:p>
            <a:r>
              <a:rPr lang="en-IE" dirty="0" smtClean="0"/>
              <a:t>Program monitors, permitting full or partial monitoring of program code including:</a:t>
            </a:r>
          </a:p>
          <a:p>
            <a:pPr lvl="1"/>
            <a:r>
              <a:rPr lang="en-IE" dirty="0" smtClean="0"/>
              <a:t>Instruction set simulator, permitting complete instruction level monitoring and trace facilities</a:t>
            </a:r>
          </a:p>
          <a:p>
            <a:pPr lvl="1"/>
            <a:r>
              <a:rPr lang="en-IE" dirty="0" smtClean="0"/>
              <a:t>Program animation, permitting step-by-step execution and conditional breakpoint at source level or in machine code</a:t>
            </a:r>
          </a:p>
          <a:p>
            <a:pPr lvl="1"/>
            <a:r>
              <a:rPr lang="en-IE" dirty="0" smtClean="0"/>
              <a:t>Code coverage reports</a:t>
            </a:r>
          </a:p>
        </p:txBody>
      </p:sp>
      <p:sp>
        <p:nvSpPr>
          <p:cNvPr id="3" name="Title 2"/>
          <p:cNvSpPr>
            <a:spLocks noGrp="1"/>
          </p:cNvSpPr>
          <p:nvPr>
            <p:ph type="title"/>
          </p:nvPr>
        </p:nvSpPr>
        <p:spPr/>
        <p:txBody>
          <a:bodyPr>
            <a:normAutofit/>
          </a:bodyPr>
          <a:lstStyle/>
          <a:p>
            <a:r>
              <a:rPr lang="en-IE" dirty="0" smtClean="0"/>
              <a:t>Testing Tools</a:t>
            </a:r>
            <a:endParaRPr lang="en-IE" dirty="0"/>
          </a:p>
        </p:txBody>
      </p:sp>
    </p:spTree>
    <p:extLst>
      <p:ext uri="{BB962C8B-B14F-4D97-AF65-F5344CB8AC3E}">
        <p14:creationId xmlns:p14="http://schemas.microsoft.com/office/powerpoint/2010/main" val="22166540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think of an array as a series of pigeon-holes</a:t>
            </a:r>
            <a:r>
              <a:rPr lang="en-IE" dirty="0"/>
              <a:t>:</a:t>
            </a:r>
            <a:endParaRPr lang="en-IE" dirty="0" smtClean="0"/>
          </a:p>
        </p:txBody>
      </p:sp>
    </p:spTree>
    <p:extLst>
      <p:ext uri="{BB962C8B-B14F-4D97-AF65-F5344CB8AC3E}">
        <p14:creationId xmlns:p14="http://schemas.microsoft.com/office/powerpoint/2010/main" val="165380444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Array</a:t>
            </a:r>
            <a:endParaRPr lang="en-IE" dirty="0"/>
          </a:p>
        </p:txBody>
      </p:sp>
      <p:pic>
        <p:nvPicPr>
          <p:cNvPr id="4" name="Picture 3" descr="pigeon-hole-unit.jpg"/>
          <p:cNvPicPr>
            <a:picLocks noChangeAspect="1"/>
          </p:cNvPicPr>
          <p:nvPr/>
        </p:nvPicPr>
        <p:blipFill>
          <a:blip r:embed="rId2" cstate="print"/>
          <a:stretch>
            <a:fillRect/>
          </a:stretch>
        </p:blipFill>
        <p:spPr>
          <a:xfrm>
            <a:off x="1774726" y="1556792"/>
            <a:ext cx="7823174" cy="4968552"/>
          </a:xfrm>
          <a:prstGeom prst="rect">
            <a:avLst/>
          </a:prstGeom>
        </p:spPr>
      </p:pic>
      <p:sp>
        <p:nvSpPr>
          <p:cNvPr id="5" name="Flowchart: Terminator 4"/>
          <p:cNvSpPr/>
          <p:nvPr/>
        </p:nvSpPr>
        <p:spPr>
          <a:xfrm>
            <a:off x="4509997" y="4221088"/>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9</a:t>
            </a:r>
            <a:endParaRPr lang="en-IE" sz="1000" b="1" dirty="0">
              <a:solidFill>
                <a:schemeClr val="tx1"/>
              </a:solidFill>
            </a:endParaRPr>
          </a:p>
        </p:txBody>
      </p:sp>
      <p:sp>
        <p:nvSpPr>
          <p:cNvPr id="6" name="Flowchart: Terminator 5"/>
          <p:cNvSpPr/>
          <p:nvPr/>
        </p:nvSpPr>
        <p:spPr>
          <a:xfrm>
            <a:off x="6429961" y="4149080"/>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10</a:t>
            </a:r>
            <a:endParaRPr lang="en-IE" sz="1000" b="1" dirty="0">
              <a:solidFill>
                <a:schemeClr val="tx1"/>
              </a:solidFill>
            </a:endParaRPr>
          </a:p>
        </p:txBody>
      </p:sp>
      <p:sp>
        <p:nvSpPr>
          <p:cNvPr id="7" name="Flowchart: Terminator 6"/>
          <p:cNvSpPr/>
          <p:nvPr/>
        </p:nvSpPr>
        <p:spPr>
          <a:xfrm>
            <a:off x="8253926" y="4077072"/>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11</a:t>
            </a:r>
            <a:endParaRPr lang="en-IE" sz="1000" b="1" dirty="0">
              <a:solidFill>
                <a:schemeClr val="tx1"/>
              </a:solidFill>
            </a:endParaRPr>
          </a:p>
        </p:txBody>
      </p:sp>
      <p:sp>
        <p:nvSpPr>
          <p:cNvPr id="8" name="Flowchart: Terminator 7"/>
          <p:cNvSpPr/>
          <p:nvPr/>
        </p:nvSpPr>
        <p:spPr>
          <a:xfrm>
            <a:off x="4425514" y="4868744"/>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12</a:t>
            </a:r>
            <a:endParaRPr lang="en-IE" sz="1000" b="1" dirty="0">
              <a:solidFill>
                <a:schemeClr val="tx1"/>
              </a:solidFill>
            </a:endParaRPr>
          </a:p>
        </p:txBody>
      </p:sp>
      <p:sp>
        <p:nvSpPr>
          <p:cNvPr id="9" name="Flowchart: Terminator 8"/>
          <p:cNvSpPr/>
          <p:nvPr/>
        </p:nvSpPr>
        <p:spPr>
          <a:xfrm>
            <a:off x="6333963" y="4796736"/>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13</a:t>
            </a:r>
            <a:endParaRPr lang="en-IE" sz="1000" b="1" dirty="0">
              <a:solidFill>
                <a:schemeClr val="tx1"/>
              </a:solidFill>
            </a:endParaRPr>
          </a:p>
        </p:txBody>
      </p:sp>
      <p:sp>
        <p:nvSpPr>
          <p:cNvPr id="10" name="Flowchart: Terminator 9"/>
          <p:cNvSpPr/>
          <p:nvPr/>
        </p:nvSpPr>
        <p:spPr>
          <a:xfrm>
            <a:off x="8157928" y="4724728"/>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14</a:t>
            </a:r>
            <a:endParaRPr lang="en-IE" sz="1000" b="1" dirty="0">
              <a:solidFill>
                <a:schemeClr val="tx1"/>
              </a:solidFill>
            </a:endParaRPr>
          </a:p>
        </p:txBody>
      </p:sp>
      <p:sp>
        <p:nvSpPr>
          <p:cNvPr id="11" name="Flowchart: Terminator 10"/>
          <p:cNvSpPr/>
          <p:nvPr/>
        </p:nvSpPr>
        <p:spPr>
          <a:xfrm>
            <a:off x="4425514" y="5516816"/>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15</a:t>
            </a:r>
            <a:endParaRPr lang="en-IE" sz="1000" b="1" dirty="0">
              <a:solidFill>
                <a:schemeClr val="tx1"/>
              </a:solidFill>
            </a:endParaRPr>
          </a:p>
        </p:txBody>
      </p:sp>
      <p:sp>
        <p:nvSpPr>
          <p:cNvPr id="12" name="Flowchart: Terminator 11"/>
          <p:cNvSpPr/>
          <p:nvPr/>
        </p:nvSpPr>
        <p:spPr>
          <a:xfrm>
            <a:off x="6345477" y="5373216"/>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16</a:t>
            </a:r>
            <a:endParaRPr lang="en-IE" sz="1000" b="1" dirty="0">
              <a:solidFill>
                <a:schemeClr val="tx1"/>
              </a:solidFill>
            </a:endParaRPr>
          </a:p>
        </p:txBody>
      </p:sp>
      <p:sp>
        <p:nvSpPr>
          <p:cNvPr id="13" name="Flowchart: Terminator 12"/>
          <p:cNvSpPr/>
          <p:nvPr/>
        </p:nvSpPr>
        <p:spPr>
          <a:xfrm>
            <a:off x="4414000" y="6092880"/>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18</a:t>
            </a:r>
            <a:endParaRPr lang="en-IE" sz="1000" b="1" dirty="0">
              <a:solidFill>
                <a:schemeClr val="tx1"/>
              </a:solidFill>
            </a:endParaRPr>
          </a:p>
        </p:txBody>
      </p:sp>
      <p:sp>
        <p:nvSpPr>
          <p:cNvPr id="14" name="Flowchart: Terminator 13"/>
          <p:cNvSpPr/>
          <p:nvPr/>
        </p:nvSpPr>
        <p:spPr>
          <a:xfrm>
            <a:off x="6345477" y="5948864"/>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19</a:t>
            </a:r>
            <a:endParaRPr lang="en-IE" sz="1000" b="1" dirty="0">
              <a:solidFill>
                <a:schemeClr val="tx1"/>
              </a:solidFill>
            </a:endParaRPr>
          </a:p>
        </p:txBody>
      </p:sp>
      <p:sp>
        <p:nvSpPr>
          <p:cNvPr id="15" name="Cube 14"/>
          <p:cNvSpPr/>
          <p:nvPr/>
        </p:nvSpPr>
        <p:spPr>
          <a:xfrm flipV="1">
            <a:off x="3934008" y="1997224"/>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16" name="Cube 15"/>
          <p:cNvSpPr/>
          <p:nvPr/>
        </p:nvSpPr>
        <p:spPr>
          <a:xfrm flipV="1">
            <a:off x="6045968" y="1988840"/>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17" name="Flowchart: Terminator 16"/>
          <p:cNvSpPr/>
          <p:nvPr/>
        </p:nvSpPr>
        <p:spPr>
          <a:xfrm>
            <a:off x="6525959" y="2276872"/>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a:t>
            </a:r>
            <a:endParaRPr lang="en-IE" sz="1000" b="1" dirty="0">
              <a:solidFill>
                <a:schemeClr val="tx1"/>
              </a:solidFill>
            </a:endParaRPr>
          </a:p>
        </p:txBody>
      </p:sp>
      <p:sp>
        <p:nvSpPr>
          <p:cNvPr id="18" name="Flowchart: Terminator 17"/>
          <p:cNvSpPr/>
          <p:nvPr/>
        </p:nvSpPr>
        <p:spPr>
          <a:xfrm>
            <a:off x="8253926" y="2276872"/>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2</a:t>
            </a:r>
            <a:endParaRPr lang="en-IE" sz="1000" b="1" dirty="0">
              <a:solidFill>
                <a:schemeClr val="tx1"/>
              </a:solidFill>
            </a:endParaRPr>
          </a:p>
        </p:txBody>
      </p:sp>
      <p:sp>
        <p:nvSpPr>
          <p:cNvPr id="19" name="Flowchart: Terminator 18"/>
          <p:cNvSpPr/>
          <p:nvPr/>
        </p:nvSpPr>
        <p:spPr>
          <a:xfrm>
            <a:off x="4509997" y="2924944"/>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3</a:t>
            </a:r>
            <a:endParaRPr lang="en-IE" sz="1000" b="1" dirty="0">
              <a:solidFill>
                <a:schemeClr val="tx1"/>
              </a:solidFill>
            </a:endParaRPr>
          </a:p>
        </p:txBody>
      </p:sp>
      <p:sp>
        <p:nvSpPr>
          <p:cNvPr id="20" name="Cube 19"/>
          <p:cNvSpPr/>
          <p:nvPr/>
        </p:nvSpPr>
        <p:spPr>
          <a:xfrm flipV="1">
            <a:off x="6045968" y="2636912"/>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21" name="Flowchart: Terminator 20"/>
          <p:cNvSpPr/>
          <p:nvPr/>
        </p:nvSpPr>
        <p:spPr>
          <a:xfrm>
            <a:off x="6429961" y="2924944"/>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4</a:t>
            </a:r>
            <a:endParaRPr lang="en-IE" sz="1000" b="1" dirty="0">
              <a:solidFill>
                <a:schemeClr val="tx1"/>
              </a:solidFill>
            </a:endParaRPr>
          </a:p>
        </p:txBody>
      </p:sp>
      <p:sp>
        <p:nvSpPr>
          <p:cNvPr id="22" name="Flowchart: Terminator 21"/>
          <p:cNvSpPr/>
          <p:nvPr/>
        </p:nvSpPr>
        <p:spPr>
          <a:xfrm>
            <a:off x="8253926" y="2852936"/>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5</a:t>
            </a:r>
            <a:endParaRPr lang="en-IE" sz="1000" b="1" dirty="0">
              <a:solidFill>
                <a:schemeClr val="tx1"/>
              </a:solidFill>
            </a:endParaRPr>
          </a:p>
        </p:txBody>
      </p:sp>
      <p:sp>
        <p:nvSpPr>
          <p:cNvPr id="23" name="Flowchart: Terminator 22"/>
          <p:cNvSpPr/>
          <p:nvPr/>
        </p:nvSpPr>
        <p:spPr>
          <a:xfrm>
            <a:off x="4509997" y="3573016"/>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6</a:t>
            </a:r>
            <a:endParaRPr lang="en-IE" sz="1000" b="1" dirty="0">
              <a:solidFill>
                <a:schemeClr val="tx1"/>
              </a:solidFill>
            </a:endParaRPr>
          </a:p>
        </p:txBody>
      </p:sp>
      <p:sp>
        <p:nvSpPr>
          <p:cNvPr id="24" name="Flowchart: Terminator 23"/>
          <p:cNvSpPr/>
          <p:nvPr/>
        </p:nvSpPr>
        <p:spPr>
          <a:xfrm>
            <a:off x="6429961" y="3501008"/>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7</a:t>
            </a:r>
            <a:endParaRPr lang="en-IE" sz="1000" b="1" dirty="0">
              <a:solidFill>
                <a:schemeClr val="tx1"/>
              </a:solidFill>
            </a:endParaRPr>
          </a:p>
        </p:txBody>
      </p:sp>
      <p:sp>
        <p:nvSpPr>
          <p:cNvPr id="25" name="Flowchart: Terminator 24"/>
          <p:cNvSpPr/>
          <p:nvPr/>
        </p:nvSpPr>
        <p:spPr>
          <a:xfrm>
            <a:off x="8253926" y="3501008"/>
            <a:ext cx="575989"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8</a:t>
            </a:r>
            <a:endParaRPr lang="en-IE" sz="1000" b="1" dirty="0">
              <a:solidFill>
                <a:schemeClr val="tx1"/>
              </a:solidFill>
            </a:endParaRPr>
          </a:p>
        </p:txBody>
      </p:sp>
      <p:sp>
        <p:nvSpPr>
          <p:cNvPr id="26" name="Flowchart: Terminator 25"/>
          <p:cNvSpPr/>
          <p:nvPr/>
        </p:nvSpPr>
        <p:spPr>
          <a:xfrm>
            <a:off x="4521512" y="2276872"/>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0</a:t>
            </a:r>
            <a:endParaRPr lang="en-IE" sz="1000" b="1" dirty="0">
              <a:solidFill>
                <a:schemeClr val="tx1"/>
              </a:solidFill>
            </a:endParaRPr>
          </a:p>
        </p:txBody>
      </p:sp>
      <p:sp>
        <p:nvSpPr>
          <p:cNvPr id="27" name="Cube 26"/>
          <p:cNvSpPr/>
          <p:nvPr/>
        </p:nvSpPr>
        <p:spPr>
          <a:xfrm flipV="1">
            <a:off x="7869933" y="1988840"/>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28" name="Cube 27"/>
          <p:cNvSpPr/>
          <p:nvPr/>
        </p:nvSpPr>
        <p:spPr>
          <a:xfrm flipV="1">
            <a:off x="4126005" y="2636912"/>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29" name="Cube 28"/>
          <p:cNvSpPr/>
          <p:nvPr/>
        </p:nvSpPr>
        <p:spPr>
          <a:xfrm flipV="1">
            <a:off x="4126005" y="3293368"/>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30" name="Cube 29"/>
          <p:cNvSpPr/>
          <p:nvPr/>
        </p:nvSpPr>
        <p:spPr>
          <a:xfrm flipV="1">
            <a:off x="7965931" y="2573288"/>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31" name="Cube 30"/>
          <p:cNvSpPr/>
          <p:nvPr/>
        </p:nvSpPr>
        <p:spPr>
          <a:xfrm flipV="1">
            <a:off x="6141966" y="3221360"/>
            <a:ext cx="1151978"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000" b="1" dirty="0" smtClean="0">
              <a:solidFill>
                <a:schemeClr val="tx1"/>
              </a:solidFill>
            </a:endParaRPr>
          </a:p>
          <a:p>
            <a:pPr algn="ctr"/>
            <a:endParaRPr lang="en-IE" sz="1000" b="1" dirty="0">
              <a:solidFill>
                <a:schemeClr val="tx1"/>
              </a:solidFill>
            </a:endParaRPr>
          </a:p>
        </p:txBody>
      </p:sp>
      <p:sp>
        <p:nvSpPr>
          <p:cNvPr id="32" name="Flowchart: Terminator 31"/>
          <p:cNvSpPr/>
          <p:nvPr/>
        </p:nvSpPr>
        <p:spPr>
          <a:xfrm>
            <a:off x="8157928" y="5300792"/>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17</a:t>
            </a:r>
            <a:endParaRPr lang="en-IE" sz="1000" b="1" dirty="0">
              <a:solidFill>
                <a:schemeClr val="tx1"/>
              </a:solidFill>
            </a:endParaRPr>
          </a:p>
        </p:txBody>
      </p:sp>
      <p:sp>
        <p:nvSpPr>
          <p:cNvPr id="33" name="Flowchart: Terminator 32"/>
          <p:cNvSpPr/>
          <p:nvPr/>
        </p:nvSpPr>
        <p:spPr>
          <a:xfrm>
            <a:off x="8157928" y="5876856"/>
            <a:ext cx="660473"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00" b="1" dirty="0" smtClean="0">
                <a:solidFill>
                  <a:schemeClr val="tx1"/>
                </a:solidFill>
              </a:rPr>
              <a:t>20</a:t>
            </a:r>
            <a:endParaRPr lang="en-IE" sz="1000" b="1" dirty="0">
              <a:solidFill>
                <a:schemeClr val="tx1"/>
              </a:solidFill>
            </a:endParaRPr>
          </a:p>
        </p:txBody>
      </p:sp>
    </p:spTree>
    <p:extLst>
      <p:ext uri="{BB962C8B-B14F-4D97-AF65-F5344CB8AC3E}">
        <p14:creationId xmlns:p14="http://schemas.microsoft.com/office/powerpoint/2010/main" val="9510240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If we look at our array again:</a:t>
            </a:r>
          </a:p>
        </p:txBody>
      </p:sp>
      <p:sp>
        <p:nvSpPr>
          <p:cNvPr id="4" name="Rectangle 3"/>
          <p:cNvSpPr/>
          <p:nvPr/>
        </p:nvSpPr>
        <p:spPr>
          <a:xfrm>
            <a:off x="1486694" y="3068960"/>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7" name="Rectangle 6"/>
          <p:cNvSpPr/>
          <p:nvPr/>
        </p:nvSpPr>
        <p:spPr>
          <a:xfrm>
            <a:off x="220677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8" name="Rectangle 7"/>
          <p:cNvSpPr/>
          <p:nvPr/>
        </p:nvSpPr>
        <p:spPr>
          <a:xfrm>
            <a:off x="292685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9" name="Rectangle 8"/>
          <p:cNvSpPr/>
          <p:nvPr/>
        </p:nvSpPr>
        <p:spPr>
          <a:xfrm>
            <a:off x="364693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10" name="Rectangle 9"/>
          <p:cNvSpPr/>
          <p:nvPr/>
        </p:nvSpPr>
        <p:spPr>
          <a:xfrm>
            <a:off x="436701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11" name="Rectangle 10"/>
          <p:cNvSpPr/>
          <p:nvPr/>
        </p:nvSpPr>
        <p:spPr>
          <a:xfrm>
            <a:off x="50870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12" name="Rectangle 11"/>
          <p:cNvSpPr/>
          <p:nvPr/>
        </p:nvSpPr>
        <p:spPr>
          <a:xfrm>
            <a:off x="580717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13" name="Rectangle 12"/>
          <p:cNvSpPr/>
          <p:nvPr/>
        </p:nvSpPr>
        <p:spPr>
          <a:xfrm>
            <a:off x="104876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82</a:t>
            </a:r>
            <a:endParaRPr lang="en-IE" dirty="0">
              <a:solidFill>
                <a:schemeClr val="tx1"/>
              </a:solidFill>
            </a:endParaRPr>
          </a:p>
        </p:txBody>
      </p:sp>
      <p:sp>
        <p:nvSpPr>
          <p:cNvPr id="14" name="Rectangle 13"/>
          <p:cNvSpPr/>
          <p:nvPr/>
        </p:nvSpPr>
        <p:spPr>
          <a:xfrm>
            <a:off x="652725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15" name="Rectangle 14"/>
          <p:cNvSpPr/>
          <p:nvPr/>
        </p:nvSpPr>
        <p:spPr>
          <a:xfrm>
            <a:off x="7247334" y="3068960"/>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tx1"/>
                </a:solidFill>
              </a:rPr>
              <a:t>……..…</a:t>
            </a:r>
            <a:endParaRPr lang="en-IE" dirty="0">
              <a:solidFill>
                <a:schemeClr val="tx1"/>
              </a:solidFill>
            </a:endParaRPr>
          </a:p>
        </p:txBody>
      </p:sp>
      <p:sp>
        <p:nvSpPr>
          <p:cNvPr id="16" name="Rectangle 15"/>
          <p:cNvSpPr/>
          <p:nvPr/>
        </p:nvSpPr>
        <p:spPr>
          <a:xfrm>
            <a:off x="976761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17" name="Rectangle 16"/>
          <p:cNvSpPr/>
          <p:nvPr/>
        </p:nvSpPr>
        <p:spPr>
          <a:xfrm>
            <a:off x="148669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18" name="Rectangle 17"/>
          <p:cNvSpPr/>
          <p:nvPr/>
        </p:nvSpPr>
        <p:spPr>
          <a:xfrm>
            <a:off x="220677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19" name="Rectangle 18"/>
          <p:cNvSpPr/>
          <p:nvPr/>
        </p:nvSpPr>
        <p:spPr>
          <a:xfrm>
            <a:off x="292685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20" name="Rectangle 19"/>
          <p:cNvSpPr/>
          <p:nvPr/>
        </p:nvSpPr>
        <p:spPr>
          <a:xfrm>
            <a:off x="364693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21" name="Rectangle 20"/>
          <p:cNvSpPr/>
          <p:nvPr/>
        </p:nvSpPr>
        <p:spPr>
          <a:xfrm>
            <a:off x="436701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22" name="Rectangle 21"/>
          <p:cNvSpPr/>
          <p:nvPr/>
        </p:nvSpPr>
        <p:spPr>
          <a:xfrm>
            <a:off x="508709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23" name="Rectangle 22"/>
          <p:cNvSpPr/>
          <p:nvPr/>
        </p:nvSpPr>
        <p:spPr>
          <a:xfrm>
            <a:off x="580717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24" name="Rectangle 23"/>
          <p:cNvSpPr/>
          <p:nvPr/>
        </p:nvSpPr>
        <p:spPr>
          <a:xfrm>
            <a:off x="652725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5" name="Rectangle 24"/>
          <p:cNvSpPr/>
          <p:nvPr/>
        </p:nvSpPr>
        <p:spPr>
          <a:xfrm>
            <a:off x="9767614" y="306896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38</a:t>
            </a:r>
            <a:endParaRPr lang="en-IE" sz="1200" dirty="0">
              <a:solidFill>
                <a:schemeClr val="tx1"/>
              </a:solidFill>
            </a:endParaRPr>
          </a:p>
        </p:txBody>
      </p:sp>
      <p:sp>
        <p:nvSpPr>
          <p:cNvPr id="26" name="Rectangle 25"/>
          <p:cNvSpPr/>
          <p:nvPr/>
        </p:nvSpPr>
        <p:spPr>
          <a:xfrm>
            <a:off x="10487694" y="306896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39</a:t>
            </a:r>
            <a:endParaRPr lang="en-IE" sz="1200" dirty="0">
              <a:solidFill>
                <a:schemeClr val="tx1"/>
              </a:solidFill>
            </a:endParaRPr>
          </a:p>
        </p:txBody>
      </p:sp>
      <p:sp>
        <p:nvSpPr>
          <p:cNvPr id="27" name="Rectangle 26"/>
          <p:cNvSpPr/>
          <p:nvPr/>
        </p:nvSpPr>
        <p:spPr>
          <a:xfrm>
            <a:off x="334566" y="3163615"/>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151125010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If we wanted to add 1 to everyone’s age:</a:t>
            </a:r>
          </a:p>
        </p:txBody>
      </p:sp>
      <p:sp>
        <p:nvSpPr>
          <p:cNvPr id="4" name="Rectangle 3"/>
          <p:cNvSpPr/>
          <p:nvPr/>
        </p:nvSpPr>
        <p:spPr>
          <a:xfrm>
            <a:off x="1486694" y="3068960"/>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7" name="Rectangle 6"/>
          <p:cNvSpPr/>
          <p:nvPr/>
        </p:nvSpPr>
        <p:spPr>
          <a:xfrm>
            <a:off x="220677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8" name="Rectangle 7"/>
          <p:cNvSpPr/>
          <p:nvPr/>
        </p:nvSpPr>
        <p:spPr>
          <a:xfrm>
            <a:off x="292685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9" name="Rectangle 8"/>
          <p:cNvSpPr/>
          <p:nvPr/>
        </p:nvSpPr>
        <p:spPr>
          <a:xfrm>
            <a:off x="364693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10" name="Rectangle 9"/>
          <p:cNvSpPr/>
          <p:nvPr/>
        </p:nvSpPr>
        <p:spPr>
          <a:xfrm>
            <a:off x="436701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11" name="Rectangle 10"/>
          <p:cNvSpPr/>
          <p:nvPr/>
        </p:nvSpPr>
        <p:spPr>
          <a:xfrm>
            <a:off x="50870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12" name="Rectangle 11"/>
          <p:cNvSpPr/>
          <p:nvPr/>
        </p:nvSpPr>
        <p:spPr>
          <a:xfrm>
            <a:off x="580717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13" name="Rectangle 12"/>
          <p:cNvSpPr/>
          <p:nvPr/>
        </p:nvSpPr>
        <p:spPr>
          <a:xfrm>
            <a:off x="104876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82</a:t>
            </a:r>
            <a:endParaRPr lang="en-IE" dirty="0">
              <a:solidFill>
                <a:schemeClr val="tx1"/>
              </a:solidFill>
            </a:endParaRPr>
          </a:p>
        </p:txBody>
      </p:sp>
      <p:sp>
        <p:nvSpPr>
          <p:cNvPr id="14" name="Rectangle 13"/>
          <p:cNvSpPr/>
          <p:nvPr/>
        </p:nvSpPr>
        <p:spPr>
          <a:xfrm>
            <a:off x="652725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15" name="Rectangle 14"/>
          <p:cNvSpPr/>
          <p:nvPr/>
        </p:nvSpPr>
        <p:spPr>
          <a:xfrm>
            <a:off x="7247334" y="3068960"/>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tx1"/>
                </a:solidFill>
              </a:rPr>
              <a:t>……..…</a:t>
            </a:r>
            <a:endParaRPr lang="en-IE" dirty="0">
              <a:solidFill>
                <a:schemeClr val="tx1"/>
              </a:solidFill>
            </a:endParaRPr>
          </a:p>
        </p:txBody>
      </p:sp>
      <p:sp>
        <p:nvSpPr>
          <p:cNvPr id="16" name="Rectangle 15"/>
          <p:cNvSpPr/>
          <p:nvPr/>
        </p:nvSpPr>
        <p:spPr>
          <a:xfrm>
            <a:off x="976761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17" name="Rectangle 16"/>
          <p:cNvSpPr/>
          <p:nvPr/>
        </p:nvSpPr>
        <p:spPr>
          <a:xfrm>
            <a:off x="148669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18" name="Rectangle 17"/>
          <p:cNvSpPr/>
          <p:nvPr/>
        </p:nvSpPr>
        <p:spPr>
          <a:xfrm>
            <a:off x="220677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19" name="Rectangle 18"/>
          <p:cNvSpPr/>
          <p:nvPr/>
        </p:nvSpPr>
        <p:spPr>
          <a:xfrm>
            <a:off x="292685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20" name="Rectangle 19"/>
          <p:cNvSpPr/>
          <p:nvPr/>
        </p:nvSpPr>
        <p:spPr>
          <a:xfrm>
            <a:off x="364693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21" name="Rectangle 20"/>
          <p:cNvSpPr/>
          <p:nvPr/>
        </p:nvSpPr>
        <p:spPr>
          <a:xfrm>
            <a:off x="436701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22" name="Rectangle 21"/>
          <p:cNvSpPr/>
          <p:nvPr/>
        </p:nvSpPr>
        <p:spPr>
          <a:xfrm>
            <a:off x="508709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23" name="Rectangle 22"/>
          <p:cNvSpPr/>
          <p:nvPr/>
        </p:nvSpPr>
        <p:spPr>
          <a:xfrm>
            <a:off x="580717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24" name="Rectangle 23"/>
          <p:cNvSpPr/>
          <p:nvPr/>
        </p:nvSpPr>
        <p:spPr>
          <a:xfrm>
            <a:off x="652725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5" name="Rectangle 24"/>
          <p:cNvSpPr/>
          <p:nvPr/>
        </p:nvSpPr>
        <p:spPr>
          <a:xfrm>
            <a:off x="9767614" y="306896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38</a:t>
            </a:r>
            <a:endParaRPr lang="en-IE" sz="1200" dirty="0">
              <a:solidFill>
                <a:schemeClr val="tx1"/>
              </a:solidFill>
            </a:endParaRPr>
          </a:p>
        </p:txBody>
      </p:sp>
      <p:sp>
        <p:nvSpPr>
          <p:cNvPr id="26" name="Rectangle 25"/>
          <p:cNvSpPr/>
          <p:nvPr/>
        </p:nvSpPr>
        <p:spPr>
          <a:xfrm>
            <a:off x="10487694" y="306896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39</a:t>
            </a:r>
            <a:endParaRPr lang="en-IE" sz="1200" dirty="0">
              <a:solidFill>
                <a:schemeClr val="tx1"/>
              </a:solidFill>
            </a:endParaRPr>
          </a:p>
        </p:txBody>
      </p:sp>
      <p:sp>
        <p:nvSpPr>
          <p:cNvPr id="27" name="Rectangle 26"/>
          <p:cNvSpPr/>
          <p:nvPr/>
        </p:nvSpPr>
        <p:spPr>
          <a:xfrm>
            <a:off x="334566" y="3163615"/>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8" name="Rectangle 27"/>
          <p:cNvSpPr/>
          <p:nvPr/>
        </p:nvSpPr>
        <p:spPr>
          <a:xfrm>
            <a:off x="1414686"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29" name="Rectangle 28"/>
          <p:cNvSpPr/>
          <p:nvPr/>
        </p:nvSpPr>
        <p:spPr>
          <a:xfrm>
            <a:off x="2134766"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0" name="Rectangle 29"/>
          <p:cNvSpPr/>
          <p:nvPr/>
        </p:nvSpPr>
        <p:spPr>
          <a:xfrm>
            <a:off x="2854846"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3574926"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2" name="Rectangle 31"/>
          <p:cNvSpPr/>
          <p:nvPr/>
        </p:nvSpPr>
        <p:spPr>
          <a:xfrm>
            <a:off x="4339394"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3" name="Rectangle 32"/>
          <p:cNvSpPr/>
          <p:nvPr/>
        </p:nvSpPr>
        <p:spPr>
          <a:xfrm>
            <a:off x="5031854"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4" name="Rectangle 33"/>
          <p:cNvSpPr/>
          <p:nvPr/>
        </p:nvSpPr>
        <p:spPr>
          <a:xfrm>
            <a:off x="5779554"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5" name="Rectangle 34"/>
          <p:cNvSpPr/>
          <p:nvPr/>
        </p:nvSpPr>
        <p:spPr>
          <a:xfrm>
            <a:off x="6499634"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8" name="Rectangle 37"/>
          <p:cNvSpPr/>
          <p:nvPr/>
        </p:nvSpPr>
        <p:spPr>
          <a:xfrm>
            <a:off x="9739994"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9" name="Rectangle 38"/>
          <p:cNvSpPr/>
          <p:nvPr/>
        </p:nvSpPr>
        <p:spPr>
          <a:xfrm>
            <a:off x="10460074" y="4113076"/>
            <a:ext cx="74770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Tree>
    <p:extLst>
      <p:ext uri="{BB962C8B-B14F-4D97-AF65-F5344CB8AC3E}">
        <p14:creationId xmlns:p14="http://schemas.microsoft.com/office/powerpoint/2010/main" val="28490155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If we wanted to add 1 to everyone’s age:</a:t>
            </a:r>
          </a:p>
        </p:txBody>
      </p:sp>
      <p:sp>
        <p:nvSpPr>
          <p:cNvPr id="4" name="Rectangle 3"/>
          <p:cNvSpPr/>
          <p:nvPr/>
        </p:nvSpPr>
        <p:spPr>
          <a:xfrm>
            <a:off x="1486694" y="3068960"/>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45</a:t>
            </a:r>
            <a:endParaRPr lang="en-IE" sz="1400" dirty="0">
              <a:solidFill>
                <a:schemeClr val="tx1"/>
              </a:solidFill>
            </a:endParaRPr>
          </a:p>
        </p:txBody>
      </p:sp>
      <p:sp>
        <p:nvSpPr>
          <p:cNvPr id="7" name="Rectangle 6"/>
          <p:cNvSpPr/>
          <p:nvPr/>
        </p:nvSpPr>
        <p:spPr>
          <a:xfrm>
            <a:off x="220677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24</a:t>
            </a:r>
            <a:endParaRPr lang="en-IE" dirty="0">
              <a:solidFill>
                <a:schemeClr val="tx1"/>
              </a:solidFill>
            </a:endParaRPr>
          </a:p>
        </p:txBody>
      </p:sp>
      <p:sp>
        <p:nvSpPr>
          <p:cNvPr id="8" name="Rectangle 7"/>
          <p:cNvSpPr/>
          <p:nvPr/>
        </p:nvSpPr>
        <p:spPr>
          <a:xfrm>
            <a:off x="292685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43</a:t>
            </a:r>
            <a:endParaRPr lang="en-IE" dirty="0">
              <a:solidFill>
                <a:schemeClr val="tx1"/>
              </a:solidFill>
            </a:endParaRPr>
          </a:p>
        </p:txBody>
      </p:sp>
      <p:sp>
        <p:nvSpPr>
          <p:cNvPr id="9" name="Rectangle 8"/>
          <p:cNvSpPr/>
          <p:nvPr/>
        </p:nvSpPr>
        <p:spPr>
          <a:xfrm>
            <a:off x="364693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10" name="Rectangle 9"/>
          <p:cNvSpPr/>
          <p:nvPr/>
        </p:nvSpPr>
        <p:spPr>
          <a:xfrm>
            <a:off x="436701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17</a:t>
            </a:r>
            <a:endParaRPr lang="en-IE" dirty="0">
              <a:solidFill>
                <a:schemeClr val="tx1"/>
              </a:solidFill>
            </a:endParaRPr>
          </a:p>
        </p:txBody>
      </p:sp>
      <p:sp>
        <p:nvSpPr>
          <p:cNvPr id="11" name="Rectangle 10"/>
          <p:cNvSpPr/>
          <p:nvPr/>
        </p:nvSpPr>
        <p:spPr>
          <a:xfrm>
            <a:off x="50870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55</a:t>
            </a:r>
            <a:endParaRPr lang="en-IE" dirty="0">
              <a:solidFill>
                <a:schemeClr val="tx1"/>
              </a:solidFill>
            </a:endParaRPr>
          </a:p>
        </p:txBody>
      </p:sp>
      <p:sp>
        <p:nvSpPr>
          <p:cNvPr id="12" name="Rectangle 11"/>
          <p:cNvSpPr/>
          <p:nvPr/>
        </p:nvSpPr>
        <p:spPr>
          <a:xfrm>
            <a:off x="580717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35</a:t>
            </a:r>
            <a:endParaRPr lang="en-IE" dirty="0">
              <a:solidFill>
                <a:schemeClr val="tx1"/>
              </a:solidFill>
            </a:endParaRPr>
          </a:p>
        </p:txBody>
      </p:sp>
      <p:sp>
        <p:nvSpPr>
          <p:cNvPr id="13" name="Rectangle 12"/>
          <p:cNvSpPr/>
          <p:nvPr/>
        </p:nvSpPr>
        <p:spPr>
          <a:xfrm>
            <a:off x="1048769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83</a:t>
            </a:r>
            <a:endParaRPr lang="en-IE" dirty="0">
              <a:solidFill>
                <a:schemeClr val="tx1"/>
              </a:solidFill>
            </a:endParaRPr>
          </a:p>
        </p:txBody>
      </p:sp>
      <p:sp>
        <p:nvSpPr>
          <p:cNvPr id="14" name="Rectangle 13"/>
          <p:cNvSpPr/>
          <p:nvPr/>
        </p:nvSpPr>
        <p:spPr>
          <a:xfrm>
            <a:off x="652725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19</a:t>
            </a:r>
            <a:endParaRPr lang="en-IE" dirty="0">
              <a:solidFill>
                <a:schemeClr val="tx1"/>
              </a:solidFill>
            </a:endParaRPr>
          </a:p>
        </p:txBody>
      </p:sp>
      <p:sp>
        <p:nvSpPr>
          <p:cNvPr id="15" name="Rectangle 14"/>
          <p:cNvSpPr/>
          <p:nvPr/>
        </p:nvSpPr>
        <p:spPr>
          <a:xfrm>
            <a:off x="7247334" y="3068960"/>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tx1"/>
                </a:solidFill>
              </a:rPr>
              <a:t>……..…</a:t>
            </a:r>
            <a:endParaRPr lang="en-IE" dirty="0">
              <a:solidFill>
                <a:schemeClr val="tx1"/>
              </a:solidFill>
            </a:endParaRPr>
          </a:p>
        </p:txBody>
      </p:sp>
      <p:sp>
        <p:nvSpPr>
          <p:cNvPr id="16" name="Rectangle 15"/>
          <p:cNvSpPr/>
          <p:nvPr/>
        </p:nvSpPr>
        <p:spPr>
          <a:xfrm>
            <a:off x="9767614" y="306896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35</a:t>
            </a:r>
            <a:endParaRPr lang="en-IE" dirty="0">
              <a:solidFill>
                <a:schemeClr val="tx1"/>
              </a:solidFill>
            </a:endParaRPr>
          </a:p>
        </p:txBody>
      </p:sp>
      <p:sp>
        <p:nvSpPr>
          <p:cNvPr id="17" name="Rectangle 16"/>
          <p:cNvSpPr/>
          <p:nvPr/>
        </p:nvSpPr>
        <p:spPr>
          <a:xfrm>
            <a:off x="148669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18" name="Rectangle 17"/>
          <p:cNvSpPr/>
          <p:nvPr/>
        </p:nvSpPr>
        <p:spPr>
          <a:xfrm>
            <a:off x="220677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19" name="Rectangle 18"/>
          <p:cNvSpPr/>
          <p:nvPr/>
        </p:nvSpPr>
        <p:spPr>
          <a:xfrm>
            <a:off x="292685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20" name="Rectangle 19"/>
          <p:cNvSpPr/>
          <p:nvPr/>
        </p:nvSpPr>
        <p:spPr>
          <a:xfrm>
            <a:off x="364693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21" name="Rectangle 20"/>
          <p:cNvSpPr/>
          <p:nvPr/>
        </p:nvSpPr>
        <p:spPr>
          <a:xfrm>
            <a:off x="436701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22" name="Rectangle 21"/>
          <p:cNvSpPr/>
          <p:nvPr/>
        </p:nvSpPr>
        <p:spPr>
          <a:xfrm>
            <a:off x="508709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23" name="Rectangle 22"/>
          <p:cNvSpPr/>
          <p:nvPr/>
        </p:nvSpPr>
        <p:spPr>
          <a:xfrm>
            <a:off x="580717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24" name="Rectangle 23"/>
          <p:cNvSpPr/>
          <p:nvPr/>
        </p:nvSpPr>
        <p:spPr>
          <a:xfrm>
            <a:off x="6527254" y="306896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5" name="Rectangle 24"/>
          <p:cNvSpPr/>
          <p:nvPr/>
        </p:nvSpPr>
        <p:spPr>
          <a:xfrm>
            <a:off x="9767614" y="306896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38</a:t>
            </a:r>
            <a:endParaRPr lang="en-IE" sz="1200" dirty="0">
              <a:solidFill>
                <a:schemeClr val="tx1"/>
              </a:solidFill>
            </a:endParaRPr>
          </a:p>
        </p:txBody>
      </p:sp>
      <p:sp>
        <p:nvSpPr>
          <p:cNvPr id="26" name="Rectangle 25"/>
          <p:cNvSpPr/>
          <p:nvPr/>
        </p:nvSpPr>
        <p:spPr>
          <a:xfrm>
            <a:off x="10487694" y="306896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39</a:t>
            </a:r>
            <a:endParaRPr lang="en-IE" sz="1200" dirty="0">
              <a:solidFill>
                <a:schemeClr val="tx1"/>
              </a:solidFill>
            </a:endParaRPr>
          </a:p>
        </p:txBody>
      </p:sp>
      <p:sp>
        <p:nvSpPr>
          <p:cNvPr id="27" name="Rectangle 26"/>
          <p:cNvSpPr/>
          <p:nvPr/>
        </p:nvSpPr>
        <p:spPr>
          <a:xfrm>
            <a:off x="334566" y="3163615"/>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7374470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1988840"/>
            <a:ext cx="8735833" cy="4104456"/>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fontScale="85000" lnSpcReduction="20000"/>
          </a:bodyPr>
          <a:lstStyle/>
          <a:p>
            <a:r>
              <a:rPr lang="en-IE" dirty="0" smtClean="0"/>
              <a:t>We could do it like this:</a:t>
            </a:r>
          </a:p>
          <a:p>
            <a:pPr marL="457200" lvl="1" indent="0">
              <a:buNone/>
            </a:pPr>
            <a:r>
              <a:rPr lang="en-IE" b="1" dirty="0" smtClean="0">
                <a:latin typeface="Courier New" panose="02070309020205020404" pitchFamily="49" charset="0"/>
                <a:cs typeface="Courier New" panose="02070309020205020404" pitchFamily="49" charset="0"/>
              </a:rPr>
              <a:t>PROGRAM</a:t>
            </a:r>
            <a:r>
              <a:rPr lang="en-IE" dirty="0" smtClean="0">
                <a:latin typeface="Courier New" panose="02070309020205020404" pitchFamily="49" charset="0"/>
                <a:cs typeface="Courier New" panose="02070309020205020404" pitchFamily="49" charset="0"/>
              </a:rPr>
              <a:t> Add1ToAge:</a:t>
            </a:r>
          </a:p>
          <a:p>
            <a:pPr marL="457200" lvl="1" indent="0">
              <a:buNone/>
            </a:pPr>
            <a:r>
              <a:rPr lang="en-IE" dirty="0" smtClean="0">
                <a:latin typeface="Courier New" panose="02070309020205020404" pitchFamily="49" charset="0"/>
                <a:cs typeface="Courier New" panose="02070309020205020404" pitchFamily="49" charset="0"/>
              </a:rPr>
              <a:t>   Age[0] &lt;- </a:t>
            </a:r>
            <a:r>
              <a:rPr lang="en-IE" dirty="0">
                <a:latin typeface="Courier New" panose="02070309020205020404" pitchFamily="49" charset="0"/>
                <a:cs typeface="Courier New" panose="02070309020205020404" pitchFamily="49" charset="0"/>
              </a:rPr>
              <a:t>Age[0</a:t>
            </a:r>
            <a:r>
              <a:rPr lang="en-IE" dirty="0" smtClean="0">
                <a:latin typeface="Courier New" panose="02070309020205020404" pitchFamily="49" charset="0"/>
                <a:cs typeface="Courier New" panose="02070309020205020404" pitchFamily="49" charset="0"/>
              </a:rPr>
              <a:t>] + 1;</a:t>
            </a:r>
          </a:p>
          <a:p>
            <a:pPr marL="457200" lvl="1" indent="0">
              <a:buNone/>
            </a:pPr>
            <a:r>
              <a:rPr lang="en-IE" dirty="0" smtClean="0">
                <a:latin typeface="Courier New" panose="02070309020205020404" pitchFamily="49" charset="0"/>
                <a:cs typeface="Courier New" panose="02070309020205020404" pitchFamily="49" charset="0"/>
              </a:rPr>
              <a:t>   Age[1]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Age[1] </a:t>
            </a:r>
            <a:r>
              <a:rPr lang="en-IE" dirty="0">
                <a:latin typeface="Courier New" panose="02070309020205020404" pitchFamily="49" charset="0"/>
                <a:cs typeface="Courier New" panose="02070309020205020404" pitchFamily="49" charset="0"/>
              </a:rPr>
              <a:t>+ 1;</a:t>
            </a:r>
          </a:p>
          <a:p>
            <a:pPr marL="457200" lvl="1" indent="0">
              <a:buNone/>
            </a:pPr>
            <a:r>
              <a:rPr lang="en-IE" dirty="0" smtClean="0">
                <a:latin typeface="Courier New" panose="02070309020205020404" pitchFamily="49" charset="0"/>
                <a:cs typeface="Courier New" panose="02070309020205020404" pitchFamily="49" charset="0"/>
              </a:rPr>
              <a:t>   Age[2]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Age[2] </a:t>
            </a:r>
            <a:r>
              <a:rPr lang="en-IE" dirty="0">
                <a:latin typeface="Courier New" panose="02070309020205020404" pitchFamily="49" charset="0"/>
                <a:cs typeface="Courier New" panose="02070309020205020404" pitchFamily="49" charset="0"/>
              </a:rPr>
              <a:t>+ 1;</a:t>
            </a:r>
          </a:p>
          <a:p>
            <a:pPr marL="457200" lvl="1" indent="0">
              <a:buNone/>
            </a:pPr>
            <a:r>
              <a:rPr lang="en-IE" dirty="0" smtClean="0">
                <a:latin typeface="Courier New" panose="02070309020205020404" pitchFamily="49" charset="0"/>
                <a:cs typeface="Courier New" panose="02070309020205020404" pitchFamily="49" charset="0"/>
              </a:rPr>
              <a:t>   Age[3]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Age[3] </a:t>
            </a:r>
            <a:r>
              <a:rPr lang="en-IE" dirty="0">
                <a:latin typeface="Courier New" panose="02070309020205020404" pitchFamily="49" charset="0"/>
                <a:cs typeface="Courier New" panose="02070309020205020404" pitchFamily="49" charset="0"/>
              </a:rPr>
              <a:t>+ 1;</a:t>
            </a:r>
          </a:p>
          <a:p>
            <a:pPr marL="457200" lvl="1" indent="0">
              <a:buNone/>
            </a:pPr>
            <a:r>
              <a:rPr lang="en-IE" dirty="0" smtClean="0">
                <a:latin typeface="Courier New" panose="02070309020205020404" pitchFamily="49" charset="0"/>
                <a:cs typeface="Courier New" panose="02070309020205020404" pitchFamily="49" charset="0"/>
              </a:rPr>
              <a:t>   Age[4]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Age[4] </a:t>
            </a:r>
            <a:r>
              <a:rPr lang="en-IE" dirty="0">
                <a:latin typeface="Courier New" panose="02070309020205020404" pitchFamily="49" charset="0"/>
                <a:cs typeface="Courier New" panose="02070309020205020404" pitchFamily="49" charset="0"/>
              </a:rPr>
              <a:t>+ 1;</a:t>
            </a:r>
          </a:p>
          <a:p>
            <a:pPr marL="457200" lvl="1" indent="0">
              <a:buNone/>
            </a:pPr>
            <a:r>
              <a:rPr lang="en-IE" dirty="0" smtClean="0">
                <a:latin typeface="Courier New" panose="02070309020205020404" pitchFamily="49" charset="0"/>
                <a:cs typeface="Courier New" panose="02070309020205020404" pitchFamily="49" charset="0"/>
              </a:rPr>
              <a:t>   Age[5]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Age[5] </a:t>
            </a:r>
            <a:r>
              <a:rPr lang="en-IE" dirty="0">
                <a:latin typeface="Courier New" panose="02070309020205020404" pitchFamily="49" charset="0"/>
                <a:cs typeface="Courier New" panose="02070309020205020404" pitchFamily="49" charset="0"/>
              </a:rPr>
              <a:t>+ 1</a:t>
            </a:r>
            <a:r>
              <a:rPr lang="en-IE" dirty="0" smtClean="0">
                <a:latin typeface="Courier New" panose="02070309020205020404" pitchFamily="49" charset="0"/>
                <a:cs typeface="Courier New" panose="02070309020205020404" pitchFamily="49" charset="0"/>
              </a:rPr>
              <a:t>;</a:t>
            </a:r>
          </a:p>
          <a:p>
            <a:pPr marL="457200" lvl="1" indent="0">
              <a:buNone/>
            </a:pPr>
            <a:r>
              <a:rPr lang="en-IE" dirty="0" smtClean="0">
                <a:latin typeface="Courier New" panose="02070309020205020404" pitchFamily="49" charset="0"/>
                <a:cs typeface="Courier New" panose="02070309020205020404" pitchFamily="49" charset="0"/>
              </a:rPr>
              <a:t>   ………………………………………………………</a:t>
            </a:r>
            <a:endParaRPr lang="en-IE" dirty="0">
              <a:latin typeface="Courier New" panose="02070309020205020404" pitchFamily="49" charset="0"/>
              <a:cs typeface="Courier New" panose="02070309020205020404" pitchFamily="49" charset="0"/>
            </a:endParaRPr>
          </a:p>
          <a:p>
            <a:pPr marL="457200" lvl="1" indent="0">
              <a:buNone/>
            </a:pPr>
            <a:r>
              <a:rPr lang="en-IE" dirty="0" smtClean="0">
                <a:latin typeface="Courier New" panose="02070309020205020404" pitchFamily="49" charset="0"/>
                <a:cs typeface="Courier New" panose="02070309020205020404" pitchFamily="49" charset="0"/>
              </a:rPr>
              <a:t>   Age[38]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Age[38] </a:t>
            </a:r>
            <a:r>
              <a:rPr lang="en-IE" dirty="0">
                <a:latin typeface="Courier New" panose="02070309020205020404" pitchFamily="49" charset="0"/>
                <a:cs typeface="Courier New" panose="02070309020205020404" pitchFamily="49" charset="0"/>
              </a:rPr>
              <a:t>+ 1;</a:t>
            </a:r>
          </a:p>
          <a:p>
            <a:pPr marL="457200" lvl="1" indent="0">
              <a:buNone/>
            </a:pPr>
            <a:r>
              <a:rPr lang="en-IE" dirty="0" smtClean="0">
                <a:latin typeface="Courier New" panose="02070309020205020404" pitchFamily="49" charset="0"/>
                <a:cs typeface="Courier New" panose="02070309020205020404" pitchFamily="49" charset="0"/>
              </a:rPr>
              <a:t>   Age[39]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Age[39] </a:t>
            </a:r>
            <a:r>
              <a:rPr lang="en-IE" dirty="0">
                <a:latin typeface="Courier New" panose="02070309020205020404" pitchFamily="49" charset="0"/>
                <a:cs typeface="Courier New" panose="02070309020205020404" pitchFamily="49" charset="0"/>
              </a:rPr>
              <a:t>+ 1</a:t>
            </a:r>
            <a:r>
              <a:rPr lang="en-IE" dirty="0" smtClean="0">
                <a:latin typeface="Courier New" panose="02070309020205020404" pitchFamily="49" charset="0"/>
                <a:cs typeface="Courier New" panose="02070309020205020404" pitchFamily="49" charset="0"/>
              </a:rPr>
              <a:t>;</a:t>
            </a:r>
          </a:p>
          <a:p>
            <a:pPr marL="457200" lvl="1" indent="0">
              <a:buNone/>
            </a:pPr>
            <a:r>
              <a:rPr lang="en-IE" b="1" dirty="0" smtClean="0">
                <a:latin typeface="Courier New" panose="02070309020205020404" pitchFamily="49" charset="0"/>
                <a:cs typeface="Courier New" panose="02070309020205020404" pitchFamily="49" charset="0"/>
              </a:rPr>
              <a:t>END.</a:t>
            </a:r>
            <a:endParaRPr lang="en-IE"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26636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And later we can say something like:</a:t>
            </a:r>
          </a:p>
          <a:p>
            <a:endParaRPr lang="en-IE" dirty="0"/>
          </a:p>
          <a:p>
            <a:pPr marL="0" indent="0" algn="ctr">
              <a:buNone/>
            </a:pPr>
            <a:r>
              <a:rPr lang="en-IE" sz="3600" dirty="0" smtClean="0">
                <a:latin typeface="Courier New" panose="02070309020205020404" pitchFamily="49" charset="0"/>
                <a:cs typeface="Courier New" panose="02070309020205020404" pitchFamily="49" charset="0"/>
              </a:rPr>
              <a:t>x &lt;- 8;</a:t>
            </a:r>
          </a:p>
          <a:p>
            <a:pPr marL="0" indent="0" algn="ctr">
              <a:buNone/>
            </a:pPr>
            <a:endParaRPr lang="en-IE" sz="3600" dirty="0" smtClean="0"/>
          </a:p>
          <a:p>
            <a:pPr marL="0" indent="0">
              <a:buNone/>
            </a:pPr>
            <a:r>
              <a:rPr lang="en-IE" dirty="0"/>
              <a:t>m</a:t>
            </a:r>
            <a:r>
              <a:rPr lang="en-IE" dirty="0" smtClean="0"/>
              <a:t>eans “X gets the value 8” </a:t>
            </a:r>
          </a:p>
          <a:p>
            <a:pPr marL="0" indent="0">
              <a:buNone/>
            </a:pPr>
            <a:r>
              <a:rPr lang="en-IE" dirty="0"/>
              <a:t> </a:t>
            </a:r>
            <a:r>
              <a:rPr lang="en-IE" dirty="0" smtClean="0"/>
              <a:t>       or “X is assigned 8”</a:t>
            </a:r>
          </a:p>
        </p:txBody>
      </p:sp>
    </p:spTree>
    <p:extLst>
      <p:ext uri="{BB962C8B-B14F-4D97-AF65-F5344CB8AC3E}">
        <p14:creationId xmlns:p14="http://schemas.microsoft.com/office/powerpoint/2010/main" val="10231223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2204864"/>
            <a:ext cx="8735833" cy="396044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lnSpcReduction="10000"/>
          </a:bodyPr>
          <a:lstStyle/>
          <a:p>
            <a:r>
              <a:rPr lang="en-IE" dirty="0" smtClean="0"/>
              <a:t>An easier way of doing it is:</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Add1ToAge:</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N </a:t>
            </a:r>
            <a:r>
              <a:rPr lang="en-IE" sz="2800" dirty="0">
                <a:latin typeface="Courier New" pitchFamily="49" charset="0"/>
                <a:cs typeface="Courier New" pitchFamily="49" charset="0"/>
              </a:rPr>
              <a:t>&lt;- </a:t>
            </a:r>
            <a:r>
              <a:rPr lang="en-IE" sz="2800" dirty="0" smtClean="0">
                <a:latin typeface="Courier New" pitchFamily="49" charset="0"/>
                <a:cs typeface="Courier New" pitchFamily="49" charset="0"/>
              </a:rPr>
              <a:t>0;</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b="1" dirty="0">
                <a:latin typeface="Courier New" pitchFamily="49" charset="0"/>
                <a:cs typeface="Courier New" pitchFamily="49" charset="0"/>
              </a:rPr>
              <a:t>WHILE</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(N </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40)</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b="1" dirty="0">
                <a:latin typeface="Courier New" pitchFamily="49" charset="0"/>
                <a:cs typeface="Courier New" pitchFamily="49" charset="0"/>
              </a:rPr>
              <a:t>DO</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Age[N] &lt;- Age[N] + 1;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N </a:t>
            </a:r>
            <a:r>
              <a:rPr lang="en-IE" sz="2800" dirty="0">
                <a:latin typeface="Courier New" pitchFamily="49" charset="0"/>
                <a:cs typeface="Courier New" pitchFamily="49" charset="0"/>
              </a:rPr>
              <a:t>&lt;- </a:t>
            </a:r>
            <a:r>
              <a:rPr lang="en-IE" sz="2800" dirty="0" smtClean="0">
                <a:latin typeface="Courier New" pitchFamily="49" charset="0"/>
                <a:cs typeface="Courier New" pitchFamily="49" charset="0"/>
              </a:rPr>
              <a:t>N </a:t>
            </a:r>
            <a:r>
              <a:rPr lang="en-IE" sz="2800" dirty="0">
                <a:latin typeface="Courier New" pitchFamily="49" charset="0"/>
                <a:cs typeface="Courier New" pitchFamily="49" charset="0"/>
              </a:rPr>
              <a:t>+ 1;</a:t>
            </a:r>
          </a:p>
          <a:p>
            <a:pPr>
              <a:buNone/>
            </a:pPr>
            <a:r>
              <a:rPr lang="en-IE" sz="2800" dirty="0">
                <a:latin typeface="Courier New" pitchFamily="49" charset="0"/>
                <a:cs typeface="Courier New" pitchFamily="49" charset="0"/>
              </a:rPr>
              <a:t>    </a:t>
            </a:r>
            <a:r>
              <a:rPr lang="en-IE" sz="2800" b="1" dirty="0">
                <a:latin typeface="Courier New" pitchFamily="49" charset="0"/>
                <a:cs typeface="Courier New" pitchFamily="49" charset="0"/>
              </a:rPr>
              <a:t>ENDWHILE;</a:t>
            </a:r>
          </a:p>
          <a:p>
            <a:pPr>
              <a:buNone/>
            </a:pPr>
            <a:r>
              <a:rPr lang="en-IE" sz="2800" b="1" dirty="0">
                <a:latin typeface="Courier New" pitchFamily="49" charset="0"/>
                <a:cs typeface="Courier New" pitchFamily="49" charset="0"/>
              </a:rPr>
              <a:t>END.</a:t>
            </a:r>
          </a:p>
          <a:p>
            <a:pPr lvl="1"/>
            <a:endParaRPr lang="en-IE" dirty="0" smtClean="0"/>
          </a:p>
        </p:txBody>
      </p:sp>
    </p:spTree>
    <p:extLst>
      <p:ext uri="{BB962C8B-B14F-4D97-AF65-F5344CB8AC3E}">
        <p14:creationId xmlns:p14="http://schemas.microsoft.com/office/powerpoint/2010/main" val="160552311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317" y="2492896"/>
            <a:ext cx="8735833" cy="295232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Or:</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Add1ToAge:</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0</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39</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smtClean="0">
                <a:latin typeface="Courier New" pitchFamily="49" charset="0"/>
                <a:cs typeface="Courier New" pitchFamily="49" charset="0"/>
              </a:rPr>
              <a:t>  Age[N] &lt;- Age[N] + 1;</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ENDFOR;</a:t>
            </a:r>
            <a:endParaRPr lang="en-IE" sz="2800" b="1" dirty="0">
              <a:latin typeface="Courier New" pitchFamily="49" charset="0"/>
              <a:cs typeface="Courier New" pitchFamily="49" charset="0"/>
            </a:endParaRPr>
          </a:p>
          <a:p>
            <a:pPr>
              <a:buNone/>
            </a:pPr>
            <a:r>
              <a:rPr lang="en-IE" sz="2800" b="1" dirty="0">
                <a:latin typeface="Courier New" pitchFamily="49" charset="0"/>
                <a:cs typeface="Courier New" pitchFamily="49" charset="0"/>
              </a:rPr>
              <a:t>END.</a:t>
            </a:r>
          </a:p>
          <a:p>
            <a:pPr lvl="1"/>
            <a:endParaRPr lang="en-IE" dirty="0" smtClean="0"/>
          </a:p>
        </p:txBody>
      </p:sp>
    </p:spTree>
    <p:extLst>
      <p:ext uri="{BB962C8B-B14F-4D97-AF65-F5344CB8AC3E}">
        <p14:creationId xmlns:p14="http://schemas.microsoft.com/office/powerpoint/2010/main" val="38021727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a:t>
            </a:r>
            <a:r>
              <a:rPr lang="en-IE" dirty="0"/>
              <a:t>real </a:t>
            </a:r>
            <a:r>
              <a:rPr lang="en-IE" dirty="0" smtClean="0"/>
              <a:t>numbers:</a:t>
            </a:r>
          </a:p>
        </p:txBody>
      </p:sp>
      <p:sp>
        <p:nvSpPr>
          <p:cNvPr id="6" name="Rectangle 5"/>
          <p:cNvSpPr/>
          <p:nvPr/>
        </p:nvSpPr>
        <p:spPr>
          <a:xfrm>
            <a:off x="206275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22.00</a:t>
            </a:r>
            <a:endParaRPr lang="en-IE" sz="2800" dirty="0">
              <a:solidFill>
                <a:schemeClr val="tx1"/>
              </a:solidFill>
            </a:endParaRPr>
          </a:p>
        </p:txBody>
      </p:sp>
      <p:sp>
        <p:nvSpPr>
          <p:cNvPr id="17" name="Rectangle 16"/>
          <p:cNvSpPr/>
          <p:nvPr/>
        </p:nvSpPr>
        <p:spPr>
          <a:xfrm>
            <a:off x="206275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27" name="Rectangle 26"/>
          <p:cNvSpPr/>
          <p:nvPr/>
        </p:nvSpPr>
        <p:spPr>
          <a:xfrm>
            <a:off x="118542" y="2492896"/>
            <a:ext cx="1978427" cy="1446550"/>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Bank</a:t>
            </a:r>
          </a:p>
          <a:p>
            <a:pPr algn="ctr"/>
            <a:r>
              <a:rPr lang="en-US" sz="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Balance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8" name="Rectangle 27"/>
          <p:cNvSpPr/>
          <p:nvPr/>
        </p:nvSpPr>
        <p:spPr>
          <a:xfrm>
            <a:off x="314287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65.50</a:t>
            </a:r>
            <a:endParaRPr lang="en-IE" sz="1600" dirty="0">
              <a:solidFill>
                <a:schemeClr val="tx1"/>
              </a:solidFill>
            </a:endParaRPr>
          </a:p>
        </p:txBody>
      </p:sp>
      <p:sp>
        <p:nvSpPr>
          <p:cNvPr id="35" name="Rectangle 34"/>
          <p:cNvSpPr/>
          <p:nvPr/>
        </p:nvSpPr>
        <p:spPr>
          <a:xfrm>
            <a:off x="314287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2" name="Rectangle 41"/>
          <p:cNvSpPr/>
          <p:nvPr/>
        </p:nvSpPr>
        <p:spPr>
          <a:xfrm>
            <a:off x="422299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a:solidFill>
                <a:schemeClr val="tx1"/>
              </a:solidFill>
            </a:endParaRPr>
          </a:p>
          <a:p>
            <a:pPr algn="ctr"/>
            <a:r>
              <a:rPr lang="en-IE" sz="2800" dirty="0">
                <a:solidFill>
                  <a:schemeClr val="tx1"/>
                </a:solidFill>
              </a:rPr>
              <a:t>-</a:t>
            </a:r>
            <a:r>
              <a:rPr lang="en-IE" sz="2800" dirty="0" smtClean="0">
                <a:solidFill>
                  <a:schemeClr val="tx1"/>
                </a:solidFill>
              </a:rPr>
              <a:t>2.20</a:t>
            </a:r>
            <a:endParaRPr lang="en-IE" sz="1600" dirty="0">
              <a:solidFill>
                <a:schemeClr val="tx1"/>
              </a:solidFill>
            </a:endParaRPr>
          </a:p>
        </p:txBody>
      </p:sp>
      <p:sp>
        <p:nvSpPr>
          <p:cNvPr id="48" name="Rectangle 47"/>
          <p:cNvSpPr/>
          <p:nvPr/>
        </p:nvSpPr>
        <p:spPr>
          <a:xfrm>
            <a:off x="422299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54" name="Rectangle 53"/>
          <p:cNvSpPr/>
          <p:nvPr/>
        </p:nvSpPr>
        <p:spPr>
          <a:xfrm>
            <a:off x="530311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2800" dirty="0" smtClean="0">
                <a:solidFill>
                  <a:schemeClr val="tx1"/>
                </a:solidFill>
              </a:rPr>
              <a:t>78.80</a:t>
            </a:r>
            <a:endParaRPr lang="en-IE" sz="1600" dirty="0">
              <a:solidFill>
                <a:schemeClr val="tx1"/>
              </a:solidFill>
            </a:endParaRPr>
          </a:p>
        </p:txBody>
      </p:sp>
      <p:sp>
        <p:nvSpPr>
          <p:cNvPr id="55" name="Rectangle 54"/>
          <p:cNvSpPr/>
          <p:nvPr/>
        </p:nvSpPr>
        <p:spPr>
          <a:xfrm>
            <a:off x="638323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54.00</a:t>
            </a:r>
            <a:endParaRPr lang="en-IE" sz="1600" dirty="0">
              <a:solidFill>
                <a:schemeClr val="tx1"/>
              </a:solidFill>
            </a:endParaRPr>
          </a:p>
        </p:txBody>
      </p:sp>
      <p:sp>
        <p:nvSpPr>
          <p:cNvPr id="56" name="Rectangle 55"/>
          <p:cNvSpPr/>
          <p:nvPr/>
        </p:nvSpPr>
        <p:spPr>
          <a:xfrm>
            <a:off x="746335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a:t>
            </a:r>
            <a:r>
              <a:rPr lang="en-IE" sz="2800" dirty="0" smtClean="0">
                <a:solidFill>
                  <a:schemeClr val="tx1"/>
                </a:solidFill>
              </a:rPr>
              <a:t>3.33</a:t>
            </a:r>
            <a:endParaRPr lang="en-IE" sz="1600" dirty="0">
              <a:solidFill>
                <a:schemeClr val="tx1"/>
              </a:solidFill>
            </a:endParaRPr>
          </a:p>
        </p:txBody>
      </p:sp>
      <p:sp>
        <p:nvSpPr>
          <p:cNvPr id="57" name="Rectangle 56"/>
          <p:cNvSpPr/>
          <p:nvPr/>
        </p:nvSpPr>
        <p:spPr>
          <a:xfrm>
            <a:off x="854347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2800" dirty="0" smtClean="0">
                <a:solidFill>
                  <a:schemeClr val="tx1"/>
                </a:solidFill>
              </a:rPr>
              <a:t>0.00</a:t>
            </a:r>
            <a:endParaRPr lang="en-IE" sz="1600" dirty="0">
              <a:solidFill>
                <a:schemeClr val="tx1"/>
              </a:solidFill>
            </a:endParaRPr>
          </a:p>
        </p:txBody>
      </p:sp>
      <p:sp>
        <p:nvSpPr>
          <p:cNvPr id="58" name="Rectangle 57"/>
          <p:cNvSpPr/>
          <p:nvPr/>
        </p:nvSpPr>
        <p:spPr>
          <a:xfrm>
            <a:off x="962359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47.65</a:t>
            </a:r>
            <a:endParaRPr lang="en-IE" sz="1600" dirty="0">
              <a:solidFill>
                <a:schemeClr val="tx1"/>
              </a:solidFill>
            </a:endParaRPr>
          </a:p>
        </p:txBody>
      </p:sp>
      <p:sp>
        <p:nvSpPr>
          <p:cNvPr id="59" name="Rectangle 58"/>
          <p:cNvSpPr/>
          <p:nvPr/>
        </p:nvSpPr>
        <p:spPr>
          <a:xfrm>
            <a:off x="530311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60" name="Rectangle 59"/>
          <p:cNvSpPr/>
          <p:nvPr/>
        </p:nvSpPr>
        <p:spPr>
          <a:xfrm>
            <a:off x="638323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61" name="Rectangle 60"/>
          <p:cNvSpPr/>
          <p:nvPr/>
        </p:nvSpPr>
        <p:spPr>
          <a:xfrm>
            <a:off x="746335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62" name="Rectangle 61"/>
          <p:cNvSpPr/>
          <p:nvPr/>
        </p:nvSpPr>
        <p:spPr>
          <a:xfrm>
            <a:off x="854347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63" name="Rectangle 62"/>
          <p:cNvSpPr/>
          <p:nvPr/>
        </p:nvSpPr>
        <p:spPr>
          <a:xfrm>
            <a:off x="962359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Tree>
    <p:extLst>
      <p:ext uri="{BB962C8B-B14F-4D97-AF65-F5344CB8AC3E}">
        <p14:creationId xmlns:p14="http://schemas.microsoft.com/office/powerpoint/2010/main" val="8298275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2060848"/>
            <a:ext cx="10800449" cy="417646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lnSpcReduction="10000"/>
          </a:bodyPr>
          <a:lstStyle/>
          <a:p>
            <a:r>
              <a:rPr lang="en-IE" dirty="0" smtClean="0"/>
              <a:t>What if we wanted to check who has a balance less than zero :</a:t>
            </a:r>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LessThanZeroBalance</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    integer </a:t>
            </a:r>
            <a:r>
              <a:rPr lang="en-IE" sz="2800" dirty="0" err="1" smtClean="0">
                <a:latin typeface="Courier New" pitchFamily="49" charset="0"/>
                <a:cs typeface="Courier New" pitchFamily="49" charset="0"/>
              </a:rPr>
              <a:t>ArraySize</a:t>
            </a:r>
            <a:r>
              <a:rPr lang="en-IE" sz="2800" dirty="0" smtClean="0">
                <a:latin typeface="Courier New" pitchFamily="49" charset="0"/>
                <a:cs typeface="Courier New" pitchFamily="49" charset="0"/>
              </a:rPr>
              <a:t> &lt;- 8;</a:t>
            </a: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0</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BankBalance</a:t>
            </a:r>
            <a:r>
              <a:rPr lang="en-IE" sz="2800" dirty="0" smtClean="0">
                <a:latin typeface="Courier New" pitchFamily="49" charset="0"/>
                <a:cs typeface="Courier New" pitchFamily="49" charset="0"/>
              </a:rPr>
              <a:t>[N] &lt; 0</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a:t>
            </a:r>
            <a:r>
              <a:rPr lang="en-IE" sz="2800" dirty="0" smtClean="0">
                <a:latin typeface="Courier New" pitchFamily="49" charset="0"/>
                <a:cs typeface="Courier New" pitchFamily="49" charset="0"/>
              </a:rPr>
              <a:t>PRINT “User” N “is in debt”;</a:t>
            </a:r>
          </a:p>
          <a:p>
            <a:pPr>
              <a:buNone/>
            </a:pPr>
            <a:r>
              <a:rPr lang="en-IE" sz="2800" b="1" dirty="0">
                <a:latin typeface="Courier New" pitchFamily="49" charset="0"/>
                <a:cs typeface="Courier New" pitchFamily="49" charset="0"/>
              </a:rPr>
              <a:t> </a:t>
            </a:r>
            <a:r>
              <a:rPr lang="en-IE" sz="2800" b="1" dirty="0" smtClean="0">
                <a:latin typeface="Courier New" pitchFamily="49" charset="0"/>
                <a:cs typeface="Courier New" pitchFamily="49" charset="0"/>
              </a:rPr>
              <a:t>          ENDIF;</a:t>
            </a:r>
            <a:endParaRPr lang="en-IE" sz="2800" b="1"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ENDFOR;</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smtClean="0"/>
              <a:t>Arrays</a:t>
            </a:r>
            <a:endParaRPr lang="en-IE" dirty="0"/>
          </a:p>
        </p:txBody>
      </p:sp>
    </p:spTree>
    <p:extLst>
      <p:ext uri="{BB962C8B-B14F-4D97-AF65-F5344CB8AC3E}">
        <p14:creationId xmlns:p14="http://schemas.microsoft.com/office/powerpoint/2010/main" val="346691308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characters:</a:t>
            </a:r>
          </a:p>
        </p:txBody>
      </p:sp>
    </p:spTree>
    <p:extLst>
      <p:ext uri="{BB962C8B-B14F-4D97-AF65-F5344CB8AC3E}">
        <p14:creationId xmlns:p14="http://schemas.microsoft.com/office/powerpoint/2010/main" val="376786901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characters:</a:t>
            </a:r>
          </a:p>
        </p:txBody>
      </p:sp>
      <p:sp>
        <p:nvSpPr>
          <p:cNvPr id="4" name="Rectangle 3"/>
          <p:cNvSpPr/>
          <p:nvPr/>
        </p:nvSpPr>
        <p:spPr>
          <a:xfrm>
            <a:off x="1486694" y="2708920"/>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G</a:t>
            </a:r>
            <a:endParaRPr lang="en-IE" sz="1400" dirty="0">
              <a:solidFill>
                <a:schemeClr val="tx1"/>
              </a:solidFill>
            </a:endParaRPr>
          </a:p>
        </p:txBody>
      </p:sp>
      <p:sp>
        <p:nvSpPr>
          <p:cNvPr id="7" name="Rectangle 6"/>
          <p:cNvSpPr/>
          <p:nvPr/>
        </p:nvSpPr>
        <p:spPr>
          <a:xfrm>
            <a:off x="220677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8" name="Rectangle 7"/>
          <p:cNvSpPr/>
          <p:nvPr/>
        </p:nvSpPr>
        <p:spPr>
          <a:xfrm>
            <a:off x="292685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T</a:t>
            </a:r>
            <a:endParaRPr lang="en-IE" dirty="0">
              <a:solidFill>
                <a:schemeClr val="tx1"/>
              </a:solidFill>
            </a:endParaRPr>
          </a:p>
        </p:txBody>
      </p:sp>
      <p:sp>
        <p:nvSpPr>
          <p:cNvPr id="9" name="Rectangle 8"/>
          <p:cNvSpPr/>
          <p:nvPr/>
        </p:nvSpPr>
        <p:spPr>
          <a:xfrm>
            <a:off x="364693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T</a:t>
            </a:r>
            <a:endParaRPr lang="en-IE" dirty="0">
              <a:solidFill>
                <a:schemeClr val="tx1"/>
              </a:solidFill>
            </a:endParaRPr>
          </a:p>
        </p:txBody>
      </p:sp>
      <p:sp>
        <p:nvSpPr>
          <p:cNvPr id="10" name="Rectangle 9"/>
          <p:cNvSpPr/>
          <p:nvPr/>
        </p:nvSpPr>
        <p:spPr>
          <a:xfrm>
            <a:off x="436701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C</a:t>
            </a:r>
            <a:endParaRPr lang="en-IE" dirty="0">
              <a:solidFill>
                <a:schemeClr val="tx1"/>
              </a:solidFill>
            </a:endParaRPr>
          </a:p>
        </p:txBody>
      </p:sp>
      <p:sp>
        <p:nvSpPr>
          <p:cNvPr id="11" name="Rectangle 10"/>
          <p:cNvSpPr/>
          <p:nvPr/>
        </p:nvSpPr>
        <p:spPr>
          <a:xfrm>
            <a:off x="508709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C</a:t>
            </a:r>
            <a:endParaRPr lang="en-IE" dirty="0">
              <a:solidFill>
                <a:schemeClr val="tx1"/>
              </a:solidFill>
            </a:endParaRPr>
          </a:p>
        </p:txBody>
      </p:sp>
      <p:sp>
        <p:nvSpPr>
          <p:cNvPr id="12" name="Rectangle 11"/>
          <p:cNvSpPr/>
          <p:nvPr/>
        </p:nvSpPr>
        <p:spPr>
          <a:xfrm>
            <a:off x="580717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13" name="Rectangle 12"/>
          <p:cNvSpPr/>
          <p:nvPr/>
        </p:nvSpPr>
        <p:spPr>
          <a:xfrm>
            <a:off x="1048769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14" name="Rectangle 13"/>
          <p:cNvSpPr/>
          <p:nvPr/>
        </p:nvSpPr>
        <p:spPr>
          <a:xfrm>
            <a:off x="652725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G</a:t>
            </a:r>
            <a:endParaRPr lang="en-IE" dirty="0">
              <a:solidFill>
                <a:schemeClr val="tx1"/>
              </a:solidFill>
            </a:endParaRPr>
          </a:p>
        </p:txBody>
      </p:sp>
      <p:sp>
        <p:nvSpPr>
          <p:cNvPr id="15" name="Rectangle 14"/>
          <p:cNvSpPr/>
          <p:nvPr/>
        </p:nvSpPr>
        <p:spPr>
          <a:xfrm>
            <a:off x="7247334" y="2708920"/>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tx1"/>
                </a:solidFill>
              </a:rPr>
              <a:t>……..…</a:t>
            </a:r>
            <a:endParaRPr lang="en-IE" dirty="0">
              <a:solidFill>
                <a:schemeClr val="tx1"/>
              </a:solidFill>
            </a:endParaRPr>
          </a:p>
        </p:txBody>
      </p:sp>
      <p:sp>
        <p:nvSpPr>
          <p:cNvPr id="16" name="Rectangle 15"/>
          <p:cNvSpPr/>
          <p:nvPr/>
        </p:nvSpPr>
        <p:spPr>
          <a:xfrm>
            <a:off x="976761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17" name="Rectangle 16"/>
          <p:cNvSpPr/>
          <p:nvPr/>
        </p:nvSpPr>
        <p:spPr>
          <a:xfrm>
            <a:off x="148669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18" name="Rectangle 17"/>
          <p:cNvSpPr/>
          <p:nvPr/>
        </p:nvSpPr>
        <p:spPr>
          <a:xfrm>
            <a:off x="220677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19" name="Rectangle 18"/>
          <p:cNvSpPr/>
          <p:nvPr/>
        </p:nvSpPr>
        <p:spPr>
          <a:xfrm>
            <a:off x="292685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20" name="Rectangle 19"/>
          <p:cNvSpPr/>
          <p:nvPr/>
        </p:nvSpPr>
        <p:spPr>
          <a:xfrm>
            <a:off x="364693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21" name="Rectangle 20"/>
          <p:cNvSpPr/>
          <p:nvPr/>
        </p:nvSpPr>
        <p:spPr>
          <a:xfrm>
            <a:off x="436701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22" name="Rectangle 21"/>
          <p:cNvSpPr/>
          <p:nvPr/>
        </p:nvSpPr>
        <p:spPr>
          <a:xfrm>
            <a:off x="508709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23" name="Rectangle 22"/>
          <p:cNvSpPr/>
          <p:nvPr/>
        </p:nvSpPr>
        <p:spPr>
          <a:xfrm>
            <a:off x="580717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24" name="Rectangle 23"/>
          <p:cNvSpPr/>
          <p:nvPr/>
        </p:nvSpPr>
        <p:spPr>
          <a:xfrm>
            <a:off x="652725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5" name="Rectangle 24"/>
          <p:cNvSpPr/>
          <p:nvPr/>
        </p:nvSpPr>
        <p:spPr>
          <a:xfrm>
            <a:off x="9767614" y="270892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38</a:t>
            </a:r>
            <a:endParaRPr lang="en-IE" sz="1200" dirty="0">
              <a:solidFill>
                <a:schemeClr val="tx1"/>
              </a:solidFill>
            </a:endParaRPr>
          </a:p>
        </p:txBody>
      </p:sp>
      <p:sp>
        <p:nvSpPr>
          <p:cNvPr id="26" name="Rectangle 25"/>
          <p:cNvSpPr/>
          <p:nvPr/>
        </p:nvSpPr>
        <p:spPr>
          <a:xfrm>
            <a:off x="10487694" y="270892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39</a:t>
            </a:r>
            <a:endParaRPr lang="en-IE" sz="1200" dirty="0">
              <a:solidFill>
                <a:schemeClr val="tx1"/>
              </a:solidFill>
            </a:endParaRPr>
          </a:p>
        </p:txBody>
      </p:sp>
      <p:sp>
        <p:nvSpPr>
          <p:cNvPr id="27" name="Rectangle 26"/>
          <p:cNvSpPr/>
          <p:nvPr/>
        </p:nvSpPr>
        <p:spPr>
          <a:xfrm>
            <a:off x="118542" y="2803575"/>
            <a:ext cx="1398140"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Gene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426948577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IE" dirty="0" smtClean="0"/>
              <a:t>What if we wanted to count all the ‘G’ in the Gene Array:</a:t>
            </a:r>
          </a:p>
        </p:txBody>
      </p:sp>
      <p:sp>
        <p:nvSpPr>
          <p:cNvPr id="2" name="Title 1"/>
          <p:cNvSpPr>
            <a:spLocks noGrp="1"/>
          </p:cNvSpPr>
          <p:nvPr>
            <p:ph type="title"/>
          </p:nvPr>
        </p:nvSpPr>
        <p:spPr/>
        <p:txBody>
          <a:bodyPr>
            <a:normAutofit/>
          </a:bodyPr>
          <a:lstStyle/>
          <a:p>
            <a:r>
              <a:rPr lang="en-GB" dirty="0" smtClean="0"/>
              <a:t>Arrays</a:t>
            </a:r>
            <a:endParaRPr lang="en-IE" dirty="0"/>
          </a:p>
        </p:txBody>
      </p:sp>
      <p:sp>
        <p:nvSpPr>
          <p:cNvPr id="4" name="Rectangle 3"/>
          <p:cNvSpPr/>
          <p:nvPr/>
        </p:nvSpPr>
        <p:spPr>
          <a:xfrm>
            <a:off x="1486694" y="2708920"/>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G</a:t>
            </a:r>
            <a:endParaRPr lang="en-IE" sz="1400" dirty="0">
              <a:solidFill>
                <a:schemeClr val="tx1"/>
              </a:solidFill>
            </a:endParaRPr>
          </a:p>
        </p:txBody>
      </p:sp>
      <p:sp>
        <p:nvSpPr>
          <p:cNvPr id="7" name="Rectangle 6"/>
          <p:cNvSpPr/>
          <p:nvPr/>
        </p:nvSpPr>
        <p:spPr>
          <a:xfrm>
            <a:off x="220677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8" name="Rectangle 7"/>
          <p:cNvSpPr/>
          <p:nvPr/>
        </p:nvSpPr>
        <p:spPr>
          <a:xfrm>
            <a:off x="292685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T</a:t>
            </a:r>
            <a:endParaRPr lang="en-IE" dirty="0">
              <a:solidFill>
                <a:schemeClr val="tx1"/>
              </a:solidFill>
            </a:endParaRPr>
          </a:p>
        </p:txBody>
      </p:sp>
      <p:sp>
        <p:nvSpPr>
          <p:cNvPr id="9" name="Rectangle 8"/>
          <p:cNvSpPr/>
          <p:nvPr/>
        </p:nvSpPr>
        <p:spPr>
          <a:xfrm>
            <a:off x="364693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T</a:t>
            </a:r>
            <a:endParaRPr lang="en-IE" dirty="0">
              <a:solidFill>
                <a:schemeClr val="tx1"/>
              </a:solidFill>
            </a:endParaRPr>
          </a:p>
        </p:txBody>
      </p:sp>
      <p:sp>
        <p:nvSpPr>
          <p:cNvPr id="10" name="Rectangle 9"/>
          <p:cNvSpPr/>
          <p:nvPr/>
        </p:nvSpPr>
        <p:spPr>
          <a:xfrm>
            <a:off x="436701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C</a:t>
            </a:r>
            <a:endParaRPr lang="en-IE" dirty="0">
              <a:solidFill>
                <a:schemeClr val="tx1"/>
              </a:solidFill>
            </a:endParaRPr>
          </a:p>
        </p:txBody>
      </p:sp>
      <p:sp>
        <p:nvSpPr>
          <p:cNvPr id="11" name="Rectangle 10"/>
          <p:cNvSpPr/>
          <p:nvPr/>
        </p:nvSpPr>
        <p:spPr>
          <a:xfrm>
            <a:off x="508709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C</a:t>
            </a:r>
            <a:endParaRPr lang="en-IE" dirty="0">
              <a:solidFill>
                <a:schemeClr val="tx1"/>
              </a:solidFill>
            </a:endParaRPr>
          </a:p>
        </p:txBody>
      </p:sp>
      <p:sp>
        <p:nvSpPr>
          <p:cNvPr id="12" name="Rectangle 11"/>
          <p:cNvSpPr/>
          <p:nvPr/>
        </p:nvSpPr>
        <p:spPr>
          <a:xfrm>
            <a:off x="580717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13" name="Rectangle 12"/>
          <p:cNvSpPr/>
          <p:nvPr/>
        </p:nvSpPr>
        <p:spPr>
          <a:xfrm>
            <a:off x="1048769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14" name="Rectangle 13"/>
          <p:cNvSpPr/>
          <p:nvPr/>
        </p:nvSpPr>
        <p:spPr>
          <a:xfrm>
            <a:off x="652725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G</a:t>
            </a:r>
            <a:endParaRPr lang="en-IE" dirty="0">
              <a:solidFill>
                <a:schemeClr val="tx1"/>
              </a:solidFill>
            </a:endParaRPr>
          </a:p>
        </p:txBody>
      </p:sp>
      <p:sp>
        <p:nvSpPr>
          <p:cNvPr id="15" name="Rectangle 14"/>
          <p:cNvSpPr/>
          <p:nvPr/>
        </p:nvSpPr>
        <p:spPr>
          <a:xfrm>
            <a:off x="7247334" y="2708920"/>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tx1"/>
                </a:solidFill>
              </a:rPr>
              <a:t>……..…</a:t>
            </a:r>
            <a:endParaRPr lang="en-IE" dirty="0">
              <a:solidFill>
                <a:schemeClr val="tx1"/>
              </a:solidFill>
            </a:endParaRPr>
          </a:p>
        </p:txBody>
      </p:sp>
      <p:sp>
        <p:nvSpPr>
          <p:cNvPr id="16" name="Rectangle 15"/>
          <p:cNvSpPr/>
          <p:nvPr/>
        </p:nvSpPr>
        <p:spPr>
          <a:xfrm>
            <a:off x="9767614" y="2708920"/>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A</a:t>
            </a:r>
            <a:endParaRPr lang="en-IE" dirty="0">
              <a:solidFill>
                <a:schemeClr val="tx1"/>
              </a:solidFill>
            </a:endParaRPr>
          </a:p>
        </p:txBody>
      </p:sp>
      <p:sp>
        <p:nvSpPr>
          <p:cNvPr id="17" name="Rectangle 16"/>
          <p:cNvSpPr/>
          <p:nvPr/>
        </p:nvSpPr>
        <p:spPr>
          <a:xfrm>
            <a:off x="148669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18" name="Rectangle 17"/>
          <p:cNvSpPr/>
          <p:nvPr/>
        </p:nvSpPr>
        <p:spPr>
          <a:xfrm>
            <a:off x="220677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19" name="Rectangle 18"/>
          <p:cNvSpPr/>
          <p:nvPr/>
        </p:nvSpPr>
        <p:spPr>
          <a:xfrm>
            <a:off x="292685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20" name="Rectangle 19"/>
          <p:cNvSpPr/>
          <p:nvPr/>
        </p:nvSpPr>
        <p:spPr>
          <a:xfrm>
            <a:off x="364693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21" name="Rectangle 20"/>
          <p:cNvSpPr/>
          <p:nvPr/>
        </p:nvSpPr>
        <p:spPr>
          <a:xfrm>
            <a:off x="436701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22" name="Rectangle 21"/>
          <p:cNvSpPr/>
          <p:nvPr/>
        </p:nvSpPr>
        <p:spPr>
          <a:xfrm>
            <a:off x="508709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23" name="Rectangle 22"/>
          <p:cNvSpPr/>
          <p:nvPr/>
        </p:nvSpPr>
        <p:spPr>
          <a:xfrm>
            <a:off x="580717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24" name="Rectangle 23"/>
          <p:cNvSpPr/>
          <p:nvPr/>
        </p:nvSpPr>
        <p:spPr>
          <a:xfrm>
            <a:off x="6527254"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5" name="Rectangle 24"/>
          <p:cNvSpPr/>
          <p:nvPr/>
        </p:nvSpPr>
        <p:spPr>
          <a:xfrm>
            <a:off x="9767614" y="270892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38</a:t>
            </a:r>
            <a:endParaRPr lang="en-IE" sz="1200" dirty="0">
              <a:solidFill>
                <a:schemeClr val="tx1"/>
              </a:solidFill>
            </a:endParaRPr>
          </a:p>
        </p:txBody>
      </p:sp>
      <p:sp>
        <p:nvSpPr>
          <p:cNvPr id="26" name="Rectangle 25"/>
          <p:cNvSpPr/>
          <p:nvPr/>
        </p:nvSpPr>
        <p:spPr>
          <a:xfrm>
            <a:off x="10487694" y="2708920"/>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39</a:t>
            </a:r>
            <a:endParaRPr lang="en-IE" sz="1200" dirty="0">
              <a:solidFill>
                <a:schemeClr val="tx1"/>
              </a:solidFill>
            </a:endParaRPr>
          </a:p>
        </p:txBody>
      </p:sp>
      <p:sp>
        <p:nvSpPr>
          <p:cNvPr id="27" name="Rectangle 26"/>
          <p:cNvSpPr/>
          <p:nvPr/>
        </p:nvSpPr>
        <p:spPr>
          <a:xfrm>
            <a:off x="118542" y="2803575"/>
            <a:ext cx="1398140"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Gene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379822489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1988840"/>
            <a:ext cx="9288281" cy="417646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fontScale="92500" lnSpcReduction="20000"/>
          </a:bodyPr>
          <a:lstStyle/>
          <a:p>
            <a:r>
              <a:rPr lang="en-IE" dirty="0" smtClean="0"/>
              <a:t>What if we wanted to count all the ‘G’ in the Gene Array:</a:t>
            </a:r>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AverageOfArray</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    integer </a:t>
            </a:r>
            <a:r>
              <a:rPr lang="en-IE" sz="2800" dirty="0" err="1" smtClean="0">
                <a:latin typeface="Courier New" pitchFamily="49" charset="0"/>
                <a:cs typeface="Courier New" pitchFamily="49" charset="0"/>
              </a:rPr>
              <a:t>ArraySize</a:t>
            </a:r>
            <a:r>
              <a:rPr lang="en-IE" sz="2800" dirty="0" smtClean="0">
                <a:latin typeface="Courier New" pitchFamily="49" charset="0"/>
                <a:cs typeface="Courier New" pitchFamily="49" charset="0"/>
              </a:rPr>
              <a: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40;</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integer G-Count &lt;- 0;</a:t>
            </a: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0</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Gene[N] = ‘G’</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a:t>
            </a:r>
            <a:r>
              <a:rPr lang="en-IE" sz="2800" dirty="0">
                <a:latin typeface="Courier New" pitchFamily="49" charset="0"/>
                <a:cs typeface="Courier New" pitchFamily="49" charset="0"/>
              </a:rPr>
              <a:t>G-Count </a:t>
            </a:r>
            <a:r>
              <a:rPr lang="en-IE" sz="2800" dirty="0" smtClean="0">
                <a:latin typeface="Courier New" pitchFamily="49" charset="0"/>
                <a:cs typeface="Courier New" pitchFamily="49" charset="0"/>
              </a:rPr>
              <a:t>&lt;- G-Count + 1;</a:t>
            </a:r>
          </a:p>
          <a:p>
            <a:pPr>
              <a:buNone/>
            </a:pPr>
            <a:r>
              <a:rPr lang="en-IE" sz="2800" b="1" dirty="0">
                <a:latin typeface="Courier New" pitchFamily="49" charset="0"/>
                <a:cs typeface="Courier New" pitchFamily="49" charset="0"/>
              </a:rPr>
              <a:t> </a:t>
            </a:r>
            <a:r>
              <a:rPr lang="en-IE" sz="2800" b="1" dirty="0" smtClean="0">
                <a:latin typeface="Courier New" pitchFamily="49" charset="0"/>
                <a:cs typeface="Courier New" pitchFamily="49" charset="0"/>
              </a:rPr>
              <a:t>          ENDIF;</a:t>
            </a:r>
            <a:endParaRPr lang="en-IE" sz="2800" b="1"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ENDFOR;</a:t>
            </a:r>
          </a:p>
          <a:p>
            <a:pPr>
              <a:buNone/>
            </a:pPr>
            <a:r>
              <a:rPr lang="en-IE" sz="2800" b="1" dirty="0">
                <a:latin typeface="Courier New" pitchFamily="49" charset="0"/>
                <a:cs typeface="Courier New" pitchFamily="49" charset="0"/>
              </a:rPr>
              <a:t> </a:t>
            </a:r>
            <a:r>
              <a:rPr lang="en-IE" sz="2800" b="1" dirty="0" smtClean="0">
                <a:latin typeface="Courier New" pitchFamily="49" charset="0"/>
                <a:cs typeface="Courier New" pitchFamily="49" charset="0"/>
              </a:rPr>
              <a:t>   PRINT</a:t>
            </a:r>
            <a:r>
              <a:rPr lang="en-IE" sz="2800" dirty="0" smtClean="0">
                <a:latin typeface="Courier New" pitchFamily="49" charset="0"/>
                <a:cs typeface="Courier New" pitchFamily="49" charset="0"/>
              </a:rPr>
              <a:t> “The total G count is:” G-Count;</a:t>
            </a:r>
            <a:endParaRPr lang="en-IE" sz="2800" dirty="0">
              <a:latin typeface="Courier New" pitchFamily="49" charset="0"/>
              <a:cs typeface="Courier New" pitchFamily="49" charset="0"/>
            </a:endParaRPr>
          </a:p>
          <a:p>
            <a:pPr>
              <a:buNone/>
            </a:pPr>
            <a:r>
              <a:rPr lang="en-IE" sz="2800" b="1" dirty="0">
                <a:latin typeface="Courier New" pitchFamily="49" charset="0"/>
                <a:cs typeface="Courier New" pitchFamily="49" charset="0"/>
              </a:rPr>
              <a:t>END.</a:t>
            </a:r>
          </a:p>
          <a:p>
            <a:pPr lvl="1"/>
            <a:endParaRPr lang="en-IE" dirty="0" smtClean="0"/>
          </a:p>
        </p:txBody>
      </p:sp>
      <p:sp>
        <p:nvSpPr>
          <p:cNvPr id="2" name="Title 1"/>
          <p:cNvSpPr>
            <a:spLocks noGrp="1"/>
          </p:cNvSpPr>
          <p:nvPr>
            <p:ph type="title"/>
          </p:nvPr>
        </p:nvSpPr>
        <p:spPr/>
        <p:txBody>
          <a:bodyPr>
            <a:normAutofit/>
          </a:bodyPr>
          <a:lstStyle/>
          <a:p>
            <a:r>
              <a:rPr lang="en-GB" dirty="0" smtClean="0"/>
              <a:t>Arrays</a:t>
            </a:r>
            <a:endParaRPr lang="en-IE" dirty="0"/>
          </a:p>
        </p:txBody>
      </p:sp>
    </p:spTree>
    <p:extLst>
      <p:ext uri="{BB962C8B-B14F-4D97-AF65-F5344CB8AC3E}">
        <p14:creationId xmlns:p14="http://schemas.microsoft.com/office/powerpoint/2010/main" val="118324770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strings:</a:t>
            </a:r>
          </a:p>
        </p:txBody>
      </p:sp>
    </p:spTree>
    <p:extLst>
      <p:ext uri="{BB962C8B-B14F-4D97-AF65-F5344CB8AC3E}">
        <p14:creationId xmlns:p14="http://schemas.microsoft.com/office/powerpoint/2010/main" val="116601859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strings:</a:t>
            </a:r>
          </a:p>
        </p:txBody>
      </p:sp>
      <p:sp>
        <p:nvSpPr>
          <p:cNvPr id="6" name="Rectangle 5"/>
          <p:cNvSpPr/>
          <p:nvPr/>
        </p:nvSpPr>
        <p:spPr>
          <a:xfrm>
            <a:off x="206275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Dog</a:t>
            </a:r>
            <a:endParaRPr lang="en-IE" sz="2800" dirty="0">
              <a:solidFill>
                <a:schemeClr val="tx1"/>
              </a:solidFill>
            </a:endParaRPr>
          </a:p>
        </p:txBody>
      </p:sp>
      <p:sp>
        <p:nvSpPr>
          <p:cNvPr id="17" name="Rectangle 16"/>
          <p:cNvSpPr/>
          <p:nvPr/>
        </p:nvSpPr>
        <p:spPr>
          <a:xfrm>
            <a:off x="206275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27" name="Rectangle 26"/>
          <p:cNvSpPr/>
          <p:nvPr/>
        </p:nvSpPr>
        <p:spPr>
          <a:xfrm>
            <a:off x="549709" y="2924944"/>
            <a:ext cx="1153009"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Pets</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8" name="Rectangle 27"/>
          <p:cNvSpPr/>
          <p:nvPr/>
        </p:nvSpPr>
        <p:spPr>
          <a:xfrm>
            <a:off x="314287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Cat</a:t>
            </a:r>
            <a:endParaRPr lang="en-IE" sz="1600" dirty="0">
              <a:solidFill>
                <a:schemeClr val="tx1"/>
              </a:solidFill>
            </a:endParaRPr>
          </a:p>
        </p:txBody>
      </p:sp>
      <p:sp>
        <p:nvSpPr>
          <p:cNvPr id="35" name="Rectangle 34"/>
          <p:cNvSpPr/>
          <p:nvPr/>
        </p:nvSpPr>
        <p:spPr>
          <a:xfrm>
            <a:off x="314287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2" name="Rectangle 41"/>
          <p:cNvSpPr/>
          <p:nvPr/>
        </p:nvSpPr>
        <p:spPr>
          <a:xfrm>
            <a:off x="422299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a:solidFill>
                <a:schemeClr val="tx1"/>
              </a:solidFill>
            </a:endParaRPr>
          </a:p>
          <a:p>
            <a:pPr algn="ctr"/>
            <a:r>
              <a:rPr lang="en-IE" sz="2800" dirty="0">
                <a:solidFill>
                  <a:schemeClr val="tx1"/>
                </a:solidFill>
              </a:rPr>
              <a:t>Dog</a:t>
            </a:r>
            <a:endParaRPr lang="en-IE" sz="1600" dirty="0">
              <a:solidFill>
                <a:schemeClr val="tx1"/>
              </a:solidFill>
            </a:endParaRPr>
          </a:p>
        </p:txBody>
      </p:sp>
      <p:sp>
        <p:nvSpPr>
          <p:cNvPr id="48" name="Rectangle 47"/>
          <p:cNvSpPr/>
          <p:nvPr/>
        </p:nvSpPr>
        <p:spPr>
          <a:xfrm>
            <a:off x="422299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54" name="Rectangle 53"/>
          <p:cNvSpPr/>
          <p:nvPr/>
        </p:nvSpPr>
        <p:spPr>
          <a:xfrm>
            <a:off x="530311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2800" dirty="0" smtClean="0">
                <a:solidFill>
                  <a:schemeClr val="tx1"/>
                </a:solidFill>
              </a:rPr>
              <a:t>Bird</a:t>
            </a:r>
            <a:endParaRPr lang="en-IE" sz="1600" dirty="0">
              <a:solidFill>
                <a:schemeClr val="tx1"/>
              </a:solidFill>
            </a:endParaRPr>
          </a:p>
        </p:txBody>
      </p:sp>
      <p:sp>
        <p:nvSpPr>
          <p:cNvPr id="55" name="Rectangle 54"/>
          <p:cNvSpPr/>
          <p:nvPr/>
        </p:nvSpPr>
        <p:spPr>
          <a:xfrm>
            <a:off x="638323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Fish</a:t>
            </a:r>
            <a:endParaRPr lang="en-IE" sz="1600" dirty="0">
              <a:solidFill>
                <a:schemeClr val="tx1"/>
              </a:solidFill>
            </a:endParaRPr>
          </a:p>
        </p:txBody>
      </p:sp>
      <p:sp>
        <p:nvSpPr>
          <p:cNvPr id="56" name="Rectangle 55"/>
          <p:cNvSpPr/>
          <p:nvPr/>
        </p:nvSpPr>
        <p:spPr>
          <a:xfrm>
            <a:off x="746335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Fish</a:t>
            </a:r>
            <a:endParaRPr lang="en-IE" sz="1600" dirty="0">
              <a:solidFill>
                <a:schemeClr val="tx1"/>
              </a:solidFill>
            </a:endParaRPr>
          </a:p>
        </p:txBody>
      </p:sp>
      <p:sp>
        <p:nvSpPr>
          <p:cNvPr id="57" name="Rectangle 56"/>
          <p:cNvSpPr/>
          <p:nvPr/>
        </p:nvSpPr>
        <p:spPr>
          <a:xfrm>
            <a:off x="854347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2800" dirty="0">
                <a:solidFill>
                  <a:schemeClr val="tx1"/>
                </a:solidFill>
              </a:rPr>
              <a:t>Cat</a:t>
            </a:r>
            <a:endParaRPr lang="en-IE" sz="1600" dirty="0">
              <a:solidFill>
                <a:schemeClr val="tx1"/>
              </a:solidFill>
            </a:endParaRPr>
          </a:p>
        </p:txBody>
      </p:sp>
      <p:sp>
        <p:nvSpPr>
          <p:cNvPr id="58" name="Rectangle 57"/>
          <p:cNvSpPr/>
          <p:nvPr/>
        </p:nvSpPr>
        <p:spPr>
          <a:xfrm>
            <a:off x="962359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Cat</a:t>
            </a:r>
            <a:endParaRPr lang="en-IE" sz="1600" dirty="0">
              <a:solidFill>
                <a:schemeClr val="tx1"/>
              </a:solidFill>
            </a:endParaRPr>
          </a:p>
        </p:txBody>
      </p:sp>
      <p:sp>
        <p:nvSpPr>
          <p:cNvPr id="59" name="Rectangle 58"/>
          <p:cNvSpPr/>
          <p:nvPr/>
        </p:nvSpPr>
        <p:spPr>
          <a:xfrm>
            <a:off x="530311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60" name="Rectangle 59"/>
          <p:cNvSpPr/>
          <p:nvPr/>
        </p:nvSpPr>
        <p:spPr>
          <a:xfrm>
            <a:off x="638323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61" name="Rectangle 60"/>
          <p:cNvSpPr/>
          <p:nvPr/>
        </p:nvSpPr>
        <p:spPr>
          <a:xfrm>
            <a:off x="746335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62" name="Rectangle 61"/>
          <p:cNvSpPr/>
          <p:nvPr/>
        </p:nvSpPr>
        <p:spPr>
          <a:xfrm>
            <a:off x="854347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63" name="Rectangle 62"/>
          <p:cNvSpPr/>
          <p:nvPr/>
        </p:nvSpPr>
        <p:spPr>
          <a:xfrm>
            <a:off x="962359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Tree>
    <p:extLst>
      <p:ext uri="{BB962C8B-B14F-4D97-AF65-F5344CB8AC3E}">
        <p14:creationId xmlns:p14="http://schemas.microsoft.com/office/powerpoint/2010/main" val="3900818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If we want to add one to a variable:</a:t>
            </a:r>
          </a:p>
          <a:p>
            <a:endParaRPr lang="en-IE" dirty="0"/>
          </a:p>
          <a:p>
            <a:pPr marL="0" indent="0" algn="ctr">
              <a:buNone/>
            </a:pPr>
            <a:r>
              <a:rPr lang="en-IE" sz="3600" dirty="0" smtClean="0">
                <a:latin typeface="Courier New" panose="02070309020205020404" pitchFamily="49" charset="0"/>
                <a:cs typeface="Courier New" panose="02070309020205020404" pitchFamily="49" charset="0"/>
              </a:rPr>
              <a:t>x &lt;- x + 1;</a:t>
            </a:r>
          </a:p>
          <a:p>
            <a:pPr marL="0" indent="0" algn="ctr">
              <a:buNone/>
            </a:pPr>
            <a:endParaRPr lang="en-IE" sz="3600" dirty="0" smtClean="0"/>
          </a:p>
          <a:p>
            <a:pPr marL="0" indent="0">
              <a:buNone/>
            </a:pPr>
            <a:r>
              <a:rPr lang="en-IE" dirty="0"/>
              <a:t>m</a:t>
            </a:r>
            <a:r>
              <a:rPr lang="en-IE" dirty="0" smtClean="0"/>
              <a:t>eans “increment X” </a:t>
            </a:r>
          </a:p>
          <a:p>
            <a:pPr marL="0" indent="0">
              <a:buNone/>
            </a:pPr>
            <a:r>
              <a:rPr lang="en-IE" dirty="0"/>
              <a:t> </a:t>
            </a:r>
            <a:r>
              <a:rPr lang="en-IE" dirty="0" smtClean="0"/>
              <a:t>       or “X is incremented by 1”</a:t>
            </a:r>
          </a:p>
        </p:txBody>
      </p:sp>
      <p:sp>
        <p:nvSpPr>
          <p:cNvPr id="4" name="Flowchart: Magnetic Disk 3"/>
          <p:cNvSpPr/>
          <p:nvPr/>
        </p:nvSpPr>
        <p:spPr>
          <a:xfrm>
            <a:off x="10655397" y="5229200"/>
            <a:ext cx="1247976"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X</a:t>
            </a:r>
            <a:r>
              <a:rPr lang="en-IE" sz="1400" dirty="0" smtClean="0">
                <a:solidFill>
                  <a:schemeClr val="tx1"/>
                </a:solidFill>
              </a:rPr>
              <a:t>(new)</a:t>
            </a:r>
            <a:endParaRPr lang="en-IE" sz="1400" dirty="0">
              <a:solidFill>
                <a:schemeClr val="tx1"/>
              </a:solidFill>
            </a:endParaRPr>
          </a:p>
        </p:txBody>
      </p:sp>
      <p:sp>
        <p:nvSpPr>
          <p:cNvPr id="5" name="Rectangle 4"/>
          <p:cNvSpPr/>
          <p:nvPr/>
        </p:nvSpPr>
        <p:spPr>
          <a:xfrm>
            <a:off x="10871532" y="5013176"/>
            <a:ext cx="767985"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Flowchart: Magnetic Disk 5"/>
          <p:cNvSpPr/>
          <p:nvPr/>
        </p:nvSpPr>
        <p:spPr>
          <a:xfrm>
            <a:off x="10655397" y="4437112"/>
            <a:ext cx="1247976" cy="1224136"/>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5</a:t>
            </a:r>
            <a:endParaRPr lang="en-IE" sz="4000" dirty="0">
              <a:solidFill>
                <a:schemeClr val="tx1"/>
              </a:solidFill>
            </a:endParaRPr>
          </a:p>
        </p:txBody>
      </p:sp>
      <p:sp>
        <p:nvSpPr>
          <p:cNvPr id="7" name="Flowchart: Magnetic Disk 6"/>
          <p:cNvSpPr/>
          <p:nvPr/>
        </p:nvSpPr>
        <p:spPr>
          <a:xfrm>
            <a:off x="8687157" y="3789040"/>
            <a:ext cx="1247976"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a:solidFill>
                  <a:schemeClr val="tx1"/>
                </a:solidFill>
              </a:rPr>
              <a:t>X</a:t>
            </a:r>
            <a:r>
              <a:rPr lang="en-IE" sz="1600" dirty="0" smtClean="0">
                <a:solidFill>
                  <a:schemeClr val="tx1"/>
                </a:solidFill>
              </a:rPr>
              <a:t>(old)</a:t>
            </a:r>
            <a:endParaRPr lang="en-IE" sz="3600" dirty="0">
              <a:solidFill>
                <a:schemeClr val="tx1"/>
              </a:solidFill>
            </a:endParaRPr>
          </a:p>
        </p:txBody>
      </p:sp>
      <p:sp>
        <p:nvSpPr>
          <p:cNvPr id="8" name="Rectangle 7"/>
          <p:cNvSpPr/>
          <p:nvPr/>
        </p:nvSpPr>
        <p:spPr>
          <a:xfrm>
            <a:off x="8903292" y="3573016"/>
            <a:ext cx="767985"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Flowchart: Magnetic Disk 8"/>
          <p:cNvSpPr/>
          <p:nvPr/>
        </p:nvSpPr>
        <p:spPr>
          <a:xfrm>
            <a:off x="8687157" y="3068960"/>
            <a:ext cx="1247976" cy="1224136"/>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4</a:t>
            </a:r>
            <a:endParaRPr lang="en-IE" sz="4000" dirty="0">
              <a:solidFill>
                <a:schemeClr val="tx1"/>
              </a:solidFill>
            </a:endParaRPr>
          </a:p>
        </p:txBody>
      </p:sp>
      <p:sp>
        <p:nvSpPr>
          <p:cNvPr id="10" name="Bent Arrow 9"/>
          <p:cNvSpPr/>
          <p:nvPr/>
        </p:nvSpPr>
        <p:spPr>
          <a:xfrm rot="5400000">
            <a:off x="10175350" y="3885132"/>
            <a:ext cx="864096" cy="1247976"/>
          </a:xfrm>
          <a:prstGeom prst="ben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2" name="Rounded Rectangle 11"/>
          <p:cNvSpPr/>
          <p:nvPr/>
        </p:nvSpPr>
        <p:spPr>
          <a:xfrm>
            <a:off x="10871532" y="4077072"/>
            <a:ext cx="767985" cy="4320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solidFill>
                  <a:schemeClr val="tx1"/>
                </a:solidFill>
              </a:rPr>
              <a:t>+1</a:t>
            </a:r>
            <a:endParaRPr lang="en-IE" b="1" dirty="0">
              <a:solidFill>
                <a:schemeClr val="tx1"/>
              </a:solidFill>
            </a:endParaRPr>
          </a:p>
        </p:txBody>
      </p:sp>
    </p:spTree>
    <p:extLst>
      <p:ext uri="{BB962C8B-B14F-4D97-AF65-F5344CB8AC3E}">
        <p14:creationId xmlns:p14="http://schemas.microsoft.com/office/powerpoint/2010/main" val="3435017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a:t>
            </a:r>
            <a:r>
              <a:rPr lang="en-IE" dirty="0" err="1" smtClean="0"/>
              <a:t>booleans</a:t>
            </a:r>
            <a:r>
              <a:rPr lang="en-IE" dirty="0" smtClean="0"/>
              <a:t>:</a:t>
            </a:r>
          </a:p>
        </p:txBody>
      </p:sp>
    </p:spTree>
    <p:extLst>
      <p:ext uri="{BB962C8B-B14F-4D97-AF65-F5344CB8AC3E}">
        <p14:creationId xmlns:p14="http://schemas.microsoft.com/office/powerpoint/2010/main" val="9693997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Arrays</a:t>
            </a:r>
            <a:endParaRPr lang="en-IE" dirty="0"/>
          </a:p>
        </p:txBody>
      </p:sp>
      <p:sp>
        <p:nvSpPr>
          <p:cNvPr id="5" name="Content Placeholder 4"/>
          <p:cNvSpPr>
            <a:spLocks noGrp="1"/>
          </p:cNvSpPr>
          <p:nvPr>
            <p:ph idx="1"/>
          </p:nvPr>
        </p:nvSpPr>
        <p:spPr/>
        <p:txBody>
          <a:bodyPr>
            <a:normAutofit/>
          </a:bodyPr>
          <a:lstStyle/>
          <a:p>
            <a:r>
              <a:rPr lang="en-IE" dirty="0" smtClean="0"/>
              <a:t>We can also have an array of </a:t>
            </a:r>
            <a:r>
              <a:rPr lang="en-IE" dirty="0" err="1" smtClean="0"/>
              <a:t>booleans</a:t>
            </a:r>
            <a:r>
              <a:rPr lang="en-IE" dirty="0" smtClean="0"/>
              <a:t>:</a:t>
            </a:r>
          </a:p>
        </p:txBody>
      </p:sp>
      <p:sp>
        <p:nvSpPr>
          <p:cNvPr id="6" name="Rectangle 5"/>
          <p:cNvSpPr/>
          <p:nvPr/>
        </p:nvSpPr>
        <p:spPr>
          <a:xfrm>
            <a:off x="206275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smtClean="0">
                <a:solidFill>
                  <a:schemeClr val="tx1"/>
                </a:solidFill>
              </a:rPr>
              <a:t>TRUE</a:t>
            </a:r>
            <a:endParaRPr lang="en-IE" sz="2800" dirty="0">
              <a:solidFill>
                <a:schemeClr val="tx1"/>
              </a:solidFill>
            </a:endParaRPr>
          </a:p>
        </p:txBody>
      </p:sp>
      <p:sp>
        <p:nvSpPr>
          <p:cNvPr id="17" name="Rectangle 16"/>
          <p:cNvSpPr/>
          <p:nvPr/>
        </p:nvSpPr>
        <p:spPr>
          <a:xfrm>
            <a:off x="206275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27" name="Rectangle 26"/>
          <p:cNvSpPr/>
          <p:nvPr/>
        </p:nvSpPr>
        <p:spPr>
          <a:xfrm>
            <a:off x="273258" y="2492896"/>
            <a:ext cx="1705916" cy="1446550"/>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In</a:t>
            </a:r>
          </a:p>
          <a:p>
            <a:pPr algn="ctr"/>
            <a:r>
              <a:rPr lang="en-US" sz="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School</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8" name="Rectangle 27"/>
          <p:cNvSpPr/>
          <p:nvPr/>
        </p:nvSpPr>
        <p:spPr>
          <a:xfrm>
            <a:off x="314287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TRUE</a:t>
            </a:r>
            <a:endParaRPr lang="en-IE" sz="1600" dirty="0">
              <a:solidFill>
                <a:schemeClr val="tx1"/>
              </a:solidFill>
            </a:endParaRPr>
          </a:p>
        </p:txBody>
      </p:sp>
      <p:sp>
        <p:nvSpPr>
          <p:cNvPr id="35" name="Rectangle 34"/>
          <p:cNvSpPr/>
          <p:nvPr/>
        </p:nvSpPr>
        <p:spPr>
          <a:xfrm>
            <a:off x="314287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2" name="Rectangle 41"/>
          <p:cNvSpPr/>
          <p:nvPr/>
        </p:nvSpPr>
        <p:spPr>
          <a:xfrm>
            <a:off x="422299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a:solidFill>
                <a:schemeClr val="tx1"/>
              </a:solidFill>
            </a:endParaRPr>
          </a:p>
          <a:p>
            <a:pPr algn="ctr"/>
            <a:r>
              <a:rPr lang="en-IE" sz="2800" dirty="0" smtClean="0">
                <a:solidFill>
                  <a:schemeClr val="tx1"/>
                </a:solidFill>
              </a:rPr>
              <a:t>FALSE</a:t>
            </a:r>
            <a:endParaRPr lang="en-IE" sz="1600" dirty="0">
              <a:solidFill>
                <a:schemeClr val="tx1"/>
              </a:solidFill>
            </a:endParaRPr>
          </a:p>
        </p:txBody>
      </p:sp>
      <p:sp>
        <p:nvSpPr>
          <p:cNvPr id="48" name="Rectangle 47"/>
          <p:cNvSpPr/>
          <p:nvPr/>
        </p:nvSpPr>
        <p:spPr>
          <a:xfrm>
            <a:off x="422299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54" name="Rectangle 53"/>
          <p:cNvSpPr/>
          <p:nvPr/>
        </p:nvSpPr>
        <p:spPr>
          <a:xfrm>
            <a:off x="530311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2800" dirty="0">
                <a:solidFill>
                  <a:schemeClr val="tx1"/>
                </a:solidFill>
              </a:rPr>
              <a:t>TRUE</a:t>
            </a:r>
            <a:endParaRPr lang="en-IE" sz="1600" dirty="0">
              <a:solidFill>
                <a:schemeClr val="tx1"/>
              </a:solidFill>
            </a:endParaRPr>
          </a:p>
        </p:txBody>
      </p:sp>
      <p:sp>
        <p:nvSpPr>
          <p:cNvPr id="55" name="Rectangle 54"/>
          <p:cNvSpPr/>
          <p:nvPr/>
        </p:nvSpPr>
        <p:spPr>
          <a:xfrm>
            <a:off x="638323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FALSE</a:t>
            </a:r>
            <a:endParaRPr lang="en-IE" sz="1600" dirty="0">
              <a:solidFill>
                <a:schemeClr val="tx1"/>
              </a:solidFill>
            </a:endParaRPr>
          </a:p>
        </p:txBody>
      </p:sp>
      <p:sp>
        <p:nvSpPr>
          <p:cNvPr id="56" name="Rectangle 55"/>
          <p:cNvSpPr/>
          <p:nvPr/>
        </p:nvSpPr>
        <p:spPr>
          <a:xfrm>
            <a:off x="746335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TRUE</a:t>
            </a:r>
            <a:endParaRPr lang="en-IE" sz="1600" dirty="0">
              <a:solidFill>
                <a:schemeClr val="tx1"/>
              </a:solidFill>
            </a:endParaRPr>
          </a:p>
        </p:txBody>
      </p:sp>
      <p:sp>
        <p:nvSpPr>
          <p:cNvPr id="57" name="Rectangle 56"/>
          <p:cNvSpPr/>
          <p:nvPr/>
        </p:nvSpPr>
        <p:spPr>
          <a:xfrm>
            <a:off x="854347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2800" dirty="0">
                <a:solidFill>
                  <a:schemeClr val="tx1"/>
                </a:solidFill>
              </a:rPr>
              <a:t>FALSE</a:t>
            </a:r>
            <a:endParaRPr lang="en-IE" sz="1600" dirty="0">
              <a:solidFill>
                <a:schemeClr val="tx1"/>
              </a:solidFill>
            </a:endParaRPr>
          </a:p>
        </p:txBody>
      </p:sp>
      <p:sp>
        <p:nvSpPr>
          <p:cNvPr id="58" name="Rectangle 57"/>
          <p:cNvSpPr/>
          <p:nvPr/>
        </p:nvSpPr>
        <p:spPr>
          <a:xfrm>
            <a:off x="9623598" y="2708920"/>
            <a:ext cx="108012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800" dirty="0">
                <a:solidFill>
                  <a:schemeClr val="tx1"/>
                </a:solidFill>
              </a:rPr>
              <a:t>FALSE</a:t>
            </a:r>
            <a:endParaRPr lang="en-IE" sz="1600" dirty="0">
              <a:solidFill>
                <a:schemeClr val="tx1"/>
              </a:solidFill>
            </a:endParaRPr>
          </a:p>
        </p:txBody>
      </p:sp>
      <p:sp>
        <p:nvSpPr>
          <p:cNvPr id="59" name="Rectangle 58"/>
          <p:cNvSpPr/>
          <p:nvPr/>
        </p:nvSpPr>
        <p:spPr>
          <a:xfrm>
            <a:off x="530311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60" name="Rectangle 59"/>
          <p:cNvSpPr/>
          <p:nvPr/>
        </p:nvSpPr>
        <p:spPr>
          <a:xfrm>
            <a:off x="638323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61" name="Rectangle 60"/>
          <p:cNvSpPr/>
          <p:nvPr/>
        </p:nvSpPr>
        <p:spPr>
          <a:xfrm>
            <a:off x="746335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62" name="Rectangle 61"/>
          <p:cNvSpPr/>
          <p:nvPr/>
        </p:nvSpPr>
        <p:spPr>
          <a:xfrm>
            <a:off x="854347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63" name="Rectangle 62"/>
          <p:cNvSpPr/>
          <p:nvPr/>
        </p:nvSpPr>
        <p:spPr>
          <a:xfrm>
            <a:off x="9623598" y="2708920"/>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Tree>
    <p:extLst>
      <p:ext uri="{BB962C8B-B14F-4D97-AF65-F5344CB8AC3E}">
        <p14:creationId xmlns:p14="http://schemas.microsoft.com/office/powerpoint/2010/main" val="115331902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5" name="Content Placeholder 4"/>
          <p:cNvSpPr>
            <a:spLocks noGrp="1"/>
          </p:cNvSpPr>
          <p:nvPr>
            <p:ph idx="1"/>
          </p:nvPr>
        </p:nvSpPr>
        <p:spPr/>
        <p:txBody>
          <a:bodyPr>
            <a:normAutofit/>
          </a:bodyPr>
          <a:lstStyle/>
          <a:p>
            <a:r>
              <a:rPr lang="en-IE" dirty="0" smtClean="0"/>
              <a:t>This is a SEQUENTIAL SEARCH.</a:t>
            </a:r>
          </a:p>
          <a:p>
            <a:endParaRPr lang="en-IE" dirty="0"/>
          </a:p>
          <a:p>
            <a:r>
              <a:rPr lang="en-IE" dirty="0" smtClean="0"/>
              <a:t>If the array is 40 characters long, it will take 40 checks to </a:t>
            </a:r>
            <a:r>
              <a:rPr lang="en-IE" dirty="0"/>
              <a:t>complete. If the array is </a:t>
            </a:r>
            <a:r>
              <a:rPr lang="en-IE" dirty="0" smtClean="0"/>
              <a:t>1000 </a:t>
            </a:r>
            <a:r>
              <a:rPr lang="en-IE" dirty="0"/>
              <a:t>characters long, it will take </a:t>
            </a:r>
            <a:r>
              <a:rPr lang="en-IE" dirty="0" smtClean="0"/>
              <a:t>1000 </a:t>
            </a:r>
            <a:r>
              <a:rPr lang="en-IE" dirty="0"/>
              <a:t>checks to complete.</a:t>
            </a:r>
          </a:p>
          <a:p>
            <a:endParaRPr lang="en-IE" dirty="0" smtClean="0"/>
          </a:p>
        </p:txBody>
      </p:sp>
    </p:spTree>
    <p:extLst>
      <p:ext uri="{BB962C8B-B14F-4D97-AF65-F5344CB8AC3E}">
        <p14:creationId xmlns:p14="http://schemas.microsoft.com/office/powerpoint/2010/main" val="252873765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2492896"/>
            <a:ext cx="9576313" cy="360040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fontScale="92500" lnSpcReduction="20000"/>
          </a:bodyPr>
          <a:lstStyle/>
          <a:p>
            <a:r>
              <a:rPr lang="en-IE" dirty="0" smtClean="0"/>
              <a:t>Here’s how we could do it:</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SequentialSearch</a:t>
            </a:r>
            <a:r>
              <a:rPr lang="en-IE" sz="2800" dirty="0" smtClean="0">
                <a:latin typeface="Courier New" pitchFamily="49" charset="0"/>
                <a:cs typeface="Courier New" pitchFamily="49" charset="0"/>
              </a:rPr>
              <a:t>:</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integer </a:t>
            </a:r>
            <a:r>
              <a:rPr lang="en-IE" sz="2800" dirty="0" err="1" smtClean="0">
                <a:latin typeface="Courier New" pitchFamily="49" charset="0"/>
                <a:cs typeface="Courier New" pitchFamily="49" charset="0"/>
              </a:rPr>
              <a:t>SearchValue</a:t>
            </a:r>
            <a:r>
              <a:rPr lang="en-IE" sz="2800" dirty="0" smtClean="0">
                <a:latin typeface="Courier New" pitchFamily="49" charset="0"/>
                <a:cs typeface="Courier New" pitchFamily="49" charset="0"/>
              </a:rPr>
              <a: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18;</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integer </a:t>
            </a:r>
            <a:r>
              <a:rPr lang="en-IE" sz="2800" dirty="0" err="1" smtClean="0">
                <a:latin typeface="Courier New" pitchFamily="49" charset="0"/>
                <a:cs typeface="Courier New" pitchFamily="49" charset="0"/>
              </a:rPr>
              <a:t>ArraySize</a:t>
            </a:r>
            <a:r>
              <a:rPr lang="en-IE" sz="2800" dirty="0">
                <a:latin typeface="Courier New" pitchFamily="49" charset="0"/>
                <a:cs typeface="Courier New" pitchFamily="49" charset="0"/>
              </a:rPr>
              <a:t> &lt;-</a:t>
            </a:r>
            <a:r>
              <a:rPr lang="en-IE" sz="2800" dirty="0" smtClean="0">
                <a:latin typeface="Courier New" pitchFamily="49" charset="0"/>
                <a:cs typeface="Courier New" pitchFamily="49" charset="0"/>
              </a:rPr>
              <a:t> 40;</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0</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Age[N] = </a:t>
            </a:r>
            <a:r>
              <a:rPr lang="en-IE" sz="2800" dirty="0" err="1" smtClean="0">
                <a:latin typeface="Courier New" pitchFamily="49" charset="0"/>
                <a:cs typeface="Courier New" pitchFamily="49" charset="0"/>
              </a:rPr>
              <a:t>SearchValue</a:t>
            </a:r>
            <a:endParaRPr lang="en-IE" sz="2800" dirty="0" smtClean="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PRINT </a:t>
            </a:r>
            <a:r>
              <a:rPr lang="en-IE" sz="2800" dirty="0" smtClean="0">
                <a:latin typeface="Courier New" pitchFamily="49" charset="0"/>
                <a:cs typeface="Courier New" pitchFamily="49" charset="0"/>
              </a:rPr>
              <a:t>“User “ N “is 18”;</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ENDIF;</a:t>
            </a:r>
            <a:endParaRPr lang="en-IE" sz="2800" b="1"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ENDFOR;</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a:t>Searching: Sequential Search</a:t>
            </a:r>
            <a:endParaRPr lang="en-IE" dirty="0"/>
          </a:p>
        </p:txBody>
      </p:sp>
    </p:spTree>
    <p:extLst>
      <p:ext uri="{BB962C8B-B14F-4D97-AF65-F5344CB8AC3E}">
        <p14:creationId xmlns:p14="http://schemas.microsoft.com/office/powerpoint/2010/main" val="377914810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smtClean="0"/>
              <a:t>If the data is sorted, we can do a BINARY SEARCH</a:t>
            </a:r>
          </a:p>
        </p:txBody>
      </p:sp>
    </p:spTree>
    <p:extLst>
      <p:ext uri="{BB962C8B-B14F-4D97-AF65-F5344CB8AC3E}">
        <p14:creationId xmlns:p14="http://schemas.microsoft.com/office/powerpoint/2010/main" val="205194043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smtClean="0"/>
              <a:t>If the data is sorted, we can do a BINARY SEARCH</a:t>
            </a:r>
          </a:p>
        </p:txBody>
      </p:sp>
      <p:sp>
        <p:nvSpPr>
          <p:cNvPr id="4" name="Rectangle 3"/>
          <p:cNvSpPr/>
          <p:nvPr/>
        </p:nvSpPr>
        <p:spPr>
          <a:xfrm>
            <a:off x="1486694" y="2924944"/>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7" name="Rectangle 6"/>
          <p:cNvSpPr/>
          <p:nvPr/>
        </p:nvSpPr>
        <p:spPr>
          <a:xfrm>
            <a:off x="220677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8" name="Rectangle 7"/>
          <p:cNvSpPr/>
          <p:nvPr/>
        </p:nvSpPr>
        <p:spPr>
          <a:xfrm>
            <a:off x="292685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9" name="Rectangle 8"/>
          <p:cNvSpPr/>
          <p:nvPr/>
        </p:nvSpPr>
        <p:spPr>
          <a:xfrm>
            <a:off x="364693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10" name="Rectangle 9"/>
          <p:cNvSpPr/>
          <p:nvPr/>
        </p:nvSpPr>
        <p:spPr>
          <a:xfrm>
            <a:off x="436701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11" name="Rectangle 10"/>
          <p:cNvSpPr/>
          <p:nvPr/>
        </p:nvSpPr>
        <p:spPr>
          <a:xfrm>
            <a:off x="508709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12" name="Rectangle 11"/>
          <p:cNvSpPr/>
          <p:nvPr/>
        </p:nvSpPr>
        <p:spPr>
          <a:xfrm>
            <a:off x="580717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13" name="Rectangle 12"/>
          <p:cNvSpPr/>
          <p:nvPr/>
        </p:nvSpPr>
        <p:spPr>
          <a:xfrm>
            <a:off x="1048769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82</a:t>
            </a:r>
            <a:endParaRPr lang="en-IE" dirty="0">
              <a:solidFill>
                <a:schemeClr val="tx1"/>
              </a:solidFill>
            </a:endParaRPr>
          </a:p>
        </p:txBody>
      </p:sp>
      <p:sp>
        <p:nvSpPr>
          <p:cNvPr id="14" name="Rectangle 13"/>
          <p:cNvSpPr/>
          <p:nvPr/>
        </p:nvSpPr>
        <p:spPr>
          <a:xfrm>
            <a:off x="652725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43</a:t>
            </a:r>
            <a:endParaRPr lang="en-IE" dirty="0">
              <a:solidFill>
                <a:schemeClr val="tx1"/>
              </a:solidFill>
            </a:endParaRPr>
          </a:p>
        </p:txBody>
      </p:sp>
      <p:sp>
        <p:nvSpPr>
          <p:cNvPr id="15" name="Rectangle 14"/>
          <p:cNvSpPr/>
          <p:nvPr/>
        </p:nvSpPr>
        <p:spPr>
          <a:xfrm>
            <a:off x="7247334" y="2924944"/>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smtClean="0">
                <a:solidFill>
                  <a:schemeClr val="tx1"/>
                </a:solidFill>
              </a:rPr>
              <a:t>……..…</a:t>
            </a:r>
            <a:endParaRPr lang="en-IE" dirty="0">
              <a:solidFill>
                <a:schemeClr val="tx1"/>
              </a:solidFill>
            </a:endParaRPr>
          </a:p>
        </p:txBody>
      </p:sp>
      <p:sp>
        <p:nvSpPr>
          <p:cNvPr id="16" name="Rectangle 15"/>
          <p:cNvSpPr/>
          <p:nvPr/>
        </p:nvSpPr>
        <p:spPr>
          <a:xfrm>
            <a:off x="976761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78</a:t>
            </a:r>
            <a:endParaRPr lang="en-IE" dirty="0">
              <a:solidFill>
                <a:schemeClr val="tx1"/>
              </a:solidFill>
            </a:endParaRPr>
          </a:p>
        </p:txBody>
      </p:sp>
      <p:sp>
        <p:nvSpPr>
          <p:cNvPr id="17" name="Rectangle 16"/>
          <p:cNvSpPr/>
          <p:nvPr/>
        </p:nvSpPr>
        <p:spPr>
          <a:xfrm>
            <a:off x="148669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18" name="Rectangle 17"/>
          <p:cNvSpPr/>
          <p:nvPr/>
        </p:nvSpPr>
        <p:spPr>
          <a:xfrm>
            <a:off x="220677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19" name="Rectangle 18"/>
          <p:cNvSpPr/>
          <p:nvPr/>
        </p:nvSpPr>
        <p:spPr>
          <a:xfrm>
            <a:off x="292685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20" name="Rectangle 19"/>
          <p:cNvSpPr/>
          <p:nvPr/>
        </p:nvSpPr>
        <p:spPr>
          <a:xfrm>
            <a:off x="364693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21" name="Rectangle 20"/>
          <p:cNvSpPr/>
          <p:nvPr/>
        </p:nvSpPr>
        <p:spPr>
          <a:xfrm>
            <a:off x="436701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22" name="Rectangle 21"/>
          <p:cNvSpPr/>
          <p:nvPr/>
        </p:nvSpPr>
        <p:spPr>
          <a:xfrm>
            <a:off x="508709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23" name="Rectangle 22"/>
          <p:cNvSpPr/>
          <p:nvPr/>
        </p:nvSpPr>
        <p:spPr>
          <a:xfrm>
            <a:off x="580717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24" name="Rectangle 23"/>
          <p:cNvSpPr/>
          <p:nvPr/>
        </p:nvSpPr>
        <p:spPr>
          <a:xfrm>
            <a:off x="652725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25" name="Rectangle 24"/>
          <p:cNvSpPr/>
          <p:nvPr/>
        </p:nvSpPr>
        <p:spPr>
          <a:xfrm>
            <a:off x="9767614" y="2924944"/>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38</a:t>
            </a:r>
            <a:endParaRPr lang="en-IE" sz="1200" dirty="0">
              <a:solidFill>
                <a:schemeClr val="tx1"/>
              </a:solidFill>
            </a:endParaRPr>
          </a:p>
        </p:txBody>
      </p:sp>
      <p:sp>
        <p:nvSpPr>
          <p:cNvPr id="26" name="Rectangle 25"/>
          <p:cNvSpPr/>
          <p:nvPr/>
        </p:nvSpPr>
        <p:spPr>
          <a:xfrm>
            <a:off x="10487694" y="2924944"/>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39</a:t>
            </a:r>
            <a:endParaRPr lang="en-IE" sz="1200" dirty="0">
              <a:solidFill>
                <a:schemeClr val="tx1"/>
              </a:solidFill>
            </a:endParaRPr>
          </a:p>
        </p:txBody>
      </p:sp>
      <p:sp>
        <p:nvSpPr>
          <p:cNvPr id="27" name="Rectangle 26"/>
          <p:cNvSpPr/>
          <p:nvPr/>
        </p:nvSpPr>
        <p:spPr>
          <a:xfrm>
            <a:off x="334566" y="3019599"/>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143160563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smtClean="0"/>
              <a:t>If the data is sorted, we can do a BINARY SEARCH</a:t>
            </a:r>
          </a:p>
          <a:p>
            <a:endParaRPr lang="en-IE" dirty="0"/>
          </a:p>
          <a:p>
            <a:r>
              <a:rPr lang="en-IE" dirty="0" smtClean="0"/>
              <a:t>This means we jump to the middle of the array, if the value being searched for is less than the middle value, all we have to do is search the first half of that array. </a:t>
            </a:r>
          </a:p>
          <a:p>
            <a:endParaRPr lang="en-IE" dirty="0" smtClean="0"/>
          </a:p>
          <a:p>
            <a:r>
              <a:rPr lang="en-IE" dirty="0" smtClean="0"/>
              <a:t>We search the first half of the array in the same way, jumping to the middle of it, and repeat this.</a:t>
            </a:r>
          </a:p>
        </p:txBody>
      </p:sp>
    </p:spTree>
    <p:extLst>
      <p:ext uri="{BB962C8B-B14F-4D97-AF65-F5344CB8AC3E}">
        <p14:creationId xmlns:p14="http://schemas.microsoft.com/office/powerpoint/2010/main" val="26825258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smtClean="0"/>
              <a:t>The BINARY SEARCH just takes five checks to find the right value in an array of 40 elements. For an array of 1000 elements it will take 11 checks. </a:t>
            </a:r>
          </a:p>
          <a:p>
            <a:endParaRPr lang="en-IE" dirty="0"/>
          </a:p>
          <a:p>
            <a:r>
              <a:rPr lang="en-IE" dirty="0" smtClean="0"/>
              <a:t>This is much faster than if we searched through all the values.</a:t>
            </a:r>
          </a:p>
        </p:txBody>
      </p:sp>
    </p:spTree>
    <p:extLst>
      <p:ext uri="{BB962C8B-B14F-4D97-AF65-F5344CB8AC3E}">
        <p14:creationId xmlns:p14="http://schemas.microsoft.com/office/powerpoint/2010/main" val="277245734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91301" y="1772816"/>
            <a:ext cx="9576313" cy="475252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196753"/>
            <a:ext cx="10971372" cy="5500318"/>
          </a:xfrm>
        </p:spPr>
        <p:txBody>
          <a:bodyPr>
            <a:normAutofit fontScale="70000" lnSpcReduction="20000"/>
          </a:bodyPr>
          <a:lstStyle/>
          <a:p>
            <a:r>
              <a:rPr lang="en-IE" dirty="0"/>
              <a:t>If the data is sorted, we can do a BINARY </a:t>
            </a:r>
            <a:r>
              <a:rPr lang="en-IE" dirty="0" smtClean="0"/>
              <a:t>SEARCH</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BinarySearch</a:t>
            </a:r>
            <a:r>
              <a:rPr lang="en-IE" sz="2800" dirty="0" smtClean="0">
                <a:latin typeface="Courier New" pitchFamily="49" charset="0"/>
                <a:cs typeface="Courier New" pitchFamily="49" charset="0"/>
              </a:rPr>
              <a:t>:</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integer First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0;</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integer Last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40;</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boolean</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IsFound</a:t>
            </a:r>
            <a:r>
              <a:rPr lang="en-IE" sz="2800" dirty="0" smtClean="0">
                <a:latin typeface="Courier New" pitchFamily="49" charset="0"/>
                <a:cs typeface="Courier New" pitchFamily="49" charset="0"/>
              </a:rPr>
              <a:t> &lt;- FALSE;</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WHILE </a:t>
            </a:r>
            <a:r>
              <a:rPr lang="en-IE" sz="2800" dirty="0" smtClean="0">
                <a:latin typeface="Courier New" pitchFamily="49" charset="0"/>
                <a:cs typeface="Courier New" pitchFamily="49" charset="0"/>
              </a:rPr>
              <a:t>First &lt;= Last</a:t>
            </a:r>
            <a:r>
              <a:rPr lang="en-IE" sz="2800" b="1" dirty="0" smtClean="0">
                <a:latin typeface="Courier New" pitchFamily="49" charset="0"/>
                <a:cs typeface="Courier New" pitchFamily="49" charset="0"/>
              </a:rPr>
              <a:t> AND </a:t>
            </a:r>
            <a:r>
              <a:rPr lang="en-IE" sz="2800" dirty="0" err="1" smtClean="0">
                <a:latin typeface="Courier New" pitchFamily="49" charset="0"/>
                <a:cs typeface="Courier New" pitchFamily="49" charset="0"/>
              </a:rPr>
              <a:t>IsFound</a:t>
            </a:r>
            <a:r>
              <a:rPr lang="en-IE" sz="2800" dirty="0" smtClean="0">
                <a:latin typeface="Courier New" pitchFamily="49" charset="0"/>
                <a:cs typeface="Courier New" pitchFamily="49" charset="0"/>
              </a:rPr>
              <a:t> = FALSE</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smtClean="0">
                <a:latin typeface="Courier New" pitchFamily="49" charset="0"/>
                <a:cs typeface="Courier New" pitchFamily="49" charset="0"/>
              </a:rPr>
              <a:t>  Index = (First + Last)/2;</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Age[Index] = </a:t>
            </a:r>
            <a:r>
              <a:rPr lang="en-IE" sz="2800" dirty="0" err="1" smtClean="0">
                <a:latin typeface="Courier New" pitchFamily="49" charset="0"/>
                <a:cs typeface="Courier New" pitchFamily="49" charset="0"/>
              </a:rPr>
              <a:t>SearchValue</a:t>
            </a:r>
            <a:endParaRPr lang="en-IE" sz="2800" dirty="0" smtClean="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a:t>
            </a:r>
            <a:r>
              <a:rPr lang="en-IE" sz="2800" dirty="0" err="1">
                <a:latin typeface="Courier New" pitchFamily="49" charset="0"/>
                <a:cs typeface="Courier New" pitchFamily="49" charset="0"/>
              </a:rPr>
              <a:t>IsFound</a:t>
            </a:r>
            <a:r>
              <a:rPr lang="en-IE" sz="2800" dirty="0">
                <a:latin typeface="Courier New" pitchFamily="49" charset="0"/>
                <a:cs typeface="Courier New" pitchFamily="49" charset="0"/>
              </a:rPr>
              <a:t> &lt;- </a:t>
            </a:r>
            <a:r>
              <a:rPr lang="en-IE" sz="2800" dirty="0" smtClean="0">
                <a:latin typeface="Courier New" pitchFamily="49" charset="0"/>
                <a:cs typeface="Courier New" pitchFamily="49" charset="0"/>
              </a:rPr>
              <a:t>TRUE;</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ELSE </a:t>
            </a:r>
            <a:r>
              <a:rPr lang="en-IE" sz="2800" b="1" dirty="0">
                <a:latin typeface="Courier New" pitchFamily="49" charset="0"/>
                <a:cs typeface="Courier New" pitchFamily="49" charset="0"/>
              </a:rPr>
              <a:t>IF</a:t>
            </a:r>
            <a:r>
              <a:rPr lang="en-IE" sz="2800" dirty="0">
                <a:latin typeface="Courier New" pitchFamily="49" charset="0"/>
                <a:cs typeface="Courier New" pitchFamily="49" charset="0"/>
              </a:rPr>
              <a:t> Age[Index] &gt;</a:t>
            </a:r>
            <a:r>
              <a:rPr lang="en-IE" sz="2800" dirty="0" smtClean="0">
                <a:latin typeface="Courier New" pitchFamily="49" charset="0"/>
                <a:cs typeface="Courier New" pitchFamily="49" charset="0"/>
              </a:rPr>
              <a:t> </a:t>
            </a:r>
            <a:r>
              <a:rPr lang="en-IE" sz="2800" dirty="0" err="1">
                <a:latin typeface="Courier New" pitchFamily="49" charset="0"/>
                <a:cs typeface="Courier New" pitchFamily="49" charset="0"/>
              </a:rPr>
              <a:t>SearchValue</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a:t>
            </a:r>
            <a:r>
              <a:rPr lang="en-IE" sz="2800" dirty="0">
                <a:latin typeface="Courier New" pitchFamily="49" charset="0"/>
                <a:cs typeface="Courier New" pitchFamily="49" charset="0"/>
              </a:rPr>
              <a:t>Last &lt;- </a:t>
            </a:r>
            <a:r>
              <a:rPr lang="en-IE" sz="2800" dirty="0" smtClean="0">
                <a:latin typeface="Courier New" pitchFamily="49" charset="0"/>
                <a:cs typeface="Courier New" pitchFamily="49" charset="0"/>
              </a:rPr>
              <a:t>Index-1;</a:t>
            </a:r>
          </a:p>
          <a:p>
            <a:pPr>
              <a:buNone/>
            </a:pP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ELSE </a:t>
            </a:r>
            <a:r>
              <a:rPr lang="en-IE" sz="2800" dirty="0" smtClean="0">
                <a:latin typeface="Courier New" pitchFamily="49" charset="0"/>
                <a:cs typeface="Courier New" pitchFamily="49" charset="0"/>
              </a:rPr>
              <a:t>First </a:t>
            </a:r>
            <a:r>
              <a:rPr lang="en-IE" sz="2800" dirty="0">
                <a:latin typeface="Courier New" pitchFamily="49" charset="0"/>
                <a:cs typeface="Courier New" pitchFamily="49" charset="0"/>
              </a:rPr>
              <a:t>&lt;- </a:t>
            </a:r>
            <a:r>
              <a:rPr lang="en-IE" sz="2800" dirty="0" smtClean="0">
                <a:latin typeface="Courier New" pitchFamily="49" charset="0"/>
                <a:cs typeface="Courier New" pitchFamily="49" charset="0"/>
              </a:rPr>
              <a:t>Index+1;</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ENDIF;</a:t>
            </a:r>
            <a:endParaRPr lang="en-IE" sz="2800" b="1"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ENDIF</a:t>
            </a:r>
            <a:r>
              <a:rPr lang="en-IE" sz="2800" b="1" dirty="0">
                <a:latin typeface="Courier New" pitchFamily="49" charset="0"/>
                <a:cs typeface="Courier New" pitchFamily="49" charset="0"/>
              </a:rPr>
              <a:t>;</a:t>
            </a:r>
          </a:p>
          <a:p>
            <a:pPr>
              <a:buNone/>
            </a:pPr>
            <a:r>
              <a:rPr lang="en-IE" sz="2800" b="1" dirty="0" smtClean="0">
                <a:latin typeface="Courier New" pitchFamily="49" charset="0"/>
                <a:cs typeface="Courier New" pitchFamily="49" charset="0"/>
              </a:rPr>
              <a:t>     ENDWHILE;</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a:t>Searching: Binary Search</a:t>
            </a:r>
            <a:endParaRPr lang="en-IE" dirty="0"/>
          </a:p>
        </p:txBody>
      </p:sp>
    </p:spTree>
    <p:extLst>
      <p:ext uri="{BB962C8B-B14F-4D97-AF65-F5344CB8AC3E}">
        <p14:creationId xmlns:p14="http://schemas.microsoft.com/office/powerpoint/2010/main" val="320165213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2276872"/>
            <a:ext cx="9576313" cy="396044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fontScale="85000" lnSpcReduction="20000"/>
          </a:bodyPr>
          <a:lstStyle/>
          <a:p>
            <a:r>
              <a:rPr lang="en-IE" dirty="0" smtClean="0"/>
              <a:t>Here’s how we could do it:</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MinimumValue</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    integer </a:t>
            </a:r>
            <a:r>
              <a:rPr lang="en-IE" sz="2800" dirty="0" err="1" smtClean="0">
                <a:latin typeface="Courier New" pitchFamily="49" charset="0"/>
                <a:cs typeface="Courier New" pitchFamily="49" charset="0"/>
              </a:rPr>
              <a:t>ArraySize</a:t>
            </a:r>
            <a:r>
              <a:rPr lang="en-IE" sz="2800" dirty="0">
                <a:latin typeface="Courier New" pitchFamily="49" charset="0"/>
                <a:cs typeface="Courier New" pitchFamily="49" charset="0"/>
              </a:rPr>
              <a:t> &lt;-</a:t>
            </a:r>
            <a:r>
              <a:rPr lang="en-IE" sz="2800" dirty="0" smtClean="0">
                <a:latin typeface="Courier New" pitchFamily="49" charset="0"/>
                <a:cs typeface="Courier New" pitchFamily="49" charset="0"/>
              </a:rPr>
              <a:t> 8;</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MinValSoFar</a:t>
            </a:r>
            <a:r>
              <a:rPr lang="en-IE" sz="2800" dirty="0" smtClean="0">
                <a:latin typeface="Courier New" pitchFamily="49" charset="0"/>
                <a:cs typeface="Courier New" pitchFamily="49" charset="0"/>
              </a:rPr>
              <a: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Age[0];</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1</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a:t>
            </a:r>
            <a:r>
              <a:rPr lang="en-IE" sz="2800" dirty="0" err="1">
                <a:latin typeface="Courier New" pitchFamily="49" charset="0"/>
                <a:cs typeface="Courier New" pitchFamily="49" charset="0"/>
              </a:rPr>
              <a:t>MinValSoFar</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&gt; Age[N]</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a:t>
            </a:r>
            <a:r>
              <a:rPr lang="en-IE" sz="2800" dirty="0" err="1" smtClean="0">
                <a:latin typeface="Courier New" pitchFamily="49" charset="0"/>
                <a:cs typeface="Courier New" pitchFamily="49" charset="0"/>
              </a:rPr>
              <a:t>MinValSoFar</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&lt;- Age[N];</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ENDIF;</a:t>
            </a:r>
            <a:endParaRPr lang="en-IE" sz="2800" b="1"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ENDFOR;</a:t>
            </a:r>
          </a:p>
          <a:p>
            <a:pPr>
              <a:buNone/>
            </a:pPr>
            <a:r>
              <a:rPr lang="en-IE" sz="2800" b="1" dirty="0" smtClean="0">
                <a:latin typeface="Courier New" pitchFamily="49" charset="0"/>
                <a:cs typeface="Courier New" pitchFamily="49" charset="0"/>
              </a:rPr>
              <a:t>PRINT </a:t>
            </a:r>
            <a:r>
              <a:rPr lang="en-IE" sz="2800" dirty="0" err="1" smtClean="0">
                <a:latin typeface="Courier New" pitchFamily="49" charset="0"/>
                <a:cs typeface="Courier New" pitchFamily="49" charset="0"/>
              </a:rPr>
              <a:t>MinValSoFar</a:t>
            </a:r>
            <a:r>
              <a:rPr lang="en-IE" sz="2800" dirty="0" smtClean="0">
                <a:latin typeface="Courier New" pitchFamily="49" charset="0"/>
                <a:cs typeface="Courier New" pitchFamily="49" charset="0"/>
              </a:rPr>
              <a:t>;</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smtClean="0"/>
              <a:t>Minimum Value in Array</a:t>
            </a:r>
            <a:endParaRPr lang="en-IE" dirty="0"/>
          </a:p>
        </p:txBody>
      </p:sp>
    </p:spTree>
    <p:extLst>
      <p:ext uri="{BB962C8B-B14F-4D97-AF65-F5344CB8AC3E}">
        <p14:creationId xmlns:p14="http://schemas.microsoft.com/office/powerpoint/2010/main" val="1791573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Variables</a:t>
            </a:r>
            <a:endParaRPr lang="en-IE" dirty="0"/>
          </a:p>
        </p:txBody>
      </p:sp>
      <p:sp>
        <p:nvSpPr>
          <p:cNvPr id="3" name="Content Placeholder 2"/>
          <p:cNvSpPr>
            <a:spLocks noGrp="1"/>
          </p:cNvSpPr>
          <p:nvPr>
            <p:ph idx="1"/>
          </p:nvPr>
        </p:nvSpPr>
        <p:spPr/>
        <p:txBody>
          <a:bodyPr/>
          <a:lstStyle/>
          <a:p>
            <a:r>
              <a:rPr lang="en-IE" dirty="0" smtClean="0"/>
              <a:t>We can create a new variable Y</a:t>
            </a:r>
          </a:p>
          <a:p>
            <a:endParaRPr lang="en-IE" dirty="0"/>
          </a:p>
          <a:p>
            <a:pPr marL="0" indent="0" algn="ctr">
              <a:buNone/>
            </a:pPr>
            <a:r>
              <a:rPr lang="en-IE" sz="3600" dirty="0">
                <a:latin typeface="Courier New" panose="02070309020205020404" pitchFamily="49" charset="0"/>
                <a:cs typeface="Courier New" panose="02070309020205020404" pitchFamily="49" charset="0"/>
              </a:rPr>
              <a:t>y</a:t>
            </a:r>
            <a:r>
              <a:rPr lang="en-IE" sz="3600" dirty="0" smtClean="0">
                <a:latin typeface="Courier New" panose="02070309020205020404" pitchFamily="49" charset="0"/>
                <a:cs typeface="Courier New" panose="02070309020205020404" pitchFamily="49" charset="0"/>
              </a:rPr>
              <a:t> &lt;- x;</a:t>
            </a:r>
          </a:p>
          <a:p>
            <a:pPr marL="0" indent="0" algn="ctr">
              <a:buNone/>
            </a:pPr>
            <a:endParaRPr lang="en-IE" sz="3600" dirty="0" smtClean="0"/>
          </a:p>
          <a:p>
            <a:pPr marL="0" indent="0">
              <a:buNone/>
            </a:pPr>
            <a:r>
              <a:rPr lang="en-IE" dirty="0"/>
              <a:t>m</a:t>
            </a:r>
            <a:r>
              <a:rPr lang="en-IE" dirty="0" smtClean="0"/>
              <a:t>eans “</a:t>
            </a:r>
            <a:r>
              <a:rPr lang="en-IE" i="1" dirty="0" smtClean="0"/>
              <a:t>Y</a:t>
            </a:r>
            <a:r>
              <a:rPr lang="en-IE" dirty="0" smtClean="0"/>
              <a:t> gets the value of </a:t>
            </a:r>
            <a:r>
              <a:rPr lang="en-IE" i="1" dirty="0" smtClean="0"/>
              <a:t>X</a:t>
            </a:r>
            <a:r>
              <a:rPr lang="en-IE" dirty="0" smtClean="0"/>
              <a:t>” </a:t>
            </a:r>
          </a:p>
          <a:p>
            <a:pPr marL="0" indent="0">
              <a:buNone/>
            </a:pPr>
            <a:r>
              <a:rPr lang="en-IE" dirty="0"/>
              <a:t> </a:t>
            </a:r>
            <a:r>
              <a:rPr lang="en-IE" dirty="0" smtClean="0"/>
              <a:t>       or “</a:t>
            </a:r>
            <a:r>
              <a:rPr lang="en-IE" i="1" dirty="0" smtClean="0"/>
              <a:t>Y</a:t>
            </a:r>
            <a:r>
              <a:rPr lang="en-IE" dirty="0" smtClean="0"/>
              <a:t> is assigned the value of </a:t>
            </a:r>
            <a:r>
              <a:rPr lang="en-IE" i="1" dirty="0" smtClean="0"/>
              <a:t>X</a:t>
            </a:r>
            <a:r>
              <a:rPr lang="en-IE" dirty="0" smtClean="0"/>
              <a:t>”</a:t>
            </a:r>
          </a:p>
        </p:txBody>
      </p:sp>
      <p:sp>
        <p:nvSpPr>
          <p:cNvPr id="12" name="Flowchart: Magnetic Disk 11"/>
          <p:cNvSpPr/>
          <p:nvPr/>
        </p:nvSpPr>
        <p:spPr>
          <a:xfrm>
            <a:off x="8015170" y="2996952"/>
            <a:ext cx="1439973"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Y</a:t>
            </a:r>
            <a:endParaRPr lang="en-IE" sz="4000" dirty="0">
              <a:solidFill>
                <a:schemeClr val="tx1"/>
              </a:solidFill>
            </a:endParaRPr>
          </a:p>
        </p:txBody>
      </p:sp>
      <p:sp>
        <p:nvSpPr>
          <p:cNvPr id="13" name="Bent Arrow 12"/>
          <p:cNvSpPr/>
          <p:nvPr/>
        </p:nvSpPr>
        <p:spPr>
          <a:xfrm rot="5400000" flipV="1">
            <a:off x="8975086" y="2036924"/>
            <a:ext cx="1008112" cy="1199977"/>
          </a:xfrm>
          <a:prstGeom prst="ben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4" name="Flowchart: Magnetic Disk 13"/>
          <p:cNvSpPr/>
          <p:nvPr/>
        </p:nvSpPr>
        <p:spPr>
          <a:xfrm>
            <a:off x="10127130" y="1844824"/>
            <a:ext cx="1247976"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tx1"/>
                </a:solidFill>
              </a:rPr>
              <a:t>X</a:t>
            </a:r>
            <a:endParaRPr lang="en-IE" sz="4000" dirty="0">
              <a:solidFill>
                <a:schemeClr val="tx1"/>
              </a:solidFill>
            </a:endParaRPr>
          </a:p>
        </p:txBody>
      </p:sp>
      <p:sp>
        <p:nvSpPr>
          <p:cNvPr id="15" name="Rectangle 14"/>
          <p:cNvSpPr/>
          <p:nvPr/>
        </p:nvSpPr>
        <p:spPr>
          <a:xfrm>
            <a:off x="10343264" y="1628800"/>
            <a:ext cx="767985"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Flowchart: Magnetic Disk 15"/>
          <p:cNvSpPr/>
          <p:nvPr/>
        </p:nvSpPr>
        <p:spPr>
          <a:xfrm>
            <a:off x="10127130" y="1124744"/>
            <a:ext cx="1247976" cy="1224136"/>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a:solidFill>
                  <a:schemeClr val="tx1"/>
                </a:solidFill>
              </a:rPr>
              <a:t>6</a:t>
            </a:r>
          </a:p>
        </p:txBody>
      </p:sp>
      <p:sp>
        <p:nvSpPr>
          <p:cNvPr id="17" name="Rectangle 16"/>
          <p:cNvSpPr/>
          <p:nvPr/>
        </p:nvSpPr>
        <p:spPr>
          <a:xfrm>
            <a:off x="8111168" y="2636912"/>
            <a:ext cx="767985"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Flowchart: Magnetic Disk 17"/>
          <p:cNvSpPr/>
          <p:nvPr/>
        </p:nvSpPr>
        <p:spPr>
          <a:xfrm>
            <a:off x="7919172" y="2348880"/>
            <a:ext cx="1247976" cy="1224136"/>
          </a:xfrm>
          <a:prstGeom prst="flowChartMagneticDis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a:solidFill>
                  <a:schemeClr val="tx1"/>
                </a:solidFill>
              </a:rPr>
              <a:t>6</a:t>
            </a:r>
          </a:p>
        </p:txBody>
      </p:sp>
    </p:spTree>
    <p:extLst>
      <p:ext uri="{BB962C8B-B14F-4D97-AF65-F5344CB8AC3E}">
        <p14:creationId xmlns:p14="http://schemas.microsoft.com/office/powerpoint/2010/main" val="37700689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2276872"/>
            <a:ext cx="9576313" cy="396044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fontScale="85000" lnSpcReduction="20000"/>
          </a:bodyPr>
          <a:lstStyle/>
          <a:p>
            <a:r>
              <a:rPr lang="en-IE" dirty="0" smtClean="0"/>
              <a:t>Here’s how we could do it:</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MaximumValue</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    integer </a:t>
            </a:r>
            <a:r>
              <a:rPr lang="en-IE" sz="2800" dirty="0" err="1" smtClean="0">
                <a:latin typeface="Courier New" pitchFamily="49" charset="0"/>
                <a:cs typeface="Courier New" pitchFamily="49" charset="0"/>
              </a:rPr>
              <a:t>ArraySize</a:t>
            </a:r>
            <a:r>
              <a:rPr lang="en-IE" sz="2800" dirty="0">
                <a:latin typeface="Courier New" pitchFamily="49" charset="0"/>
                <a:cs typeface="Courier New" pitchFamily="49" charset="0"/>
              </a:rPr>
              <a:t> &lt;-</a:t>
            </a:r>
            <a:r>
              <a:rPr lang="en-IE" sz="2800" dirty="0" smtClean="0">
                <a:latin typeface="Courier New" pitchFamily="49" charset="0"/>
                <a:cs typeface="Courier New" pitchFamily="49" charset="0"/>
              </a:rPr>
              <a:t> 8;</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MaxValSoFar</a:t>
            </a:r>
            <a:r>
              <a:rPr lang="en-IE" sz="2800" dirty="0" smtClean="0">
                <a:latin typeface="Courier New" pitchFamily="49" charset="0"/>
                <a:cs typeface="Courier New" pitchFamily="49" charset="0"/>
              </a:rPr>
              <a: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Age[0];</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1</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IF</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MaxValSoFar</a:t>
            </a:r>
            <a:r>
              <a:rPr lang="en-IE" sz="2800" dirty="0" smtClean="0">
                <a:latin typeface="Courier New" pitchFamily="49" charset="0"/>
                <a:cs typeface="Courier New" pitchFamily="49" charset="0"/>
              </a:rPr>
              <a:t> &lt; Age[N]</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THEN </a:t>
            </a:r>
            <a:r>
              <a:rPr lang="en-IE" sz="2800" dirty="0" err="1" smtClean="0">
                <a:latin typeface="Courier New" pitchFamily="49" charset="0"/>
                <a:cs typeface="Courier New" pitchFamily="49" charset="0"/>
              </a:rPr>
              <a:t>MaxValSoFar</a:t>
            </a:r>
            <a:r>
              <a:rPr lang="en-IE" sz="2800" dirty="0" smtClean="0">
                <a:latin typeface="Courier New" pitchFamily="49" charset="0"/>
                <a:cs typeface="Courier New" pitchFamily="49" charset="0"/>
              </a:rPr>
              <a:t> &lt;- Age[N];</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ENDIF;</a:t>
            </a:r>
            <a:endParaRPr lang="en-IE" sz="2800" b="1"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ENDFOR;</a:t>
            </a:r>
          </a:p>
          <a:p>
            <a:pPr>
              <a:buNone/>
            </a:pPr>
            <a:r>
              <a:rPr lang="en-IE" sz="2800" b="1" dirty="0" smtClean="0">
                <a:latin typeface="Courier New" pitchFamily="49" charset="0"/>
                <a:cs typeface="Courier New" pitchFamily="49" charset="0"/>
              </a:rPr>
              <a:t>PRINT </a:t>
            </a:r>
            <a:r>
              <a:rPr lang="en-IE" sz="2800" dirty="0" err="1" smtClean="0">
                <a:latin typeface="Courier New" pitchFamily="49" charset="0"/>
                <a:cs typeface="Courier New" pitchFamily="49" charset="0"/>
              </a:rPr>
              <a:t>MaxValSoFar</a:t>
            </a:r>
            <a:r>
              <a:rPr lang="en-IE" sz="2800" dirty="0" smtClean="0">
                <a:latin typeface="Courier New" pitchFamily="49" charset="0"/>
                <a:cs typeface="Courier New" pitchFamily="49" charset="0"/>
              </a:rPr>
              <a:t>;</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smtClean="0"/>
              <a:t>Maximum Value in Array</a:t>
            </a:r>
            <a:endParaRPr lang="en-IE" dirty="0"/>
          </a:p>
        </p:txBody>
      </p:sp>
    </p:spTree>
    <p:extLst>
      <p:ext uri="{BB962C8B-B14F-4D97-AF65-F5344CB8AC3E}">
        <p14:creationId xmlns:p14="http://schemas.microsoft.com/office/powerpoint/2010/main" val="36319740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2276872"/>
            <a:ext cx="9576313" cy="396044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fontScale="92500" lnSpcReduction="10000"/>
          </a:bodyPr>
          <a:lstStyle/>
          <a:p>
            <a:r>
              <a:rPr lang="en-IE" dirty="0" smtClean="0"/>
              <a:t>Here’s how we could do it:</a:t>
            </a:r>
          </a:p>
          <a:p>
            <a:endParaRPr lang="en-IE" dirty="0" smtClean="0"/>
          </a:p>
          <a:p>
            <a:pPr>
              <a:buNone/>
            </a:pPr>
            <a:r>
              <a:rPr lang="en-IE" sz="2800" b="1" dirty="0">
                <a:latin typeface="Courier New" pitchFamily="49" charset="0"/>
                <a:cs typeface="Courier New" pitchFamily="49" charset="0"/>
              </a:rPr>
              <a:t>PROGRAM</a:t>
            </a:r>
            <a:r>
              <a:rPr lang="en-IE" sz="2800" dirty="0">
                <a:latin typeface="Courier New" pitchFamily="49" charset="0"/>
                <a:cs typeface="Courier New" pitchFamily="49" charset="0"/>
              </a:rPr>
              <a:t> </a:t>
            </a:r>
            <a:r>
              <a:rPr lang="en-IE" sz="2800" dirty="0" err="1" smtClean="0">
                <a:latin typeface="Courier New" pitchFamily="49" charset="0"/>
                <a:cs typeface="Courier New" pitchFamily="49" charset="0"/>
              </a:rPr>
              <a:t>AverageValue</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integer </a:t>
            </a:r>
            <a:r>
              <a:rPr lang="en-IE" sz="2800" dirty="0" err="1" smtClean="0">
                <a:latin typeface="Courier New" pitchFamily="49" charset="0"/>
                <a:cs typeface="Courier New" pitchFamily="49" charset="0"/>
              </a:rPr>
              <a:t>ArraySize</a:t>
            </a:r>
            <a:r>
              <a:rPr lang="en-IE" sz="2800" dirty="0">
                <a:latin typeface="Courier New" pitchFamily="49" charset="0"/>
                <a:cs typeface="Courier New" pitchFamily="49" charset="0"/>
              </a:rPr>
              <a:t> &lt;-</a:t>
            </a:r>
            <a:r>
              <a:rPr lang="en-IE" sz="2800" dirty="0" smtClean="0">
                <a:latin typeface="Courier New" pitchFamily="49" charset="0"/>
                <a:cs typeface="Courier New" pitchFamily="49" charset="0"/>
              </a:rPr>
              <a:t> 8;</a:t>
            </a:r>
          </a:p>
          <a:p>
            <a:pPr>
              <a:buNone/>
            </a:pPr>
            <a:r>
              <a:rPr lang="en-IE" sz="2800" dirty="0" smtClean="0">
                <a:latin typeface="Courier New" pitchFamily="49" charset="0"/>
                <a:cs typeface="Courier New" pitchFamily="49" charset="0"/>
              </a:rPr>
              <a:t>Integer Total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0;</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1</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 </a:t>
            </a:r>
            <a:r>
              <a:rPr lang="en-IE" sz="2800" dirty="0" smtClean="0">
                <a:latin typeface="Courier New" pitchFamily="49" charset="0"/>
                <a:cs typeface="Courier New" pitchFamily="49" charset="0"/>
              </a:rPr>
              <a:t>Total &lt;- Total + Age[N]; </a:t>
            </a:r>
          </a:p>
          <a:p>
            <a:pPr>
              <a:buNone/>
            </a:pPr>
            <a:r>
              <a:rPr lang="en-IE" sz="2800" b="1" dirty="0" smtClean="0">
                <a:latin typeface="Courier New" pitchFamily="49" charset="0"/>
                <a:cs typeface="Courier New" pitchFamily="49" charset="0"/>
              </a:rPr>
              <a:t>    ENDFOR;</a:t>
            </a:r>
          </a:p>
          <a:p>
            <a:pPr>
              <a:buNone/>
            </a:pPr>
            <a:r>
              <a:rPr lang="en-IE" sz="2800" b="1" dirty="0" smtClean="0">
                <a:latin typeface="Courier New" pitchFamily="49" charset="0"/>
                <a:cs typeface="Courier New" pitchFamily="49" charset="0"/>
              </a:rPr>
              <a:t>PRINT </a:t>
            </a:r>
            <a:r>
              <a:rPr lang="en-IE" sz="2800" dirty="0" smtClean="0">
                <a:latin typeface="Courier New" pitchFamily="49" charset="0"/>
                <a:cs typeface="Courier New" pitchFamily="49" charset="0"/>
              </a:rPr>
              <a:t>Total/</a:t>
            </a:r>
            <a:r>
              <a:rPr lang="en-IE" sz="2800" dirty="0" err="1" smtClean="0">
                <a:latin typeface="Courier New" pitchFamily="49" charset="0"/>
                <a:cs typeface="Courier New" pitchFamily="49" charset="0"/>
              </a:rPr>
              <a:t>ArraySize</a:t>
            </a:r>
            <a:r>
              <a:rPr lang="en-IE" sz="2800" dirty="0" smtClean="0">
                <a:latin typeface="Courier New" pitchFamily="49" charset="0"/>
                <a:cs typeface="Courier New" pitchFamily="49" charset="0"/>
              </a:rPr>
              <a:t>;</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a:t>Average Value in Array</a:t>
            </a:r>
            <a:endParaRPr lang="en-IE" dirty="0"/>
          </a:p>
        </p:txBody>
      </p:sp>
    </p:spTree>
    <p:extLst>
      <p:ext uri="{BB962C8B-B14F-4D97-AF65-F5344CB8AC3E}">
        <p14:creationId xmlns:p14="http://schemas.microsoft.com/office/powerpoint/2010/main" val="3964110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1988840"/>
            <a:ext cx="11448521" cy="460851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p:txBody>
          <a:bodyPr>
            <a:normAutofit fontScale="92500" lnSpcReduction="20000"/>
          </a:bodyPr>
          <a:lstStyle/>
          <a:p>
            <a:r>
              <a:rPr lang="en-IE" dirty="0" smtClean="0"/>
              <a:t>First Draft</a:t>
            </a:r>
          </a:p>
          <a:p>
            <a:pPr>
              <a:buNone/>
            </a:pPr>
            <a:r>
              <a:rPr lang="en-IE" sz="2800" b="1" dirty="0" smtClean="0">
                <a:latin typeface="Courier New" pitchFamily="49" charset="0"/>
                <a:cs typeface="Courier New" pitchFamily="49" charset="0"/>
              </a:rPr>
              <a:t>PROGRAM</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StandardDeviationValue</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integer </a:t>
            </a:r>
            <a:r>
              <a:rPr lang="en-IE" sz="2800" dirty="0" err="1" smtClean="0">
                <a:latin typeface="Courier New" pitchFamily="49" charset="0"/>
                <a:cs typeface="Courier New" pitchFamily="49" charset="0"/>
              </a:rPr>
              <a:t>ArraySize</a:t>
            </a:r>
            <a:r>
              <a:rPr lang="en-IE" sz="2800" dirty="0">
                <a:latin typeface="Courier New" pitchFamily="49" charset="0"/>
                <a:cs typeface="Courier New" pitchFamily="49" charset="0"/>
              </a:rPr>
              <a:t> &lt;-</a:t>
            </a:r>
            <a:r>
              <a:rPr lang="en-IE" sz="2800" dirty="0" smtClean="0">
                <a:latin typeface="Courier New" pitchFamily="49" charset="0"/>
                <a:cs typeface="Courier New" pitchFamily="49" charset="0"/>
              </a:rPr>
              <a:t> 8;</a:t>
            </a:r>
          </a:p>
          <a:p>
            <a:pPr>
              <a:buNone/>
            </a:pPr>
            <a:r>
              <a:rPr lang="en-IE" sz="2800" dirty="0" smtClean="0">
                <a:latin typeface="Courier New" pitchFamily="49" charset="0"/>
                <a:cs typeface="Courier New" pitchFamily="49" charset="0"/>
              </a:rPr>
              <a:t>GET AVERAGE OF ARRAY;</a:t>
            </a:r>
          </a:p>
          <a:p>
            <a:pPr>
              <a:buNone/>
            </a:pPr>
            <a:r>
              <a:rPr lang="en-IE" sz="2800" dirty="0" err="1" smtClean="0">
                <a:latin typeface="Courier New" pitchFamily="49" charset="0"/>
                <a:cs typeface="Courier New" pitchFamily="49" charset="0"/>
              </a:rPr>
              <a:t>TotalSDNum</a:t>
            </a:r>
            <a:r>
              <a:rPr lang="en-IE" sz="2800" dirty="0" smtClean="0">
                <a:latin typeface="Courier New" pitchFamily="49" charset="0"/>
                <a:cs typeface="Courier New" pitchFamily="49" charset="0"/>
              </a:rPr>
              <a:t> &lt;- 0;</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a:latin typeface="Courier New" pitchFamily="49" charset="0"/>
                <a:cs typeface="Courier New" pitchFamily="49" charset="0"/>
              </a:rPr>
              <a:t>0</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 </a:t>
            </a:r>
            <a:r>
              <a:rPr lang="en-IE" sz="2800" dirty="0" err="1" smtClean="0">
                <a:latin typeface="Courier New" pitchFamily="49" charset="0"/>
                <a:cs typeface="Courier New" pitchFamily="49" charset="0"/>
              </a:rPr>
              <a:t>SDNum</a:t>
            </a:r>
            <a:r>
              <a:rPr lang="en-IE" sz="2800" dirty="0" smtClean="0">
                <a:latin typeface="Courier New" pitchFamily="49" charset="0"/>
                <a:cs typeface="Courier New" pitchFamily="49" charset="0"/>
              </a:rPr>
              <a:t> &lt;-(Age[N]-</a:t>
            </a:r>
            <a:r>
              <a:rPr lang="en-IE" sz="2800" dirty="0" err="1" smtClean="0">
                <a:latin typeface="Courier New" pitchFamily="49" charset="0"/>
                <a:cs typeface="Courier New" pitchFamily="49" charset="0"/>
              </a:rPr>
              <a:t>ArrayAvg</a:t>
            </a:r>
            <a:r>
              <a:rPr lang="en-IE" sz="2800" dirty="0" smtClean="0">
                <a:latin typeface="Courier New" pitchFamily="49" charset="0"/>
                <a:cs typeface="Courier New" pitchFamily="49" charset="0"/>
              </a:rPr>
              <a:t>)*</a:t>
            </a:r>
            <a:r>
              <a:rPr lang="en-IE" sz="2800" dirty="0">
                <a:latin typeface="Courier New" pitchFamily="49" charset="0"/>
                <a:cs typeface="Courier New" pitchFamily="49" charset="0"/>
              </a:rPr>
              <a:t>(Age[N]-</a:t>
            </a:r>
            <a:r>
              <a:rPr lang="en-IE" sz="2800" dirty="0" err="1">
                <a:latin typeface="Courier New" pitchFamily="49" charset="0"/>
                <a:cs typeface="Courier New" pitchFamily="49" charset="0"/>
              </a:rPr>
              <a:t>ArrayAvg</a:t>
            </a:r>
            <a:r>
              <a:rPr lang="en-IE" sz="2800" dirty="0" smtClean="0">
                <a:latin typeface="Courier New" pitchFamily="49" charset="0"/>
                <a:cs typeface="Courier New" pitchFamily="49" charset="0"/>
              </a:rPr>
              <a:t>)</a:t>
            </a: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TotalSDNum</a:t>
            </a:r>
            <a:r>
              <a:rPr lang="en-IE" sz="2800" dirty="0" smtClean="0">
                <a:latin typeface="Courier New" pitchFamily="49" charset="0"/>
                <a:cs typeface="Courier New" pitchFamily="49" charset="0"/>
              </a:rPr>
              <a:t> &lt;- </a:t>
            </a:r>
            <a:r>
              <a:rPr lang="en-IE" sz="2800" dirty="0" err="1">
                <a:latin typeface="Courier New" pitchFamily="49" charset="0"/>
                <a:cs typeface="Courier New" pitchFamily="49" charset="0"/>
              </a:rPr>
              <a:t>TotalSDNum</a:t>
            </a: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 </a:t>
            </a:r>
            <a:r>
              <a:rPr lang="en-IE" sz="2800" dirty="0" err="1" smtClean="0">
                <a:latin typeface="Courier New" pitchFamily="49" charset="0"/>
                <a:cs typeface="Courier New" pitchFamily="49" charset="0"/>
              </a:rPr>
              <a:t>SDNum</a:t>
            </a:r>
            <a:r>
              <a:rPr lang="en-IE" sz="2800" dirty="0" smtClean="0">
                <a:latin typeface="Courier New" pitchFamily="49" charset="0"/>
                <a:cs typeface="Courier New" pitchFamily="49" charset="0"/>
              </a:rPr>
              <a:t>; </a:t>
            </a:r>
          </a:p>
          <a:p>
            <a:pPr>
              <a:buNone/>
            </a:pPr>
            <a:r>
              <a:rPr lang="en-IE" sz="2800" b="1" dirty="0" smtClean="0">
                <a:latin typeface="Courier New" pitchFamily="49" charset="0"/>
                <a:cs typeface="Courier New" pitchFamily="49" charset="0"/>
              </a:rPr>
              <a:t>    ENDFOR;</a:t>
            </a:r>
          </a:p>
          <a:p>
            <a:pPr>
              <a:buNone/>
            </a:pPr>
            <a:r>
              <a:rPr lang="en-IE" sz="2800" dirty="0" smtClean="0">
                <a:latin typeface="Courier New" pitchFamily="49" charset="0"/>
                <a:cs typeface="Courier New" pitchFamily="49" charset="0"/>
              </a:rPr>
              <a:t>Print </a:t>
            </a:r>
            <a:r>
              <a:rPr lang="en-IE" sz="2800" dirty="0" err="1" smtClean="0">
                <a:latin typeface="Courier New" pitchFamily="49" charset="0"/>
                <a:cs typeface="Courier New" pitchFamily="49" charset="0"/>
              </a:rPr>
              <a:t>SquareRoot</a:t>
            </a:r>
            <a:r>
              <a:rPr lang="en-IE" sz="2800" dirty="0" smtClean="0">
                <a:latin typeface="Courier New" pitchFamily="49" charset="0"/>
                <a:cs typeface="Courier New" pitchFamily="49" charset="0"/>
              </a:rPr>
              <a:t>(</a:t>
            </a:r>
            <a:r>
              <a:rPr lang="en-IE" sz="2800" dirty="0" err="1" smtClean="0">
                <a:latin typeface="Courier New" pitchFamily="49" charset="0"/>
                <a:cs typeface="Courier New" pitchFamily="49" charset="0"/>
              </a:rPr>
              <a:t>TotalSDNum</a:t>
            </a:r>
            <a:r>
              <a:rPr lang="en-IE" sz="2800" dirty="0" smtClean="0">
                <a:latin typeface="Courier New" pitchFamily="49" charset="0"/>
                <a:cs typeface="Courier New" pitchFamily="49" charset="0"/>
              </a:rPr>
              <a:t>/ArraySize-1);</a:t>
            </a:r>
          </a:p>
          <a:p>
            <a:pPr>
              <a:buNone/>
            </a:pPr>
            <a:r>
              <a:rPr lang="en-IE" sz="2800" b="1" dirty="0" smtClean="0">
                <a:latin typeface="Courier New" pitchFamily="49" charset="0"/>
                <a:cs typeface="Courier New" pitchFamily="49" charset="0"/>
              </a:rPr>
              <a:t>END</a:t>
            </a:r>
            <a:r>
              <a:rPr lang="en-IE" sz="2800" b="1" dirty="0">
                <a:latin typeface="Courier New" pitchFamily="49" charset="0"/>
                <a:cs typeface="Courier New" pitchFamily="49" charset="0"/>
              </a:rPr>
              <a:t>.</a:t>
            </a:r>
          </a:p>
          <a:p>
            <a:pPr lvl="1"/>
            <a:endParaRPr lang="en-IE" dirty="0" smtClean="0"/>
          </a:p>
        </p:txBody>
      </p:sp>
      <p:sp>
        <p:nvSpPr>
          <p:cNvPr id="2" name="Title 1"/>
          <p:cNvSpPr>
            <a:spLocks noGrp="1"/>
          </p:cNvSpPr>
          <p:nvPr>
            <p:ph type="title"/>
          </p:nvPr>
        </p:nvSpPr>
        <p:spPr/>
        <p:txBody>
          <a:bodyPr>
            <a:normAutofit/>
          </a:bodyPr>
          <a:lstStyle/>
          <a:p>
            <a:r>
              <a:rPr lang="en-GB" dirty="0"/>
              <a:t>Standard Deviation of an Array</a:t>
            </a:r>
            <a:endParaRPr lang="en-IE" dirty="0"/>
          </a:p>
        </p:txBody>
      </p:sp>
    </p:spTree>
    <p:extLst>
      <p:ext uri="{BB962C8B-B14F-4D97-AF65-F5344CB8AC3E}">
        <p14:creationId xmlns:p14="http://schemas.microsoft.com/office/powerpoint/2010/main" val="278074505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35317" y="1772816"/>
            <a:ext cx="10656433" cy="489654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340768"/>
            <a:ext cx="10971372" cy="5257799"/>
          </a:xfrm>
        </p:spPr>
        <p:txBody>
          <a:bodyPr>
            <a:normAutofit fontScale="70000" lnSpcReduction="20000"/>
          </a:bodyPr>
          <a:lstStyle/>
          <a:p>
            <a:r>
              <a:rPr lang="en-IE" dirty="0" smtClean="0"/>
              <a:t>Here’s the final version:</a:t>
            </a:r>
          </a:p>
          <a:p>
            <a:pPr>
              <a:buNone/>
            </a:pPr>
            <a:endParaRPr lang="en-IE" sz="2800" b="1" dirty="0" smtClean="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PROGRAM</a:t>
            </a:r>
            <a:r>
              <a:rPr lang="en-IE" sz="2800" dirty="0" smtClean="0">
                <a:latin typeface="Courier New" pitchFamily="49" charset="0"/>
                <a:cs typeface="Courier New" pitchFamily="49" charset="0"/>
              </a:rPr>
              <a:t> </a:t>
            </a:r>
            <a:r>
              <a:rPr lang="en-IE" sz="2800" dirty="0" err="1" smtClean="0">
                <a:latin typeface="Courier New" pitchFamily="49" charset="0"/>
                <a:cs typeface="Courier New" pitchFamily="49" charset="0"/>
              </a:rPr>
              <a:t>StandardDeviationValue</a:t>
            </a:r>
            <a:r>
              <a:rPr lang="en-IE" sz="2800" dirty="0" smtClean="0">
                <a:latin typeface="Courier New" pitchFamily="49" charset="0"/>
                <a:cs typeface="Courier New" pitchFamily="49" charset="0"/>
              </a:rPr>
              <a:t>:</a:t>
            </a:r>
          </a:p>
          <a:p>
            <a:pPr>
              <a:buNone/>
            </a:pPr>
            <a:r>
              <a:rPr lang="en-IE" sz="2800" dirty="0" smtClean="0">
                <a:latin typeface="Courier New" pitchFamily="49" charset="0"/>
                <a:cs typeface="Courier New" pitchFamily="49" charset="0"/>
              </a:rPr>
              <a:t>integer </a:t>
            </a:r>
            <a:r>
              <a:rPr lang="en-IE" sz="2800" dirty="0" err="1" smtClean="0">
                <a:latin typeface="Courier New" pitchFamily="49" charset="0"/>
                <a:cs typeface="Courier New" pitchFamily="49" charset="0"/>
              </a:rPr>
              <a:t>ArraySize</a:t>
            </a:r>
            <a:r>
              <a:rPr lang="en-IE" sz="2800" dirty="0">
                <a:latin typeface="Courier New" pitchFamily="49" charset="0"/>
                <a:cs typeface="Courier New" pitchFamily="49" charset="0"/>
              </a:rPr>
              <a:t> &lt;-</a:t>
            </a:r>
            <a:r>
              <a:rPr lang="en-IE" sz="2800" dirty="0" smtClean="0">
                <a:latin typeface="Courier New" pitchFamily="49" charset="0"/>
                <a:cs typeface="Courier New" pitchFamily="49" charset="0"/>
              </a:rPr>
              <a:t> 8;</a:t>
            </a:r>
          </a:p>
          <a:p>
            <a:pPr>
              <a:buNone/>
            </a:pPr>
            <a:r>
              <a:rPr lang="en-IE" sz="2800" dirty="0" smtClean="0">
                <a:latin typeface="Courier New" pitchFamily="49" charset="0"/>
                <a:cs typeface="Courier New" pitchFamily="49" charset="0"/>
              </a:rPr>
              <a:t>Integer </a:t>
            </a:r>
            <a:r>
              <a:rPr lang="en-IE" sz="2800" dirty="0" err="1" smtClean="0">
                <a:latin typeface="Courier New" pitchFamily="49" charset="0"/>
                <a:cs typeface="Courier New" pitchFamily="49" charset="0"/>
              </a:rPr>
              <a:t>TotalAvg</a:t>
            </a:r>
            <a:r>
              <a:rPr lang="en-IE" sz="2800" dirty="0" smtClean="0">
                <a:latin typeface="Courier New" pitchFamily="49" charset="0"/>
                <a:cs typeface="Courier New" pitchFamily="49" charset="0"/>
              </a:rPr>
              <a:t> </a:t>
            </a:r>
            <a:r>
              <a:rPr lang="en-IE" sz="2800" dirty="0">
                <a:latin typeface="Courier New" pitchFamily="49" charset="0"/>
                <a:cs typeface="Courier New" pitchFamily="49" charset="0"/>
              </a:rPr>
              <a:t>&lt;-</a:t>
            </a:r>
            <a:r>
              <a:rPr lang="en-IE" sz="2800" dirty="0" smtClean="0">
                <a:latin typeface="Courier New" pitchFamily="49" charset="0"/>
                <a:cs typeface="Courier New" pitchFamily="49" charset="0"/>
              </a:rPr>
              <a:t> 0;</a:t>
            </a:r>
            <a:endParaRPr lang="en-IE" sz="2800" dirty="0">
              <a:latin typeface="Courier New" pitchFamily="49" charset="0"/>
              <a:cs typeface="Courier New" pitchFamily="49" charset="0"/>
            </a:endParaRPr>
          </a:p>
          <a:p>
            <a:pPr>
              <a:buNone/>
            </a:pPr>
            <a:r>
              <a:rPr lang="en-IE" sz="2800" b="1" dirty="0" smtClean="0">
                <a:latin typeface="Courier New" pitchFamily="49" charset="0"/>
                <a:cs typeface="Courier New" pitchFamily="49" charset="0"/>
              </a:rPr>
              <a:t>    FOR </a:t>
            </a:r>
            <a:r>
              <a:rPr lang="en-IE" sz="2800" dirty="0" smtClean="0">
                <a:latin typeface="Courier New" pitchFamily="49" charset="0"/>
                <a:cs typeface="Courier New" pitchFamily="49" charset="0"/>
              </a:rPr>
              <a:t>N</a:t>
            </a:r>
            <a:r>
              <a:rPr lang="en-IE" sz="2800" b="1" dirty="0" smtClean="0">
                <a:latin typeface="Courier New" pitchFamily="49" charset="0"/>
                <a:cs typeface="Courier New" pitchFamily="49" charset="0"/>
              </a:rPr>
              <a:t> IN </a:t>
            </a:r>
            <a:r>
              <a:rPr lang="en-IE" sz="2800" dirty="0" smtClean="0">
                <a:latin typeface="Courier New" pitchFamily="49" charset="0"/>
                <a:cs typeface="Courier New" pitchFamily="49" charset="0"/>
              </a:rPr>
              <a:t>1</a:t>
            </a:r>
            <a:r>
              <a:rPr lang="en-IE" sz="2800" b="1" dirty="0" smtClean="0">
                <a:latin typeface="Courier New" pitchFamily="49" charset="0"/>
                <a:cs typeface="Courier New" pitchFamily="49" charset="0"/>
              </a:rPr>
              <a:t> TO </a:t>
            </a:r>
            <a:r>
              <a:rPr lang="en-IE" sz="2800" dirty="0" smtClean="0">
                <a:latin typeface="Courier New" pitchFamily="49" charset="0"/>
                <a:cs typeface="Courier New" pitchFamily="49" charset="0"/>
              </a:rPr>
              <a:t>ArraySize-1</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smtClean="0">
                <a:latin typeface="Courier New" pitchFamily="49" charset="0"/>
                <a:cs typeface="Courier New" pitchFamily="49" charset="0"/>
              </a:rPr>
              <a:t>    </a:t>
            </a:r>
            <a:r>
              <a:rPr lang="en-IE" sz="2800" b="1" dirty="0" smtClean="0">
                <a:latin typeface="Courier New" pitchFamily="49" charset="0"/>
                <a:cs typeface="Courier New" pitchFamily="49" charset="0"/>
              </a:rPr>
              <a:t>DO </a:t>
            </a:r>
            <a:r>
              <a:rPr lang="en-IE" sz="2800" dirty="0" err="1" smtClean="0">
                <a:latin typeface="Courier New" pitchFamily="49" charset="0"/>
                <a:cs typeface="Courier New" pitchFamily="49" charset="0"/>
              </a:rPr>
              <a:t>TotalAvg</a:t>
            </a:r>
            <a:r>
              <a:rPr lang="en-IE" sz="2800" dirty="0" smtClean="0">
                <a:latin typeface="Courier New" pitchFamily="49" charset="0"/>
                <a:cs typeface="Courier New" pitchFamily="49" charset="0"/>
              </a:rPr>
              <a:t> &lt;- </a:t>
            </a:r>
            <a:r>
              <a:rPr lang="en-IE" sz="2800" dirty="0" err="1" smtClean="0">
                <a:latin typeface="Courier New" pitchFamily="49" charset="0"/>
                <a:cs typeface="Courier New" pitchFamily="49" charset="0"/>
              </a:rPr>
              <a:t>TotalAvg</a:t>
            </a:r>
            <a:r>
              <a:rPr lang="en-IE" sz="2800" dirty="0" smtClean="0">
                <a:latin typeface="Courier New" pitchFamily="49" charset="0"/>
                <a:cs typeface="Courier New" pitchFamily="49" charset="0"/>
              </a:rPr>
              <a:t> + Age[N]; </a:t>
            </a:r>
          </a:p>
          <a:p>
            <a:pPr>
              <a:buNone/>
            </a:pPr>
            <a:r>
              <a:rPr lang="en-IE" sz="2800" b="1" dirty="0" smtClean="0">
                <a:latin typeface="Courier New" pitchFamily="49" charset="0"/>
                <a:cs typeface="Courier New" pitchFamily="49" charset="0"/>
              </a:rPr>
              <a:t>    ENDFOR;</a:t>
            </a:r>
          </a:p>
          <a:p>
            <a:pPr>
              <a:buNone/>
            </a:pPr>
            <a:r>
              <a:rPr lang="en-IE" sz="2800" dirty="0" err="1" smtClean="0">
                <a:latin typeface="Courier New" pitchFamily="49" charset="0"/>
                <a:cs typeface="Courier New" pitchFamily="49" charset="0"/>
              </a:rPr>
              <a:t>AverageValue</a:t>
            </a:r>
            <a:r>
              <a:rPr lang="en-IE" sz="2800" dirty="0" smtClean="0">
                <a:latin typeface="Courier New" pitchFamily="49" charset="0"/>
                <a:cs typeface="Courier New" pitchFamily="49" charset="0"/>
              </a:rPr>
              <a:t> &lt;-</a:t>
            </a:r>
            <a:r>
              <a:rPr lang="en-IE" sz="2800" b="1" dirty="0" smtClean="0">
                <a:latin typeface="Courier New" pitchFamily="49" charset="0"/>
                <a:cs typeface="Courier New" pitchFamily="49" charset="0"/>
              </a:rPr>
              <a:t> </a:t>
            </a:r>
            <a:r>
              <a:rPr lang="en-IE" sz="2800" dirty="0" err="1" smtClean="0">
                <a:latin typeface="Courier New" pitchFamily="49" charset="0"/>
                <a:cs typeface="Courier New" pitchFamily="49" charset="0"/>
              </a:rPr>
              <a:t>TotalAvg</a:t>
            </a:r>
            <a:r>
              <a:rPr lang="en-IE" sz="2800" dirty="0" smtClean="0">
                <a:latin typeface="Courier New" pitchFamily="49" charset="0"/>
                <a:cs typeface="Courier New" pitchFamily="49" charset="0"/>
              </a:rPr>
              <a:t>/</a:t>
            </a:r>
            <a:r>
              <a:rPr lang="en-IE" sz="2800" dirty="0" err="1" smtClean="0">
                <a:latin typeface="Courier New" pitchFamily="49" charset="0"/>
                <a:cs typeface="Courier New" pitchFamily="49" charset="0"/>
              </a:rPr>
              <a:t>ArraySize</a:t>
            </a:r>
            <a:r>
              <a:rPr lang="en-IE" sz="2800" dirty="0" smtClean="0">
                <a:latin typeface="Courier New" pitchFamily="49" charset="0"/>
                <a:cs typeface="Courier New" pitchFamily="49" charset="0"/>
              </a:rPr>
              <a:t>;</a:t>
            </a:r>
          </a:p>
          <a:p>
            <a:pPr>
              <a:buNone/>
            </a:pPr>
            <a:endParaRPr lang="en-IE" sz="2800" dirty="0" smtClean="0">
              <a:latin typeface="Courier New" pitchFamily="49" charset="0"/>
              <a:cs typeface="Courier New" pitchFamily="49" charset="0"/>
            </a:endParaRPr>
          </a:p>
          <a:p>
            <a:pPr>
              <a:buNone/>
            </a:pPr>
            <a:r>
              <a:rPr lang="en-IE" sz="2800" dirty="0" err="1">
                <a:latin typeface="Courier New" pitchFamily="49" charset="0"/>
                <a:cs typeface="Courier New" pitchFamily="49" charset="0"/>
              </a:rPr>
              <a:t>TotalSDNum</a:t>
            </a:r>
            <a:r>
              <a:rPr lang="en-IE" sz="2800" dirty="0">
                <a:latin typeface="Courier New" pitchFamily="49" charset="0"/>
                <a:cs typeface="Courier New" pitchFamily="49" charset="0"/>
              </a:rPr>
              <a:t> &lt;- 0;</a:t>
            </a:r>
          </a:p>
          <a:p>
            <a:pPr>
              <a:buNone/>
            </a:pPr>
            <a:r>
              <a:rPr lang="en-IE" sz="2800" b="1" dirty="0">
                <a:latin typeface="Courier New" pitchFamily="49" charset="0"/>
                <a:cs typeface="Courier New" pitchFamily="49" charset="0"/>
              </a:rPr>
              <a:t>    FOR </a:t>
            </a:r>
            <a:r>
              <a:rPr lang="en-IE" sz="2800" dirty="0">
                <a:latin typeface="Courier New" pitchFamily="49" charset="0"/>
                <a:cs typeface="Courier New" pitchFamily="49" charset="0"/>
              </a:rPr>
              <a:t>N</a:t>
            </a:r>
            <a:r>
              <a:rPr lang="en-IE" sz="2800" b="1" dirty="0">
                <a:latin typeface="Courier New" pitchFamily="49" charset="0"/>
                <a:cs typeface="Courier New" pitchFamily="49" charset="0"/>
              </a:rPr>
              <a:t> IN </a:t>
            </a:r>
            <a:r>
              <a:rPr lang="en-IE" sz="2800" dirty="0">
                <a:latin typeface="Courier New" pitchFamily="49" charset="0"/>
                <a:cs typeface="Courier New" pitchFamily="49" charset="0"/>
              </a:rPr>
              <a:t>0</a:t>
            </a:r>
            <a:r>
              <a:rPr lang="en-IE" sz="2800" b="1" dirty="0" smtClean="0">
                <a:latin typeface="Courier New" pitchFamily="49" charset="0"/>
                <a:cs typeface="Courier New" pitchFamily="49" charset="0"/>
              </a:rPr>
              <a:t> </a:t>
            </a:r>
            <a:r>
              <a:rPr lang="en-IE" sz="2800" b="1" dirty="0">
                <a:latin typeface="Courier New" pitchFamily="49" charset="0"/>
                <a:cs typeface="Courier New" pitchFamily="49" charset="0"/>
              </a:rPr>
              <a:t>TO </a:t>
            </a:r>
            <a:r>
              <a:rPr lang="en-IE" sz="2800" dirty="0">
                <a:latin typeface="Courier New" pitchFamily="49" charset="0"/>
                <a:cs typeface="Courier New" pitchFamily="49" charset="0"/>
              </a:rPr>
              <a:t>ArraySize-1</a:t>
            </a:r>
          </a:p>
          <a:p>
            <a:pPr>
              <a:buNone/>
            </a:pPr>
            <a:r>
              <a:rPr lang="en-IE" sz="2800" dirty="0">
                <a:latin typeface="Courier New" pitchFamily="49" charset="0"/>
                <a:cs typeface="Courier New" pitchFamily="49" charset="0"/>
              </a:rPr>
              <a:t>        </a:t>
            </a:r>
            <a:r>
              <a:rPr lang="en-IE" sz="2800" b="1" dirty="0">
                <a:latin typeface="Courier New" pitchFamily="49" charset="0"/>
                <a:cs typeface="Courier New" pitchFamily="49" charset="0"/>
              </a:rPr>
              <a:t>DO </a:t>
            </a:r>
            <a:r>
              <a:rPr lang="en-IE" sz="2800" dirty="0" err="1">
                <a:latin typeface="Courier New" pitchFamily="49" charset="0"/>
                <a:cs typeface="Courier New" pitchFamily="49" charset="0"/>
              </a:rPr>
              <a:t>SDNum</a:t>
            </a:r>
            <a:r>
              <a:rPr lang="en-IE" sz="2800" dirty="0">
                <a:latin typeface="Courier New" pitchFamily="49" charset="0"/>
                <a:cs typeface="Courier New" pitchFamily="49" charset="0"/>
              </a:rPr>
              <a:t> &lt;-(Age[N</a:t>
            </a:r>
            <a:r>
              <a:rPr lang="en-IE" sz="2800" dirty="0" smtClean="0">
                <a:latin typeface="Courier New" pitchFamily="49" charset="0"/>
                <a:cs typeface="Courier New" pitchFamily="49" charset="0"/>
              </a:rPr>
              <a:t>]-</a:t>
            </a:r>
            <a:r>
              <a:rPr lang="en-IE" sz="2800" dirty="0" err="1" smtClean="0">
                <a:latin typeface="Courier New" pitchFamily="49" charset="0"/>
                <a:cs typeface="Courier New" pitchFamily="49" charset="0"/>
              </a:rPr>
              <a:t>AverageValue</a:t>
            </a:r>
            <a:r>
              <a:rPr lang="en-IE" sz="2800" dirty="0" smtClean="0">
                <a:latin typeface="Courier New" pitchFamily="49" charset="0"/>
                <a:cs typeface="Courier New" pitchFamily="49" charset="0"/>
              </a:rPr>
              <a:t>)*(</a:t>
            </a:r>
            <a:r>
              <a:rPr lang="en-IE" sz="2800" dirty="0">
                <a:latin typeface="Courier New" pitchFamily="49" charset="0"/>
                <a:cs typeface="Courier New" pitchFamily="49" charset="0"/>
              </a:rPr>
              <a:t>Age[N</a:t>
            </a:r>
            <a:r>
              <a:rPr lang="en-IE" sz="2800" dirty="0" smtClean="0">
                <a:latin typeface="Courier New" pitchFamily="49" charset="0"/>
                <a:cs typeface="Courier New" pitchFamily="49" charset="0"/>
              </a:rPr>
              <a:t>]-</a:t>
            </a:r>
            <a:r>
              <a:rPr lang="en-IE" sz="2800" dirty="0">
                <a:latin typeface="Courier New" pitchFamily="49" charset="0"/>
                <a:cs typeface="Courier New" pitchFamily="49" charset="0"/>
              </a:rPr>
              <a:t> </a:t>
            </a:r>
            <a:r>
              <a:rPr lang="en-IE" sz="2800" dirty="0" err="1">
                <a:latin typeface="Courier New" pitchFamily="49" charset="0"/>
                <a:cs typeface="Courier New" pitchFamily="49" charset="0"/>
              </a:rPr>
              <a:t>AverageValue</a:t>
            </a:r>
            <a:r>
              <a:rPr lang="en-IE" sz="2800" dirty="0" smtClean="0">
                <a:latin typeface="Courier New" pitchFamily="49" charset="0"/>
                <a:cs typeface="Courier New" pitchFamily="49" charset="0"/>
              </a:rPr>
              <a:t>)</a:t>
            </a:r>
            <a:endParaRPr lang="en-IE" sz="2800" dirty="0">
              <a:latin typeface="Courier New" pitchFamily="49" charset="0"/>
              <a:cs typeface="Courier New" pitchFamily="49" charset="0"/>
            </a:endParaRPr>
          </a:p>
          <a:p>
            <a:pPr>
              <a:buNone/>
            </a:pPr>
            <a:r>
              <a:rPr lang="en-IE" sz="2800" dirty="0">
                <a:latin typeface="Courier New" pitchFamily="49" charset="0"/>
                <a:cs typeface="Courier New" pitchFamily="49" charset="0"/>
              </a:rPr>
              <a:t>           </a:t>
            </a:r>
            <a:r>
              <a:rPr lang="en-IE" sz="2800" dirty="0" err="1">
                <a:latin typeface="Courier New" pitchFamily="49" charset="0"/>
                <a:cs typeface="Courier New" pitchFamily="49" charset="0"/>
              </a:rPr>
              <a:t>TotalSDNum</a:t>
            </a:r>
            <a:r>
              <a:rPr lang="en-IE" sz="2800" dirty="0">
                <a:latin typeface="Courier New" pitchFamily="49" charset="0"/>
                <a:cs typeface="Courier New" pitchFamily="49" charset="0"/>
              </a:rPr>
              <a:t> &lt;- </a:t>
            </a:r>
            <a:r>
              <a:rPr lang="en-IE" sz="2800" dirty="0" err="1">
                <a:latin typeface="Courier New" pitchFamily="49" charset="0"/>
                <a:cs typeface="Courier New" pitchFamily="49" charset="0"/>
              </a:rPr>
              <a:t>TotalSDNum</a:t>
            </a:r>
            <a:r>
              <a:rPr lang="en-IE" sz="2800">
                <a:latin typeface="Courier New" pitchFamily="49" charset="0"/>
                <a:cs typeface="Courier New" pitchFamily="49" charset="0"/>
              </a:rPr>
              <a:t> </a:t>
            </a:r>
            <a:r>
              <a:rPr lang="en-IE" sz="2800" smtClean="0">
                <a:latin typeface="Courier New" pitchFamily="49" charset="0"/>
                <a:cs typeface="Courier New" pitchFamily="49" charset="0"/>
              </a:rPr>
              <a:t> + SDNum</a:t>
            </a:r>
            <a:r>
              <a:rPr lang="en-IE" sz="2800" dirty="0">
                <a:latin typeface="Courier New" pitchFamily="49" charset="0"/>
                <a:cs typeface="Courier New" pitchFamily="49" charset="0"/>
              </a:rPr>
              <a:t>; </a:t>
            </a:r>
          </a:p>
          <a:p>
            <a:pPr>
              <a:buNone/>
            </a:pPr>
            <a:r>
              <a:rPr lang="en-IE" sz="2800" b="1" dirty="0">
                <a:latin typeface="Courier New" pitchFamily="49" charset="0"/>
                <a:cs typeface="Courier New" pitchFamily="49" charset="0"/>
              </a:rPr>
              <a:t>    ENDFOR;</a:t>
            </a:r>
          </a:p>
          <a:p>
            <a:pPr>
              <a:buNone/>
            </a:pPr>
            <a:r>
              <a:rPr lang="en-IE" sz="2800" dirty="0">
                <a:latin typeface="Courier New" pitchFamily="49" charset="0"/>
                <a:cs typeface="Courier New" pitchFamily="49" charset="0"/>
              </a:rPr>
              <a:t>Print </a:t>
            </a:r>
            <a:r>
              <a:rPr lang="en-IE" sz="2800" dirty="0" err="1">
                <a:latin typeface="Courier New" pitchFamily="49" charset="0"/>
                <a:cs typeface="Courier New" pitchFamily="49" charset="0"/>
              </a:rPr>
              <a:t>SquareRoot</a:t>
            </a:r>
            <a:r>
              <a:rPr lang="en-IE" sz="2800" dirty="0">
                <a:latin typeface="Courier New" pitchFamily="49" charset="0"/>
                <a:cs typeface="Courier New" pitchFamily="49" charset="0"/>
              </a:rPr>
              <a:t>(</a:t>
            </a:r>
            <a:r>
              <a:rPr lang="en-IE" sz="2800" dirty="0" err="1">
                <a:latin typeface="Courier New" pitchFamily="49" charset="0"/>
                <a:cs typeface="Courier New" pitchFamily="49" charset="0"/>
              </a:rPr>
              <a:t>TotalSDNum</a:t>
            </a:r>
            <a:r>
              <a:rPr lang="en-IE" sz="2800" dirty="0">
                <a:latin typeface="Courier New" pitchFamily="49" charset="0"/>
                <a:cs typeface="Courier New" pitchFamily="49" charset="0"/>
              </a:rPr>
              <a:t>/ArraySize-1);</a:t>
            </a:r>
          </a:p>
          <a:p>
            <a:pPr>
              <a:buNone/>
            </a:pPr>
            <a:r>
              <a:rPr lang="en-IE" sz="2800" b="1" dirty="0">
                <a:latin typeface="Courier New" pitchFamily="49" charset="0"/>
                <a:cs typeface="Courier New" pitchFamily="49" charset="0"/>
              </a:rPr>
              <a:t>END</a:t>
            </a:r>
            <a:r>
              <a:rPr lang="en-IE" sz="2800" b="1" dirty="0" smtClean="0">
                <a:latin typeface="Courier New" pitchFamily="49" charset="0"/>
                <a:cs typeface="Courier New" pitchFamily="49" charset="0"/>
              </a:rPr>
              <a:t>.</a:t>
            </a:r>
            <a:endParaRPr lang="en-IE" sz="2800" b="1" dirty="0">
              <a:latin typeface="Courier New" pitchFamily="49" charset="0"/>
              <a:cs typeface="Courier New" pitchFamily="49" charset="0"/>
            </a:endParaRPr>
          </a:p>
        </p:txBody>
      </p:sp>
      <p:sp>
        <p:nvSpPr>
          <p:cNvPr id="2" name="Title 1"/>
          <p:cNvSpPr>
            <a:spLocks noGrp="1"/>
          </p:cNvSpPr>
          <p:nvPr>
            <p:ph type="title"/>
          </p:nvPr>
        </p:nvSpPr>
        <p:spPr/>
        <p:txBody>
          <a:bodyPr>
            <a:normAutofit/>
          </a:bodyPr>
          <a:lstStyle/>
          <a:p>
            <a:r>
              <a:rPr lang="en-GB" dirty="0"/>
              <a:t>Standard Deviation of an Array</a:t>
            </a:r>
            <a:endParaRPr lang="en-IE" dirty="0"/>
          </a:p>
        </p:txBody>
      </p:sp>
    </p:spTree>
    <p:extLst>
      <p:ext uri="{BB962C8B-B14F-4D97-AF65-F5344CB8AC3E}">
        <p14:creationId xmlns:p14="http://schemas.microsoft.com/office/powerpoint/2010/main" val="16730027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340768"/>
            <a:ext cx="9937104" cy="5400600"/>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400" b="1" dirty="0" smtClean="0">
                <a:latin typeface="Courier New" panose="02070309020205020404" pitchFamily="49" charset="0"/>
                <a:cs typeface="Courier New" panose="02070309020205020404" pitchFamily="49" charset="0"/>
              </a:rPr>
              <a:t>PROGRAM </a:t>
            </a:r>
            <a:r>
              <a:rPr lang="en-IE" sz="2400" dirty="0" err="1" smtClean="0">
                <a:latin typeface="Courier New" panose="02070309020205020404" pitchFamily="49" charset="0"/>
                <a:cs typeface="Courier New" panose="02070309020205020404" pitchFamily="49" charset="0"/>
              </a:rPr>
              <a:t>BubbleSort</a:t>
            </a:r>
            <a:r>
              <a:rPr lang="en-IE" sz="2400" dirty="0" smtClean="0">
                <a:latin typeface="Courier New" panose="02070309020205020404" pitchFamily="49" charset="0"/>
                <a:cs typeface="Courier New" panose="02070309020205020404" pitchFamily="49" charset="0"/>
              </a:rPr>
              <a:t>:</a:t>
            </a:r>
          </a:p>
          <a:p>
            <a:pPr marL="57150" indent="0">
              <a:buNone/>
            </a:pPr>
            <a:r>
              <a:rPr lang="en-IE" sz="2400" b="1" dirty="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   Integer</a:t>
            </a:r>
            <a:r>
              <a:rPr lang="en-IE" sz="2400" dirty="0" smtClean="0">
                <a:latin typeface="Courier New" panose="02070309020205020404" pitchFamily="49" charset="0"/>
                <a:cs typeface="Courier New" panose="02070309020205020404" pitchFamily="49" charset="0"/>
              </a:rPr>
              <a:t> Age[8] </a:t>
            </a:r>
            <a:r>
              <a:rPr lang="en-IE" sz="2400" dirty="0">
                <a:latin typeface="Courier New" panose="02070309020205020404" pitchFamily="49" charset="0"/>
                <a:cs typeface="Courier New" panose="02070309020205020404" pitchFamily="49" charset="0"/>
              </a:rPr>
              <a:t>&lt;- {44,23,42,33,16,54,34,18};</a:t>
            </a:r>
            <a:endParaRPr lang="en-IE" sz="2400" dirty="0" smtClean="0">
              <a:latin typeface="Courier New" panose="02070309020205020404" pitchFamily="49" charset="0"/>
              <a:cs typeface="Courier New" panose="02070309020205020404" pitchFamily="49" charset="0"/>
            </a:endParaRPr>
          </a:p>
          <a:p>
            <a:pPr marL="857250" lvl="2" indent="0">
              <a:buNone/>
            </a:pPr>
            <a:r>
              <a:rPr lang="en-IE" b="1" dirty="0" smtClean="0">
                <a:latin typeface="Courier New" panose="02070309020205020404" pitchFamily="49" charset="0"/>
                <a:cs typeface="Courier New" panose="02070309020205020404" pitchFamily="49" charset="0"/>
              </a:rPr>
              <a:t>FOR </a:t>
            </a:r>
            <a:r>
              <a:rPr lang="en-IE" dirty="0" smtClean="0">
                <a:latin typeface="Courier New" panose="02070309020205020404" pitchFamily="49" charset="0"/>
                <a:cs typeface="Courier New" panose="02070309020205020404" pitchFamily="49" charset="0"/>
              </a:rPr>
              <a:t>Outer-Index</a:t>
            </a:r>
            <a:r>
              <a:rPr lang="en-IE" b="1" dirty="0" smtClean="0">
                <a:latin typeface="Courier New" panose="02070309020205020404" pitchFamily="49" charset="0"/>
                <a:cs typeface="Courier New" panose="02070309020205020404" pitchFamily="49" charset="0"/>
              </a:rPr>
              <a:t> </a:t>
            </a:r>
            <a:r>
              <a:rPr lang="en-IE" b="1" dirty="0">
                <a:latin typeface="Courier New" panose="02070309020205020404" pitchFamily="49" charset="0"/>
                <a:cs typeface="Courier New" panose="02070309020205020404" pitchFamily="49" charset="0"/>
              </a:rPr>
              <a:t>IN </a:t>
            </a:r>
            <a:r>
              <a:rPr lang="en-IE" dirty="0">
                <a:latin typeface="Courier New" panose="02070309020205020404" pitchFamily="49" charset="0"/>
                <a:cs typeface="Courier New" panose="02070309020205020404" pitchFamily="49" charset="0"/>
              </a:rPr>
              <a:t>0</a:t>
            </a:r>
            <a:r>
              <a:rPr lang="en-IE" b="1" dirty="0">
                <a:latin typeface="Courier New" panose="02070309020205020404" pitchFamily="49" charset="0"/>
                <a:cs typeface="Courier New" panose="02070309020205020404" pitchFamily="49" charset="0"/>
              </a:rPr>
              <a:t> TO</a:t>
            </a:r>
            <a:r>
              <a:rPr lang="en-IE" dirty="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N-1</a:t>
            </a:r>
            <a:endParaRPr lang="en-IE" dirty="0">
              <a:latin typeface="Courier New" panose="02070309020205020404" pitchFamily="49" charset="0"/>
              <a:cs typeface="Courier New" panose="02070309020205020404" pitchFamily="49" charset="0"/>
            </a:endParaRPr>
          </a:p>
          <a:p>
            <a:pPr marL="857250" lvl="2" indent="0">
              <a:buNone/>
            </a:pPr>
            <a:r>
              <a:rPr lang="en-IE" b="1" dirty="0" smtClean="0">
                <a:latin typeface="Courier New" panose="02070309020205020404" pitchFamily="49" charset="0"/>
                <a:cs typeface="Courier New" panose="02070309020205020404" pitchFamily="49" charset="0"/>
              </a:rPr>
              <a:t>   DO FOR </a:t>
            </a:r>
            <a:r>
              <a:rPr lang="en-IE" dirty="0" smtClean="0">
                <a:latin typeface="Courier New" panose="02070309020205020404" pitchFamily="49" charset="0"/>
                <a:cs typeface="Courier New" panose="02070309020205020404" pitchFamily="49" charset="0"/>
              </a:rPr>
              <a:t>Index</a:t>
            </a:r>
            <a:r>
              <a:rPr lang="en-IE" b="1" dirty="0" smtClean="0">
                <a:latin typeface="Courier New" panose="02070309020205020404" pitchFamily="49" charset="0"/>
                <a:cs typeface="Courier New" panose="02070309020205020404" pitchFamily="49" charset="0"/>
              </a:rPr>
              <a:t> IN </a:t>
            </a:r>
            <a:r>
              <a:rPr lang="en-IE" dirty="0" smtClean="0">
                <a:latin typeface="Courier New" panose="02070309020205020404" pitchFamily="49" charset="0"/>
                <a:cs typeface="Courier New" panose="02070309020205020404" pitchFamily="49" charset="0"/>
              </a:rPr>
              <a:t>0</a:t>
            </a:r>
            <a:r>
              <a:rPr lang="en-IE" b="1" dirty="0" smtClean="0">
                <a:latin typeface="Courier New" panose="02070309020205020404" pitchFamily="49" charset="0"/>
                <a:cs typeface="Courier New" panose="02070309020205020404" pitchFamily="49" charset="0"/>
              </a:rPr>
              <a:t> </a:t>
            </a:r>
            <a:r>
              <a:rPr lang="en-IE" b="1" smtClean="0">
                <a:latin typeface="Courier New" panose="02070309020205020404" pitchFamily="49" charset="0"/>
                <a:cs typeface="Courier New" panose="02070309020205020404" pitchFamily="49" charset="0"/>
              </a:rPr>
              <a:t>TO</a:t>
            </a:r>
            <a:r>
              <a:rPr lang="en-IE" smtClean="0">
                <a:latin typeface="Courier New" panose="02070309020205020404" pitchFamily="49" charset="0"/>
                <a:cs typeface="Courier New" panose="02070309020205020404" pitchFamily="49" charset="0"/>
              </a:rPr>
              <a:t> N-2</a:t>
            </a:r>
            <a:endParaRPr lang="en-IE" dirty="0" smtClean="0">
              <a:latin typeface="Courier New" panose="02070309020205020404" pitchFamily="49" charset="0"/>
              <a:cs typeface="Courier New" panose="02070309020205020404" pitchFamily="49" charset="0"/>
            </a:endParaRPr>
          </a:p>
          <a:p>
            <a:pPr marL="857250" lvl="2" indent="0">
              <a:buNone/>
            </a:pPr>
            <a:r>
              <a:rPr lang="en-IE" b="1" dirty="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      DO IF</a:t>
            </a:r>
            <a:r>
              <a:rPr lang="en-IE" dirty="0" smtClean="0">
                <a:latin typeface="Courier New" panose="02070309020205020404" pitchFamily="49" charset="0"/>
                <a:cs typeface="Courier New" panose="02070309020205020404" pitchFamily="49" charset="0"/>
              </a:rPr>
              <a: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+1] &lt;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a:t>
            </a:r>
          </a:p>
          <a:p>
            <a:pPr marL="857250" lvl="2" indent="0">
              <a:buNone/>
            </a:pPr>
            <a:r>
              <a:rPr lang="en-IE" dirty="0" smtClean="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THEN</a:t>
            </a:r>
            <a:r>
              <a:rPr lang="en-IE" dirty="0" smtClean="0">
                <a:latin typeface="Courier New" panose="02070309020205020404" pitchFamily="49" charset="0"/>
                <a:cs typeface="Courier New" panose="02070309020205020404" pitchFamily="49" charset="0"/>
              </a:rPr>
              <a:t> </a:t>
            </a:r>
            <a:r>
              <a:rPr lang="en-IE" dirty="0" err="1" smtClean="0">
                <a:latin typeface="Courier New" panose="02070309020205020404" pitchFamily="49" charset="0"/>
                <a:cs typeface="Courier New" panose="02070309020205020404" pitchFamily="49" charset="0"/>
              </a:rPr>
              <a:t>Temp_Value</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+1];</a:t>
            </a:r>
            <a:endParaRPr lang="en-IE" dirty="0">
              <a:latin typeface="Courier New" panose="02070309020205020404" pitchFamily="49" charset="0"/>
              <a:cs typeface="Courier New" panose="02070309020205020404" pitchFamily="49" charset="0"/>
            </a:endParaRPr>
          </a:p>
          <a:p>
            <a:pPr marL="857250" lvl="2" indent="0">
              <a:buNone/>
            </a:pPr>
            <a:r>
              <a:rPr lang="en-IE" dirty="0" smtClean="0">
                <a:latin typeface="Courier New" panose="02070309020205020404" pitchFamily="49" charset="0"/>
                <a:cs typeface="Courier New" panose="02070309020205020404" pitchFamily="49" charset="0"/>
              </a:rPr>
              <a: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+1]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a:t>
            </a:r>
            <a:endParaRPr lang="en-IE" dirty="0">
              <a:latin typeface="Courier New" panose="02070309020205020404" pitchFamily="49" charset="0"/>
              <a:cs typeface="Courier New" panose="02070309020205020404" pitchFamily="49" charset="0"/>
            </a:endParaRPr>
          </a:p>
          <a:p>
            <a:pPr marL="857250" lvl="2" indent="0">
              <a:buNone/>
            </a:pPr>
            <a:r>
              <a:rPr lang="en-IE" dirty="0" smtClean="0">
                <a:latin typeface="Courier New" panose="02070309020205020404" pitchFamily="49" charset="0"/>
                <a:cs typeface="Courier New" panose="02070309020205020404" pitchFamily="49" charset="0"/>
              </a:rPr>
              <a: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&lt;- </a:t>
            </a:r>
            <a:r>
              <a:rPr lang="en-IE" dirty="0" err="1">
                <a:latin typeface="Courier New" panose="02070309020205020404" pitchFamily="49" charset="0"/>
                <a:cs typeface="Courier New" panose="02070309020205020404" pitchFamily="49" charset="0"/>
              </a:rPr>
              <a:t>Temp_Value</a:t>
            </a:r>
            <a:r>
              <a:rPr lang="en-IE" dirty="0" smtClean="0">
                <a:latin typeface="Courier New" panose="02070309020205020404" pitchFamily="49" charset="0"/>
                <a:cs typeface="Courier New" panose="02070309020205020404" pitchFamily="49" charset="0"/>
              </a:rPr>
              <a:t>;</a:t>
            </a:r>
          </a:p>
          <a:p>
            <a:pPr marL="857250" lvl="2" indent="0">
              <a:buNone/>
            </a:pPr>
            <a:r>
              <a:rPr lang="en-IE" b="1" dirty="0" smtClean="0">
                <a:latin typeface="Courier New" panose="02070309020205020404" pitchFamily="49" charset="0"/>
                <a:cs typeface="Courier New" panose="02070309020205020404" pitchFamily="49" charset="0"/>
              </a:rPr>
              <a:t>          ENDIF;</a:t>
            </a:r>
          </a:p>
          <a:p>
            <a:pPr marL="857250" lvl="2" indent="0">
              <a:buNone/>
            </a:pPr>
            <a:r>
              <a:rPr lang="en-IE" b="1" dirty="0" smtClean="0">
                <a:latin typeface="Courier New" panose="02070309020205020404" pitchFamily="49" charset="0"/>
                <a:cs typeface="Courier New" panose="02070309020205020404" pitchFamily="49" charset="0"/>
              </a:rPr>
              <a:t>   ENDFOR</a:t>
            </a:r>
            <a:r>
              <a:rPr lang="en-IE" b="1" dirty="0">
                <a:latin typeface="Courier New" panose="02070309020205020404" pitchFamily="49" charset="0"/>
                <a:cs typeface="Courier New" panose="02070309020205020404" pitchFamily="49" charset="0"/>
              </a:rPr>
              <a:t>;</a:t>
            </a:r>
          </a:p>
          <a:p>
            <a:pPr marL="0" lvl="2" indent="0">
              <a:buNone/>
            </a:pPr>
            <a:r>
              <a:rPr lang="en-IE" b="1" dirty="0" smtClean="0">
                <a:latin typeface="Courier New" panose="02070309020205020404" pitchFamily="49" charset="0"/>
                <a:cs typeface="Courier New" panose="02070309020205020404" pitchFamily="49" charset="0"/>
              </a:rPr>
              <a:t>     ENDFOR;</a:t>
            </a:r>
          </a:p>
          <a:p>
            <a:pPr marL="0" lvl="2" indent="0">
              <a:buNone/>
            </a:pPr>
            <a:r>
              <a:rPr lang="en-IE" b="1" dirty="0" smtClean="0">
                <a:latin typeface="Courier New" panose="02070309020205020404" pitchFamily="49" charset="0"/>
                <a:cs typeface="Courier New" panose="02070309020205020404" pitchFamily="49" charset="0"/>
              </a:rPr>
              <a:t>END.</a:t>
            </a:r>
            <a:endParaRPr lang="en-IE"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261352672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124744"/>
            <a:ext cx="11233248" cy="561662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351309"/>
            <a:ext cx="10971372" cy="4525963"/>
          </a:xfrm>
        </p:spPr>
        <p:txBody>
          <a:bodyPr>
            <a:noAutofit/>
          </a:bodyPr>
          <a:lstStyle/>
          <a:p>
            <a:pPr marL="57150" indent="0">
              <a:buNone/>
            </a:pPr>
            <a:r>
              <a:rPr lang="en-IE" sz="2000" b="1" dirty="0" smtClean="0">
                <a:latin typeface="Courier New" panose="02070309020205020404" pitchFamily="49" charset="0"/>
                <a:cs typeface="Courier New" panose="02070309020205020404" pitchFamily="49" charset="0"/>
              </a:rPr>
              <a:t>PROGRAM </a:t>
            </a:r>
            <a:r>
              <a:rPr lang="en-IE" sz="2000" dirty="0" err="1" smtClean="0">
                <a:latin typeface="Courier New" panose="02070309020205020404" pitchFamily="49" charset="0"/>
                <a:cs typeface="Courier New" panose="02070309020205020404" pitchFamily="49" charset="0"/>
              </a:rPr>
              <a:t>SelectionSort</a:t>
            </a:r>
            <a:r>
              <a:rPr lang="en-IE" sz="2000" dirty="0" smtClean="0">
                <a:latin typeface="Courier New" panose="02070309020205020404" pitchFamily="49" charset="0"/>
                <a:cs typeface="Courier New" panose="02070309020205020404" pitchFamily="49" charset="0"/>
              </a:rPr>
              <a:t>:</a:t>
            </a:r>
          </a:p>
          <a:p>
            <a:pPr marL="57150"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Integer</a:t>
            </a:r>
            <a:r>
              <a:rPr lang="en-IE" sz="2000" dirty="0" smtClean="0">
                <a:latin typeface="Courier New" panose="02070309020205020404" pitchFamily="49" charset="0"/>
                <a:cs typeface="Courier New" panose="02070309020205020404" pitchFamily="49" charset="0"/>
              </a:rPr>
              <a:t> Age[8] </a:t>
            </a:r>
            <a:r>
              <a:rPr lang="en-IE" sz="2000" dirty="0">
                <a:latin typeface="Courier New" panose="02070309020205020404" pitchFamily="49" charset="0"/>
                <a:cs typeface="Courier New" panose="02070309020205020404" pitchFamily="49" charset="0"/>
              </a:rPr>
              <a:t>&lt;- {44,23,42,33,16,54,34,18};</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FOR </a:t>
            </a:r>
            <a:r>
              <a:rPr lang="en-IE" sz="2000" dirty="0" smtClean="0">
                <a:latin typeface="Courier New" panose="02070309020205020404" pitchFamily="49" charset="0"/>
                <a:cs typeface="Courier New" panose="02070309020205020404" pitchFamily="49" charset="0"/>
              </a:rPr>
              <a:t>Outer-Index</a:t>
            </a:r>
            <a:r>
              <a:rPr lang="en-IE" sz="2000" b="1" dirty="0" smtClean="0">
                <a:latin typeface="Courier New" panose="02070309020205020404" pitchFamily="49" charset="0"/>
                <a:cs typeface="Courier New" panose="02070309020205020404" pitchFamily="49" charset="0"/>
              </a:rPr>
              <a:t> </a:t>
            </a:r>
            <a:r>
              <a:rPr lang="en-IE" sz="2000" b="1" dirty="0">
                <a:latin typeface="Courier New" panose="02070309020205020404" pitchFamily="49" charset="0"/>
                <a:cs typeface="Courier New" panose="02070309020205020404" pitchFamily="49" charset="0"/>
              </a:rPr>
              <a:t>IN </a:t>
            </a:r>
            <a:r>
              <a:rPr lang="en-IE" sz="2000" dirty="0">
                <a:latin typeface="Courier New" panose="02070309020205020404" pitchFamily="49" charset="0"/>
                <a:cs typeface="Courier New" panose="02070309020205020404" pitchFamily="49" charset="0"/>
              </a:rPr>
              <a:t>0</a:t>
            </a:r>
            <a:r>
              <a:rPr lang="en-IE" sz="2000" b="1" dirty="0">
                <a:latin typeface="Courier New" panose="02070309020205020404" pitchFamily="49" charset="0"/>
                <a:cs typeface="Courier New" panose="02070309020205020404" pitchFamily="49" charset="0"/>
              </a:rPr>
              <a:t> TO</a:t>
            </a:r>
            <a:r>
              <a:rPr lang="en-IE" sz="2000" dirty="0">
                <a:latin typeface="Courier New" panose="02070309020205020404" pitchFamily="49" charset="0"/>
                <a:cs typeface="Courier New" panose="02070309020205020404" pitchFamily="49" charset="0"/>
              </a:rPr>
              <a:t> </a:t>
            </a:r>
            <a:r>
              <a:rPr lang="en-IE" sz="2000" dirty="0" smtClean="0">
                <a:latin typeface="Courier New" panose="02070309020205020404" pitchFamily="49" charset="0"/>
                <a:cs typeface="Courier New" panose="02070309020205020404" pitchFamily="49" charset="0"/>
              </a:rPr>
              <a:t>N-1</a:t>
            </a:r>
          </a:p>
          <a:p>
            <a:pPr marL="857250" lvl="2" indent="0">
              <a:buNone/>
            </a:pPr>
            <a:r>
              <a:rPr lang="en-IE" sz="2000" dirty="0">
                <a:latin typeface="Courier New" panose="02070309020205020404" pitchFamily="49" charset="0"/>
                <a:cs typeface="Courier New" panose="02070309020205020404" pitchFamily="49" charset="0"/>
              </a:rPr>
              <a:t> </a:t>
            </a:r>
            <a:r>
              <a:rPr lang="en-IE" sz="2000" dirty="0" smtClean="0">
                <a:latin typeface="Courier New" panose="02070309020205020404" pitchFamily="49" charset="0"/>
                <a:cs typeface="Courier New" panose="02070309020205020404" pitchFamily="49" charset="0"/>
              </a:rPr>
              <a:t>  </a:t>
            </a:r>
            <a:r>
              <a:rPr lang="en-IE" sz="2000" dirty="0" err="1" smtClean="0">
                <a:latin typeface="Courier New" panose="02070309020205020404" pitchFamily="49" charset="0"/>
                <a:cs typeface="Courier New" panose="02070309020205020404" pitchFamily="49" charset="0"/>
              </a:rPr>
              <a:t>Min</a:t>
            </a:r>
            <a:r>
              <a:rPr lang="en-IE" sz="2000" dirty="0" err="1">
                <a:latin typeface="Courier New" panose="02070309020205020404" pitchFamily="49" charset="0"/>
                <a:cs typeface="Courier New" panose="02070309020205020404" pitchFamily="49" charset="0"/>
              </a:rPr>
              <a:t>Value</a:t>
            </a:r>
            <a:r>
              <a:rPr lang="en-IE" sz="2000" dirty="0" err="1" smtClean="0">
                <a:latin typeface="Courier New" panose="02070309020205020404" pitchFamily="49" charset="0"/>
                <a:cs typeface="Courier New" panose="02070309020205020404" pitchFamily="49" charset="0"/>
              </a:rPr>
              <a:t>Location</a:t>
            </a:r>
            <a:r>
              <a:rPr lang="en-IE" sz="2000" dirty="0" smtClean="0">
                <a:latin typeface="Courier New" panose="02070309020205020404" pitchFamily="49" charset="0"/>
                <a:cs typeface="Courier New" panose="02070309020205020404" pitchFamily="49" charset="0"/>
              </a:rPr>
              <a:t> &lt;- Outer-Index;</a:t>
            </a:r>
            <a:endParaRPr lang="en-IE" sz="2000" dirty="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   FOR </a:t>
            </a:r>
            <a:r>
              <a:rPr lang="en-IE" sz="2000" dirty="0" smtClean="0">
                <a:latin typeface="Courier New" panose="02070309020205020404" pitchFamily="49" charset="0"/>
                <a:cs typeface="Courier New" panose="02070309020205020404" pitchFamily="49" charset="0"/>
              </a:rPr>
              <a:t>Index</a:t>
            </a:r>
            <a:r>
              <a:rPr lang="en-IE" sz="2000" b="1" dirty="0" smtClean="0">
                <a:latin typeface="Courier New" panose="02070309020205020404" pitchFamily="49" charset="0"/>
                <a:cs typeface="Courier New" panose="02070309020205020404" pitchFamily="49" charset="0"/>
              </a:rPr>
              <a:t> IN </a:t>
            </a:r>
            <a:r>
              <a:rPr lang="en-IE" sz="2000" dirty="0" smtClean="0">
                <a:latin typeface="Courier New" panose="02070309020205020404" pitchFamily="49" charset="0"/>
                <a:cs typeface="Courier New" panose="02070309020205020404" pitchFamily="49" charset="0"/>
              </a:rPr>
              <a:t>Outer-Index+1</a:t>
            </a:r>
            <a:r>
              <a:rPr lang="en-IE" sz="2000" b="1" dirty="0" smtClean="0">
                <a:latin typeface="Courier New" panose="02070309020205020404" pitchFamily="49" charset="0"/>
                <a:cs typeface="Courier New" panose="02070309020205020404" pitchFamily="49" charset="0"/>
              </a:rPr>
              <a:t> TO</a:t>
            </a:r>
            <a:r>
              <a:rPr lang="en-IE" sz="2000" dirty="0" smtClean="0">
                <a:latin typeface="Courier New" panose="02070309020205020404" pitchFamily="49" charset="0"/>
                <a:cs typeface="Courier New" panose="02070309020205020404" pitchFamily="49" charset="0"/>
              </a:rPr>
              <a:t> N-1</a:t>
            </a:r>
          </a:p>
          <a:p>
            <a:pPr marL="857250" lvl="2"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DO IF</a:t>
            </a:r>
            <a:r>
              <a:rPr lang="en-IE" sz="2000" dirty="0" smtClean="0">
                <a:latin typeface="Courier New" panose="02070309020205020404" pitchFamily="49" charset="0"/>
                <a:cs typeface="Courier New" panose="02070309020205020404" pitchFamily="49" charset="0"/>
              </a:rPr>
              <a:t> (Age[Index] &lt; Age[</a:t>
            </a:r>
            <a:r>
              <a:rPr lang="en-IE" sz="2000" dirty="0" err="1" smtClean="0">
                <a:latin typeface="Courier New" panose="02070309020205020404" pitchFamily="49" charset="0"/>
                <a:cs typeface="Courier New" panose="02070309020205020404" pitchFamily="49" charset="0"/>
              </a:rPr>
              <a:t>MinValueLocation</a:t>
            </a:r>
            <a:r>
              <a:rPr lang="en-IE" sz="2000" dirty="0" smtClean="0">
                <a:latin typeface="Courier New" panose="02070309020205020404" pitchFamily="49" charset="0"/>
                <a:cs typeface="Courier New" panose="02070309020205020404" pitchFamily="49" charset="0"/>
              </a:rPr>
              <a:t>])</a:t>
            </a:r>
          </a:p>
          <a:p>
            <a:pPr marL="857250" lvl="2" indent="0">
              <a:buNone/>
            </a:pPr>
            <a:r>
              <a:rPr lang="en-IE" sz="2000" dirty="0" smtClean="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THEN</a:t>
            </a:r>
            <a:r>
              <a:rPr lang="en-IE" sz="2000" dirty="0" smtClean="0">
                <a:latin typeface="Courier New" panose="02070309020205020404" pitchFamily="49" charset="0"/>
                <a:cs typeface="Courier New" panose="02070309020205020404" pitchFamily="49" charset="0"/>
              </a:rPr>
              <a:t> </a:t>
            </a:r>
            <a:r>
              <a:rPr lang="en-IE" sz="2000" dirty="0" err="1" smtClean="0">
                <a:latin typeface="Courier New" panose="02070309020205020404" pitchFamily="49" charset="0"/>
                <a:cs typeface="Courier New" panose="02070309020205020404" pitchFamily="49" charset="0"/>
              </a:rPr>
              <a:t>MinValueLocation</a:t>
            </a:r>
            <a:r>
              <a:rPr lang="en-IE" sz="2000" dirty="0" smtClean="0">
                <a:latin typeface="Courier New" panose="02070309020205020404" pitchFamily="49" charset="0"/>
                <a:cs typeface="Courier New" panose="02070309020205020404" pitchFamily="49" charset="0"/>
              </a:rPr>
              <a:t> &lt;- </a:t>
            </a:r>
            <a:r>
              <a:rPr lang="en-IE" sz="2000" dirty="0">
                <a:latin typeface="Courier New" panose="02070309020205020404" pitchFamily="49" charset="0"/>
                <a:cs typeface="Courier New" panose="02070309020205020404" pitchFamily="49" charset="0"/>
              </a:rPr>
              <a:t>Index;</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          ENDIF;</a:t>
            </a:r>
          </a:p>
          <a:p>
            <a:pPr marL="857250" lvl="2" indent="0">
              <a:buNone/>
            </a:pPr>
            <a:r>
              <a:rPr lang="en-IE" sz="2000" b="1" dirty="0" smtClean="0">
                <a:latin typeface="Courier New" panose="02070309020205020404" pitchFamily="49" charset="0"/>
                <a:cs typeface="Courier New" panose="02070309020205020404" pitchFamily="49" charset="0"/>
              </a:rPr>
              <a:t>   ENDFOR;</a:t>
            </a:r>
          </a:p>
          <a:p>
            <a:pPr marL="857250" lvl="2" indent="0">
              <a:buNone/>
            </a:pPr>
            <a:r>
              <a:rPr lang="en-IE" sz="2000" b="1" dirty="0" smtClean="0">
                <a:latin typeface="Courier New" panose="02070309020205020404" pitchFamily="49" charset="0"/>
                <a:cs typeface="Courier New" panose="02070309020205020404" pitchFamily="49" charset="0"/>
              </a:rPr>
              <a:t>   IF</a:t>
            </a:r>
            <a:r>
              <a:rPr lang="en-IE" sz="2000" dirty="0" smtClean="0">
                <a:latin typeface="Courier New" panose="02070309020205020404" pitchFamily="49" charset="0"/>
                <a:cs typeface="Courier New" panose="02070309020205020404" pitchFamily="49" charset="0"/>
              </a:rPr>
              <a:t> (</a:t>
            </a:r>
            <a:r>
              <a:rPr lang="en-IE" sz="2000" dirty="0" err="1" smtClean="0">
                <a:latin typeface="Courier New" panose="02070309020205020404" pitchFamily="49" charset="0"/>
                <a:cs typeface="Courier New" panose="02070309020205020404" pitchFamily="49" charset="0"/>
              </a:rPr>
              <a:t>Min</a:t>
            </a:r>
            <a:r>
              <a:rPr lang="en-IE" sz="2000" dirty="0" err="1">
                <a:latin typeface="Courier New" panose="02070309020205020404" pitchFamily="49" charset="0"/>
                <a:cs typeface="Courier New" panose="02070309020205020404" pitchFamily="49" charset="0"/>
              </a:rPr>
              <a:t>Value</a:t>
            </a:r>
            <a:r>
              <a:rPr lang="en-IE" sz="2000" dirty="0" err="1" smtClean="0">
                <a:latin typeface="Courier New" panose="02070309020205020404" pitchFamily="49" charset="0"/>
                <a:cs typeface="Courier New" panose="02070309020205020404" pitchFamily="49" charset="0"/>
              </a:rPr>
              <a:t>Location</a:t>
            </a:r>
            <a:r>
              <a:rPr lang="en-IE" sz="2000" dirty="0" smtClean="0">
                <a:latin typeface="Courier New" panose="02070309020205020404" pitchFamily="49" charset="0"/>
                <a:cs typeface="Courier New" panose="02070309020205020404" pitchFamily="49" charset="0"/>
              </a:rPr>
              <a:t> != Outer-Index)</a:t>
            </a:r>
            <a:endParaRPr lang="en-IE" sz="2000" dirty="0">
              <a:latin typeface="Courier New" panose="02070309020205020404" pitchFamily="49" charset="0"/>
              <a:cs typeface="Courier New" panose="02070309020205020404" pitchFamily="49" charset="0"/>
            </a:endParaRPr>
          </a:p>
          <a:p>
            <a:pPr marL="857250" lvl="2" indent="0">
              <a:buNone/>
            </a:pPr>
            <a:r>
              <a:rPr lang="en-IE" sz="2000" dirty="0">
                <a:latin typeface="Courier New" panose="02070309020205020404" pitchFamily="49" charset="0"/>
                <a:cs typeface="Courier New" panose="02070309020205020404" pitchFamily="49" charset="0"/>
              </a:rPr>
              <a:t>             </a:t>
            </a:r>
            <a:r>
              <a:rPr lang="en-IE" sz="2000" b="1" dirty="0">
                <a:latin typeface="Courier New" panose="02070309020205020404" pitchFamily="49" charset="0"/>
                <a:cs typeface="Courier New" panose="02070309020205020404" pitchFamily="49" charset="0"/>
              </a:rPr>
              <a:t>THEN</a:t>
            </a:r>
            <a:r>
              <a:rPr lang="en-IE" sz="2000" dirty="0">
                <a:latin typeface="Courier New" panose="02070309020205020404" pitchFamily="49" charset="0"/>
                <a:cs typeface="Courier New" panose="02070309020205020404" pitchFamily="49" charset="0"/>
              </a:rPr>
              <a:t> </a:t>
            </a:r>
            <a:r>
              <a:rPr lang="en-IE" sz="2000" dirty="0" smtClean="0">
                <a:latin typeface="Courier New" panose="02070309020205020404" pitchFamily="49" charset="0"/>
                <a:cs typeface="Courier New" panose="02070309020205020404" pitchFamily="49" charset="0"/>
              </a:rPr>
              <a:t>Swap(Age[Outer-Index], Age[</a:t>
            </a:r>
            <a:r>
              <a:rPr lang="en-IE" sz="2000" dirty="0" err="1" smtClean="0">
                <a:latin typeface="Courier New" panose="02070309020205020404" pitchFamily="49" charset="0"/>
                <a:cs typeface="Courier New" panose="02070309020205020404" pitchFamily="49" charset="0"/>
              </a:rPr>
              <a:t>Min</a:t>
            </a:r>
            <a:r>
              <a:rPr lang="en-IE" sz="2000" dirty="0" err="1">
                <a:latin typeface="Courier New" panose="02070309020205020404" pitchFamily="49" charset="0"/>
                <a:cs typeface="Courier New" panose="02070309020205020404" pitchFamily="49" charset="0"/>
              </a:rPr>
              <a:t>Value</a:t>
            </a:r>
            <a:r>
              <a:rPr lang="en-IE" sz="2000" dirty="0" err="1" smtClean="0">
                <a:latin typeface="Courier New" panose="02070309020205020404" pitchFamily="49" charset="0"/>
                <a:cs typeface="Courier New" panose="02070309020205020404" pitchFamily="49" charset="0"/>
              </a:rPr>
              <a:t>Location</a:t>
            </a:r>
            <a:r>
              <a:rPr lang="en-IE" sz="2000" dirty="0" smtClean="0">
                <a:latin typeface="Courier New" panose="02070309020205020404" pitchFamily="49" charset="0"/>
                <a:cs typeface="Courier New" panose="02070309020205020404" pitchFamily="49" charset="0"/>
              </a:rPr>
              <a:t>]);</a:t>
            </a:r>
            <a:endParaRPr lang="en-IE" sz="2000" dirty="0">
              <a:latin typeface="Courier New" panose="02070309020205020404" pitchFamily="49" charset="0"/>
              <a:cs typeface="Courier New" panose="02070309020205020404" pitchFamily="49" charset="0"/>
            </a:endParaRPr>
          </a:p>
          <a:p>
            <a:pPr marL="857250" lvl="2"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ENDIF;</a:t>
            </a:r>
            <a:endParaRPr lang="en-IE" sz="2000" b="1" dirty="0">
              <a:latin typeface="Courier New" panose="02070309020205020404" pitchFamily="49" charset="0"/>
              <a:cs typeface="Courier New" panose="02070309020205020404" pitchFamily="49" charset="0"/>
            </a:endParaRPr>
          </a:p>
          <a:p>
            <a:pPr marL="0" lvl="2" indent="0">
              <a:buNone/>
            </a:pPr>
            <a:r>
              <a:rPr lang="en-IE" sz="2000" b="1" dirty="0" smtClean="0">
                <a:latin typeface="Courier New" panose="02070309020205020404" pitchFamily="49" charset="0"/>
                <a:cs typeface="Courier New" panose="02070309020205020404" pitchFamily="49" charset="0"/>
              </a:rPr>
              <a:t>     ENDFOR;</a:t>
            </a:r>
          </a:p>
          <a:p>
            <a:pPr marL="0" lvl="2" indent="0">
              <a:buNone/>
            </a:pPr>
            <a:r>
              <a:rPr lang="en-IE" sz="2000" b="1" dirty="0" smtClean="0">
                <a:latin typeface="Courier New" panose="02070309020205020404" pitchFamily="49" charset="0"/>
                <a:cs typeface="Courier New" panose="02070309020205020404" pitchFamily="49" charset="0"/>
              </a:rPr>
              <a:t>END.</a:t>
            </a:r>
            <a:endParaRPr lang="en-IE" sz="20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Selection Sort</a:t>
            </a:r>
            <a:endParaRPr lang="en-IE" dirty="0"/>
          </a:p>
        </p:txBody>
      </p:sp>
    </p:spTree>
    <p:extLst>
      <p:ext uri="{BB962C8B-B14F-4D97-AF65-F5344CB8AC3E}">
        <p14:creationId xmlns:p14="http://schemas.microsoft.com/office/powerpoint/2010/main" val="33299724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cs.jpg"/>
          <p:cNvPicPr>
            <a:picLocks noChangeAspect="1"/>
          </p:cNvPicPr>
          <p:nvPr/>
        </p:nvPicPr>
        <p:blipFill>
          <a:blip r:embed="rId2" cstate="print"/>
          <a:stretch>
            <a:fillRect/>
          </a:stretch>
        </p:blipFill>
        <p:spPr>
          <a:xfrm>
            <a:off x="878101" y="1556793"/>
            <a:ext cx="10556796" cy="3573241"/>
          </a:xfrm>
          <a:prstGeom prst="rect">
            <a:avLst/>
          </a:prstGeom>
        </p:spPr>
      </p:pic>
      <p:sp>
        <p:nvSpPr>
          <p:cNvPr id="13313" name="Rectangle 1"/>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8174911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s2.jpg"/>
          <p:cNvPicPr>
            <a:picLocks noChangeAspect="1"/>
          </p:cNvPicPr>
          <p:nvPr/>
        </p:nvPicPr>
        <p:blipFill>
          <a:blip r:embed="rId2" cstate="print"/>
          <a:stretch>
            <a:fillRect/>
          </a:stretch>
        </p:blipFill>
        <p:spPr>
          <a:xfrm>
            <a:off x="1007303" y="116632"/>
            <a:ext cx="10655797" cy="6624736"/>
          </a:xfrm>
          <a:prstGeom prst="rect">
            <a:avLst/>
          </a:prstGeom>
        </p:spPr>
      </p:pic>
      <p:cxnSp>
        <p:nvCxnSpPr>
          <p:cNvPr id="5" name="Straight Arrow Connector 4"/>
          <p:cNvCxnSpPr/>
          <p:nvPr/>
        </p:nvCxnSpPr>
        <p:spPr>
          <a:xfrm flipH="1" flipV="1">
            <a:off x="5039227" y="1988840"/>
            <a:ext cx="3839927" cy="936104"/>
          </a:xfrm>
          <a:prstGeom prst="straightConnector1">
            <a:avLst/>
          </a:prstGeom>
          <a:ln w="635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7535179" y="3573016"/>
            <a:ext cx="2207958" cy="2160240"/>
          </a:xfrm>
          <a:prstGeom prst="straightConnector1">
            <a:avLst/>
          </a:prstGeom>
          <a:ln w="635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787686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lient2.gif"/>
          <p:cNvPicPr>
            <a:picLocks noChangeAspect="1"/>
          </p:cNvPicPr>
          <p:nvPr/>
        </p:nvPicPr>
        <p:blipFill>
          <a:blip r:embed="rId2" cstate="print"/>
          <a:stretch>
            <a:fillRect/>
          </a:stretch>
        </p:blipFill>
        <p:spPr>
          <a:xfrm>
            <a:off x="815307" y="2132856"/>
            <a:ext cx="10746462" cy="2880320"/>
          </a:xfrm>
          <a:prstGeom prst="rect">
            <a:avLst/>
          </a:prstGeom>
        </p:spPr>
      </p:pic>
    </p:spTree>
    <p:extLst>
      <p:ext uri="{BB962C8B-B14F-4D97-AF65-F5344CB8AC3E}">
        <p14:creationId xmlns:p14="http://schemas.microsoft.com/office/powerpoint/2010/main" val="418426928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ient3.jpg"/>
          <p:cNvPicPr>
            <a:picLocks noChangeAspect="1"/>
          </p:cNvPicPr>
          <p:nvPr/>
        </p:nvPicPr>
        <p:blipFill>
          <a:blip r:embed="rId2" cstate="print"/>
          <a:stretch>
            <a:fillRect/>
          </a:stretch>
        </p:blipFill>
        <p:spPr>
          <a:xfrm>
            <a:off x="1103302" y="1700808"/>
            <a:ext cx="10172533" cy="3600400"/>
          </a:xfrm>
          <a:prstGeom prst="rect">
            <a:avLst/>
          </a:prstGeom>
        </p:spPr>
      </p:pic>
    </p:spTree>
    <p:extLst>
      <p:ext uri="{BB962C8B-B14F-4D97-AF65-F5344CB8AC3E}">
        <p14:creationId xmlns:p14="http://schemas.microsoft.com/office/powerpoint/2010/main" val="1745786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4677</Words>
  <Application>Microsoft Office PowerPoint</Application>
  <PresentationFormat>Custom</PresentationFormat>
  <Paragraphs>1148</Paragraphs>
  <Slides>114</Slides>
  <Notes>45</Notes>
  <HiddenSlides>0</HiddenSlides>
  <MMClips>0</MMClips>
  <ScaleCrop>false</ScaleCrop>
  <HeadingPairs>
    <vt:vector size="4" baseType="variant">
      <vt:variant>
        <vt:lpstr>Theme</vt:lpstr>
      </vt:variant>
      <vt:variant>
        <vt:i4>1</vt:i4>
      </vt:variant>
      <vt:variant>
        <vt:lpstr>Slide Titles</vt:lpstr>
      </vt:variant>
      <vt:variant>
        <vt:i4>114</vt:i4>
      </vt:variant>
    </vt:vector>
  </HeadingPairs>
  <TitlesOfParts>
    <vt:vector size="115" baseType="lpstr">
      <vt:lpstr>Office Theme</vt:lpstr>
      <vt:lpstr>Pseudocode (Revision)</vt:lpstr>
      <vt:lpstr>Learning Outcomes</vt:lpstr>
      <vt:lpstr>Algorithms</vt:lpstr>
      <vt:lpstr>Pseudocode</vt:lpstr>
      <vt:lpstr>Pseudocode</vt:lpstr>
      <vt:lpstr>Variables</vt:lpstr>
      <vt:lpstr>Variables</vt:lpstr>
      <vt:lpstr>Variables</vt:lpstr>
      <vt:lpstr>Variables</vt:lpstr>
      <vt:lpstr>Variables</vt:lpstr>
      <vt:lpstr>Variables</vt:lpstr>
      <vt:lpstr>Variables</vt:lpstr>
      <vt:lpstr>Variables</vt:lpstr>
      <vt:lpstr>Variables</vt:lpstr>
      <vt:lpstr>Variables</vt:lpstr>
      <vt:lpstr>Variables</vt:lpstr>
      <vt:lpstr>Variables</vt:lpstr>
      <vt:lpstr>Converting Temperatures</vt:lpstr>
      <vt:lpstr>Pseudocode</vt:lpstr>
      <vt:lpstr>Pseudocode</vt:lpstr>
      <vt:lpstr>Boolean Logic</vt:lpstr>
      <vt:lpstr>Boolean Logic</vt:lpstr>
      <vt:lpstr>Boolean Logic</vt:lpstr>
      <vt:lpstr>Boolean Logic</vt:lpstr>
      <vt:lpstr>Boolean Logic</vt:lpstr>
      <vt:lpstr>Boolean Logic</vt:lpstr>
      <vt:lpstr>Boolean Logic</vt:lpstr>
      <vt:lpstr>Boolean Logic</vt:lpstr>
      <vt:lpstr>Boolean Logic</vt:lpstr>
      <vt:lpstr>Boolean Logic</vt:lpstr>
      <vt:lpstr>Boolean Logic</vt:lpstr>
      <vt:lpstr>Boolean Logic</vt:lpstr>
      <vt:lpstr>CASE Statement</vt:lpstr>
      <vt:lpstr>WHILE Loop</vt:lpstr>
      <vt:lpstr>WHILE Loop</vt:lpstr>
      <vt:lpstr>FOR Loop</vt:lpstr>
      <vt:lpstr>FOR Loop</vt:lpstr>
      <vt:lpstr>Prime Numbers</vt:lpstr>
      <vt:lpstr>Prime Numbers</vt:lpstr>
      <vt:lpstr>Prime Numbers</vt:lpstr>
      <vt:lpstr>Prime Numbers</vt:lpstr>
      <vt:lpstr>Prime Numbers</vt:lpstr>
      <vt:lpstr>Fibonacci Numbers</vt:lpstr>
      <vt:lpstr>PowerPoint Presentation</vt:lpstr>
      <vt:lpstr>PowerPoint Presentation</vt:lpstr>
      <vt:lpstr>Modularisation</vt:lpstr>
      <vt:lpstr>Modularisation</vt:lpstr>
      <vt:lpstr>Modularisation</vt:lpstr>
      <vt:lpstr>Modularisation</vt:lpstr>
      <vt:lpstr>Modularisation</vt:lpstr>
      <vt:lpstr>Modularisation</vt:lpstr>
      <vt:lpstr>Modularisation</vt:lpstr>
      <vt:lpstr>Modularisation</vt:lpstr>
      <vt:lpstr>Modularisation</vt:lpstr>
      <vt:lpstr>Modularisation</vt:lpstr>
      <vt:lpstr>Modularisation</vt:lpstr>
      <vt:lpstr>Modularisation</vt:lpstr>
      <vt:lpstr>Eras of Testing</vt:lpstr>
      <vt:lpstr>Black Box Testing</vt:lpstr>
      <vt:lpstr>White Box Testing</vt:lpstr>
      <vt:lpstr>Grey Box Testing</vt:lpstr>
      <vt:lpstr>Testing Tools</vt:lpstr>
      <vt:lpstr>Testing Tools</vt:lpstr>
      <vt:lpstr>Arrays</vt:lpstr>
      <vt:lpstr>Array</vt:lpstr>
      <vt:lpstr>Arrays</vt:lpstr>
      <vt:lpstr>Arrays</vt:lpstr>
      <vt:lpstr>Arrays</vt:lpstr>
      <vt:lpstr>Arrays</vt:lpstr>
      <vt:lpstr>Arrays</vt:lpstr>
      <vt:lpstr>Arrays</vt:lpstr>
      <vt:lpstr>Arrays</vt:lpstr>
      <vt:lpstr>Arrays</vt:lpstr>
      <vt:lpstr>Arrays</vt:lpstr>
      <vt:lpstr>Arrays</vt:lpstr>
      <vt:lpstr>Arrays</vt:lpstr>
      <vt:lpstr>Arrays</vt:lpstr>
      <vt:lpstr>Arrays</vt:lpstr>
      <vt:lpstr>Arrays</vt:lpstr>
      <vt:lpstr>Arrays</vt:lpstr>
      <vt:lpstr>Arrays</vt:lpstr>
      <vt:lpstr>Searching: Sequential Search</vt:lpstr>
      <vt:lpstr>Searching: Sequential Search</vt:lpstr>
      <vt:lpstr>Searching: Binary Search</vt:lpstr>
      <vt:lpstr>Searching: Binary Search</vt:lpstr>
      <vt:lpstr>Searching: Binary Search</vt:lpstr>
      <vt:lpstr>Searching: Binary Search</vt:lpstr>
      <vt:lpstr>Searching: Binary Search</vt:lpstr>
      <vt:lpstr>Minimum Value in Array</vt:lpstr>
      <vt:lpstr>Maximum Value in Array</vt:lpstr>
      <vt:lpstr>Average Value in Array</vt:lpstr>
      <vt:lpstr>Standard Deviation of an Array</vt:lpstr>
      <vt:lpstr>Standard Deviation of an Array</vt:lpstr>
      <vt:lpstr>Sorting: Bubble Sort</vt:lpstr>
      <vt:lpstr>Sorting: Selection Sort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3-Tier Architecture</vt:lpstr>
      <vt:lpstr>PowerPoint Presentation</vt:lpstr>
      <vt:lpstr>N-Tier Architecture</vt:lpstr>
      <vt:lpstr>PowerPoint Presentation</vt:lpstr>
      <vt:lpstr>N-Tier Architecture  with Server Load Balancing</vt:lpstr>
      <vt:lpstr>PowerPoint Presentation</vt:lpstr>
      <vt:lpstr>etc.</vt:lpstr>
      <vt:lpstr>Universal Design</vt:lpstr>
      <vt:lpstr>Universal Design</vt:lpstr>
      <vt:lpstr>The Principles of Universal Design</vt:lpstr>
      <vt:lpstr>Timeline of Methodologies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PseudoCode (reprise)</dc:title>
  <dc:creator>dgordon</dc:creator>
  <cp:lastModifiedBy>DIT</cp:lastModifiedBy>
  <cp:revision>29</cp:revision>
  <dcterms:created xsi:type="dcterms:W3CDTF">2011-11-22T13:33:19Z</dcterms:created>
  <dcterms:modified xsi:type="dcterms:W3CDTF">2015-12-21T16:16:32Z</dcterms:modified>
</cp:coreProperties>
</file>