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4" r:id="rId2"/>
    <p:sldId id="295" r:id="rId3"/>
    <p:sldId id="296" r:id="rId4"/>
    <p:sldId id="297" r:id="rId5"/>
    <p:sldId id="298" r:id="rId6"/>
    <p:sldId id="299" r:id="rId7"/>
    <p:sldId id="359" r:id="rId8"/>
    <p:sldId id="360" r:id="rId9"/>
    <p:sldId id="361" r:id="rId10"/>
    <p:sldId id="362" r:id="rId11"/>
    <p:sldId id="363" r:id="rId12"/>
    <p:sldId id="364" r:id="rId13"/>
    <p:sldId id="365" r:id="rId1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61C87-6C37-4DBE-92D0-214839FD9E88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6AE55-EFD0-4A44-B884-DAA1A9C681E5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000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11" y="2046690"/>
            <a:ext cx="10943791" cy="1829761"/>
          </a:xfrm>
        </p:spPr>
        <p:txBody>
          <a:bodyPr>
            <a:normAutofit/>
          </a:bodyPr>
          <a:lstStyle/>
          <a:p>
            <a:r>
              <a:rPr lang="en-IE" sz="4000" smtClean="0"/>
              <a:t>Computer Networks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281" y="4245520"/>
            <a:ext cx="10361851" cy="1199704"/>
          </a:xfrm>
        </p:spPr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247044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Metropolitan Area Network (MAN)</a:t>
            </a:r>
            <a:r>
              <a:rPr lang="en-IE" sz="3200" dirty="0"/>
              <a:t> </a:t>
            </a:r>
            <a:r>
              <a:rPr lang="en-IE" sz="3200" dirty="0" smtClean="0"/>
              <a:t>is </a:t>
            </a:r>
            <a:r>
              <a:rPr lang="en-IE" sz="3200" dirty="0"/>
              <a:t>a network </a:t>
            </a:r>
            <a:r>
              <a:rPr lang="en-IE" sz="3200" dirty="0" smtClean="0"/>
              <a:t>that covers a full street, a neighbourhood, or even a city, as long as it doesn’t exceed a circumference of 100 kilometres. The </a:t>
            </a:r>
            <a:r>
              <a:rPr lang="en-IE" sz="3200" b="1" dirty="0" smtClean="0"/>
              <a:t>MAN</a:t>
            </a:r>
            <a:r>
              <a:rPr lang="en-IE" sz="3200" dirty="0" smtClean="0"/>
              <a:t> is often owned and run as a public utility, and are typically configured as a </a:t>
            </a:r>
            <a:r>
              <a:rPr lang="en-IE" sz="3200" b="1" dirty="0" smtClean="0"/>
              <a:t>Ring Topology</a:t>
            </a:r>
            <a:r>
              <a:rPr lang="en-IE" sz="32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6109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 </a:t>
            </a:r>
            <a:r>
              <a:rPr lang="en-IE" sz="3200" b="1" dirty="0" smtClean="0"/>
              <a:t>Wide Area Network (WAN) </a:t>
            </a:r>
            <a:r>
              <a:rPr lang="en-IE" sz="3200" dirty="0" smtClean="0"/>
              <a:t>is a </a:t>
            </a:r>
            <a:r>
              <a:rPr lang="en-IE" sz="3200" dirty="0"/>
              <a:t>network that </a:t>
            </a:r>
            <a:r>
              <a:rPr lang="en-IE" sz="3200" dirty="0" smtClean="0"/>
              <a:t>a country, or connects countries. </a:t>
            </a:r>
            <a:r>
              <a:rPr lang="en-IE" sz="3200" dirty="0"/>
              <a:t>The </a:t>
            </a:r>
            <a:r>
              <a:rPr lang="en-IE" sz="3200" b="1" dirty="0" smtClean="0"/>
              <a:t>WAN</a:t>
            </a:r>
            <a:r>
              <a:rPr lang="en-IE" sz="3200" dirty="0" smtClean="0"/>
              <a:t> </a:t>
            </a:r>
            <a:r>
              <a:rPr lang="en-IE" sz="3200" dirty="0"/>
              <a:t>is often owned and run as a public utility</a:t>
            </a:r>
            <a:r>
              <a:rPr lang="en-IE" sz="3200" dirty="0" smtClean="0"/>
              <a:t>, but telephone companies have </a:t>
            </a:r>
            <a:r>
              <a:rPr lang="en-IE" sz="3200" b="1" dirty="0" smtClean="0"/>
              <a:t>WAN</a:t>
            </a:r>
            <a:r>
              <a:rPr lang="en-IE" sz="3200" dirty="0" smtClean="0"/>
              <a:t>s also. </a:t>
            </a:r>
            <a:r>
              <a:rPr lang="en-IE" sz="3200" b="1" dirty="0" smtClean="0"/>
              <a:t>WAN</a:t>
            </a:r>
            <a:r>
              <a:rPr lang="en-IE" sz="3200" dirty="0" smtClean="0"/>
              <a:t>s can use anything for satellites to microwaves transmissions. The most common example of a </a:t>
            </a:r>
            <a:r>
              <a:rPr lang="en-IE" sz="3200" b="1" dirty="0" smtClean="0"/>
              <a:t>WAN</a:t>
            </a:r>
            <a:r>
              <a:rPr lang="en-IE" sz="3200" dirty="0" smtClean="0"/>
              <a:t> is the Internet, but there are other commercial </a:t>
            </a:r>
            <a:r>
              <a:rPr lang="en-IE" sz="3200" b="1" dirty="0" smtClean="0"/>
              <a:t>WAN</a:t>
            </a:r>
            <a:r>
              <a:rPr lang="en-IE" sz="3200" dirty="0" smtClean="0"/>
              <a:t>s.</a:t>
            </a:r>
            <a:endParaRPr lang="en-IE" sz="3200" dirty="0"/>
          </a:p>
          <a:p>
            <a:endParaRPr lang="en-IE" sz="3200" dirty="0" smtClean="0"/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5275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A </a:t>
            </a:r>
            <a:r>
              <a:rPr lang="en-IE" sz="3200" b="1" dirty="0" smtClean="0"/>
              <a:t>Wireless Local Area Network (WLAN)</a:t>
            </a:r>
            <a:r>
              <a:rPr lang="en-IE" sz="3200" dirty="0" smtClean="0"/>
              <a:t> is a wireless LAN. It works exactly the same as a normal LAN, but the technology means that the network uses a wireless protocol such as IEEE 802.11a</a:t>
            </a:r>
            <a:r>
              <a:rPr lang="en-IE" sz="3200" dirty="0"/>
              <a:t>, IEEE </a:t>
            </a:r>
            <a:r>
              <a:rPr lang="en-IE" sz="3200" dirty="0" smtClean="0"/>
              <a:t>802.11b, </a:t>
            </a:r>
            <a:r>
              <a:rPr lang="en-IE" sz="3200" dirty="0"/>
              <a:t>IEEE </a:t>
            </a:r>
            <a:r>
              <a:rPr lang="en-IE" sz="3200" dirty="0" smtClean="0"/>
              <a:t>802.11g, or IEEE 802.11n. Additionally 802.16 (the mobile WiMAX standard) is available.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3978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3501008"/>
            <a:ext cx="12190413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84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12190413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13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95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225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3429000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51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60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12190413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13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95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225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3429000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51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6959190" y="4293096"/>
            <a:ext cx="297561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4271241" y="5877272"/>
            <a:ext cx="2927619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4072426">
            <a:off x="1924306" y="5066283"/>
            <a:ext cx="1404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 rot="4072426">
            <a:off x="6568063" y="5058291"/>
            <a:ext cx="1260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2351608" y="4293096"/>
            <a:ext cx="297561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 rot="7047485">
            <a:off x="3990946" y="5085670"/>
            <a:ext cx="1620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7513151">
            <a:off x="8590519" y="5058556"/>
            <a:ext cx="1476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117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12190413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13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95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225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3429000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51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6959190" y="4293096"/>
            <a:ext cx="297561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4271241" y="5877272"/>
            <a:ext cx="2927619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4072426">
            <a:off x="1924306" y="5066283"/>
            <a:ext cx="1404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 rot="4072426">
            <a:off x="6568063" y="5058291"/>
            <a:ext cx="1260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2351608" y="4293096"/>
            <a:ext cx="297561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 rot="7047485">
            <a:off x="3990946" y="5085670"/>
            <a:ext cx="1620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7513151">
            <a:off x="8590519" y="5058556"/>
            <a:ext cx="1476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2447277" y="4221089"/>
            <a:ext cx="78978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6959191" y="4221089"/>
            <a:ext cx="78978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>
            <a:off x="4271242" y="5863970"/>
            <a:ext cx="789789" cy="15731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 rot="3835979">
            <a:off x="2130797" y="4632892"/>
            <a:ext cx="592419" cy="209731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 rot="3835979">
            <a:off x="6683251" y="4679675"/>
            <a:ext cx="592419" cy="209731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 rot="17852367">
            <a:off x="4154602" y="5473391"/>
            <a:ext cx="592419" cy="209731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ectangle 29"/>
          <p:cNvSpPr/>
          <p:nvPr/>
        </p:nvSpPr>
        <p:spPr>
          <a:xfrm rot="18311608">
            <a:off x="8608242" y="5411736"/>
            <a:ext cx="592419" cy="209731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911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9704E-6 L 0.1724 -0.00092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9704E-6 L 0.1724 -0.00092 " pathEditMode="relative" rAng="0" ptsTypes="AA">
                                      <p:cBhvr>
                                        <p:cTn id="8" dur="4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9704E-6 L 0.1724 -0.00092 " pathEditMode="relative" rAng="0" ptsTypes="AA">
                                      <p:cBhvr>
                                        <p:cTn id="10" dur="4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11" y="-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75763E-6 L 0.04114 0.12419 " pathEditMode="relative" rAng="0" ptsTypes="AA">
                                      <p:cBhvr>
                                        <p:cTn id="12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619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75763E-6 L 0.04114 0.12419 " pathEditMode="relative" rAng="0" ptsTypes="AA">
                                      <p:cBhvr>
                                        <p:cTn id="14" dur="4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619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18316E-6 L 0.06407 -0.15564 " pathEditMode="relative" rAng="0" ptsTypes="AA">
                                      <p:cBhvr>
                                        <p:cTn id="16" dur="4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-77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2405E-6 L 0.07674 -0.13621 " pathEditMode="relative" rAng="0" ptsTypes="AA">
                                      <p:cBhvr>
                                        <p:cTn id="18" dur="4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7" y="-68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3501008"/>
            <a:ext cx="12190413" cy="335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When we hook up computers together using data communication facilities, we call this a </a:t>
            </a:r>
            <a:r>
              <a:rPr lang="en-IE" sz="3200" b="1" dirty="0" smtClean="0"/>
              <a:t>computer network</a:t>
            </a:r>
            <a:r>
              <a:rPr lang="en-IE" sz="3200" dirty="0" smtClean="0"/>
              <a:t>.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Computer Networks</a:t>
            </a:r>
            <a:endParaRPr lang="en-IE" dirty="0"/>
          </a:p>
        </p:txBody>
      </p:sp>
      <p:pic>
        <p:nvPicPr>
          <p:cNvPr id="4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13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95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225" y="3356992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3429000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amian.gordon\AppData\Local\Microsoft\Windows\Temporary Internet Files\Content.IE5\NKE8AW9F\ibm-p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513" y="5013176"/>
            <a:ext cx="190228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6959190" y="4293096"/>
            <a:ext cx="297561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4271241" y="5877272"/>
            <a:ext cx="2927619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 rot="4072426">
            <a:off x="1924306" y="5066283"/>
            <a:ext cx="1404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 rot="4072426">
            <a:off x="6568063" y="5058291"/>
            <a:ext cx="1260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2351608" y="4293096"/>
            <a:ext cx="297561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 rot="7047485">
            <a:off x="3990946" y="5085670"/>
            <a:ext cx="1620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 rot="7513151">
            <a:off x="8590519" y="5058556"/>
            <a:ext cx="1476000" cy="95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24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We can classify networks by the geographical distance they cover:</a:t>
            </a:r>
          </a:p>
          <a:p>
            <a:pPr lvl="0"/>
            <a:endParaRPr lang="en-IE" sz="3200" dirty="0" smtClean="0"/>
          </a:p>
          <a:p>
            <a:pPr lvl="1"/>
            <a:r>
              <a:rPr lang="en-IE" sz="2800" dirty="0" smtClean="0"/>
              <a:t>Local Area Network (LAN)</a:t>
            </a:r>
          </a:p>
          <a:p>
            <a:pPr lvl="1"/>
            <a:r>
              <a:rPr lang="en-IE" sz="2800" dirty="0" smtClean="0"/>
              <a:t>Metropolitan Area Network (MAN)</a:t>
            </a:r>
          </a:p>
          <a:p>
            <a:pPr lvl="1"/>
            <a:r>
              <a:rPr lang="en-IE" sz="2800" dirty="0" smtClean="0"/>
              <a:t>Wide Area Network (WAN)</a:t>
            </a:r>
          </a:p>
          <a:p>
            <a:pPr lvl="1"/>
            <a:endParaRPr lang="en-IE" sz="2800" dirty="0" smtClean="0"/>
          </a:p>
          <a:p>
            <a:pPr lvl="1"/>
            <a:r>
              <a:rPr lang="en-IE" sz="2800" dirty="0" smtClean="0"/>
              <a:t>Wireless Local Area Network (WLAN)</a:t>
            </a:r>
          </a:p>
          <a:p>
            <a:pPr lvl="0"/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6907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04" y="1988842"/>
            <a:ext cx="2879948" cy="21597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615" y="1988840"/>
            <a:ext cx="2882491" cy="2160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105140" y="4148600"/>
            <a:ext cx="1657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WAN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77892" y="4148600"/>
            <a:ext cx="1354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61485" y="4148600"/>
            <a:ext cx="1667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234" y="1988840"/>
            <a:ext cx="287994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E" sz="3200" dirty="0" smtClean="0"/>
              <a:t>A</a:t>
            </a:r>
            <a:r>
              <a:rPr lang="en-IE" sz="3200" dirty="0"/>
              <a:t> </a:t>
            </a:r>
            <a:r>
              <a:rPr lang="en-IE" sz="3200" b="1" dirty="0" smtClean="0"/>
              <a:t>Local Area Network (LAN)</a:t>
            </a:r>
            <a:r>
              <a:rPr lang="en-IE" sz="3200" dirty="0" smtClean="0"/>
              <a:t> is a network within a single building or campus, e.g. an office, a college, or a warehouse. It is typically owned and used by a single organisation. Typically it’s a cluster of PCs or workstations. A </a:t>
            </a:r>
            <a:r>
              <a:rPr lang="en-IE" sz="3200" b="1" dirty="0" smtClean="0"/>
              <a:t>LAN</a:t>
            </a:r>
            <a:r>
              <a:rPr lang="en-IE" sz="3200" dirty="0" smtClean="0"/>
              <a:t> can be linked to larger networks via a </a:t>
            </a:r>
            <a:r>
              <a:rPr lang="en-IE" sz="3200" b="1" dirty="0" smtClean="0"/>
              <a:t>bridge</a:t>
            </a:r>
            <a:r>
              <a:rPr lang="en-IE" sz="3200" dirty="0" smtClean="0"/>
              <a:t> or </a:t>
            </a:r>
            <a:r>
              <a:rPr lang="en-IE" sz="3200" b="1" dirty="0" smtClean="0"/>
              <a:t>gateway</a:t>
            </a:r>
            <a:r>
              <a:rPr lang="en-IE" sz="32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Network </a:t>
            </a:r>
            <a:r>
              <a:rPr lang="en-IE" sz="4400" dirty="0" smtClean="0"/>
              <a:t>Types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567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403</Words>
  <Application>Microsoft Office PowerPoint</Application>
  <PresentationFormat>Custom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Computer Networks</vt:lpstr>
      <vt:lpstr>Computer Networks</vt:lpstr>
      <vt:lpstr>Computer Networks</vt:lpstr>
      <vt:lpstr>Computer Networks</vt:lpstr>
      <vt:lpstr>Computer Networks</vt:lpstr>
      <vt:lpstr>Computer Networks</vt:lpstr>
      <vt:lpstr>Network Types</vt:lpstr>
      <vt:lpstr>Network Types</vt:lpstr>
      <vt:lpstr>Network Types</vt:lpstr>
      <vt:lpstr>Network Types</vt:lpstr>
      <vt:lpstr>Network Types</vt:lpstr>
      <vt:lpstr>Network Types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Little-Man Computer</dc:title>
  <dc:creator>dgordon</dc:creator>
  <cp:lastModifiedBy>Damian Gordon</cp:lastModifiedBy>
  <cp:revision>98</cp:revision>
  <dcterms:created xsi:type="dcterms:W3CDTF">2011-09-15T13:34:26Z</dcterms:created>
  <dcterms:modified xsi:type="dcterms:W3CDTF">2015-07-25T23:40:14Z</dcterms:modified>
</cp:coreProperties>
</file>