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256" r:id="rId2"/>
    <p:sldId id="270" r:id="rId3"/>
    <p:sldId id="371" r:id="rId4"/>
    <p:sldId id="372" r:id="rId5"/>
    <p:sldId id="373" r:id="rId6"/>
    <p:sldId id="374" r:id="rId7"/>
    <p:sldId id="375" r:id="rId8"/>
    <p:sldId id="376" r:id="rId9"/>
    <p:sldId id="377" r:id="rId10"/>
    <p:sldId id="271" r:id="rId11"/>
    <p:sldId id="272" r:id="rId12"/>
    <p:sldId id="273" r:id="rId13"/>
    <p:sldId id="274" r:id="rId14"/>
    <p:sldId id="275" r:id="rId15"/>
    <p:sldId id="276" r:id="rId16"/>
    <p:sldId id="299" r:id="rId17"/>
    <p:sldId id="300" r:id="rId18"/>
    <p:sldId id="301" r:id="rId19"/>
    <p:sldId id="302" r:id="rId20"/>
    <p:sldId id="303" r:id="rId21"/>
    <p:sldId id="304" r:id="rId22"/>
    <p:sldId id="305" r:id="rId23"/>
    <p:sldId id="298" r:id="rId24"/>
    <p:sldId id="277" r:id="rId25"/>
    <p:sldId id="278" r:id="rId26"/>
    <p:sldId id="279" r:id="rId27"/>
    <p:sldId id="280" r:id="rId28"/>
    <p:sldId id="284" r:id="rId29"/>
    <p:sldId id="286" r:id="rId30"/>
    <p:sldId id="287" r:id="rId31"/>
    <p:sldId id="285" r:id="rId32"/>
    <p:sldId id="291" r:id="rId33"/>
    <p:sldId id="292" r:id="rId34"/>
    <p:sldId id="281" r:id="rId35"/>
    <p:sldId id="293" r:id="rId36"/>
    <p:sldId id="282" r:id="rId37"/>
    <p:sldId id="294" r:id="rId38"/>
    <p:sldId id="288" r:id="rId39"/>
    <p:sldId id="295" r:id="rId40"/>
    <p:sldId id="296" r:id="rId41"/>
    <p:sldId id="289" r:id="rId42"/>
    <p:sldId id="297" r:id="rId43"/>
    <p:sldId id="290" r:id="rId44"/>
    <p:sldId id="378" r:id="rId45"/>
    <p:sldId id="307" r:id="rId46"/>
    <p:sldId id="308" r:id="rId47"/>
    <p:sldId id="309" r:id="rId48"/>
    <p:sldId id="310" r:id="rId49"/>
    <p:sldId id="315" r:id="rId50"/>
    <p:sldId id="316" r:id="rId51"/>
    <p:sldId id="317" r:id="rId52"/>
    <p:sldId id="318" r:id="rId53"/>
    <p:sldId id="313" r:id="rId54"/>
    <p:sldId id="319" r:id="rId55"/>
    <p:sldId id="321" r:id="rId56"/>
    <p:sldId id="322" r:id="rId57"/>
    <p:sldId id="323" r:id="rId58"/>
    <p:sldId id="320" r:id="rId59"/>
    <p:sldId id="325" r:id="rId60"/>
    <p:sldId id="326" r:id="rId61"/>
    <p:sldId id="327" r:id="rId62"/>
    <p:sldId id="328" r:id="rId63"/>
    <p:sldId id="329" r:id="rId64"/>
    <p:sldId id="330" r:id="rId65"/>
    <p:sldId id="333" r:id="rId66"/>
    <p:sldId id="332" r:id="rId67"/>
    <p:sldId id="334" r:id="rId68"/>
    <p:sldId id="336" r:id="rId69"/>
    <p:sldId id="338" r:id="rId70"/>
    <p:sldId id="337" r:id="rId71"/>
    <p:sldId id="340" r:id="rId72"/>
    <p:sldId id="339" r:id="rId73"/>
    <p:sldId id="379" r:id="rId74"/>
    <p:sldId id="353" r:id="rId75"/>
    <p:sldId id="354" r:id="rId76"/>
    <p:sldId id="356" r:id="rId77"/>
    <p:sldId id="359" r:id="rId78"/>
    <p:sldId id="361" r:id="rId79"/>
    <p:sldId id="364" r:id="rId80"/>
    <p:sldId id="357" r:id="rId81"/>
    <p:sldId id="366" r:id="rId82"/>
    <p:sldId id="367" r:id="rId83"/>
    <p:sldId id="368" r:id="rId84"/>
    <p:sldId id="369" r:id="rId85"/>
    <p:sldId id="365" r:id="rId86"/>
    <p:sldId id="370" r:id="rId87"/>
    <p:sldId id="346" r:id="rId88"/>
    <p:sldId id="347" r:id="rId89"/>
    <p:sldId id="348" r:id="rId90"/>
    <p:sldId id="349" r:id="rId91"/>
    <p:sldId id="350" r:id="rId92"/>
    <p:sldId id="351" r:id="rId93"/>
    <p:sldId id="352" r:id="rId94"/>
    <p:sldId id="380" r:id="rId95"/>
    <p:sldId id="341" r:id="rId96"/>
    <p:sldId id="342" r:id="rId97"/>
    <p:sldId id="344" r:id="rId98"/>
    <p:sldId id="345" r:id="rId99"/>
    <p:sldId id="360" r:id="rId100"/>
    <p:sldId id="381" r:id="rId101"/>
  </p:sldIdLst>
  <p:sldSz cx="12190413"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444" y="-4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E61C87-6C37-4DBE-92D0-214839FD9E88}" type="datetimeFigureOut">
              <a:rPr lang="en-IE" smtClean="0"/>
              <a:pPr/>
              <a:t>26/07/2015</a:t>
            </a:fld>
            <a:endParaRPr lang="en-IE"/>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06AE55-EFD0-4A44-B884-DAA1A9C681E5}" type="slidenum">
              <a:rPr lang="en-IE" smtClean="0"/>
              <a:pPr/>
              <a:t>‹#›</a:t>
            </a:fld>
            <a:endParaRPr lang="en-IE"/>
          </a:p>
        </p:txBody>
      </p:sp>
    </p:spTree>
    <p:extLst>
      <p:ext uri="{BB962C8B-B14F-4D97-AF65-F5344CB8AC3E}">
        <p14:creationId xmlns:p14="http://schemas.microsoft.com/office/powerpoint/2010/main" val="3275157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78D5EB50-913C-4E2A-9DB5-19CBF4FC1844}" type="slidenum">
              <a:rPr lang="en-US" smtClean="0"/>
              <a:pPr/>
              <a:t>4</a:t>
            </a:fld>
            <a:endParaRPr lang="en-US" smtClean="0"/>
          </a:p>
        </p:txBody>
      </p:sp>
      <p:sp>
        <p:nvSpPr>
          <p:cNvPr id="53251" name="Rectangle 2"/>
          <p:cNvSpPr>
            <a:spLocks noGrp="1" noRot="1" noChangeAspect="1" noChangeArrowheads="1" noTextEdit="1"/>
          </p:cNvSpPr>
          <p:nvPr>
            <p:ph type="sldImg"/>
          </p:nvPr>
        </p:nvSpPr>
        <p:spPr>
          <a:xfrm>
            <a:off x="382588" y="685800"/>
            <a:ext cx="6092825" cy="3429000"/>
          </a:xfrm>
          <a:ln/>
        </p:spPr>
      </p:sp>
      <p:sp>
        <p:nvSpPr>
          <p:cNvPr id="5325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B1E4977-95AA-4827-9553-995968AE6061}" type="slidenum">
              <a:rPr lang="en-US" smtClean="0"/>
              <a:pPr/>
              <a:t>5</a:t>
            </a:fld>
            <a:endParaRPr lang="en-US" smtClean="0"/>
          </a:p>
        </p:txBody>
      </p:sp>
      <p:sp>
        <p:nvSpPr>
          <p:cNvPr id="54275" name="Rectangle 2"/>
          <p:cNvSpPr>
            <a:spLocks noGrp="1" noRot="1" noChangeAspect="1" noChangeArrowheads="1" noTextEdit="1"/>
          </p:cNvSpPr>
          <p:nvPr>
            <p:ph type="sldImg"/>
          </p:nvPr>
        </p:nvSpPr>
        <p:spPr>
          <a:xfrm>
            <a:off x="382588" y="685800"/>
            <a:ext cx="6092825" cy="3429000"/>
          </a:xfrm>
          <a:ln/>
        </p:spPr>
      </p:sp>
      <p:sp>
        <p:nvSpPr>
          <p:cNvPr id="5427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4675507-00D9-4982-9B2D-5CDA9E30714D}" type="slidenum">
              <a:rPr lang="en-US" smtClean="0"/>
              <a:pPr/>
              <a:t>8</a:t>
            </a:fld>
            <a:endParaRPr lang="en-US" smtClean="0"/>
          </a:p>
        </p:txBody>
      </p:sp>
      <p:sp>
        <p:nvSpPr>
          <p:cNvPr id="55299" name="Rectangle 2"/>
          <p:cNvSpPr>
            <a:spLocks noGrp="1" noRot="1" noChangeAspect="1" noChangeArrowheads="1" noTextEdit="1"/>
          </p:cNvSpPr>
          <p:nvPr>
            <p:ph type="sldImg"/>
          </p:nvPr>
        </p:nvSpPr>
        <p:spPr>
          <a:xfrm>
            <a:off x="382588" y="685800"/>
            <a:ext cx="6092825" cy="3429000"/>
          </a:xfrm>
          <a:ln/>
        </p:spPr>
      </p:sp>
      <p:sp>
        <p:nvSpPr>
          <p:cNvPr id="5530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E306AE55-EFD0-4A44-B884-DAA1A9C681E5}" type="slidenum">
              <a:rPr lang="en-IE" smtClean="0"/>
              <a:pPr/>
              <a:t>74</a:t>
            </a:fld>
            <a:endParaRPr lang="en-I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10910BD-D3E8-41CD-9066-381756711190}" type="slidenum">
              <a:rPr lang="en-US" smtClean="0"/>
              <a:pPr/>
              <a:t>90</a:t>
            </a:fld>
            <a:endParaRPr lang="en-US" smtClean="0"/>
          </a:p>
        </p:txBody>
      </p:sp>
      <p:sp>
        <p:nvSpPr>
          <p:cNvPr id="75779" name="Rectangle 2"/>
          <p:cNvSpPr>
            <a:spLocks noGrp="1" noRot="1" noChangeAspect="1" noChangeArrowheads="1" noTextEdit="1"/>
          </p:cNvSpPr>
          <p:nvPr>
            <p:ph type="sldImg"/>
          </p:nvPr>
        </p:nvSpPr>
        <p:spPr>
          <a:xfrm>
            <a:off x="382588" y="685800"/>
            <a:ext cx="6092825" cy="3429000"/>
          </a:xfrm>
          <a:ln/>
        </p:spPr>
      </p:sp>
      <p:sp>
        <p:nvSpPr>
          <p:cNvPr id="757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27949F6-D370-4C51-BCFA-5B6671225552}" type="slidenum">
              <a:rPr lang="en-US" smtClean="0"/>
              <a:pPr/>
              <a:t>91</a:t>
            </a:fld>
            <a:endParaRPr lang="en-US" smtClean="0"/>
          </a:p>
        </p:txBody>
      </p:sp>
      <p:sp>
        <p:nvSpPr>
          <p:cNvPr id="76803" name="Rectangle 2"/>
          <p:cNvSpPr>
            <a:spLocks noGrp="1" noRot="1" noChangeAspect="1" noChangeArrowheads="1" noTextEdit="1"/>
          </p:cNvSpPr>
          <p:nvPr>
            <p:ph type="sldImg"/>
          </p:nvPr>
        </p:nvSpPr>
        <p:spPr>
          <a:xfrm>
            <a:off x="382588" y="685800"/>
            <a:ext cx="6092825" cy="3429000"/>
          </a:xfrm>
          <a:ln/>
        </p:spPr>
      </p:sp>
      <p:sp>
        <p:nvSpPr>
          <p:cNvPr id="7680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95F6604-F409-4C29-B379-9EA9F58F06EA}" type="slidenum">
              <a:rPr lang="en-US" smtClean="0"/>
              <a:pPr/>
              <a:t>92</a:t>
            </a:fld>
            <a:endParaRPr lang="en-US" smtClean="0"/>
          </a:p>
        </p:txBody>
      </p:sp>
      <p:sp>
        <p:nvSpPr>
          <p:cNvPr id="77827" name="Rectangle 2"/>
          <p:cNvSpPr>
            <a:spLocks noGrp="1" noRot="1" noChangeAspect="1" noChangeArrowheads="1" noTextEdit="1"/>
          </p:cNvSpPr>
          <p:nvPr>
            <p:ph type="sldImg"/>
          </p:nvPr>
        </p:nvSpPr>
        <p:spPr>
          <a:xfrm>
            <a:off x="382588" y="685800"/>
            <a:ext cx="6092825" cy="3429000"/>
          </a:xfrm>
          <a:ln/>
        </p:spPr>
      </p:sp>
      <p:sp>
        <p:nvSpPr>
          <p:cNvPr id="7782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20BEF69-DB1D-4382-B051-0EEDC099BA47}" type="slidenum">
              <a:rPr lang="en-US" smtClean="0"/>
              <a:pPr/>
              <a:t>93</a:t>
            </a:fld>
            <a:endParaRPr lang="en-US" smtClean="0"/>
          </a:p>
        </p:txBody>
      </p:sp>
      <p:sp>
        <p:nvSpPr>
          <p:cNvPr id="78851" name="Rectangle 2"/>
          <p:cNvSpPr>
            <a:spLocks noGrp="1" noRot="1" noChangeAspect="1" noChangeArrowheads="1" noTextEdit="1"/>
          </p:cNvSpPr>
          <p:nvPr>
            <p:ph type="sldImg"/>
          </p:nvPr>
        </p:nvSpPr>
        <p:spPr>
          <a:xfrm>
            <a:off x="382588" y="685800"/>
            <a:ext cx="6092825" cy="3429000"/>
          </a:xfrm>
          <a:ln/>
        </p:spPr>
      </p:sp>
      <p:sp>
        <p:nvSpPr>
          <p:cNvPr id="7885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426"/>
            <a:ext cx="10361851"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26/07/2015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
        <p:nvSpPr>
          <p:cNvPr id="7" name="Rectangle 6"/>
          <p:cNvSpPr/>
          <p:nvPr userDrawn="1"/>
        </p:nvSpPr>
        <p:spPr>
          <a:xfrm>
            <a:off x="0" y="0"/>
            <a:ext cx="12190413"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26/07/2015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639"/>
            <a:ext cx="2742843"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609521" y="274639"/>
            <a:ext cx="802535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26/07/2015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26/07/2015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
        <p:nvSpPr>
          <p:cNvPr id="7" name="Rectangle 6"/>
          <p:cNvSpPr/>
          <p:nvPr userDrawn="1"/>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6901"/>
            <a:ext cx="10361851"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D19841-4D10-4C13-9509-5C47FBAEF42F}" type="datetimeFigureOut">
              <a:rPr lang="en-IE" smtClean="0"/>
              <a:pPr/>
              <a:t>26/07/2015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33D19841-4D10-4C13-9509-5C47FBAEF42F}" type="datetimeFigureOut">
              <a:rPr lang="en-IE" smtClean="0"/>
              <a:pPr/>
              <a:t>26/07/2015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33D19841-4D10-4C13-9509-5C47FBAEF42F}" type="datetimeFigureOut">
              <a:rPr lang="en-IE" smtClean="0"/>
              <a:pPr/>
              <a:t>26/07/2015</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33D19841-4D10-4C13-9509-5C47FBAEF42F}" type="datetimeFigureOut">
              <a:rPr lang="en-IE" smtClean="0"/>
              <a:pPr/>
              <a:t>26/07/2015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19841-4D10-4C13-9509-5C47FBAEF42F}" type="datetimeFigureOut">
              <a:rPr lang="en-IE" smtClean="0"/>
              <a:pPr/>
              <a:t>26/07/2015</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3050"/>
            <a:ext cx="4010562"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19841-4D10-4C13-9509-5C47FBAEF42F}" type="datetimeFigureOut">
              <a:rPr lang="en-IE" smtClean="0"/>
              <a:pPr/>
              <a:t>26/07/2015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0600"/>
            <a:ext cx="7314248"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19841-4D10-4C13-9509-5C47FBAEF42F}" type="datetimeFigureOut">
              <a:rPr lang="en-IE" smtClean="0"/>
              <a:pPr/>
              <a:t>26/07/2015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D19841-4D10-4C13-9509-5C47FBAEF42F}" type="datetimeFigureOut">
              <a:rPr lang="en-IE" smtClean="0"/>
              <a:pPr/>
              <a:t>26/07/2015</a:t>
            </a:fld>
            <a:endParaRPr lang="en-IE"/>
          </a:p>
        </p:txBody>
      </p:sp>
      <p:sp>
        <p:nvSpPr>
          <p:cNvPr id="5" name="Footer Placeholder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8561E-E0C1-4F0A-93C2-9FC1439D4E14}"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02992"/>
            <a:ext cx="10361851" cy="1470025"/>
          </a:xfrm>
        </p:spPr>
        <p:txBody>
          <a:bodyPr>
            <a:normAutofit fontScale="90000"/>
          </a:bodyPr>
          <a:lstStyle/>
          <a:p>
            <a:r>
              <a:rPr lang="en-IE" dirty="0" smtClean="0"/>
              <a:t>Software</a:t>
            </a:r>
            <a:br>
              <a:rPr lang="en-IE" dirty="0" smtClean="0"/>
            </a:br>
            <a:r>
              <a:rPr lang="en-IE" dirty="0" smtClean="0"/>
              <a:t>Development</a:t>
            </a:r>
            <a:br>
              <a:rPr lang="en-IE" dirty="0" smtClean="0"/>
            </a:br>
            <a:r>
              <a:rPr lang="en-IE" dirty="0" smtClean="0"/>
              <a:t>Methodologies</a:t>
            </a:r>
            <a:endParaRPr lang="en-IE" dirty="0"/>
          </a:p>
        </p:txBody>
      </p:sp>
      <p:sp>
        <p:nvSpPr>
          <p:cNvPr id="3" name="Subtitle 2"/>
          <p:cNvSpPr>
            <a:spLocks noGrp="1"/>
          </p:cNvSpPr>
          <p:nvPr>
            <p:ph type="subTitle" idx="1"/>
          </p:nvPr>
        </p:nvSpPr>
        <p:spPr>
          <a:xfrm>
            <a:off x="1828562" y="4268688"/>
            <a:ext cx="8533289" cy="1752600"/>
          </a:xfrm>
        </p:spPr>
        <p:txBody>
          <a:bodyPr/>
          <a:lstStyle/>
          <a:p>
            <a:r>
              <a:rPr lang="en-IE" dirty="0" smtClean="0"/>
              <a:t>Damian Gordon</a:t>
            </a:r>
            <a:endParaRPr lang="en-I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1.jpg"/>
          <p:cNvPicPr>
            <a:picLocks noChangeAspect="1"/>
          </p:cNvPicPr>
          <p:nvPr/>
        </p:nvPicPr>
        <p:blipFill>
          <a:blip r:embed="rId2" cstate="print"/>
          <a:stretch>
            <a:fillRect/>
          </a:stretch>
        </p:blipFill>
        <p:spPr>
          <a:xfrm>
            <a:off x="47322" y="116632"/>
            <a:ext cx="4895907" cy="2197168"/>
          </a:xfrm>
          <a:prstGeom prst="rect">
            <a:avLst/>
          </a:prstGeom>
        </p:spPr>
      </p:pic>
      <p:sp>
        <p:nvSpPr>
          <p:cNvPr id="2" name="Title 1"/>
          <p:cNvSpPr>
            <a:spLocks noGrp="1"/>
          </p:cNvSpPr>
          <p:nvPr>
            <p:ph type="ctrTitle"/>
          </p:nvPr>
        </p:nvSpPr>
        <p:spPr>
          <a:xfrm>
            <a:off x="914281" y="2823072"/>
            <a:ext cx="10361851" cy="1470025"/>
          </a:xfrm>
        </p:spPr>
        <p:txBody>
          <a:bodyPr>
            <a:normAutofit fontScale="90000"/>
          </a:bodyPr>
          <a:lstStyle/>
          <a:p>
            <a:r>
              <a:rPr lang="en-IE" dirty="0" smtClean="0"/>
              <a:t>Managing the Development </a:t>
            </a:r>
            <a:br>
              <a:rPr lang="en-IE" dirty="0" smtClean="0"/>
            </a:br>
            <a:r>
              <a:rPr lang="en-IE" dirty="0" smtClean="0"/>
              <a:t>of Large Software Systems </a:t>
            </a:r>
            <a:br>
              <a:rPr lang="en-IE" dirty="0" smtClean="0"/>
            </a:br>
            <a:r>
              <a:rPr lang="en-IE" dirty="0" smtClean="0"/>
              <a:t>by </a:t>
            </a:r>
            <a:br>
              <a:rPr lang="en-IE" dirty="0" smtClean="0"/>
            </a:br>
            <a:r>
              <a:rPr lang="en-IE" dirty="0" smtClean="0"/>
              <a:t>W.W. Royce</a:t>
            </a:r>
            <a:endParaRPr lang="en-IE"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normAutofit/>
          </a:bodyPr>
          <a:lstStyle/>
          <a:p>
            <a:r>
              <a:rPr lang="en-IE" altLang="en-US" sz="6600" dirty="0" smtClean="0"/>
              <a:t>etc.</a:t>
            </a:r>
            <a:endParaRPr lang="en-GB" altLang="en-US" sz="6600" dirty="0"/>
          </a:p>
        </p:txBody>
      </p:sp>
      <p:sp>
        <p:nvSpPr>
          <p:cNvPr id="39939" name="Rectangle 3"/>
          <p:cNvSpPr>
            <a:spLocks noGrp="1" noChangeArrowheads="1"/>
          </p:cNvSpPr>
          <p:nvPr>
            <p:ph type="subTitle" idx="1"/>
          </p:nvPr>
        </p:nvSpPr>
        <p:spPr/>
        <p:txBody>
          <a:bodyPr/>
          <a:lstStyle/>
          <a:p>
            <a:r>
              <a:rPr lang="en-IE" altLang="en-US" dirty="0">
                <a:latin typeface="+mj-lt"/>
              </a:rPr>
              <a:t> </a:t>
            </a:r>
          </a:p>
          <a:p>
            <a:endParaRPr lang="en-GB" altLang="en-US"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0412" cy="6858000"/>
          </a:xfrm>
          <a:prstGeom prst="rect">
            <a:avLst/>
          </a:prstGeom>
        </p:spPr>
      </p:pic>
    </p:spTree>
    <p:extLst>
      <p:ext uri="{BB962C8B-B14F-4D97-AF65-F5344CB8AC3E}">
        <p14:creationId xmlns:p14="http://schemas.microsoft.com/office/powerpoint/2010/main" val="83839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Reference</a:t>
            </a:r>
            <a:endParaRPr lang="en-IE" dirty="0"/>
          </a:p>
        </p:txBody>
      </p:sp>
      <p:sp>
        <p:nvSpPr>
          <p:cNvPr id="3" name="Content Placeholder 2"/>
          <p:cNvSpPr>
            <a:spLocks noGrp="1"/>
          </p:cNvSpPr>
          <p:nvPr>
            <p:ph idx="1"/>
          </p:nvPr>
        </p:nvSpPr>
        <p:spPr/>
        <p:txBody>
          <a:bodyPr/>
          <a:lstStyle/>
          <a:p>
            <a:r>
              <a:rPr lang="en-IE" dirty="0" smtClean="0"/>
              <a:t>Royce, W.W., 1970, "</a:t>
            </a:r>
            <a:r>
              <a:rPr lang="en-IE" i="1" dirty="0" smtClean="0"/>
              <a:t>Managing the Development of Large Software Systems</a:t>
            </a:r>
            <a:r>
              <a:rPr lang="en-IE" dirty="0" smtClean="0"/>
              <a:t>", Proceedings of IEEE WESCON 26 (August), pp.1–9.</a:t>
            </a:r>
            <a:endParaRPr lang="en-I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Winston W. Royce</a:t>
            </a:r>
            <a:endParaRPr lang="en-IE" dirty="0"/>
          </a:p>
        </p:txBody>
      </p:sp>
      <p:sp>
        <p:nvSpPr>
          <p:cNvPr id="5" name="Content Placeholder 4"/>
          <p:cNvSpPr>
            <a:spLocks noGrp="1"/>
          </p:cNvSpPr>
          <p:nvPr>
            <p:ph sz="half" idx="1"/>
          </p:nvPr>
        </p:nvSpPr>
        <p:spPr/>
        <p:txBody>
          <a:bodyPr>
            <a:normAutofit fontScale="85000" lnSpcReduction="20000"/>
          </a:bodyPr>
          <a:lstStyle/>
          <a:p>
            <a:r>
              <a:rPr lang="en-IE" dirty="0" smtClean="0"/>
              <a:t>Born in 1929.</a:t>
            </a:r>
          </a:p>
          <a:p>
            <a:r>
              <a:rPr lang="en-IE" dirty="0" smtClean="0"/>
              <a:t>Died in 1995.</a:t>
            </a:r>
          </a:p>
          <a:p>
            <a:r>
              <a:rPr lang="en-IE" dirty="0" smtClean="0"/>
              <a:t>An American computer scientist, director at Lockheed Software Technology </a:t>
            </a:r>
            <a:r>
              <a:rPr lang="en-IE" dirty="0" err="1" smtClean="0"/>
              <a:t>Center</a:t>
            </a:r>
            <a:r>
              <a:rPr lang="en-IE" dirty="0" smtClean="0"/>
              <a:t> in Austin, Texas, and one of the leaders in software development in the second half of the 20th century.</a:t>
            </a:r>
          </a:p>
          <a:p>
            <a:r>
              <a:rPr lang="en-IE" dirty="0" smtClean="0"/>
              <a:t>He was the first person to describe the “Waterfall model” for software development, although Royce did not use the term "waterfall" in that article, nor advocated the waterfall model as a working methodology.</a:t>
            </a:r>
            <a:endParaRPr lang="en-IE" dirty="0"/>
          </a:p>
        </p:txBody>
      </p:sp>
      <p:pic>
        <p:nvPicPr>
          <p:cNvPr id="7" name="Content Placeholder 6" descr="unknown.jpg"/>
          <p:cNvPicPr>
            <a:picLocks noGrp="1" noChangeAspect="1"/>
          </p:cNvPicPr>
          <p:nvPr>
            <p:ph sz="half" idx="2"/>
          </p:nvPr>
        </p:nvPicPr>
        <p:blipFill>
          <a:blip r:embed="rId2" cstate="print"/>
          <a:stretch>
            <a:fillRect/>
          </a:stretch>
        </p:blipFill>
        <p:spPr>
          <a:xfrm>
            <a:off x="6383201" y="2204865"/>
            <a:ext cx="5471896" cy="2585807"/>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Introduction</a:t>
            </a:r>
            <a:endParaRPr lang="en-IE" dirty="0"/>
          </a:p>
        </p:txBody>
      </p:sp>
      <p:sp>
        <p:nvSpPr>
          <p:cNvPr id="3" name="Content Placeholder 2"/>
          <p:cNvSpPr>
            <a:spLocks noGrp="1"/>
          </p:cNvSpPr>
          <p:nvPr>
            <p:ph idx="1"/>
          </p:nvPr>
        </p:nvSpPr>
        <p:spPr/>
        <p:txBody>
          <a:bodyPr>
            <a:normAutofit fontScale="92500" lnSpcReduction="10000"/>
          </a:bodyPr>
          <a:lstStyle/>
          <a:p>
            <a:r>
              <a:rPr lang="en-IE" dirty="0" smtClean="0"/>
              <a:t>“</a:t>
            </a:r>
            <a:r>
              <a:rPr lang="en-IE" i="1" dirty="0" smtClean="0"/>
              <a:t>I am going to describe my personal views about managing large software developments. </a:t>
            </a:r>
          </a:p>
          <a:p>
            <a:r>
              <a:rPr lang="en-IE" i="1" dirty="0" smtClean="0"/>
              <a:t>I have had various assignments during the past nine years, mostly concerned with the development of software packages for spacecraft mission planning, commanding and post-flight analysis. </a:t>
            </a:r>
          </a:p>
          <a:p>
            <a:r>
              <a:rPr lang="en-IE" i="1" dirty="0" smtClean="0"/>
              <a:t>In these assignments I have experienced different degrees of success with respect to arriving at an operational state, on-time, and within costs. </a:t>
            </a:r>
          </a:p>
          <a:p>
            <a:r>
              <a:rPr lang="en-IE" i="1" dirty="0" smtClean="0"/>
              <a:t>I have become prejudiced by my experiences and I am going to relate some of these prejudices in this presentation</a:t>
            </a:r>
            <a:r>
              <a:rPr lang="en-IE" dirty="0" smtClean="0"/>
              <a:t>.”</a:t>
            </a:r>
            <a:endParaRPr lang="en-I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Small Developments</a:t>
            </a:r>
            <a:endParaRPr lang="en-IE" dirty="0"/>
          </a:p>
        </p:txBody>
      </p:sp>
      <p:sp>
        <p:nvSpPr>
          <p:cNvPr id="4" name="Content Placeholder 3"/>
          <p:cNvSpPr>
            <a:spLocks noGrp="1"/>
          </p:cNvSpPr>
          <p:nvPr>
            <p:ph idx="1"/>
          </p:nvPr>
        </p:nvSpPr>
        <p:spPr/>
        <p:txBody>
          <a:bodyPr/>
          <a:lstStyle/>
          <a:p>
            <a:r>
              <a:rPr lang="en-IE" dirty="0" smtClean="0"/>
              <a:t>For a small development, you only need the following steps</a:t>
            </a:r>
          </a:p>
          <a:p>
            <a:pPr lvl="1"/>
            <a:r>
              <a:rPr lang="en-IE" dirty="0" smtClean="0"/>
              <a:t>Typically done for programs for internal use</a:t>
            </a:r>
            <a:endParaRPr lang="en-IE" dirty="0"/>
          </a:p>
        </p:txBody>
      </p:sp>
      <p:pic>
        <p:nvPicPr>
          <p:cNvPr id="5" name="Picture 2"/>
          <p:cNvPicPr>
            <a:picLocks noChangeAspect="1" noChangeArrowheads="1"/>
          </p:cNvPicPr>
          <p:nvPr/>
        </p:nvPicPr>
        <p:blipFill>
          <a:blip r:embed="rId2" cstate="print"/>
          <a:stretch>
            <a:fillRect/>
          </a:stretch>
        </p:blipFill>
        <p:spPr>
          <a:xfrm>
            <a:off x="4129503" y="4020656"/>
            <a:ext cx="3931408" cy="207264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2" cstate="print"/>
          <a:stretch>
            <a:fillRect/>
          </a:stretch>
        </p:blipFill>
        <p:spPr>
          <a:xfrm>
            <a:off x="1184609" y="1600201"/>
            <a:ext cx="9821196" cy="45259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2" cstate="print"/>
          <a:stretch>
            <a:fillRect/>
          </a:stretch>
        </p:blipFill>
        <p:spPr>
          <a:xfrm>
            <a:off x="1184609" y="1600201"/>
            <a:ext cx="9821196" cy="4525963"/>
          </a:xfrm>
        </p:spPr>
      </p:pic>
      <p:sp>
        <p:nvSpPr>
          <p:cNvPr id="6" name="Rectangle 5"/>
          <p:cNvSpPr/>
          <p:nvPr/>
        </p:nvSpPr>
        <p:spPr>
          <a:xfrm>
            <a:off x="911306" y="2348880"/>
            <a:ext cx="10463800" cy="4032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Content Placeholder 5"/>
          <p:cNvSpPr txBox="1">
            <a:spLocks/>
          </p:cNvSpPr>
          <p:nvPr/>
        </p:nvSpPr>
        <p:spPr>
          <a:xfrm>
            <a:off x="609521" y="2348880"/>
            <a:ext cx="10971372" cy="34563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3200" b="1" i="0" u="none" strike="noStrike" kern="1200" cap="none" spc="0" normalizeH="0" baseline="0" noProof="0" dirty="0" smtClean="0">
                <a:ln>
                  <a:noFill/>
                </a:ln>
                <a:solidFill>
                  <a:schemeClr val="tx1"/>
                </a:solidFill>
                <a:effectLst/>
                <a:uLnTx/>
                <a:uFillTx/>
                <a:latin typeface="+mn-lt"/>
                <a:ea typeface="+mn-ea"/>
                <a:cs typeface="+mn-cs"/>
              </a:rPr>
              <a:t>System Requirements:</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Identify, select and document functional, scheduling and financial requirements. </a:t>
            </a: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2" cstate="print"/>
          <a:stretch>
            <a:fillRect/>
          </a:stretch>
        </p:blipFill>
        <p:spPr>
          <a:xfrm>
            <a:off x="1184609" y="1600201"/>
            <a:ext cx="9821196" cy="4525963"/>
          </a:xfrm>
        </p:spPr>
      </p:pic>
      <p:sp>
        <p:nvSpPr>
          <p:cNvPr id="6" name="Rectangle 5"/>
          <p:cNvSpPr/>
          <p:nvPr/>
        </p:nvSpPr>
        <p:spPr>
          <a:xfrm>
            <a:off x="911306" y="2996952"/>
            <a:ext cx="10463800" cy="3384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Content Placeholder 5"/>
          <p:cNvSpPr txBox="1">
            <a:spLocks/>
          </p:cNvSpPr>
          <p:nvPr/>
        </p:nvSpPr>
        <p:spPr>
          <a:xfrm>
            <a:off x="609521" y="3112368"/>
            <a:ext cx="10971372" cy="175679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3200" b="1" i="0" u="none" strike="noStrike" kern="1200" cap="none" spc="0" normalizeH="0" baseline="0" noProof="0" dirty="0" smtClean="0">
                <a:ln>
                  <a:noFill/>
                </a:ln>
                <a:solidFill>
                  <a:schemeClr val="tx1"/>
                </a:solidFill>
                <a:effectLst/>
                <a:uLnTx/>
                <a:uFillTx/>
                <a:latin typeface="+mn-lt"/>
                <a:ea typeface="+mn-ea"/>
                <a:cs typeface="+mn-cs"/>
              </a:rPr>
              <a:t>Software Requirements:</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Identify, select and document the software features necessary to satisfy the system requirements. </a:t>
            </a: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2" cstate="print"/>
          <a:stretch>
            <a:fillRect/>
          </a:stretch>
        </p:blipFill>
        <p:spPr>
          <a:xfrm>
            <a:off x="1184609" y="1600201"/>
            <a:ext cx="9821196" cy="4525963"/>
          </a:xfrm>
        </p:spPr>
      </p:pic>
      <p:sp>
        <p:nvSpPr>
          <p:cNvPr id="6" name="Rectangle 5"/>
          <p:cNvSpPr/>
          <p:nvPr/>
        </p:nvSpPr>
        <p:spPr>
          <a:xfrm>
            <a:off x="911306" y="3573016"/>
            <a:ext cx="10463800" cy="2808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Content Placeholder 5"/>
          <p:cNvSpPr txBox="1">
            <a:spLocks/>
          </p:cNvSpPr>
          <p:nvPr/>
        </p:nvSpPr>
        <p:spPr>
          <a:xfrm>
            <a:off x="609521" y="3688432"/>
            <a:ext cx="10971372"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3200" b="1" i="0" u="none" strike="noStrike" kern="1200" cap="none" spc="0" normalizeH="0" baseline="0" noProof="0" dirty="0" smtClean="0">
                <a:ln>
                  <a:noFill/>
                </a:ln>
                <a:solidFill>
                  <a:schemeClr val="tx1"/>
                </a:solidFill>
                <a:effectLst/>
                <a:uLnTx/>
                <a:uFillTx/>
                <a:latin typeface="+mn-lt"/>
                <a:ea typeface="+mn-ea"/>
                <a:cs typeface="+mn-cs"/>
              </a:rPr>
              <a:t>Analysis:</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Methodically work through the details of each requirement.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2" cstate="print"/>
          <a:stretch>
            <a:fillRect/>
          </a:stretch>
        </p:blipFill>
        <p:spPr>
          <a:xfrm>
            <a:off x="1184609" y="1600201"/>
            <a:ext cx="9821196" cy="4525963"/>
          </a:xfrm>
        </p:spPr>
      </p:pic>
      <p:sp>
        <p:nvSpPr>
          <p:cNvPr id="6" name="Rectangle 5"/>
          <p:cNvSpPr/>
          <p:nvPr/>
        </p:nvSpPr>
        <p:spPr>
          <a:xfrm>
            <a:off x="911306" y="4221088"/>
            <a:ext cx="10463800" cy="2160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Content Placeholder 5"/>
          <p:cNvSpPr txBox="1">
            <a:spLocks/>
          </p:cNvSpPr>
          <p:nvPr/>
        </p:nvSpPr>
        <p:spPr>
          <a:xfrm>
            <a:off x="609521" y="4336504"/>
            <a:ext cx="10971372" cy="211683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3200" b="1" i="0" u="none" strike="noStrike" kern="1200" cap="none" spc="0" normalizeH="0" baseline="0" noProof="0" dirty="0" smtClean="0">
                <a:ln>
                  <a:noFill/>
                </a:ln>
                <a:solidFill>
                  <a:schemeClr val="tx1"/>
                </a:solidFill>
                <a:effectLst/>
                <a:uLnTx/>
                <a:uFillTx/>
                <a:latin typeface="+mn-lt"/>
                <a:ea typeface="+mn-ea"/>
                <a:cs typeface="+mn-cs"/>
              </a:rPr>
              <a:t>Program Design:</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Use programming techniques to design software and hardware within the constraints and objectives set in the earlier stages. </a:t>
            </a: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IE" dirty="0" smtClean="0"/>
              <a:t>Timeline of Methodologies</a:t>
            </a:r>
            <a:endParaRPr lang="en-IE" dirty="0"/>
          </a:p>
        </p:txBody>
      </p:sp>
      <p:sp>
        <p:nvSpPr>
          <p:cNvPr id="8" name="Rectangle 3"/>
          <p:cNvSpPr>
            <a:spLocks noChangeArrowheads="1"/>
          </p:cNvSpPr>
          <p:nvPr/>
        </p:nvSpPr>
        <p:spPr bwMode="auto">
          <a:xfrm>
            <a:off x="815307" y="1989138"/>
            <a:ext cx="10655797" cy="4114800"/>
          </a:xfrm>
          <a:prstGeom prst="rect">
            <a:avLst/>
          </a:prstGeom>
          <a:noFill/>
          <a:ln w="9525">
            <a:noFill/>
            <a:miter lim="800000"/>
            <a:headEnd/>
            <a:tailEnd/>
          </a:ln>
        </p:spPr>
        <p:txBody>
          <a:bodyPr/>
          <a:lstStyle/>
          <a:p>
            <a:pPr marL="447675" indent="-447675" eaLnBrk="1" hangingPunct="1">
              <a:spcBef>
                <a:spcPct val="20000"/>
              </a:spcBef>
              <a:buClr>
                <a:schemeClr val="accent1"/>
              </a:buClr>
              <a:buSzPct val="70000"/>
              <a:buFont typeface="Wingdings" pitchFamily="2" charset="2"/>
              <a:buNone/>
            </a:pPr>
            <a:endParaRPr lang="en-IE" sz="2800" dirty="0"/>
          </a:p>
          <a:p>
            <a:pPr marL="447675" indent="-447675" eaLnBrk="1" hangingPunct="1">
              <a:spcBef>
                <a:spcPct val="20000"/>
              </a:spcBef>
              <a:buClr>
                <a:schemeClr val="accent1"/>
              </a:buClr>
              <a:buSzPct val="70000"/>
              <a:buFont typeface="Wingdings" pitchFamily="2" charset="2"/>
              <a:buNone/>
            </a:pPr>
            <a:r>
              <a:rPr lang="en-IE" sz="2800" dirty="0"/>
              <a:t>1950s         </a:t>
            </a:r>
            <a:r>
              <a:rPr lang="en-IE" sz="2800" dirty="0" smtClean="0"/>
              <a:t>Code </a:t>
            </a:r>
            <a:r>
              <a:rPr lang="en-IE" sz="2800" dirty="0"/>
              <a:t>&amp; Fix</a:t>
            </a:r>
          </a:p>
          <a:p>
            <a:pPr marL="447675" indent="-447675" eaLnBrk="1" hangingPunct="1">
              <a:spcBef>
                <a:spcPct val="20000"/>
              </a:spcBef>
              <a:buClr>
                <a:schemeClr val="accent1"/>
              </a:buClr>
              <a:buSzPct val="70000"/>
              <a:buFont typeface="Wingdings" pitchFamily="2" charset="2"/>
              <a:buNone/>
            </a:pPr>
            <a:r>
              <a:rPr lang="en-IE" sz="2800" dirty="0"/>
              <a:t>1960s         </a:t>
            </a:r>
            <a:r>
              <a:rPr lang="en-IE" sz="2800" dirty="0" smtClean="0"/>
              <a:t>Design-Code-Test-Maintain</a:t>
            </a:r>
            <a:endParaRPr lang="en-IE" sz="2800" dirty="0"/>
          </a:p>
          <a:p>
            <a:pPr marL="447675" indent="-447675" eaLnBrk="1" hangingPunct="1">
              <a:spcBef>
                <a:spcPct val="20000"/>
              </a:spcBef>
              <a:buClr>
                <a:schemeClr val="accent1"/>
              </a:buClr>
              <a:buSzPct val="70000"/>
              <a:buFont typeface="Wingdings" pitchFamily="2" charset="2"/>
              <a:buNone/>
            </a:pPr>
            <a:r>
              <a:rPr lang="en-IE" sz="2800" dirty="0"/>
              <a:t>1970s         </a:t>
            </a:r>
            <a:r>
              <a:rPr lang="en-IE" sz="2800" dirty="0" smtClean="0"/>
              <a:t>Waterfall </a:t>
            </a:r>
            <a:r>
              <a:rPr lang="en-IE" sz="2800" dirty="0"/>
              <a:t>Model</a:t>
            </a:r>
          </a:p>
          <a:p>
            <a:pPr marL="447675" indent="-447675" eaLnBrk="1" hangingPunct="1">
              <a:spcBef>
                <a:spcPct val="20000"/>
              </a:spcBef>
              <a:buClr>
                <a:schemeClr val="accent1"/>
              </a:buClr>
              <a:buSzPct val="70000"/>
              <a:buFont typeface="Wingdings" pitchFamily="2" charset="2"/>
              <a:buNone/>
            </a:pPr>
            <a:r>
              <a:rPr lang="en-IE" sz="2800" dirty="0"/>
              <a:t>1980s         </a:t>
            </a:r>
            <a:r>
              <a:rPr lang="en-IE" sz="2800" dirty="0" smtClean="0"/>
              <a:t>Spiral </a:t>
            </a:r>
            <a:r>
              <a:rPr lang="en-IE" sz="2800" dirty="0"/>
              <a:t>Model</a:t>
            </a:r>
          </a:p>
          <a:p>
            <a:pPr marL="447675" indent="-447675" eaLnBrk="1" hangingPunct="1">
              <a:spcBef>
                <a:spcPct val="20000"/>
              </a:spcBef>
              <a:buClr>
                <a:schemeClr val="accent1"/>
              </a:buClr>
              <a:buSzPct val="70000"/>
              <a:buFont typeface="Wingdings" pitchFamily="2" charset="2"/>
              <a:buNone/>
            </a:pPr>
            <a:r>
              <a:rPr lang="en-IE" sz="2800" dirty="0"/>
              <a:t>1990s         </a:t>
            </a:r>
            <a:r>
              <a:rPr lang="en-IE" sz="2800" dirty="0" smtClean="0"/>
              <a:t>V-Model/</a:t>
            </a:r>
            <a:r>
              <a:rPr lang="en-IE" sz="2800" u="sng" dirty="0" smtClean="0"/>
              <a:t>R</a:t>
            </a:r>
            <a:r>
              <a:rPr lang="en-IE" sz="2800" dirty="0" smtClean="0"/>
              <a:t>apid </a:t>
            </a:r>
            <a:r>
              <a:rPr lang="en-IE" sz="2800" u="sng" dirty="0"/>
              <a:t>A</a:t>
            </a:r>
            <a:r>
              <a:rPr lang="en-IE" sz="2800" dirty="0"/>
              <a:t>pplication </a:t>
            </a:r>
            <a:r>
              <a:rPr lang="en-IE" sz="2800" u="sng" dirty="0" smtClean="0"/>
              <a:t>D</a:t>
            </a:r>
            <a:r>
              <a:rPr lang="en-IE" sz="2800" dirty="0" smtClean="0"/>
              <a:t>evelopment</a:t>
            </a:r>
            <a:endParaRPr lang="en-IE" sz="2800" dirty="0"/>
          </a:p>
          <a:p>
            <a:pPr marL="447675" indent="-447675" eaLnBrk="1" hangingPunct="1">
              <a:spcBef>
                <a:spcPct val="20000"/>
              </a:spcBef>
              <a:buClr>
                <a:schemeClr val="accent1"/>
              </a:buClr>
              <a:buSzPct val="70000"/>
              <a:buFont typeface="Wingdings" pitchFamily="2" charset="2"/>
              <a:buNone/>
            </a:pPr>
            <a:r>
              <a:rPr lang="en-IE" sz="2800" dirty="0"/>
              <a:t>2000s         </a:t>
            </a:r>
            <a:r>
              <a:rPr lang="en-IE" sz="2800" dirty="0" smtClean="0"/>
              <a:t>Agile </a:t>
            </a:r>
            <a:r>
              <a:rPr lang="en-IE" sz="2800" dirty="0"/>
              <a:t>Methods</a:t>
            </a:r>
            <a:endParaRPr lang="en-GB" sz="2800" dirty="0"/>
          </a:p>
        </p:txBody>
      </p:sp>
      <p:sp>
        <p:nvSpPr>
          <p:cNvPr id="9" name="AutoShape 4"/>
          <p:cNvSpPr>
            <a:spLocks noChangeArrowheads="1"/>
          </p:cNvSpPr>
          <p:nvPr/>
        </p:nvSpPr>
        <p:spPr bwMode="auto">
          <a:xfrm>
            <a:off x="1774726" y="2278064"/>
            <a:ext cx="720080" cy="4319587"/>
          </a:xfrm>
          <a:prstGeom prst="downArrow">
            <a:avLst>
              <a:gd name="adj1" fmla="val 50000"/>
              <a:gd name="adj2" fmla="val 115297"/>
            </a:avLst>
          </a:prstGeom>
          <a:solidFill>
            <a:schemeClr val="tx1"/>
          </a:solidFill>
          <a:ln w="9525">
            <a:solidFill>
              <a:schemeClr val="tx1"/>
            </a:solidFill>
            <a:miter lim="800000"/>
            <a:headEnd/>
            <a:tailEnd/>
          </a:ln>
        </p:spPr>
        <p:txBody>
          <a:bodyPr wrap="none" anchor="ctr"/>
          <a:lstStyle/>
          <a:p>
            <a:endParaRPr lang="en-IE"/>
          </a:p>
        </p:txBody>
      </p:sp>
      <p:sp>
        <p:nvSpPr>
          <p:cNvPr id="10" name="Line 5"/>
          <p:cNvSpPr>
            <a:spLocks noChangeShapeType="1"/>
          </p:cNvSpPr>
          <p:nvPr/>
        </p:nvSpPr>
        <p:spPr bwMode="auto">
          <a:xfrm>
            <a:off x="1199995" y="2997200"/>
            <a:ext cx="10078255" cy="0"/>
          </a:xfrm>
          <a:prstGeom prst="line">
            <a:avLst/>
          </a:prstGeom>
          <a:noFill/>
          <a:ln w="57150">
            <a:solidFill>
              <a:schemeClr val="tx1"/>
            </a:solidFill>
            <a:round/>
            <a:headEnd/>
            <a:tailEnd/>
          </a:ln>
        </p:spPr>
        <p:txBody>
          <a:bodyPr/>
          <a:lstStyle/>
          <a:p>
            <a:endParaRPr lang="en-IE"/>
          </a:p>
        </p:txBody>
      </p:sp>
      <p:sp>
        <p:nvSpPr>
          <p:cNvPr id="11" name="Line 6"/>
          <p:cNvSpPr>
            <a:spLocks noChangeShapeType="1"/>
          </p:cNvSpPr>
          <p:nvPr/>
        </p:nvSpPr>
        <p:spPr bwMode="auto">
          <a:xfrm>
            <a:off x="1199995" y="3500438"/>
            <a:ext cx="10078255" cy="0"/>
          </a:xfrm>
          <a:prstGeom prst="line">
            <a:avLst/>
          </a:prstGeom>
          <a:noFill/>
          <a:ln w="57150">
            <a:solidFill>
              <a:schemeClr val="tx1"/>
            </a:solidFill>
            <a:round/>
            <a:headEnd/>
            <a:tailEnd/>
          </a:ln>
        </p:spPr>
        <p:txBody>
          <a:bodyPr/>
          <a:lstStyle/>
          <a:p>
            <a:endParaRPr lang="en-IE"/>
          </a:p>
        </p:txBody>
      </p:sp>
      <p:sp>
        <p:nvSpPr>
          <p:cNvPr id="12" name="Line 7"/>
          <p:cNvSpPr>
            <a:spLocks noChangeShapeType="1"/>
          </p:cNvSpPr>
          <p:nvPr/>
        </p:nvSpPr>
        <p:spPr bwMode="auto">
          <a:xfrm>
            <a:off x="1199995" y="4005263"/>
            <a:ext cx="10078255" cy="0"/>
          </a:xfrm>
          <a:prstGeom prst="line">
            <a:avLst/>
          </a:prstGeom>
          <a:noFill/>
          <a:ln w="57150">
            <a:solidFill>
              <a:schemeClr val="tx1"/>
            </a:solidFill>
            <a:round/>
            <a:headEnd/>
            <a:tailEnd/>
          </a:ln>
        </p:spPr>
        <p:txBody>
          <a:bodyPr/>
          <a:lstStyle/>
          <a:p>
            <a:endParaRPr lang="en-IE"/>
          </a:p>
        </p:txBody>
      </p:sp>
      <p:sp>
        <p:nvSpPr>
          <p:cNvPr id="13" name="Line 8"/>
          <p:cNvSpPr>
            <a:spLocks noChangeShapeType="1"/>
          </p:cNvSpPr>
          <p:nvPr/>
        </p:nvSpPr>
        <p:spPr bwMode="auto">
          <a:xfrm>
            <a:off x="1199995" y="4581525"/>
            <a:ext cx="10078255" cy="0"/>
          </a:xfrm>
          <a:prstGeom prst="line">
            <a:avLst/>
          </a:prstGeom>
          <a:noFill/>
          <a:ln w="57150">
            <a:solidFill>
              <a:schemeClr val="tx1"/>
            </a:solidFill>
            <a:round/>
            <a:headEnd/>
            <a:tailEnd/>
          </a:ln>
        </p:spPr>
        <p:txBody>
          <a:bodyPr/>
          <a:lstStyle/>
          <a:p>
            <a:endParaRPr lang="en-IE"/>
          </a:p>
        </p:txBody>
      </p:sp>
      <p:sp>
        <p:nvSpPr>
          <p:cNvPr id="14" name="Line 9"/>
          <p:cNvSpPr>
            <a:spLocks noChangeShapeType="1"/>
          </p:cNvSpPr>
          <p:nvPr/>
        </p:nvSpPr>
        <p:spPr bwMode="auto">
          <a:xfrm>
            <a:off x="1199995" y="5084763"/>
            <a:ext cx="10078255" cy="0"/>
          </a:xfrm>
          <a:prstGeom prst="line">
            <a:avLst/>
          </a:prstGeom>
          <a:noFill/>
          <a:ln w="57150">
            <a:solidFill>
              <a:schemeClr val="tx1"/>
            </a:solidFill>
            <a:round/>
            <a:headEnd/>
            <a:tailEnd/>
          </a:ln>
        </p:spPr>
        <p:txBody>
          <a:bodyPr/>
          <a:lstStyle/>
          <a:p>
            <a:endParaRPr lang="en-I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2" cstate="print"/>
          <a:stretch>
            <a:fillRect/>
          </a:stretch>
        </p:blipFill>
        <p:spPr>
          <a:xfrm>
            <a:off x="1184609" y="1600201"/>
            <a:ext cx="9821196" cy="4525963"/>
          </a:xfrm>
        </p:spPr>
      </p:pic>
      <p:sp>
        <p:nvSpPr>
          <p:cNvPr id="6" name="Rectangle 5"/>
          <p:cNvSpPr/>
          <p:nvPr/>
        </p:nvSpPr>
        <p:spPr>
          <a:xfrm>
            <a:off x="911306" y="4869160"/>
            <a:ext cx="10463800"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Content Placeholder 5"/>
          <p:cNvSpPr txBox="1">
            <a:spLocks/>
          </p:cNvSpPr>
          <p:nvPr/>
        </p:nvSpPr>
        <p:spPr>
          <a:xfrm>
            <a:off x="609521" y="4869160"/>
            <a:ext cx="10971372" cy="125273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3200" b="1" i="0" u="none" strike="noStrike" kern="1200" cap="none" spc="0" normalizeH="0" baseline="0" noProof="0" dirty="0" smtClean="0">
                <a:ln>
                  <a:noFill/>
                </a:ln>
                <a:solidFill>
                  <a:schemeClr val="tx1"/>
                </a:solidFill>
                <a:effectLst/>
                <a:uLnTx/>
                <a:uFillTx/>
                <a:latin typeface="+mn-lt"/>
                <a:ea typeface="+mn-ea"/>
                <a:cs typeface="+mn-cs"/>
              </a:rPr>
              <a:t>Coding:</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Implement the program as designed in the earlier stages. </a:t>
            </a: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2" cstate="print"/>
          <a:stretch>
            <a:fillRect/>
          </a:stretch>
        </p:blipFill>
        <p:spPr>
          <a:xfrm>
            <a:off x="1184609" y="1600201"/>
            <a:ext cx="9821196" cy="4525963"/>
          </a:xfrm>
        </p:spPr>
      </p:pic>
      <p:sp>
        <p:nvSpPr>
          <p:cNvPr id="6" name="Rectangle 5"/>
          <p:cNvSpPr/>
          <p:nvPr/>
        </p:nvSpPr>
        <p:spPr>
          <a:xfrm>
            <a:off x="911306" y="5517232"/>
            <a:ext cx="10463800"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Content Placeholder 5"/>
          <p:cNvSpPr txBox="1">
            <a:spLocks/>
          </p:cNvSpPr>
          <p:nvPr/>
        </p:nvSpPr>
        <p:spPr>
          <a:xfrm>
            <a:off x="609521" y="5632648"/>
            <a:ext cx="10971372" cy="103671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3200" b="1" i="0" u="none" strike="noStrike" kern="1200" cap="none" spc="0" normalizeH="0" baseline="0" noProof="0" dirty="0" smtClean="0">
                <a:ln>
                  <a:noFill/>
                </a:ln>
                <a:solidFill>
                  <a:schemeClr val="tx1"/>
                </a:solidFill>
                <a:effectLst/>
                <a:uLnTx/>
                <a:uFillTx/>
                <a:latin typeface="+mn-lt"/>
                <a:ea typeface="+mn-ea"/>
                <a:cs typeface="+mn-cs"/>
              </a:rPr>
              <a:t>Testing:</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Test the software and record the results.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2" cstate="print"/>
          <a:stretch>
            <a:fillRect/>
          </a:stretch>
        </p:blipFill>
        <p:spPr>
          <a:xfrm>
            <a:off x="1184609" y="1600201"/>
            <a:ext cx="9821196" cy="4525963"/>
          </a:xfrm>
        </p:spPr>
      </p:pic>
      <p:sp>
        <p:nvSpPr>
          <p:cNvPr id="7" name="Content Placeholder 5"/>
          <p:cNvSpPr txBox="1">
            <a:spLocks/>
          </p:cNvSpPr>
          <p:nvPr/>
        </p:nvSpPr>
        <p:spPr>
          <a:xfrm>
            <a:off x="1007304" y="5445224"/>
            <a:ext cx="9119826" cy="125273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3200" b="1" i="0" u="none" strike="noStrike" kern="1200" cap="none" spc="0" normalizeH="0" baseline="0" noProof="0" dirty="0" smtClean="0">
                <a:ln>
                  <a:noFill/>
                </a:ln>
                <a:solidFill>
                  <a:schemeClr val="tx1"/>
                </a:solidFill>
                <a:effectLst/>
                <a:uLnTx/>
                <a:uFillTx/>
                <a:latin typeface="+mn-lt"/>
                <a:ea typeface="+mn-ea"/>
                <a:cs typeface="+mn-cs"/>
              </a:rPr>
              <a:t>Operations: </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Deliver, install and configure the completed software. </a:t>
            </a: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8" name="Content Placeholder 3" descr="w1.jpg"/>
          <p:cNvPicPr>
            <a:picLocks noChangeAspect="1"/>
          </p:cNvPicPr>
          <p:nvPr/>
        </p:nvPicPr>
        <p:blipFill>
          <a:blip r:embed="rId2" cstate="print"/>
          <a:stretch>
            <a:fillRect/>
          </a:stretch>
        </p:blipFill>
        <p:spPr>
          <a:xfrm>
            <a:off x="1184609" y="1600201"/>
            <a:ext cx="9821196" cy="452596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2" cstate="print"/>
          <a:stretch>
            <a:fillRect/>
          </a:stretch>
        </p:blipFill>
        <p:spPr>
          <a:xfrm>
            <a:off x="1184609" y="1600201"/>
            <a:ext cx="9821196" cy="4525963"/>
          </a:xfrm>
        </p:spPr>
      </p:pic>
      <p:sp>
        <p:nvSpPr>
          <p:cNvPr id="6" name="Rectangle 5"/>
          <p:cNvSpPr/>
          <p:nvPr/>
        </p:nvSpPr>
        <p:spPr>
          <a:xfrm>
            <a:off x="2346775" y="2132856"/>
            <a:ext cx="7496860" cy="34163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IE"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n-IE"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 believe in this concept, </a:t>
            </a:r>
          </a:p>
          <a:p>
            <a:pPr algn="ctr"/>
            <a:r>
              <a:rPr lang="en-IE"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but the implementation </a:t>
            </a:r>
          </a:p>
          <a:p>
            <a:pPr algn="ctr"/>
            <a:r>
              <a:rPr lang="en-IE"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described above is risky </a:t>
            </a:r>
          </a:p>
          <a:p>
            <a:pPr algn="ctr"/>
            <a:r>
              <a:rPr lang="en-IE"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and invites failure</a:t>
            </a:r>
            <a:r>
              <a:rPr lang="en-IE"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Iterative Relationship between Successive Development Phases</a:t>
            </a:r>
            <a:endParaRPr lang="en-IE" dirty="0"/>
          </a:p>
        </p:txBody>
      </p:sp>
      <p:pic>
        <p:nvPicPr>
          <p:cNvPr id="5" name="Picture 2"/>
          <p:cNvPicPr>
            <a:picLocks noGrp="1" noChangeAspect="1" noChangeArrowheads="1"/>
          </p:cNvPicPr>
          <p:nvPr>
            <p:ph idx="1"/>
          </p:nvPr>
        </p:nvPicPr>
        <p:blipFill>
          <a:blip r:embed="rId2" cstate="print"/>
          <a:stretch>
            <a:fillRect/>
          </a:stretch>
        </p:blipFill>
        <p:spPr>
          <a:xfrm>
            <a:off x="1076873" y="1600201"/>
            <a:ext cx="10036668" cy="4525963"/>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Iterative Relationship between Successive Development Phases</a:t>
            </a:r>
            <a:endParaRPr lang="en-IE" dirty="0"/>
          </a:p>
        </p:txBody>
      </p:sp>
      <p:sp>
        <p:nvSpPr>
          <p:cNvPr id="4" name="Content Placeholder 3"/>
          <p:cNvSpPr>
            <a:spLocks noGrp="1"/>
          </p:cNvSpPr>
          <p:nvPr>
            <p:ph idx="1"/>
          </p:nvPr>
        </p:nvSpPr>
        <p:spPr/>
        <p:txBody>
          <a:bodyPr/>
          <a:lstStyle/>
          <a:p>
            <a:r>
              <a:rPr lang="en-IE" dirty="0" smtClean="0"/>
              <a:t>Each step progresses and the design is further detailed, there is an iteration with the preceding and succeeding steps but rarely with the more remote steps in the sequence.</a:t>
            </a:r>
          </a:p>
          <a:p>
            <a:r>
              <a:rPr lang="en-IE" dirty="0" smtClean="0"/>
              <a:t>The virtue of all of this is that as the design proceeds the change process is scoped down to manageable limits. </a:t>
            </a:r>
          </a:p>
          <a:p>
            <a:endParaRPr lang="en-I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Unfortunately the design iterations are never confined to the successive steps</a:t>
            </a:r>
            <a:endParaRPr lang="en-IE" dirty="0"/>
          </a:p>
        </p:txBody>
      </p:sp>
      <p:pic>
        <p:nvPicPr>
          <p:cNvPr id="4" name="Picture 2"/>
          <p:cNvPicPr>
            <a:picLocks noGrp="1" noChangeAspect="1" noChangeArrowheads="1"/>
          </p:cNvPicPr>
          <p:nvPr>
            <p:ph sz="quarter" idx="4294967295"/>
          </p:nvPr>
        </p:nvPicPr>
        <p:blipFill>
          <a:blip r:embed="rId2" cstate="print"/>
          <a:srcRect/>
          <a:stretch>
            <a:fillRect/>
          </a:stretch>
        </p:blipFill>
        <p:spPr>
          <a:xfrm>
            <a:off x="623311" y="1584474"/>
            <a:ext cx="10846505" cy="4868862"/>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Unfortunately the design iterations are never confined to the successive steps</a:t>
            </a:r>
            <a:endParaRPr lang="en-IE" dirty="0"/>
          </a:p>
        </p:txBody>
      </p:sp>
      <p:sp>
        <p:nvSpPr>
          <p:cNvPr id="5" name="Content Placeholder 4"/>
          <p:cNvSpPr>
            <a:spLocks noGrp="1"/>
          </p:cNvSpPr>
          <p:nvPr>
            <p:ph idx="1"/>
          </p:nvPr>
        </p:nvSpPr>
        <p:spPr/>
        <p:txBody>
          <a:bodyPr>
            <a:normAutofit/>
          </a:bodyPr>
          <a:lstStyle/>
          <a:p>
            <a:r>
              <a:rPr lang="en-IE" dirty="0" smtClean="0"/>
              <a:t>The testing phase which occurs at the end of the development cycle is the first event for which timing, storage, input/output transfers, etc., are experienced as distinguished from analyzed. </a:t>
            </a:r>
          </a:p>
          <a:p>
            <a:r>
              <a:rPr lang="en-IE" dirty="0" smtClean="0"/>
              <a:t>These phenomena are not precisely analyzable. </a:t>
            </a:r>
          </a:p>
          <a:p>
            <a:r>
              <a:rPr lang="en-IE" dirty="0" smtClean="0"/>
              <a:t>Yet if these phenomena fail to satisfy the various external constraints, then invariably a major redesign is required.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How do we fix this?</a:t>
            </a:r>
            <a:endParaRPr lang="en-I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Grp="1" noChangeArrowheads="1"/>
          </p:cNvSpPr>
          <p:nvPr>
            <p:ph type="ctrTitle"/>
          </p:nvPr>
        </p:nvSpPr>
        <p:spPr/>
        <p:txBody>
          <a:bodyPr>
            <a:normAutofit/>
          </a:bodyPr>
          <a:lstStyle/>
          <a:p>
            <a:pPr eaLnBrk="1" hangingPunct="1"/>
            <a:r>
              <a:rPr lang="en-GB" sz="4000" b="1" dirty="0" smtClean="0"/>
              <a:t>1950s: Code &amp; Fix</a:t>
            </a:r>
          </a:p>
        </p:txBody>
      </p:sp>
      <p:sp>
        <p:nvSpPr>
          <p:cNvPr id="7172" name="Rectangle 5"/>
          <p:cNvSpPr>
            <a:spLocks noGrp="1" noChangeArrowheads="1"/>
          </p:cNvSpPr>
          <p:nvPr>
            <p:ph type="subTitle" idx="1"/>
          </p:nvPr>
        </p:nvSpPr>
        <p:spPr/>
        <p:txBody>
          <a:bodyPr/>
          <a:lstStyle/>
          <a:p>
            <a:pPr eaLnBrk="1" hangingPunct="1"/>
            <a:r>
              <a:rPr lang="en-GB"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Five Steps</a:t>
            </a:r>
            <a:endParaRPr lang="en-IE" dirty="0"/>
          </a:p>
        </p:txBody>
      </p:sp>
      <p:sp>
        <p:nvSpPr>
          <p:cNvPr id="3" name="Content Placeholder 2"/>
          <p:cNvSpPr>
            <a:spLocks noGrp="1"/>
          </p:cNvSpPr>
          <p:nvPr>
            <p:ph idx="1"/>
          </p:nvPr>
        </p:nvSpPr>
        <p:spPr/>
        <p:txBody>
          <a:bodyPr/>
          <a:lstStyle/>
          <a:p>
            <a:pPr marL="514350" indent="-514350">
              <a:buFont typeface="+mj-lt"/>
              <a:buAutoNum type="arabicPeriod"/>
            </a:pPr>
            <a:r>
              <a:rPr lang="en-IE" dirty="0" smtClean="0"/>
              <a:t>Program Design comes first</a:t>
            </a:r>
          </a:p>
          <a:p>
            <a:pPr marL="514350" indent="-514350">
              <a:buFont typeface="+mj-lt"/>
              <a:buAutoNum type="arabicPeriod"/>
            </a:pPr>
            <a:r>
              <a:rPr lang="en-IE" dirty="0" smtClean="0"/>
              <a:t>Document the Design</a:t>
            </a:r>
          </a:p>
          <a:p>
            <a:pPr marL="514350" indent="-514350">
              <a:buFont typeface="+mj-lt"/>
              <a:buAutoNum type="arabicPeriod"/>
            </a:pPr>
            <a:r>
              <a:rPr lang="en-IE" dirty="0" smtClean="0"/>
              <a:t>Do it twice</a:t>
            </a:r>
          </a:p>
          <a:p>
            <a:pPr marL="514350" indent="-514350">
              <a:buFont typeface="+mj-lt"/>
              <a:buAutoNum type="arabicPeriod"/>
            </a:pPr>
            <a:r>
              <a:rPr lang="en-IE" dirty="0" smtClean="0"/>
              <a:t>Plan, Control and Monitor Testing</a:t>
            </a:r>
          </a:p>
          <a:p>
            <a:pPr marL="514350" indent="-514350">
              <a:buFont typeface="+mj-lt"/>
              <a:buAutoNum type="arabicPeriod"/>
            </a:pPr>
            <a:r>
              <a:rPr lang="en-IE" dirty="0" smtClean="0"/>
              <a:t>Involve the Customer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1. Program Design comes first</a:t>
            </a:r>
            <a:endParaRPr lang="en-IE" dirty="0"/>
          </a:p>
        </p:txBody>
      </p:sp>
      <p:sp>
        <p:nvSpPr>
          <p:cNvPr id="4" name="Content Placeholder 3"/>
          <p:cNvSpPr>
            <a:spLocks noGrp="1"/>
          </p:cNvSpPr>
          <p:nvPr>
            <p:ph idx="1"/>
          </p:nvPr>
        </p:nvSpPr>
        <p:spPr/>
        <p:txBody>
          <a:bodyPr/>
          <a:lstStyle/>
          <a:p>
            <a:r>
              <a:rPr lang="en-IE" dirty="0" smtClean="0"/>
              <a:t>A preliminary program design phase has been inserted between the Software Requirements Generation phase and the Analysis phase.</a:t>
            </a:r>
            <a:endParaRPr lang="en-IE"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1. Program Design comes first</a:t>
            </a:r>
            <a:endParaRPr lang="en-IE" dirty="0"/>
          </a:p>
        </p:txBody>
      </p:sp>
      <p:pic>
        <p:nvPicPr>
          <p:cNvPr id="6" name="Content Placeholder 5" descr="w2.jpg"/>
          <p:cNvPicPr>
            <a:picLocks noGrp="1" noChangeAspect="1"/>
          </p:cNvPicPr>
          <p:nvPr>
            <p:ph idx="1"/>
          </p:nvPr>
        </p:nvPicPr>
        <p:blipFill>
          <a:blip r:embed="rId2" cstate="print"/>
          <a:stretch>
            <a:fillRect/>
          </a:stretch>
        </p:blipFill>
        <p:spPr>
          <a:xfrm>
            <a:off x="1529179" y="1600201"/>
            <a:ext cx="9132055" cy="4525963"/>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1. Program Design comes first</a:t>
            </a:r>
            <a:endParaRPr lang="en-IE" dirty="0"/>
          </a:p>
        </p:txBody>
      </p:sp>
      <p:sp>
        <p:nvSpPr>
          <p:cNvPr id="4" name="Content Placeholder 3"/>
          <p:cNvSpPr>
            <a:spLocks noGrp="1"/>
          </p:cNvSpPr>
          <p:nvPr>
            <p:ph idx="1"/>
          </p:nvPr>
        </p:nvSpPr>
        <p:spPr/>
        <p:txBody>
          <a:bodyPr>
            <a:normAutofit/>
          </a:bodyPr>
          <a:lstStyle/>
          <a:p>
            <a:r>
              <a:rPr lang="en-IE" dirty="0" smtClean="0"/>
              <a:t>The following steps are required:</a:t>
            </a:r>
          </a:p>
          <a:p>
            <a:pPr>
              <a:buNone/>
            </a:pPr>
            <a:r>
              <a:rPr lang="en-IE" dirty="0" smtClean="0"/>
              <a:t>1) Begin the design process with program designers, not analysts or programmers.</a:t>
            </a:r>
          </a:p>
          <a:p>
            <a:pPr>
              <a:buNone/>
            </a:pPr>
            <a:r>
              <a:rPr lang="en-IE" dirty="0" smtClean="0"/>
              <a:t>2) Design, define and allocate the data processing modes. </a:t>
            </a:r>
          </a:p>
          <a:p>
            <a:pPr>
              <a:buNone/>
            </a:pPr>
            <a:r>
              <a:rPr lang="en-IE" dirty="0" smtClean="0"/>
              <a:t>3) Write an overview document that is understandable, informative and current. </a:t>
            </a:r>
            <a:endParaRPr lang="en-IE"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21" y="274638"/>
            <a:ext cx="10971372" cy="1143000"/>
          </a:xfrm>
        </p:spPr>
        <p:txBody>
          <a:bodyPr>
            <a:normAutofit/>
          </a:bodyPr>
          <a:lstStyle/>
          <a:p>
            <a:r>
              <a:rPr lang="en-IE" dirty="0" smtClean="0"/>
              <a:t>2. Document the Design</a:t>
            </a:r>
            <a:endParaRPr lang="en-IE" dirty="0"/>
          </a:p>
        </p:txBody>
      </p:sp>
      <p:sp>
        <p:nvSpPr>
          <p:cNvPr id="4" name="Content Placeholder 3"/>
          <p:cNvSpPr>
            <a:spLocks noGrp="1"/>
          </p:cNvSpPr>
          <p:nvPr>
            <p:ph idx="1"/>
          </p:nvPr>
        </p:nvSpPr>
        <p:spPr/>
        <p:txBody>
          <a:bodyPr>
            <a:normAutofit/>
          </a:bodyPr>
          <a:lstStyle/>
          <a:p>
            <a:r>
              <a:rPr lang="en-IE" dirty="0" smtClean="0"/>
              <a:t>“How much documentation?" </a:t>
            </a:r>
          </a:p>
          <a:p>
            <a:r>
              <a:rPr lang="en-IE" dirty="0" smtClean="0"/>
              <a:t>“Quite a lot" </a:t>
            </a:r>
          </a:p>
          <a:p>
            <a:r>
              <a:rPr lang="en-IE" dirty="0" smtClean="0"/>
              <a:t>More than most programmers, analysts, or program designers are willing to do if left to their own devices. </a:t>
            </a:r>
          </a:p>
          <a:p>
            <a:r>
              <a:rPr lang="en-IE" dirty="0" smtClean="0"/>
              <a:t>The first rule of managing software development is ruthless enforcement of documentation requirements.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sz="quarter" idx="1"/>
          </p:nvPr>
        </p:nvPicPr>
        <p:blipFill>
          <a:blip r:embed="rId2" cstate="print"/>
          <a:srcRect/>
          <a:stretch>
            <a:fillRect/>
          </a:stretch>
        </p:blipFill>
        <p:spPr>
          <a:xfrm>
            <a:off x="1007304" y="1412875"/>
            <a:ext cx="10175973" cy="5176838"/>
          </a:xfrm>
          <a:noFill/>
        </p:spPr>
      </p:pic>
      <p:sp>
        <p:nvSpPr>
          <p:cNvPr id="3" name="Title 2"/>
          <p:cNvSpPr>
            <a:spLocks noGrp="1"/>
          </p:cNvSpPr>
          <p:nvPr>
            <p:ph type="title"/>
          </p:nvPr>
        </p:nvSpPr>
        <p:spPr>
          <a:xfrm>
            <a:off x="609521" y="274638"/>
            <a:ext cx="10971372" cy="1143000"/>
          </a:xfrm>
        </p:spPr>
        <p:txBody>
          <a:bodyPr>
            <a:normAutofit/>
          </a:bodyPr>
          <a:lstStyle/>
          <a:p>
            <a:r>
              <a:rPr lang="en-IE" dirty="0" smtClean="0"/>
              <a:t>2. Document the Design</a:t>
            </a:r>
            <a:endParaRPr lang="en-IE"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3. Do It Twice</a:t>
            </a:r>
            <a:endParaRPr lang="en-IE" dirty="0"/>
          </a:p>
        </p:txBody>
      </p:sp>
      <p:sp>
        <p:nvSpPr>
          <p:cNvPr id="5" name="Content Placeholder 4"/>
          <p:cNvSpPr>
            <a:spLocks noGrp="1"/>
          </p:cNvSpPr>
          <p:nvPr>
            <p:ph idx="1"/>
          </p:nvPr>
        </p:nvSpPr>
        <p:spPr/>
        <p:txBody>
          <a:bodyPr/>
          <a:lstStyle/>
          <a:p>
            <a:r>
              <a:rPr lang="en-IE" dirty="0" smtClean="0"/>
              <a:t>Create a pilot study</a:t>
            </a:r>
          </a:p>
          <a:p>
            <a:r>
              <a:rPr lang="en-IE" dirty="0" smtClean="0"/>
              <a:t>If the computer program in question is being developed for the first time, arrange matters so that the version finally delivered to the customer for operational deployment is actually the second version insofar as critical design/operations areas are concerned.</a:t>
            </a:r>
            <a:endParaRPr lang="en-IE"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39153" y="1484313"/>
            <a:ext cx="11604172" cy="4908550"/>
          </a:xfrm>
          <a:prstGeom prst="rect">
            <a:avLst/>
          </a:prstGeom>
          <a:noFill/>
          <a:ln w="9525">
            <a:noFill/>
            <a:miter lim="800000"/>
            <a:headEnd/>
            <a:tailEnd/>
          </a:ln>
        </p:spPr>
      </p:pic>
      <p:sp>
        <p:nvSpPr>
          <p:cNvPr id="3" name="Title 2"/>
          <p:cNvSpPr>
            <a:spLocks noGrp="1"/>
          </p:cNvSpPr>
          <p:nvPr>
            <p:ph type="title"/>
          </p:nvPr>
        </p:nvSpPr>
        <p:spPr>
          <a:xfrm>
            <a:off x="609521" y="274638"/>
            <a:ext cx="10971372" cy="1143000"/>
          </a:xfrm>
        </p:spPr>
        <p:txBody>
          <a:bodyPr>
            <a:normAutofit/>
          </a:bodyPr>
          <a:lstStyle/>
          <a:p>
            <a:r>
              <a:rPr lang="en-IE" dirty="0" smtClean="0"/>
              <a:t>3. Do It Twice</a:t>
            </a:r>
            <a:endParaRPr lang="en-IE"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4. Plan, Control and Monitor Testing</a:t>
            </a:r>
            <a:endParaRPr lang="en-IE" dirty="0"/>
          </a:p>
        </p:txBody>
      </p:sp>
      <p:sp>
        <p:nvSpPr>
          <p:cNvPr id="6" name="Content Placeholder 5"/>
          <p:cNvSpPr>
            <a:spLocks noGrp="1"/>
          </p:cNvSpPr>
          <p:nvPr>
            <p:ph idx="1"/>
          </p:nvPr>
        </p:nvSpPr>
        <p:spPr/>
        <p:txBody>
          <a:bodyPr/>
          <a:lstStyle/>
          <a:p>
            <a:r>
              <a:rPr lang="en-IE" dirty="0" smtClean="0"/>
              <a:t>Without question the biggest user of project resources, whether it be manpower, computer time, or management judgment, is the test phase. It is the phase of greatest risk in terms of dollars and schedule.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21" y="274638"/>
            <a:ext cx="10971372" cy="1143000"/>
          </a:xfrm>
        </p:spPr>
        <p:txBody>
          <a:bodyPr>
            <a:normAutofit/>
          </a:bodyPr>
          <a:lstStyle/>
          <a:p>
            <a:r>
              <a:rPr lang="en-IE" dirty="0" smtClean="0"/>
              <a:t>4. Plan, Control and Monitor Testing</a:t>
            </a:r>
            <a:endParaRPr lang="en-IE" dirty="0"/>
          </a:p>
        </p:txBody>
      </p:sp>
      <p:pic>
        <p:nvPicPr>
          <p:cNvPr id="5" name="Picture 4" descr="w3.jpg"/>
          <p:cNvPicPr>
            <a:picLocks noChangeAspect="1"/>
          </p:cNvPicPr>
          <p:nvPr/>
        </p:nvPicPr>
        <p:blipFill>
          <a:blip r:embed="rId2" cstate="print"/>
          <a:stretch>
            <a:fillRect/>
          </a:stretch>
        </p:blipFill>
        <p:spPr>
          <a:xfrm>
            <a:off x="0" y="1556793"/>
            <a:ext cx="12190413" cy="473518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smtClean="0"/>
              <a:t>Code-and-Fix</a:t>
            </a:r>
          </a:p>
        </p:txBody>
      </p:sp>
      <p:sp>
        <p:nvSpPr>
          <p:cNvPr id="8196" name="Rectangle 3"/>
          <p:cNvSpPr>
            <a:spLocks noGrp="1" noChangeArrowheads="1"/>
          </p:cNvSpPr>
          <p:nvPr>
            <p:ph type="body" idx="1"/>
          </p:nvPr>
        </p:nvSpPr>
        <p:spPr/>
        <p:txBody>
          <a:bodyPr/>
          <a:lstStyle/>
          <a:p>
            <a:pPr eaLnBrk="1" hangingPunct="1">
              <a:lnSpc>
                <a:spcPct val="90000"/>
              </a:lnSpc>
            </a:pPr>
            <a:r>
              <a:rPr lang="en-US" sz="4000" smtClean="0"/>
              <a:t>Aka “Code-like-Hell”</a:t>
            </a:r>
          </a:p>
          <a:p>
            <a:pPr lvl="1" eaLnBrk="1" hangingPunct="1">
              <a:lnSpc>
                <a:spcPct val="90000"/>
              </a:lnSpc>
            </a:pPr>
            <a:r>
              <a:rPr lang="en-US" sz="3600" smtClean="0"/>
              <a:t>Specification (maybe), </a:t>
            </a:r>
          </a:p>
          <a:p>
            <a:pPr lvl="1" eaLnBrk="1" hangingPunct="1">
              <a:lnSpc>
                <a:spcPct val="90000"/>
              </a:lnSpc>
            </a:pPr>
            <a:r>
              <a:rPr lang="en-US" sz="3600" smtClean="0"/>
              <a:t>Code (yes), </a:t>
            </a:r>
          </a:p>
          <a:p>
            <a:pPr lvl="1" eaLnBrk="1" hangingPunct="1">
              <a:lnSpc>
                <a:spcPct val="90000"/>
              </a:lnSpc>
            </a:pPr>
            <a:r>
              <a:rPr lang="en-US" sz="3600" smtClean="0"/>
              <a:t>Release (maybe)</a:t>
            </a:r>
          </a:p>
          <a:p>
            <a:pPr eaLnBrk="1" hangingPunct="1">
              <a:lnSpc>
                <a:spcPct val="90000"/>
              </a:lnSpc>
            </a:pPr>
            <a:r>
              <a:rPr lang="en-US" sz="4000" smtClean="0"/>
              <a:t>Suitable for prototypes or throwaways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4. Plan, Control and Monitor Testing</a:t>
            </a:r>
            <a:endParaRPr lang="en-IE" dirty="0"/>
          </a:p>
        </p:txBody>
      </p:sp>
      <p:sp>
        <p:nvSpPr>
          <p:cNvPr id="6" name="Content Placeholder 5"/>
          <p:cNvSpPr>
            <a:spLocks noGrp="1"/>
          </p:cNvSpPr>
          <p:nvPr>
            <p:ph idx="1"/>
          </p:nvPr>
        </p:nvSpPr>
        <p:spPr/>
        <p:txBody>
          <a:bodyPr>
            <a:normAutofit fontScale="92500"/>
          </a:bodyPr>
          <a:lstStyle/>
          <a:p>
            <a:pPr>
              <a:buNone/>
            </a:pPr>
            <a:r>
              <a:rPr lang="en-IE" dirty="0" smtClean="0"/>
              <a:t>1) Many parts of the test process are best handled by test specialists who did not necessarily contribute to the original design. </a:t>
            </a:r>
          </a:p>
          <a:p>
            <a:pPr>
              <a:buNone/>
            </a:pPr>
            <a:r>
              <a:rPr lang="en-IE" dirty="0" smtClean="0"/>
              <a:t>2) Most errors are of an obvious nature that can be easily spotted by visual inspection.</a:t>
            </a:r>
          </a:p>
          <a:p>
            <a:pPr>
              <a:buNone/>
            </a:pPr>
            <a:r>
              <a:rPr lang="en-IE" dirty="0" smtClean="0"/>
              <a:t>3)</a:t>
            </a:r>
            <a:r>
              <a:rPr lang="en-IE" i="1" dirty="0" smtClean="0"/>
              <a:t> </a:t>
            </a:r>
            <a:r>
              <a:rPr lang="en-IE" dirty="0" smtClean="0"/>
              <a:t>Test every logic path in the computer program at least once with some kind of numerical check. </a:t>
            </a:r>
          </a:p>
          <a:p>
            <a:pPr>
              <a:buNone/>
            </a:pPr>
            <a:r>
              <a:rPr lang="en-IE" dirty="0" smtClean="0"/>
              <a:t>4) After the simple errors (which are in the majority, and which obscure the big mistakes) are removed, then it is time to turn over the software to the test area for checkout purposes.</a:t>
            </a:r>
            <a:endParaRPr lang="en-IE" i="1"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5. Involve the Customer</a:t>
            </a:r>
            <a:endParaRPr lang="en-IE" dirty="0"/>
          </a:p>
        </p:txBody>
      </p:sp>
      <p:sp>
        <p:nvSpPr>
          <p:cNvPr id="6" name="Content Placeholder 5"/>
          <p:cNvSpPr>
            <a:spLocks noGrp="1"/>
          </p:cNvSpPr>
          <p:nvPr>
            <p:ph idx="1"/>
          </p:nvPr>
        </p:nvSpPr>
        <p:spPr/>
        <p:txBody>
          <a:bodyPr>
            <a:normAutofit/>
          </a:bodyPr>
          <a:lstStyle/>
          <a:p>
            <a:r>
              <a:rPr lang="en-IE" dirty="0" smtClean="0"/>
              <a:t>For some reason what a software design is going to do is subject to wide interpretation even after previous agreement. </a:t>
            </a:r>
          </a:p>
          <a:p>
            <a:r>
              <a:rPr lang="en-IE" dirty="0" smtClean="0"/>
              <a:t>It is important to involve the customer in a formal way so that he has committed himself at earlier points before final delivery. </a:t>
            </a:r>
          </a:p>
          <a:p>
            <a:r>
              <a:rPr lang="en-IE" dirty="0" smtClean="0"/>
              <a:t>To give the contractor free rein between requirement definition and operation is inviting trouble.</a:t>
            </a:r>
            <a:endParaRPr lang="en-IE"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21" y="274638"/>
            <a:ext cx="10971372" cy="1143000"/>
          </a:xfrm>
        </p:spPr>
        <p:txBody>
          <a:bodyPr>
            <a:normAutofit/>
          </a:bodyPr>
          <a:lstStyle/>
          <a:p>
            <a:r>
              <a:rPr lang="en-IE" dirty="0" smtClean="0"/>
              <a:t>5. Involve the Customer</a:t>
            </a:r>
            <a:endParaRPr lang="en-IE" dirty="0"/>
          </a:p>
        </p:txBody>
      </p:sp>
      <p:pic>
        <p:nvPicPr>
          <p:cNvPr id="5" name="Picture 4" descr="w4.jpg"/>
          <p:cNvPicPr>
            <a:picLocks noChangeAspect="1"/>
          </p:cNvPicPr>
          <p:nvPr/>
        </p:nvPicPr>
        <p:blipFill>
          <a:blip r:embed="rId2" cstate="print"/>
          <a:stretch>
            <a:fillRect/>
          </a:stretch>
        </p:blipFill>
        <p:spPr>
          <a:xfrm>
            <a:off x="767985" y="1340768"/>
            <a:ext cx="10895115" cy="5013938"/>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21" y="274638"/>
            <a:ext cx="10971372" cy="1143000"/>
          </a:xfrm>
        </p:spPr>
        <p:txBody>
          <a:bodyPr>
            <a:normAutofit/>
          </a:bodyPr>
          <a:lstStyle/>
          <a:p>
            <a:r>
              <a:rPr lang="en-IE" dirty="0" smtClean="0"/>
              <a:t>Summary</a:t>
            </a:r>
            <a:endParaRPr lang="en-IE" dirty="0"/>
          </a:p>
        </p:txBody>
      </p:sp>
      <p:pic>
        <p:nvPicPr>
          <p:cNvPr id="4" name="Picture 3" descr="w5.jpg"/>
          <p:cNvPicPr>
            <a:picLocks noChangeAspect="1"/>
          </p:cNvPicPr>
          <p:nvPr/>
        </p:nvPicPr>
        <p:blipFill>
          <a:blip r:embed="rId2" cstate="print"/>
          <a:stretch>
            <a:fillRect/>
          </a:stretch>
        </p:blipFill>
        <p:spPr>
          <a:xfrm>
            <a:off x="527313" y="1390754"/>
            <a:ext cx="11279108" cy="5062583"/>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ctrTitle"/>
          </p:nvPr>
        </p:nvSpPr>
        <p:spPr/>
        <p:txBody>
          <a:bodyPr>
            <a:normAutofit/>
          </a:bodyPr>
          <a:lstStyle/>
          <a:p>
            <a:pPr eaLnBrk="1" hangingPunct="1"/>
            <a:r>
              <a:rPr lang="en-GB" sz="4000" b="1" dirty="0" smtClean="0"/>
              <a:t>1980s: Spiral Model</a:t>
            </a:r>
          </a:p>
        </p:txBody>
      </p:sp>
      <p:sp>
        <p:nvSpPr>
          <p:cNvPr id="31748" name="Rectangle 3"/>
          <p:cNvSpPr>
            <a:spLocks noGrp="1" noChangeArrowheads="1"/>
          </p:cNvSpPr>
          <p:nvPr>
            <p:ph type="subTitle" idx="1"/>
          </p:nvPr>
        </p:nvSpPr>
        <p:spPr/>
        <p:txBody>
          <a:bodyPr/>
          <a:lstStyle/>
          <a:p>
            <a:pPr eaLnBrk="1" hangingPunct="1"/>
            <a:r>
              <a:rPr lang="en-GB" smtClean="0"/>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823072"/>
            <a:ext cx="10361851" cy="1470025"/>
          </a:xfrm>
        </p:spPr>
        <p:txBody>
          <a:bodyPr>
            <a:normAutofit fontScale="90000"/>
          </a:bodyPr>
          <a:lstStyle/>
          <a:p>
            <a:r>
              <a:rPr lang="en-IE" dirty="0" smtClean="0"/>
              <a:t>A Spiral Model of Software Development and Enhancement</a:t>
            </a:r>
            <a:br>
              <a:rPr lang="en-IE" dirty="0" smtClean="0"/>
            </a:br>
            <a:r>
              <a:rPr lang="en-IE" dirty="0" smtClean="0"/>
              <a:t>by </a:t>
            </a:r>
            <a:br>
              <a:rPr lang="en-IE" dirty="0" smtClean="0"/>
            </a:br>
            <a:r>
              <a:rPr lang="en-IE" dirty="0" smtClean="0"/>
              <a:t> Barry Boehm</a:t>
            </a:r>
            <a:endParaRPr lang="en-IE" dirty="0"/>
          </a:p>
        </p:txBody>
      </p:sp>
      <p:pic>
        <p:nvPicPr>
          <p:cNvPr id="5" name="Picture 4" descr="Spiral.jpg"/>
          <p:cNvPicPr>
            <a:picLocks noChangeAspect="1"/>
          </p:cNvPicPr>
          <p:nvPr/>
        </p:nvPicPr>
        <p:blipFill>
          <a:blip r:embed="rId2" cstate="print"/>
          <a:stretch>
            <a:fillRect/>
          </a:stretch>
        </p:blipFill>
        <p:spPr>
          <a:xfrm>
            <a:off x="911305" y="44624"/>
            <a:ext cx="3175685" cy="216024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Reference</a:t>
            </a:r>
            <a:endParaRPr lang="en-IE" dirty="0"/>
          </a:p>
        </p:txBody>
      </p:sp>
      <p:sp>
        <p:nvSpPr>
          <p:cNvPr id="3" name="Content Placeholder 2"/>
          <p:cNvSpPr>
            <a:spLocks noGrp="1"/>
          </p:cNvSpPr>
          <p:nvPr>
            <p:ph idx="1"/>
          </p:nvPr>
        </p:nvSpPr>
        <p:spPr/>
        <p:txBody>
          <a:bodyPr/>
          <a:lstStyle/>
          <a:p>
            <a:r>
              <a:rPr lang="en-IE" dirty="0" smtClean="0"/>
              <a:t>Boehm, B., 1986, "</a:t>
            </a:r>
            <a:r>
              <a:rPr lang="en-IE" i="1" dirty="0" smtClean="0"/>
              <a:t>A Spiral Model of Software Development and Enhancement</a:t>
            </a:r>
            <a:r>
              <a:rPr lang="en-IE" dirty="0" smtClean="0"/>
              <a:t>", ACM SIGSOFT Software Engineering Notes, 11(4) (August), pp.14-24.</a:t>
            </a:r>
            <a:endParaRPr lang="en-IE"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Barry Boehm</a:t>
            </a:r>
            <a:endParaRPr lang="en-IE" dirty="0"/>
          </a:p>
        </p:txBody>
      </p:sp>
      <p:sp>
        <p:nvSpPr>
          <p:cNvPr id="5" name="Content Placeholder 4"/>
          <p:cNvSpPr>
            <a:spLocks noGrp="1"/>
          </p:cNvSpPr>
          <p:nvPr>
            <p:ph sz="half" idx="1"/>
          </p:nvPr>
        </p:nvSpPr>
        <p:spPr/>
        <p:txBody>
          <a:bodyPr>
            <a:normAutofit lnSpcReduction="10000"/>
          </a:bodyPr>
          <a:lstStyle/>
          <a:p>
            <a:r>
              <a:rPr lang="en-IE" dirty="0" smtClean="0"/>
              <a:t>Born in 1935.</a:t>
            </a:r>
          </a:p>
          <a:p>
            <a:r>
              <a:rPr lang="en-IE" dirty="0" smtClean="0"/>
              <a:t>An American software engineer, TRW Emeritus Professor of Software Engineering at the Computer Science Department of the University of Southern California.</a:t>
            </a:r>
          </a:p>
          <a:p>
            <a:r>
              <a:rPr lang="en-IE" dirty="0" smtClean="0"/>
              <a:t>Known for his many contributions to software engineering.</a:t>
            </a:r>
            <a:endParaRPr lang="en-IE" dirty="0"/>
          </a:p>
        </p:txBody>
      </p:sp>
      <p:pic>
        <p:nvPicPr>
          <p:cNvPr id="8" name="Content Placeholder 7" descr="barry-4.jpg"/>
          <p:cNvPicPr>
            <a:picLocks noGrp="1" noChangeAspect="1"/>
          </p:cNvPicPr>
          <p:nvPr>
            <p:ph sz="half" idx="2"/>
          </p:nvPr>
        </p:nvPicPr>
        <p:blipFill>
          <a:blip r:embed="rId2" cstate="print"/>
          <a:stretch>
            <a:fillRect/>
          </a:stretch>
        </p:blipFill>
        <p:spPr>
          <a:xfrm>
            <a:off x="6412695" y="1600201"/>
            <a:ext cx="4952295" cy="4525963"/>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IE" dirty="0" smtClean="0"/>
              <a:t>Introduction</a:t>
            </a:r>
            <a:endParaRPr lang="en-IE" dirty="0"/>
          </a:p>
        </p:txBody>
      </p:sp>
      <p:sp>
        <p:nvSpPr>
          <p:cNvPr id="3" name="Content Placeholder 2"/>
          <p:cNvSpPr>
            <a:spLocks noGrp="1"/>
          </p:cNvSpPr>
          <p:nvPr>
            <p:ph idx="1"/>
          </p:nvPr>
        </p:nvSpPr>
        <p:spPr>
          <a:xfrm>
            <a:off x="609521" y="1268760"/>
            <a:ext cx="10971372" cy="4680520"/>
          </a:xfrm>
        </p:spPr>
        <p:txBody>
          <a:bodyPr>
            <a:noAutofit/>
          </a:bodyPr>
          <a:lstStyle/>
          <a:p>
            <a:r>
              <a:rPr lang="en-IE" sz="1700" dirty="0" smtClean="0"/>
              <a:t>“These statements exemplify the current debate about software life-cycle process models. The topic has recently received a great deal of attention.</a:t>
            </a:r>
          </a:p>
          <a:p>
            <a:r>
              <a:rPr lang="en-IE" sz="1700" i="1" dirty="0" smtClean="0"/>
              <a:t>The </a:t>
            </a:r>
            <a:r>
              <a:rPr lang="en-IE" sz="1700" i="1" dirty="0" err="1" smtClean="0"/>
              <a:t>Defense</a:t>
            </a:r>
            <a:r>
              <a:rPr lang="en-IE" sz="1700" i="1" dirty="0" smtClean="0"/>
              <a:t> Science Board Task Force Report on Military Software</a:t>
            </a:r>
            <a:r>
              <a:rPr lang="en-IE" sz="1700" dirty="0" smtClean="0"/>
              <a:t> issued in 1987 highlighted the concern that traditional software process models were discouraging more effective approaches to software development such as prototyping and software reuse. The Computer Society has sponsored tutorials and workshops on software process models that have helped clarify many of the issues and stimulated advances in the field (see “Further Reading”).</a:t>
            </a:r>
          </a:p>
          <a:p>
            <a:r>
              <a:rPr lang="en-IE" sz="1700" dirty="0" smtClean="0"/>
              <a:t>The spiral model presented in this article is one candidate for improving the software process model situation. The major distinguishing feature of the spiral model is that it creates a </a:t>
            </a:r>
            <a:r>
              <a:rPr lang="en-IE" sz="1700" i="1" dirty="0" smtClean="0"/>
              <a:t>risk-driven</a:t>
            </a:r>
            <a:r>
              <a:rPr lang="en-IE" sz="1700" dirty="0" smtClean="0"/>
              <a:t> approach to the software process rather than a primarily </a:t>
            </a:r>
            <a:r>
              <a:rPr lang="en-IE" sz="1700" i="1" dirty="0" smtClean="0"/>
              <a:t>document-driven </a:t>
            </a:r>
            <a:r>
              <a:rPr lang="en-IE" sz="1700" dirty="0" smtClean="0"/>
              <a:t>or </a:t>
            </a:r>
            <a:r>
              <a:rPr lang="en-IE" sz="1700" i="1" dirty="0" smtClean="0"/>
              <a:t>code-driven </a:t>
            </a:r>
            <a:r>
              <a:rPr lang="en-IE" sz="1700" dirty="0" smtClean="0"/>
              <a:t>process. It incorporates many of the strengths of other models and resolves many of their difficulties.</a:t>
            </a:r>
          </a:p>
          <a:p>
            <a:r>
              <a:rPr lang="en-IE" sz="1700" dirty="0" smtClean="0"/>
              <a:t>This article opens with a short description of software process models and the issues they address. Subsequent sections outline the process steps involved in the spiral model; illustrate the application of the spiral model to a software project, using the TRW Software Productivity Project as an example; summarize the primary advantages and implications involved in using the spiral model and the primary difficulties in using it at its current incomplete level of elaboration; and present resulting conclusions.”</a:t>
            </a:r>
            <a:endParaRPr lang="en-IE" sz="1700" dirty="0"/>
          </a:p>
        </p:txBody>
      </p:sp>
      <p:sp>
        <p:nvSpPr>
          <p:cNvPr id="4" name="Rectangle 3"/>
          <p:cNvSpPr/>
          <p:nvPr/>
        </p:nvSpPr>
        <p:spPr>
          <a:xfrm>
            <a:off x="1007303" y="188640"/>
            <a:ext cx="6095207" cy="1077218"/>
          </a:xfrm>
          <a:prstGeom prst="rect">
            <a:avLst/>
          </a:prstGeom>
        </p:spPr>
        <p:txBody>
          <a:bodyPr>
            <a:spAutoFit/>
          </a:bodyPr>
          <a:lstStyle/>
          <a:p>
            <a:r>
              <a:rPr lang="en-IE" sz="1600" i="1" dirty="0" smtClean="0"/>
              <a:t>“Stop the life cycle—I want to get off!”</a:t>
            </a:r>
          </a:p>
          <a:p>
            <a:r>
              <a:rPr lang="en-IE" sz="1600" i="1" dirty="0" smtClean="0"/>
              <a:t>“Life-cycle Concept Considered Harmful.”</a:t>
            </a:r>
          </a:p>
          <a:p>
            <a:r>
              <a:rPr lang="en-IE" sz="1600" i="1" dirty="0" smtClean="0"/>
              <a:t>“ The waterfall model is dead.”</a:t>
            </a:r>
          </a:p>
          <a:p>
            <a:r>
              <a:rPr lang="en-IE" sz="1600" i="1" dirty="0" smtClean="0"/>
              <a:t>“No, it isn’t, but it should be.”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Background</a:t>
            </a:r>
            <a:endParaRPr lang="en-IE" dirty="0"/>
          </a:p>
        </p:txBody>
      </p:sp>
      <p:sp>
        <p:nvSpPr>
          <p:cNvPr id="3" name="Content Placeholder 2"/>
          <p:cNvSpPr>
            <a:spLocks noGrp="1"/>
          </p:cNvSpPr>
          <p:nvPr>
            <p:ph idx="1"/>
          </p:nvPr>
        </p:nvSpPr>
        <p:spPr/>
        <p:txBody>
          <a:bodyPr/>
          <a:lstStyle/>
          <a:p>
            <a:r>
              <a:rPr lang="en-IE" dirty="0" smtClean="0"/>
              <a:t>The primary functions of a software process model are to determine the order of the stages involved in software development and evolution and to establish the transition criteria for progressing from one stage to the next.</a:t>
            </a:r>
          </a:p>
          <a:p>
            <a:endParaRPr lang="en-I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smtClean="0"/>
              <a:t>Code-and-Fix</a:t>
            </a:r>
          </a:p>
        </p:txBody>
      </p:sp>
      <p:sp>
        <p:nvSpPr>
          <p:cNvPr id="9220" name="Rectangle 3"/>
          <p:cNvSpPr>
            <a:spLocks noGrp="1" noChangeArrowheads="1"/>
          </p:cNvSpPr>
          <p:nvPr>
            <p:ph type="body" idx="1"/>
          </p:nvPr>
        </p:nvSpPr>
        <p:spPr/>
        <p:txBody>
          <a:bodyPr/>
          <a:lstStyle/>
          <a:p>
            <a:pPr eaLnBrk="1" hangingPunct="1">
              <a:lnSpc>
                <a:spcPct val="90000"/>
              </a:lnSpc>
            </a:pPr>
            <a:r>
              <a:rPr lang="en-US" sz="3600" smtClean="0"/>
              <a:t>Advantages</a:t>
            </a:r>
          </a:p>
          <a:p>
            <a:pPr lvl="1" eaLnBrk="1" hangingPunct="1">
              <a:lnSpc>
                <a:spcPct val="90000"/>
              </a:lnSpc>
            </a:pPr>
            <a:r>
              <a:rPr lang="en-US" sz="3200" smtClean="0"/>
              <a:t>No overhead</a:t>
            </a:r>
          </a:p>
          <a:p>
            <a:pPr lvl="1" eaLnBrk="1" hangingPunct="1">
              <a:lnSpc>
                <a:spcPct val="90000"/>
              </a:lnSpc>
            </a:pPr>
            <a:r>
              <a:rPr lang="en-US" sz="3200" smtClean="0"/>
              <a:t>Requires little expertise</a:t>
            </a:r>
          </a:p>
          <a:p>
            <a:pPr eaLnBrk="1" hangingPunct="1">
              <a:lnSpc>
                <a:spcPct val="90000"/>
              </a:lnSpc>
            </a:pPr>
            <a:r>
              <a:rPr lang="en-US" sz="3600" smtClean="0"/>
              <a:t>Disadvantages</a:t>
            </a:r>
          </a:p>
          <a:p>
            <a:pPr lvl="1" eaLnBrk="1" hangingPunct="1">
              <a:lnSpc>
                <a:spcPct val="90000"/>
              </a:lnSpc>
            </a:pPr>
            <a:r>
              <a:rPr lang="en-US" sz="3200" smtClean="0"/>
              <a:t>No process, quality control, etc.</a:t>
            </a:r>
          </a:p>
          <a:p>
            <a:pPr lvl="1" eaLnBrk="1" hangingPunct="1">
              <a:lnSpc>
                <a:spcPct val="90000"/>
              </a:lnSpc>
            </a:pPr>
            <a:r>
              <a:rPr lang="en-US" sz="3200" smtClean="0"/>
              <a:t>Highly risky</a:t>
            </a:r>
          </a:p>
          <a:p>
            <a:pPr lvl="1" eaLnBrk="1" hangingPunct="1">
              <a:lnSpc>
                <a:spcPct val="90000"/>
              </a:lnSpc>
            </a:pPr>
            <a:endParaRPr lang="en-US" sz="32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Background</a:t>
            </a:r>
            <a:endParaRPr lang="en-IE" dirty="0"/>
          </a:p>
        </p:txBody>
      </p:sp>
      <p:sp>
        <p:nvSpPr>
          <p:cNvPr id="3" name="Content Placeholder 2"/>
          <p:cNvSpPr>
            <a:spLocks noGrp="1"/>
          </p:cNvSpPr>
          <p:nvPr>
            <p:ph idx="1"/>
          </p:nvPr>
        </p:nvSpPr>
        <p:spPr/>
        <p:txBody>
          <a:bodyPr/>
          <a:lstStyle/>
          <a:p>
            <a:r>
              <a:rPr lang="en-IE" dirty="0" smtClean="0"/>
              <a:t>Thus the key questions that a process model must consider are:</a:t>
            </a:r>
          </a:p>
          <a:p>
            <a:pPr>
              <a:buNone/>
            </a:pPr>
            <a:endParaRPr lang="en-IE" dirty="0" smtClean="0"/>
          </a:p>
          <a:p>
            <a:pPr marL="971550" lvl="1" indent="-514350">
              <a:buFont typeface="+mj-lt"/>
              <a:buAutoNum type="arabicParenR"/>
            </a:pPr>
            <a:r>
              <a:rPr lang="en-IE" dirty="0" smtClean="0"/>
              <a:t>What shall we do next?</a:t>
            </a:r>
          </a:p>
          <a:p>
            <a:pPr marL="971550" lvl="1" indent="-514350">
              <a:buFont typeface="+mj-lt"/>
              <a:buAutoNum type="arabicParenR"/>
            </a:pPr>
            <a:r>
              <a:rPr lang="en-IE" dirty="0" smtClean="0"/>
              <a:t>How long shall we continue to do it?</a:t>
            </a:r>
            <a:endParaRPr lang="en-IE"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Background</a:t>
            </a:r>
            <a:endParaRPr lang="en-IE" dirty="0"/>
          </a:p>
        </p:txBody>
      </p:sp>
      <p:sp>
        <p:nvSpPr>
          <p:cNvPr id="3" name="Content Placeholder 2"/>
          <p:cNvSpPr>
            <a:spLocks noGrp="1"/>
          </p:cNvSpPr>
          <p:nvPr>
            <p:ph idx="1"/>
          </p:nvPr>
        </p:nvSpPr>
        <p:spPr/>
        <p:txBody>
          <a:bodyPr/>
          <a:lstStyle/>
          <a:p>
            <a:r>
              <a:rPr lang="en-IE" dirty="0" smtClean="0"/>
              <a:t>Problems with the Waterfall Model</a:t>
            </a:r>
          </a:p>
          <a:p>
            <a:r>
              <a:rPr lang="en-IE" dirty="0" smtClean="0"/>
              <a:t>It emphasises fully elaborated documents as a completion criteria for the stages. This may not be always desirable, for example, for end-user applications a large amount of documentation is not necessarily desirable or needed.</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Spiral Model</a:t>
            </a:r>
            <a:endParaRPr lang="en-IE" dirty="0"/>
          </a:p>
        </p:txBody>
      </p:sp>
      <p:sp>
        <p:nvSpPr>
          <p:cNvPr id="3" name="Content Placeholder 2"/>
          <p:cNvSpPr>
            <a:spLocks noGrp="1"/>
          </p:cNvSpPr>
          <p:nvPr>
            <p:ph idx="1"/>
          </p:nvPr>
        </p:nvSpPr>
        <p:spPr/>
        <p:txBody>
          <a:bodyPr>
            <a:normAutofit/>
          </a:bodyPr>
          <a:lstStyle/>
          <a:p>
            <a:r>
              <a:rPr lang="en-IE" dirty="0" smtClean="0"/>
              <a:t>The spiral model of the software process has been evolving for several years, based on experience with various refinements of the waterfall model as applied to large government software projects.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513643" y="312420"/>
            <a:ext cx="9163127" cy="623316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Spiral Model</a:t>
            </a:r>
            <a:endParaRPr lang="en-IE" dirty="0"/>
          </a:p>
        </p:txBody>
      </p:sp>
      <p:sp>
        <p:nvSpPr>
          <p:cNvPr id="3" name="Content Placeholder 2"/>
          <p:cNvSpPr>
            <a:spLocks noGrp="1"/>
          </p:cNvSpPr>
          <p:nvPr>
            <p:ph idx="1"/>
          </p:nvPr>
        </p:nvSpPr>
        <p:spPr/>
        <p:txBody>
          <a:bodyPr>
            <a:normAutofit lnSpcReduction="10000"/>
          </a:bodyPr>
          <a:lstStyle/>
          <a:p>
            <a:r>
              <a:rPr lang="en-IE" dirty="0" smtClean="0"/>
              <a:t>The radial dimension represents the cumulative cost incurred in accomplishing the steps to date; the angular dimension represents the progress made in completing each cycle of the spiral.</a:t>
            </a:r>
          </a:p>
          <a:p>
            <a:r>
              <a:rPr lang="en-IE" dirty="0" smtClean="0"/>
              <a:t>The model reflects the underlying concept that each cycle involves a progression that addresses the same sequence of steps, for each portion of the product and for each of its levels of elaboration, from an overall concept of operation document down to the coding of each individual program.</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513643" y="312420"/>
            <a:ext cx="9163127" cy="623316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513643" y="312420"/>
            <a:ext cx="9163127" cy="6233160"/>
          </a:xfrm>
          <a:prstGeom prst="rect">
            <a:avLst/>
          </a:prstGeom>
        </p:spPr>
      </p:pic>
      <p:sp>
        <p:nvSpPr>
          <p:cNvPr id="3" name="Rectangle 2"/>
          <p:cNvSpPr/>
          <p:nvPr/>
        </p:nvSpPr>
        <p:spPr>
          <a:xfrm>
            <a:off x="5735352" y="620272"/>
            <a:ext cx="4895907" cy="5905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p:cNvSpPr/>
          <p:nvPr/>
        </p:nvSpPr>
        <p:spPr>
          <a:xfrm>
            <a:off x="1583293" y="3645024"/>
            <a:ext cx="9023828" cy="2880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513643" y="312420"/>
            <a:ext cx="9163127" cy="6233160"/>
          </a:xfrm>
          <a:prstGeom prst="rect">
            <a:avLst/>
          </a:prstGeom>
        </p:spPr>
      </p:pic>
      <p:sp>
        <p:nvSpPr>
          <p:cNvPr id="3" name="Rectangle 2"/>
          <p:cNvSpPr/>
          <p:nvPr/>
        </p:nvSpPr>
        <p:spPr>
          <a:xfrm>
            <a:off x="5735352" y="620272"/>
            <a:ext cx="4895907" cy="5905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p:cNvSpPr/>
          <p:nvPr/>
        </p:nvSpPr>
        <p:spPr>
          <a:xfrm>
            <a:off x="1583293" y="3645024"/>
            <a:ext cx="9023828" cy="2880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1871287" y="764705"/>
            <a:ext cx="708848" cy="1323439"/>
          </a:xfrm>
          <a:prstGeom prst="rect">
            <a:avLst/>
          </a:prstGeom>
          <a:noFill/>
        </p:spPr>
        <p:txBody>
          <a:bodyPr wrap="none" rtlCol="0">
            <a:spAutoFit/>
          </a:bodyPr>
          <a:lstStyle/>
          <a:p>
            <a:r>
              <a:rPr lang="en-IE" sz="8000" dirty="0" smtClean="0">
                <a:latin typeface="Franklin Gothic Medium Cond" pitchFamily="34" charset="0"/>
              </a:rPr>
              <a:t>1</a:t>
            </a:r>
            <a:endParaRPr lang="en-IE" dirty="0">
              <a:latin typeface="Franklin Gothic Medium Cond"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Spiral Model</a:t>
            </a:r>
            <a:endParaRPr lang="en-IE" dirty="0"/>
          </a:p>
        </p:txBody>
      </p:sp>
      <p:sp>
        <p:nvSpPr>
          <p:cNvPr id="3" name="Content Placeholder 2"/>
          <p:cNvSpPr>
            <a:spLocks noGrp="1"/>
          </p:cNvSpPr>
          <p:nvPr>
            <p:ph idx="1"/>
          </p:nvPr>
        </p:nvSpPr>
        <p:spPr/>
        <p:txBody>
          <a:bodyPr>
            <a:normAutofit/>
          </a:bodyPr>
          <a:lstStyle/>
          <a:p>
            <a:r>
              <a:rPr lang="en-IE" dirty="0" smtClean="0"/>
              <a:t>A typical cycle of the spiral. Each cycle of the spiral begins with the identification of</a:t>
            </a:r>
          </a:p>
          <a:p>
            <a:pPr lvl="1"/>
            <a:r>
              <a:rPr lang="en-IE" dirty="0" smtClean="0"/>
              <a:t>the objectives of the portion of the product being elaborated (performance, functionality, ability to accommodate change, etc.);</a:t>
            </a:r>
          </a:p>
          <a:p>
            <a:pPr lvl="1"/>
            <a:r>
              <a:rPr lang="en-IE" dirty="0" smtClean="0"/>
              <a:t>the alternative means of implementing this portion of the product (design A , design B, reuse, buy, etc.); and</a:t>
            </a:r>
          </a:p>
          <a:p>
            <a:pPr lvl="1"/>
            <a:r>
              <a:rPr lang="en-IE" dirty="0" smtClean="0"/>
              <a:t>the constraints imposed on the application of the alternatives (cost, schedule, inter-face, etc.).</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513643" y="312420"/>
            <a:ext cx="9163127" cy="623316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ctrTitle"/>
          </p:nvPr>
        </p:nvSpPr>
        <p:spPr/>
        <p:txBody>
          <a:bodyPr>
            <a:normAutofit/>
          </a:bodyPr>
          <a:lstStyle/>
          <a:p>
            <a:pPr eaLnBrk="1" hangingPunct="1"/>
            <a:r>
              <a:rPr lang="en-GB" sz="4000" b="1" dirty="0" smtClean="0"/>
              <a:t>1960s: Design-Code-Test-Maintain</a:t>
            </a:r>
          </a:p>
        </p:txBody>
      </p:sp>
      <p:sp>
        <p:nvSpPr>
          <p:cNvPr id="10244" name="Rectangle 3"/>
          <p:cNvSpPr>
            <a:spLocks noGrp="1" noChangeArrowheads="1"/>
          </p:cNvSpPr>
          <p:nvPr>
            <p:ph type="subTitle" idx="1"/>
          </p:nvPr>
        </p:nvSpPr>
        <p:spPr/>
        <p:txBody>
          <a:bodyPr/>
          <a:lstStyle/>
          <a:p>
            <a:pPr eaLnBrk="1" hangingPunct="1"/>
            <a:r>
              <a:rPr lang="en-GB" smtClean="0"/>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513643" y="312420"/>
            <a:ext cx="9163127" cy="6233160"/>
          </a:xfrm>
          <a:prstGeom prst="rect">
            <a:avLst/>
          </a:prstGeom>
        </p:spPr>
      </p:pic>
      <p:sp>
        <p:nvSpPr>
          <p:cNvPr id="3" name="Rectangle 2"/>
          <p:cNvSpPr/>
          <p:nvPr/>
        </p:nvSpPr>
        <p:spPr>
          <a:xfrm>
            <a:off x="815307" y="620272"/>
            <a:ext cx="4895907" cy="5905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p:cNvSpPr/>
          <p:nvPr/>
        </p:nvSpPr>
        <p:spPr>
          <a:xfrm>
            <a:off x="1583293" y="3645024"/>
            <a:ext cx="9023828" cy="2880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513643" y="312420"/>
            <a:ext cx="9163127" cy="6233160"/>
          </a:xfrm>
          <a:prstGeom prst="rect">
            <a:avLst/>
          </a:prstGeom>
        </p:spPr>
      </p:pic>
      <p:sp>
        <p:nvSpPr>
          <p:cNvPr id="4" name="Rectangle 3"/>
          <p:cNvSpPr/>
          <p:nvPr/>
        </p:nvSpPr>
        <p:spPr>
          <a:xfrm>
            <a:off x="1583293" y="3645024"/>
            <a:ext cx="9023828" cy="2880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9950107" y="764705"/>
            <a:ext cx="708848" cy="1323439"/>
          </a:xfrm>
          <a:prstGeom prst="rect">
            <a:avLst/>
          </a:prstGeom>
          <a:noFill/>
        </p:spPr>
        <p:txBody>
          <a:bodyPr wrap="none" rtlCol="0">
            <a:spAutoFit/>
          </a:bodyPr>
          <a:lstStyle/>
          <a:p>
            <a:r>
              <a:rPr lang="en-IE" sz="8000" dirty="0" smtClean="0">
                <a:latin typeface="Franklin Gothic Medium Cond" pitchFamily="34" charset="0"/>
              </a:rPr>
              <a:t>2</a:t>
            </a:r>
            <a:endParaRPr lang="en-IE" dirty="0">
              <a:latin typeface="Franklin Gothic Medium Cond" pitchFamily="34" charset="0"/>
            </a:endParaRPr>
          </a:p>
        </p:txBody>
      </p:sp>
      <p:sp>
        <p:nvSpPr>
          <p:cNvPr id="8" name="Rectangle 7"/>
          <p:cNvSpPr/>
          <p:nvPr/>
        </p:nvSpPr>
        <p:spPr>
          <a:xfrm>
            <a:off x="815307" y="620272"/>
            <a:ext cx="4895907" cy="5905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Spiral Model</a:t>
            </a:r>
            <a:endParaRPr lang="en-IE" dirty="0"/>
          </a:p>
        </p:txBody>
      </p:sp>
      <p:sp>
        <p:nvSpPr>
          <p:cNvPr id="3" name="Content Placeholder 2"/>
          <p:cNvSpPr>
            <a:spLocks noGrp="1"/>
          </p:cNvSpPr>
          <p:nvPr>
            <p:ph idx="1"/>
          </p:nvPr>
        </p:nvSpPr>
        <p:spPr/>
        <p:txBody>
          <a:bodyPr>
            <a:normAutofit fontScale="92500"/>
          </a:bodyPr>
          <a:lstStyle/>
          <a:p>
            <a:r>
              <a:rPr lang="en-IE" dirty="0" smtClean="0"/>
              <a:t>The next step is to evaluate the alternatives relative to the objectives and constraints. </a:t>
            </a:r>
          </a:p>
          <a:p>
            <a:r>
              <a:rPr lang="en-IE" dirty="0" smtClean="0"/>
              <a:t>Frequently, this process will identify areas of uncertainty that are significant sources of project risk. </a:t>
            </a:r>
          </a:p>
          <a:p>
            <a:r>
              <a:rPr lang="en-IE" dirty="0" smtClean="0"/>
              <a:t>If so, the next step should involve the formulation of a cost-effective strategy for resolving the sources of risk. </a:t>
            </a:r>
          </a:p>
          <a:p>
            <a:r>
              <a:rPr lang="en-IE" dirty="0" smtClean="0"/>
              <a:t>This may involve prototyping, simulation, benchmarking, reference checking, administering user questionnaires, analytic modelling, or combinations of these and other risk resolution techniques.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513643" y="312420"/>
            <a:ext cx="9163127" cy="6233160"/>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513643" y="312420"/>
            <a:ext cx="9163127" cy="6233160"/>
          </a:xfrm>
          <a:prstGeom prst="rect">
            <a:avLst/>
          </a:prstGeom>
        </p:spPr>
      </p:pic>
      <p:sp>
        <p:nvSpPr>
          <p:cNvPr id="3" name="Rectangle 2"/>
          <p:cNvSpPr/>
          <p:nvPr/>
        </p:nvSpPr>
        <p:spPr>
          <a:xfrm>
            <a:off x="815307" y="620272"/>
            <a:ext cx="4895907" cy="5905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p:cNvSpPr/>
          <p:nvPr/>
        </p:nvSpPr>
        <p:spPr>
          <a:xfrm>
            <a:off x="1583293" y="332657"/>
            <a:ext cx="9023828" cy="332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513643" y="312420"/>
            <a:ext cx="9163127" cy="6233160"/>
          </a:xfrm>
          <a:prstGeom prst="rect">
            <a:avLst/>
          </a:prstGeom>
        </p:spPr>
      </p:pic>
      <p:sp>
        <p:nvSpPr>
          <p:cNvPr id="3" name="Rectangle 2"/>
          <p:cNvSpPr/>
          <p:nvPr/>
        </p:nvSpPr>
        <p:spPr>
          <a:xfrm>
            <a:off x="815307" y="620272"/>
            <a:ext cx="4895907" cy="5905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p:cNvSpPr/>
          <p:nvPr/>
        </p:nvSpPr>
        <p:spPr>
          <a:xfrm>
            <a:off x="1583293" y="332657"/>
            <a:ext cx="9023828" cy="332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9950107" y="4869161"/>
            <a:ext cx="708848" cy="1323439"/>
          </a:xfrm>
          <a:prstGeom prst="rect">
            <a:avLst/>
          </a:prstGeom>
          <a:noFill/>
        </p:spPr>
        <p:txBody>
          <a:bodyPr wrap="none" rtlCol="0">
            <a:spAutoFit/>
          </a:bodyPr>
          <a:lstStyle/>
          <a:p>
            <a:r>
              <a:rPr lang="en-IE" sz="8000" dirty="0" smtClean="0">
                <a:latin typeface="Franklin Gothic Medium Cond" pitchFamily="34" charset="0"/>
              </a:rPr>
              <a:t>3</a:t>
            </a:r>
            <a:endParaRPr lang="en-IE" dirty="0">
              <a:latin typeface="Franklin Gothic Medium Cond"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Spiral Model</a:t>
            </a:r>
            <a:endParaRPr lang="en-IE" dirty="0"/>
          </a:p>
        </p:txBody>
      </p:sp>
      <p:sp>
        <p:nvSpPr>
          <p:cNvPr id="3" name="Content Placeholder 2"/>
          <p:cNvSpPr>
            <a:spLocks noGrp="1"/>
          </p:cNvSpPr>
          <p:nvPr>
            <p:ph idx="1"/>
          </p:nvPr>
        </p:nvSpPr>
        <p:spPr/>
        <p:txBody>
          <a:bodyPr>
            <a:normAutofit/>
          </a:bodyPr>
          <a:lstStyle/>
          <a:p>
            <a:r>
              <a:rPr lang="en-IE" dirty="0" smtClean="0"/>
              <a:t>Once the risks are evaluated, the next step is determined by the relative remaining risks. </a:t>
            </a:r>
          </a:p>
          <a:p>
            <a:r>
              <a:rPr lang="en-IE" dirty="0" smtClean="0"/>
              <a:t>If performance or user-interface risks strongly dominate program development or internal interface-control risks, the next step may be an evolutionary development one: a minimal effort to specify the overall nature of the product, a plan for the next level of prototyping, and the development of a more detailed prototype to continue to resolve the major risk issues.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513643" y="312420"/>
            <a:ext cx="9163127" cy="6233160"/>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513643" y="312420"/>
            <a:ext cx="9163127" cy="6233160"/>
          </a:xfrm>
          <a:prstGeom prst="rect">
            <a:avLst/>
          </a:prstGeom>
        </p:spPr>
      </p:pic>
      <p:sp>
        <p:nvSpPr>
          <p:cNvPr id="3" name="Rectangle 2"/>
          <p:cNvSpPr/>
          <p:nvPr/>
        </p:nvSpPr>
        <p:spPr>
          <a:xfrm>
            <a:off x="5734797" y="620272"/>
            <a:ext cx="4895907" cy="5905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p:cNvSpPr/>
          <p:nvPr/>
        </p:nvSpPr>
        <p:spPr>
          <a:xfrm>
            <a:off x="1583293" y="332657"/>
            <a:ext cx="9023828" cy="332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513643" y="312420"/>
            <a:ext cx="9163127" cy="6233160"/>
          </a:xfrm>
          <a:prstGeom prst="rect">
            <a:avLst/>
          </a:prstGeom>
        </p:spPr>
      </p:pic>
      <p:sp>
        <p:nvSpPr>
          <p:cNvPr id="3" name="Rectangle 2"/>
          <p:cNvSpPr/>
          <p:nvPr/>
        </p:nvSpPr>
        <p:spPr>
          <a:xfrm>
            <a:off x="5734797" y="620272"/>
            <a:ext cx="4895907" cy="5905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p:cNvSpPr/>
          <p:nvPr/>
        </p:nvSpPr>
        <p:spPr>
          <a:xfrm>
            <a:off x="1583293" y="332657"/>
            <a:ext cx="9023828" cy="332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1967285" y="4869161"/>
            <a:ext cx="708848" cy="1323439"/>
          </a:xfrm>
          <a:prstGeom prst="rect">
            <a:avLst/>
          </a:prstGeom>
          <a:noFill/>
        </p:spPr>
        <p:txBody>
          <a:bodyPr wrap="none" rtlCol="0">
            <a:spAutoFit/>
          </a:bodyPr>
          <a:lstStyle/>
          <a:p>
            <a:r>
              <a:rPr lang="en-IE" sz="8000" dirty="0" smtClean="0">
                <a:latin typeface="Franklin Gothic Medium Cond" pitchFamily="34" charset="0"/>
              </a:rPr>
              <a:t>4</a:t>
            </a:r>
            <a:endParaRPr lang="en-IE" dirty="0">
              <a:latin typeface="Franklin Gothic Medium Cond"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5"/>
          <p:cNvSpPr>
            <a:spLocks noGrp="1" noChangeArrowheads="1"/>
          </p:cNvSpPr>
          <p:nvPr>
            <p:ph type="title"/>
          </p:nvPr>
        </p:nvSpPr>
        <p:spPr>
          <a:xfrm>
            <a:off x="1242323" y="44451"/>
            <a:ext cx="9542807" cy="1412875"/>
          </a:xfrm>
        </p:spPr>
        <p:txBody>
          <a:bodyPr/>
          <a:lstStyle/>
          <a:p>
            <a:pPr eaLnBrk="1" hangingPunct="1"/>
            <a:r>
              <a:rPr lang="en-GB" b="1" smtClean="0"/>
              <a:t>Design-Code-Test-Maintain</a:t>
            </a:r>
          </a:p>
        </p:txBody>
      </p:sp>
      <p:sp>
        <p:nvSpPr>
          <p:cNvPr id="11268" name="Rectangle 6"/>
          <p:cNvSpPr>
            <a:spLocks noGrp="1" noChangeArrowheads="1"/>
          </p:cNvSpPr>
          <p:nvPr>
            <p:ph type="body" idx="1"/>
          </p:nvPr>
        </p:nvSpPr>
        <p:spPr/>
        <p:txBody>
          <a:bodyPr/>
          <a:lstStyle/>
          <a:p>
            <a:pPr eaLnBrk="1" hangingPunct="1"/>
            <a:r>
              <a:rPr lang="en-GB" smtClean="0"/>
              <a:t>Design: </a:t>
            </a:r>
          </a:p>
          <a:p>
            <a:pPr lvl="1" eaLnBrk="1" hangingPunct="1"/>
            <a:r>
              <a:rPr lang="en-GB" smtClean="0"/>
              <a:t>Specify requirement diagrammatically</a:t>
            </a:r>
          </a:p>
          <a:p>
            <a:pPr eaLnBrk="1" hangingPunct="1"/>
            <a:r>
              <a:rPr lang="en-GB" smtClean="0"/>
              <a:t>Code: </a:t>
            </a:r>
          </a:p>
          <a:p>
            <a:pPr lvl="1" eaLnBrk="1" hangingPunct="1"/>
            <a:r>
              <a:rPr lang="en-GB" smtClean="0"/>
              <a:t>Write the code</a:t>
            </a:r>
          </a:p>
          <a:p>
            <a:pPr eaLnBrk="1" hangingPunct="1"/>
            <a:r>
              <a:rPr lang="en-GB" smtClean="0"/>
              <a:t>Test: </a:t>
            </a:r>
          </a:p>
          <a:p>
            <a:pPr lvl="1" eaLnBrk="1" hangingPunct="1"/>
            <a:r>
              <a:rPr lang="en-GB" smtClean="0"/>
              <a:t>Check if it is working</a:t>
            </a:r>
          </a:p>
          <a:p>
            <a:pPr eaLnBrk="1" hangingPunct="1"/>
            <a:r>
              <a:rPr lang="en-GB" smtClean="0"/>
              <a:t>Maintain: </a:t>
            </a:r>
          </a:p>
          <a:p>
            <a:pPr lvl="1" eaLnBrk="1" hangingPunct="1"/>
            <a:r>
              <a:rPr lang="en-GB" smtClean="0"/>
              <a:t>Keep it up-to-date</a:t>
            </a:r>
          </a:p>
          <a:p>
            <a:pPr eaLnBrk="1" hangingPunct="1"/>
            <a:endParaRPr lang="en-GB"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Spiral Model</a:t>
            </a:r>
            <a:endParaRPr lang="en-IE" dirty="0"/>
          </a:p>
        </p:txBody>
      </p:sp>
      <p:sp>
        <p:nvSpPr>
          <p:cNvPr id="3" name="Content Placeholder 2"/>
          <p:cNvSpPr>
            <a:spLocks noGrp="1"/>
          </p:cNvSpPr>
          <p:nvPr>
            <p:ph idx="1"/>
          </p:nvPr>
        </p:nvSpPr>
        <p:spPr>
          <a:xfrm>
            <a:off x="609521" y="1600200"/>
            <a:ext cx="10971372" cy="4997152"/>
          </a:xfrm>
        </p:spPr>
        <p:txBody>
          <a:bodyPr>
            <a:normAutofit fontScale="77500" lnSpcReduction="20000"/>
          </a:bodyPr>
          <a:lstStyle/>
          <a:p>
            <a:r>
              <a:rPr lang="en-IE" dirty="0" smtClean="0"/>
              <a:t>If this prototype is operationally useful and robust enough to serve as a low-risk base for future product evolution, the subsequent risk-driven steps would be the evolving series of evolutionary prototypes going toward the right of the figure. </a:t>
            </a:r>
          </a:p>
          <a:p>
            <a:r>
              <a:rPr lang="en-IE" dirty="0" smtClean="0"/>
              <a:t>In this case, the option of writing specifications would be addressed but not exercised. Thus, risk considerations can lead to a project implementing only a subset of all the potential steps in the model. </a:t>
            </a:r>
          </a:p>
          <a:p>
            <a:r>
              <a:rPr lang="en-IE" dirty="0" smtClean="0"/>
              <a:t>On the other hand, if previous prototyping efforts have already resolved all of the performance or user-interface risks, and program development or interface-control risks dominate, the next step follows the basic waterfall approach (concept of operation, soft-ware requirements, preliminary design, etc.), modified as appropriate to incorporate incremental development. </a:t>
            </a:r>
          </a:p>
          <a:p>
            <a:r>
              <a:rPr lang="en-IE" dirty="0" smtClean="0"/>
              <a:t>Each level of software specification in the figure is then followed by a validation step and the preparation of plans for the succeeding cycle.</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21" y="2492896"/>
            <a:ext cx="10971372" cy="1143000"/>
          </a:xfrm>
        </p:spPr>
        <p:txBody>
          <a:bodyPr>
            <a:normAutofit fontScale="90000"/>
          </a:bodyPr>
          <a:lstStyle/>
          <a:p>
            <a:r>
              <a:rPr lang="en-IE" dirty="0" smtClean="0"/>
              <a:t>A prioritized top-ten list </a:t>
            </a:r>
            <a:br>
              <a:rPr lang="en-IE" dirty="0" smtClean="0"/>
            </a:br>
            <a:r>
              <a:rPr lang="en-IE" dirty="0" smtClean="0"/>
              <a:t>of software risk items</a:t>
            </a:r>
            <a:endParaRPr lang="en-IE"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623311" y="188640"/>
          <a:ext cx="11039789" cy="5745480"/>
        </p:xfrm>
        <a:graphic>
          <a:graphicData uri="http://schemas.openxmlformats.org/drawingml/2006/table">
            <a:tbl>
              <a:tblPr firstRow="1" bandRow="1">
                <a:tableStyleId>{5C22544A-7EE6-4342-B048-85BDC9FD1C3A}</a:tableStyleId>
              </a:tblPr>
              <a:tblGrid>
                <a:gridCol w="671987"/>
                <a:gridCol w="3455934"/>
                <a:gridCol w="6911868"/>
              </a:tblGrid>
              <a:tr h="370840">
                <a:tc>
                  <a:txBody>
                    <a:bodyPr/>
                    <a:lstStyle/>
                    <a:p>
                      <a:endParaRPr lang="en-IE" dirty="0"/>
                    </a:p>
                  </a:txBody>
                  <a:tcPr marL="121904" marR="121904"/>
                </a:tc>
                <a:tc>
                  <a:txBody>
                    <a:bodyPr/>
                    <a:lstStyle/>
                    <a:p>
                      <a:r>
                        <a:rPr lang="en-IE" dirty="0" smtClean="0"/>
                        <a:t>Risk Item</a:t>
                      </a:r>
                      <a:endParaRPr lang="en-IE" dirty="0"/>
                    </a:p>
                  </a:txBody>
                  <a:tcPr marL="121904" marR="121904"/>
                </a:tc>
                <a:tc>
                  <a:txBody>
                    <a:bodyPr/>
                    <a:lstStyle/>
                    <a:p>
                      <a:r>
                        <a:rPr lang="en-IE" dirty="0" smtClean="0"/>
                        <a:t>Risk Management Techniques</a:t>
                      </a:r>
                      <a:endParaRPr lang="en-IE" dirty="0"/>
                    </a:p>
                  </a:txBody>
                  <a:tcPr marL="121904" marR="121904"/>
                </a:tc>
              </a:tr>
              <a:tr h="370840">
                <a:tc>
                  <a:txBody>
                    <a:bodyPr/>
                    <a:lstStyle/>
                    <a:p>
                      <a:r>
                        <a:rPr lang="en-IE" sz="1600" dirty="0" smtClean="0"/>
                        <a:t>1.</a:t>
                      </a:r>
                      <a:endParaRPr lang="en-IE" sz="1600" dirty="0"/>
                    </a:p>
                  </a:txBody>
                  <a:tcPr marL="121904" marR="121904"/>
                </a:tc>
                <a:tc>
                  <a:txBody>
                    <a:bodyPr/>
                    <a:lstStyle/>
                    <a:p>
                      <a:r>
                        <a:rPr lang="en-IE" sz="1600" dirty="0" smtClean="0"/>
                        <a:t>Personnel shortfalls</a:t>
                      </a:r>
                      <a:endParaRPr lang="en-IE" sz="1600" dirty="0"/>
                    </a:p>
                  </a:txBody>
                  <a:tcPr marL="121904" marR="121904"/>
                </a:tc>
                <a:tc>
                  <a:txBody>
                    <a:bodyPr/>
                    <a:lstStyle/>
                    <a:p>
                      <a:r>
                        <a:rPr lang="en-IE" sz="1600" dirty="0" smtClean="0"/>
                        <a:t>Staffing with top talent, job matching; teambuilding; morale building; cross-training; pre-scheduling key people</a:t>
                      </a:r>
                      <a:endParaRPr lang="en-IE" sz="1600" dirty="0"/>
                    </a:p>
                  </a:txBody>
                  <a:tcPr marL="121904" marR="121904"/>
                </a:tc>
              </a:tr>
              <a:tr h="370840">
                <a:tc>
                  <a:txBody>
                    <a:bodyPr/>
                    <a:lstStyle/>
                    <a:p>
                      <a:r>
                        <a:rPr lang="en-IE" sz="1600" dirty="0" smtClean="0"/>
                        <a:t>2.</a:t>
                      </a:r>
                      <a:endParaRPr lang="en-IE" sz="1600" dirty="0"/>
                    </a:p>
                  </a:txBody>
                  <a:tcPr marL="121904" marR="121904"/>
                </a:tc>
                <a:tc>
                  <a:txBody>
                    <a:bodyPr/>
                    <a:lstStyle/>
                    <a:p>
                      <a:r>
                        <a:rPr lang="en-IE" sz="1600" dirty="0" smtClean="0"/>
                        <a:t>Unrealistic schedules and budgets</a:t>
                      </a:r>
                      <a:endParaRPr lang="en-IE" sz="1600" dirty="0"/>
                    </a:p>
                  </a:txBody>
                  <a:tcPr marL="121904" marR="121904"/>
                </a:tc>
                <a:tc>
                  <a:txBody>
                    <a:bodyPr/>
                    <a:lstStyle/>
                    <a:p>
                      <a:r>
                        <a:rPr lang="en-IE" sz="1600" dirty="0" smtClean="0"/>
                        <a:t>Detailed, multisource cost and schedule estimation; design to cost; incremental development; software reuse; requirements scrubbing</a:t>
                      </a:r>
                      <a:endParaRPr lang="en-IE" sz="1600" dirty="0"/>
                    </a:p>
                  </a:txBody>
                  <a:tcPr marL="121904" marR="121904"/>
                </a:tc>
              </a:tr>
              <a:tr h="370840">
                <a:tc>
                  <a:txBody>
                    <a:bodyPr/>
                    <a:lstStyle/>
                    <a:p>
                      <a:r>
                        <a:rPr lang="en-IE" sz="1600" dirty="0" smtClean="0"/>
                        <a:t>3.</a:t>
                      </a:r>
                    </a:p>
                  </a:txBody>
                  <a:tcPr marL="121904" marR="121904"/>
                </a:tc>
                <a:tc>
                  <a:txBody>
                    <a:bodyPr/>
                    <a:lstStyle/>
                    <a:p>
                      <a:r>
                        <a:rPr lang="en-IE" sz="1600" dirty="0" smtClean="0"/>
                        <a:t>Developing the wrong software functions</a:t>
                      </a:r>
                    </a:p>
                  </a:txBody>
                  <a:tcPr marL="121904" marR="121904"/>
                </a:tc>
                <a:tc>
                  <a:txBody>
                    <a:bodyPr/>
                    <a:lstStyle/>
                    <a:p>
                      <a:r>
                        <a:rPr lang="en-IE" sz="1600" dirty="0" smtClean="0"/>
                        <a:t>Organization analysis; mission analysis; ops-concept formulation; user surveys; prototyping; early users’ manuals</a:t>
                      </a:r>
                      <a:endParaRPr lang="en-IE" sz="1600" dirty="0"/>
                    </a:p>
                  </a:txBody>
                  <a:tcPr marL="121904" marR="121904"/>
                </a:tc>
              </a:tr>
              <a:tr h="370840">
                <a:tc>
                  <a:txBody>
                    <a:bodyPr/>
                    <a:lstStyle/>
                    <a:p>
                      <a:r>
                        <a:rPr lang="en-IE" sz="1600" dirty="0" smtClean="0"/>
                        <a:t>4.</a:t>
                      </a:r>
                      <a:endParaRPr lang="en-IE" sz="1600" dirty="0"/>
                    </a:p>
                  </a:txBody>
                  <a:tcPr marL="121904" marR="121904"/>
                </a:tc>
                <a:tc>
                  <a:txBody>
                    <a:bodyPr/>
                    <a:lstStyle/>
                    <a:p>
                      <a:r>
                        <a:rPr lang="en-IE" sz="1600" dirty="0" smtClean="0"/>
                        <a:t>Developing the wrong user interface</a:t>
                      </a:r>
                    </a:p>
                  </a:txBody>
                  <a:tcPr marL="121904" marR="121904"/>
                </a:tc>
                <a:tc>
                  <a:txBody>
                    <a:bodyPr/>
                    <a:lstStyle/>
                    <a:p>
                      <a:r>
                        <a:rPr lang="en-IE" sz="1600" dirty="0" smtClean="0"/>
                        <a:t>Task analysis; prototyping; scenarios; user characterization (functionality, style, workload)</a:t>
                      </a:r>
                    </a:p>
                  </a:txBody>
                  <a:tcPr marL="121904" marR="121904"/>
                </a:tc>
              </a:tr>
              <a:tr h="370840">
                <a:tc>
                  <a:txBody>
                    <a:bodyPr/>
                    <a:lstStyle/>
                    <a:p>
                      <a:r>
                        <a:rPr lang="en-IE" sz="1600" dirty="0" smtClean="0"/>
                        <a:t>5.</a:t>
                      </a:r>
                      <a:endParaRPr lang="en-IE" sz="1600" dirty="0"/>
                    </a:p>
                  </a:txBody>
                  <a:tcPr marL="121904" marR="121904"/>
                </a:tc>
                <a:tc>
                  <a:txBody>
                    <a:bodyPr/>
                    <a:lstStyle/>
                    <a:p>
                      <a:r>
                        <a:rPr lang="en-IE" sz="1600" dirty="0" smtClean="0"/>
                        <a:t>Gold plating</a:t>
                      </a:r>
                      <a:endParaRPr lang="en-IE" sz="1600" dirty="0"/>
                    </a:p>
                  </a:txBody>
                  <a:tcPr marL="121904" marR="121904"/>
                </a:tc>
                <a:tc>
                  <a:txBody>
                    <a:bodyPr/>
                    <a:lstStyle/>
                    <a:p>
                      <a:r>
                        <a:rPr lang="en-IE" sz="1600" dirty="0" smtClean="0"/>
                        <a:t>Requirements scrubbing; prototyping; cost-benefit analysis; design to cost</a:t>
                      </a:r>
                    </a:p>
                  </a:txBody>
                  <a:tcPr marL="121904" marR="121904"/>
                </a:tc>
              </a:tr>
              <a:tr h="370840">
                <a:tc>
                  <a:txBody>
                    <a:bodyPr/>
                    <a:lstStyle/>
                    <a:p>
                      <a:r>
                        <a:rPr lang="en-IE" sz="1600" dirty="0" smtClean="0"/>
                        <a:t>6.</a:t>
                      </a:r>
                      <a:endParaRPr lang="en-IE" sz="1600" dirty="0"/>
                    </a:p>
                  </a:txBody>
                  <a:tcPr marL="121904" marR="121904"/>
                </a:tc>
                <a:tc>
                  <a:txBody>
                    <a:bodyPr/>
                    <a:lstStyle/>
                    <a:p>
                      <a:r>
                        <a:rPr lang="en-IE" sz="1600" dirty="0" smtClean="0"/>
                        <a:t>Continuing stream of requirement changes</a:t>
                      </a:r>
                      <a:endParaRPr lang="en-IE" sz="1600" dirty="0"/>
                    </a:p>
                  </a:txBody>
                  <a:tcPr marL="121904" marR="121904"/>
                </a:tc>
                <a:tc>
                  <a:txBody>
                    <a:bodyPr/>
                    <a:lstStyle/>
                    <a:p>
                      <a:r>
                        <a:rPr lang="en-IE" sz="1600" dirty="0" smtClean="0"/>
                        <a:t>High change threshold; information hiding; incremental development (defer changes to later increments)</a:t>
                      </a:r>
                    </a:p>
                  </a:txBody>
                  <a:tcPr marL="121904" marR="121904"/>
                </a:tc>
              </a:tr>
              <a:tr h="370840">
                <a:tc>
                  <a:txBody>
                    <a:bodyPr/>
                    <a:lstStyle/>
                    <a:p>
                      <a:r>
                        <a:rPr lang="en-IE" sz="1600" dirty="0" smtClean="0"/>
                        <a:t>7.</a:t>
                      </a:r>
                      <a:endParaRPr lang="en-IE" sz="1600" dirty="0"/>
                    </a:p>
                  </a:txBody>
                  <a:tcPr marL="121904" marR="121904"/>
                </a:tc>
                <a:tc>
                  <a:txBody>
                    <a:bodyPr/>
                    <a:lstStyle/>
                    <a:p>
                      <a:r>
                        <a:rPr lang="en-IE" sz="1600" dirty="0" smtClean="0"/>
                        <a:t>Shortfalls in externally furnished components</a:t>
                      </a:r>
                    </a:p>
                  </a:txBody>
                  <a:tcPr marL="121904" marR="121904"/>
                </a:tc>
                <a:tc>
                  <a:txBody>
                    <a:bodyPr/>
                    <a:lstStyle/>
                    <a:p>
                      <a:r>
                        <a:rPr lang="en-IE" sz="1600" dirty="0" smtClean="0"/>
                        <a:t>Benchmarking; inspections; reference checking; compatibility analysis</a:t>
                      </a:r>
                      <a:endParaRPr lang="en-IE" sz="1600" dirty="0"/>
                    </a:p>
                  </a:txBody>
                  <a:tcPr marL="121904" marR="121904"/>
                </a:tc>
              </a:tr>
              <a:tr h="370840">
                <a:tc>
                  <a:txBody>
                    <a:bodyPr/>
                    <a:lstStyle/>
                    <a:p>
                      <a:r>
                        <a:rPr lang="en-IE" sz="1600" dirty="0" smtClean="0"/>
                        <a:t>8.</a:t>
                      </a:r>
                      <a:endParaRPr lang="en-IE" sz="1600" dirty="0"/>
                    </a:p>
                  </a:txBody>
                  <a:tcPr marL="121904" marR="121904"/>
                </a:tc>
                <a:tc>
                  <a:txBody>
                    <a:bodyPr/>
                    <a:lstStyle/>
                    <a:p>
                      <a:r>
                        <a:rPr lang="en-IE" sz="1600" dirty="0" smtClean="0"/>
                        <a:t>Shortfalls in externally performed tasks</a:t>
                      </a:r>
                    </a:p>
                  </a:txBody>
                  <a:tcPr marL="121904" marR="121904"/>
                </a:tc>
                <a:tc>
                  <a:txBody>
                    <a:bodyPr/>
                    <a:lstStyle/>
                    <a:p>
                      <a:r>
                        <a:rPr lang="en-IE" sz="1600" dirty="0" smtClean="0"/>
                        <a:t>Reference checking; pre-award audits; award-fee contracts; competitive design or prototyping; teambuilding</a:t>
                      </a:r>
                    </a:p>
                  </a:txBody>
                  <a:tcPr marL="121904" marR="121904"/>
                </a:tc>
              </a:tr>
              <a:tr h="370840">
                <a:tc>
                  <a:txBody>
                    <a:bodyPr/>
                    <a:lstStyle/>
                    <a:p>
                      <a:r>
                        <a:rPr lang="en-IE" sz="1600" dirty="0" smtClean="0"/>
                        <a:t>9.</a:t>
                      </a:r>
                      <a:endParaRPr lang="en-IE" sz="1600" dirty="0"/>
                    </a:p>
                  </a:txBody>
                  <a:tcPr marL="121904" marR="121904"/>
                </a:tc>
                <a:tc>
                  <a:txBody>
                    <a:bodyPr/>
                    <a:lstStyle/>
                    <a:p>
                      <a:r>
                        <a:rPr lang="en-IE" sz="1600" dirty="0" smtClean="0"/>
                        <a:t>Real-time performance shortfalls</a:t>
                      </a:r>
                    </a:p>
                  </a:txBody>
                  <a:tcPr marL="121904" marR="121904"/>
                </a:tc>
                <a:tc>
                  <a:txBody>
                    <a:bodyPr/>
                    <a:lstStyle/>
                    <a:p>
                      <a:r>
                        <a:rPr lang="en-IE" sz="1600" dirty="0" smtClean="0"/>
                        <a:t>Simulation; benchmarking; modelling; prototyping; instrumentation; tuning</a:t>
                      </a:r>
                    </a:p>
                  </a:txBody>
                  <a:tcPr marL="121904" marR="121904"/>
                </a:tc>
              </a:tr>
              <a:tr h="370840">
                <a:tc>
                  <a:txBody>
                    <a:bodyPr/>
                    <a:lstStyle/>
                    <a:p>
                      <a:r>
                        <a:rPr lang="en-IE" sz="1600" dirty="0" smtClean="0"/>
                        <a:t>10.</a:t>
                      </a:r>
                      <a:endParaRPr lang="en-IE" sz="1600" dirty="0"/>
                    </a:p>
                  </a:txBody>
                  <a:tcPr marL="121904" marR="121904"/>
                </a:tc>
                <a:tc>
                  <a:txBody>
                    <a:bodyPr/>
                    <a:lstStyle/>
                    <a:p>
                      <a:r>
                        <a:rPr lang="en-IE" sz="1600" dirty="0" smtClean="0"/>
                        <a:t>Straining computer-science capabilities</a:t>
                      </a:r>
                    </a:p>
                  </a:txBody>
                  <a:tcPr marL="121904" marR="121904"/>
                </a:tc>
                <a:tc>
                  <a:txBody>
                    <a:bodyPr/>
                    <a:lstStyle/>
                    <a:p>
                      <a:r>
                        <a:rPr lang="en-IE" sz="1600" dirty="0" smtClean="0"/>
                        <a:t>Technical analysis; cost—benefit analysis; prototyping; reference checking</a:t>
                      </a:r>
                    </a:p>
                  </a:txBody>
                  <a:tcPr marL="121904" marR="121904"/>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ctrTitle"/>
          </p:nvPr>
        </p:nvSpPr>
        <p:spPr/>
        <p:txBody>
          <a:bodyPr>
            <a:normAutofit/>
          </a:bodyPr>
          <a:lstStyle/>
          <a:p>
            <a:pPr eaLnBrk="1" hangingPunct="1"/>
            <a:r>
              <a:rPr lang="en-GB" sz="4000" b="1" dirty="0" smtClean="0"/>
              <a:t>1990s: The V-Model and</a:t>
            </a:r>
            <a:br>
              <a:rPr lang="en-GB" sz="4000" b="1" dirty="0" smtClean="0"/>
            </a:br>
            <a:r>
              <a:rPr lang="en-GB" sz="4000" b="1" dirty="0" smtClean="0"/>
              <a:t>Rapid Application Development</a:t>
            </a:r>
          </a:p>
        </p:txBody>
      </p:sp>
      <p:sp>
        <p:nvSpPr>
          <p:cNvPr id="35844" name="Rectangle 3"/>
          <p:cNvSpPr>
            <a:spLocks noGrp="1" noChangeArrowheads="1"/>
          </p:cNvSpPr>
          <p:nvPr>
            <p:ph type="subTitle" idx="1"/>
          </p:nvPr>
        </p:nvSpPr>
        <p:spPr/>
        <p:txBody>
          <a:bodyPr/>
          <a:lstStyle/>
          <a:p>
            <a:pPr eaLnBrk="1" hangingPunct="1"/>
            <a:r>
              <a:rPr lang="en-GB" smtClean="0"/>
              <a:t>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823072"/>
            <a:ext cx="10361851" cy="1470025"/>
          </a:xfrm>
        </p:spPr>
        <p:txBody>
          <a:bodyPr>
            <a:normAutofit fontScale="90000"/>
          </a:bodyPr>
          <a:lstStyle/>
          <a:p>
            <a:r>
              <a:rPr lang="en-IE" dirty="0" smtClean="0"/>
              <a:t>The Relationship of System Engineering to the Project Cycle </a:t>
            </a:r>
            <a:br>
              <a:rPr lang="en-IE" dirty="0" smtClean="0"/>
            </a:br>
            <a:r>
              <a:rPr lang="en-IE" dirty="0" smtClean="0"/>
              <a:t>by </a:t>
            </a:r>
            <a:br>
              <a:rPr lang="en-IE" dirty="0" smtClean="0"/>
            </a:br>
            <a:r>
              <a:rPr lang="en-IE" dirty="0" smtClean="0"/>
              <a:t> Kevin Forsberg and Harold </a:t>
            </a:r>
            <a:r>
              <a:rPr lang="en-IE" dirty="0" err="1" smtClean="0"/>
              <a:t>Mooz</a:t>
            </a:r>
            <a:endParaRPr lang="en-IE" dirty="0"/>
          </a:p>
        </p:txBody>
      </p:sp>
      <p:pic>
        <p:nvPicPr>
          <p:cNvPr id="4" name="Picture 3" descr="VModel.jpg"/>
          <p:cNvPicPr>
            <a:picLocks noChangeAspect="1"/>
          </p:cNvPicPr>
          <p:nvPr/>
        </p:nvPicPr>
        <p:blipFill>
          <a:blip r:embed="rId3" cstate="print"/>
          <a:stretch>
            <a:fillRect/>
          </a:stretch>
        </p:blipFill>
        <p:spPr>
          <a:xfrm>
            <a:off x="258537" y="74028"/>
            <a:ext cx="4400516" cy="2130836"/>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Reference</a:t>
            </a:r>
            <a:endParaRPr lang="en-IE" dirty="0"/>
          </a:p>
        </p:txBody>
      </p:sp>
      <p:sp>
        <p:nvSpPr>
          <p:cNvPr id="3" name="Content Placeholder 2"/>
          <p:cNvSpPr>
            <a:spLocks noGrp="1"/>
          </p:cNvSpPr>
          <p:nvPr>
            <p:ph idx="1"/>
          </p:nvPr>
        </p:nvSpPr>
        <p:spPr/>
        <p:txBody>
          <a:bodyPr/>
          <a:lstStyle/>
          <a:p>
            <a:r>
              <a:rPr lang="en-IE" dirty="0" smtClean="0"/>
              <a:t>Forsberg, K., </a:t>
            </a:r>
            <a:r>
              <a:rPr lang="en-IE" dirty="0" err="1" smtClean="0"/>
              <a:t>Mooz</a:t>
            </a:r>
            <a:r>
              <a:rPr lang="en-IE" dirty="0" smtClean="0"/>
              <a:t>, H., 1991, "</a:t>
            </a:r>
            <a:r>
              <a:rPr lang="en-IE" i="1" dirty="0" smtClean="0"/>
              <a:t>The Relationship of System Engineering to the Project Cycle</a:t>
            </a:r>
            <a:r>
              <a:rPr lang="en-IE" dirty="0" smtClean="0"/>
              <a:t>", Chattanooga, Tennessee: Proceedings of the National Council for Systems Engineering (NCOSE) Conference, pp. 57–65.</a:t>
            </a:r>
            <a:endParaRPr lang="en-IE"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Abstract</a:t>
            </a:r>
            <a:endParaRPr lang="en-IE" dirty="0"/>
          </a:p>
        </p:txBody>
      </p:sp>
      <p:sp>
        <p:nvSpPr>
          <p:cNvPr id="3" name="Content Placeholder 2"/>
          <p:cNvSpPr>
            <a:spLocks noGrp="1"/>
          </p:cNvSpPr>
          <p:nvPr>
            <p:ph idx="1"/>
          </p:nvPr>
        </p:nvSpPr>
        <p:spPr>
          <a:xfrm>
            <a:off x="609521" y="1268760"/>
            <a:ext cx="10971372" cy="4680520"/>
          </a:xfrm>
        </p:spPr>
        <p:txBody>
          <a:bodyPr>
            <a:noAutofit/>
          </a:bodyPr>
          <a:lstStyle/>
          <a:p>
            <a:r>
              <a:rPr lang="en-IE" sz="2800" dirty="0" smtClean="0"/>
              <a:t>“</a:t>
            </a:r>
            <a:r>
              <a:rPr lang="en-IE" sz="2800" i="1" dirty="0" smtClean="0"/>
              <a:t>A new way of portraying the technical aspect of the project cycle clarifies the role and responsibility of system engineering to a project. This new three dimensional graphic illustrates the end-to-end involvement of system engineering in the project cycle, clarifies the relationship of system engineering and design engineering, and encourages the implementation of concurrent engineering.</a:t>
            </a:r>
            <a:r>
              <a:rPr lang="en-IE" sz="2800" dirty="0" smtClean="0"/>
              <a:t>”</a:t>
            </a:r>
            <a:endParaRPr lang="en-IE" sz="28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Introduction</a:t>
            </a:r>
            <a:endParaRPr lang="en-IE" dirty="0"/>
          </a:p>
        </p:txBody>
      </p:sp>
      <p:sp>
        <p:nvSpPr>
          <p:cNvPr id="3" name="Content Placeholder 2"/>
          <p:cNvSpPr>
            <a:spLocks noGrp="1"/>
          </p:cNvSpPr>
          <p:nvPr>
            <p:ph sz="half" idx="1"/>
          </p:nvPr>
        </p:nvSpPr>
        <p:spPr/>
        <p:txBody>
          <a:bodyPr/>
          <a:lstStyle/>
          <a:p>
            <a:r>
              <a:rPr lang="en-IE" dirty="0" smtClean="0"/>
              <a:t>The Waterfall Model has a deficiency in that it implies that the work downstream cannot begin until the upstream major reviews have occurred.</a:t>
            </a:r>
            <a:endParaRPr lang="en-IE" dirty="0"/>
          </a:p>
        </p:txBody>
      </p:sp>
      <p:pic>
        <p:nvPicPr>
          <p:cNvPr id="6" name="Picture 2"/>
          <p:cNvPicPr>
            <a:picLocks noGrp="1" noChangeAspect="1" noChangeArrowheads="1"/>
          </p:cNvPicPr>
          <p:nvPr>
            <p:ph idx="1"/>
          </p:nvPr>
        </p:nvPicPr>
        <p:blipFill>
          <a:blip r:embed="rId2" cstate="print"/>
          <a:stretch>
            <a:fillRect/>
          </a:stretch>
        </p:blipFill>
        <p:spPr>
          <a:xfrm>
            <a:off x="6095207" y="1667942"/>
            <a:ext cx="5018333" cy="2985195"/>
          </a:xfr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Introduction</a:t>
            </a:r>
            <a:endParaRPr lang="en-IE" dirty="0"/>
          </a:p>
        </p:txBody>
      </p:sp>
      <p:sp>
        <p:nvSpPr>
          <p:cNvPr id="3" name="Content Placeholder 2"/>
          <p:cNvSpPr>
            <a:spLocks noGrp="1"/>
          </p:cNvSpPr>
          <p:nvPr>
            <p:ph sz="half" idx="1"/>
          </p:nvPr>
        </p:nvSpPr>
        <p:spPr/>
        <p:txBody>
          <a:bodyPr/>
          <a:lstStyle/>
          <a:p>
            <a:r>
              <a:rPr lang="en-IE" dirty="0" smtClean="0"/>
              <a:t>The Spiral Model is better since it ensures prototyping occurs earlier, but the role of software engineering in the overall process is unclear.</a:t>
            </a:r>
          </a:p>
        </p:txBody>
      </p:sp>
      <p:pic>
        <p:nvPicPr>
          <p:cNvPr id="5" name="Picture 4" descr="Spiral.jpg"/>
          <p:cNvPicPr>
            <a:picLocks noChangeAspect="1"/>
          </p:cNvPicPr>
          <p:nvPr/>
        </p:nvPicPr>
        <p:blipFill>
          <a:blip r:embed="rId2" cstate="print"/>
          <a:stretch>
            <a:fillRect/>
          </a:stretch>
        </p:blipFill>
        <p:spPr>
          <a:xfrm>
            <a:off x="5999208" y="1399246"/>
            <a:ext cx="4677562" cy="3181882"/>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a:t>
            </a:r>
            <a:r>
              <a:rPr lang="en-IE" dirty="0" err="1" smtClean="0"/>
              <a:t>Vee</a:t>
            </a:r>
            <a:r>
              <a:rPr lang="en-IE" dirty="0" smtClean="0"/>
              <a:t>” Model</a:t>
            </a:r>
            <a:endParaRPr lang="en-IE" dirty="0"/>
          </a:p>
        </p:txBody>
      </p:sp>
      <p:sp>
        <p:nvSpPr>
          <p:cNvPr id="3" name="Content Placeholder 2"/>
          <p:cNvSpPr>
            <a:spLocks noGrp="1"/>
          </p:cNvSpPr>
          <p:nvPr>
            <p:ph idx="1"/>
          </p:nvPr>
        </p:nvSpPr>
        <p:spPr/>
        <p:txBody>
          <a:bodyPr/>
          <a:lstStyle/>
          <a:p>
            <a:r>
              <a:rPr lang="en-IE" dirty="0" smtClean="0"/>
              <a:t>Start with the user needs on the upper right, and ending with a user-validated system on the upper right.</a:t>
            </a:r>
            <a:endParaRPr lang="en-I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p:txBody>
          <a:bodyPr/>
          <a:lstStyle/>
          <a:p>
            <a:pPr eaLnBrk="1" hangingPunct="1">
              <a:lnSpc>
                <a:spcPct val="90000"/>
              </a:lnSpc>
            </a:pPr>
            <a:r>
              <a:rPr lang="en-US" sz="3600" smtClean="0"/>
              <a:t>Advantages</a:t>
            </a:r>
          </a:p>
          <a:p>
            <a:pPr lvl="1" eaLnBrk="1" hangingPunct="1">
              <a:lnSpc>
                <a:spcPct val="90000"/>
              </a:lnSpc>
            </a:pPr>
            <a:r>
              <a:rPr lang="en-US" sz="3200" smtClean="0"/>
              <a:t>More process control</a:t>
            </a:r>
          </a:p>
          <a:p>
            <a:pPr lvl="1" eaLnBrk="1" hangingPunct="1">
              <a:lnSpc>
                <a:spcPct val="90000"/>
              </a:lnSpc>
            </a:pPr>
            <a:r>
              <a:rPr lang="en-US" sz="3200" smtClean="0"/>
              <a:t>Less risky</a:t>
            </a:r>
          </a:p>
          <a:p>
            <a:pPr eaLnBrk="1" hangingPunct="1">
              <a:lnSpc>
                <a:spcPct val="90000"/>
              </a:lnSpc>
            </a:pPr>
            <a:r>
              <a:rPr lang="en-US" sz="3600" smtClean="0"/>
              <a:t>Disadvantages</a:t>
            </a:r>
          </a:p>
          <a:p>
            <a:pPr lvl="1" eaLnBrk="1" hangingPunct="1">
              <a:lnSpc>
                <a:spcPct val="90000"/>
              </a:lnSpc>
            </a:pPr>
            <a:r>
              <a:rPr lang="en-US" sz="3200" smtClean="0"/>
              <a:t>More Overhead</a:t>
            </a:r>
          </a:p>
          <a:p>
            <a:pPr lvl="1" eaLnBrk="1" hangingPunct="1">
              <a:lnSpc>
                <a:spcPct val="90000"/>
              </a:lnSpc>
            </a:pPr>
            <a:r>
              <a:rPr lang="en-US" sz="3200" smtClean="0"/>
              <a:t>Requires more expretise</a:t>
            </a:r>
          </a:p>
          <a:p>
            <a:pPr lvl="1" eaLnBrk="1" hangingPunct="1">
              <a:lnSpc>
                <a:spcPct val="90000"/>
              </a:lnSpc>
            </a:pPr>
            <a:endParaRPr lang="en-US" sz="3200" smtClean="0"/>
          </a:p>
        </p:txBody>
      </p:sp>
      <p:sp>
        <p:nvSpPr>
          <p:cNvPr id="12292" name="Rectangle 5"/>
          <p:cNvSpPr>
            <a:spLocks noGrp="1" noChangeArrowheads="1"/>
          </p:cNvSpPr>
          <p:nvPr>
            <p:ph type="title"/>
          </p:nvPr>
        </p:nvSpPr>
        <p:spPr>
          <a:xfrm>
            <a:off x="1242323" y="44451"/>
            <a:ext cx="9542807" cy="1412875"/>
          </a:xfrm>
        </p:spPr>
        <p:txBody>
          <a:bodyPr/>
          <a:lstStyle/>
          <a:p>
            <a:pPr eaLnBrk="1" hangingPunct="1"/>
            <a:r>
              <a:rPr lang="en-GB" b="1" smtClean="0"/>
              <a:t>Design-Code-Test-Maintain</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Model.jpg"/>
          <p:cNvPicPr>
            <a:picLocks noChangeAspect="1"/>
          </p:cNvPicPr>
          <p:nvPr/>
        </p:nvPicPr>
        <p:blipFill>
          <a:blip r:embed="rId2" cstate="print"/>
          <a:stretch>
            <a:fillRect/>
          </a:stretch>
        </p:blipFill>
        <p:spPr>
          <a:xfrm>
            <a:off x="162539" y="556260"/>
            <a:ext cx="11865335" cy="5745480"/>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Detailed Discussion of </a:t>
            </a:r>
            <a:br>
              <a:rPr lang="en-IE" dirty="0" smtClean="0"/>
            </a:br>
            <a:r>
              <a:rPr lang="en-IE" dirty="0" smtClean="0"/>
              <a:t>the “</a:t>
            </a:r>
            <a:r>
              <a:rPr lang="en-IE" dirty="0" err="1" smtClean="0"/>
              <a:t>Vee</a:t>
            </a:r>
            <a:r>
              <a:rPr lang="en-IE" dirty="0" smtClean="0"/>
              <a:t>” Model</a:t>
            </a:r>
            <a:endParaRPr lang="en-IE" dirty="0"/>
          </a:p>
        </p:txBody>
      </p:sp>
      <p:sp>
        <p:nvSpPr>
          <p:cNvPr id="3" name="Content Placeholder 2"/>
          <p:cNvSpPr>
            <a:spLocks noGrp="1"/>
          </p:cNvSpPr>
          <p:nvPr>
            <p:ph idx="1"/>
          </p:nvPr>
        </p:nvSpPr>
        <p:spPr/>
        <p:txBody>
          <a:bodyPr>
            <a:normAutofit/>
          </a:bodyPr>
          <a:lstStyle/>
          <a:p>
            <a:r>
              <a:rPr lang="en-IE" dirty="0" smtClean="0"/>
              <a:t>Start with the user needs on the upper right, and ending with a user-validated system on the upper right.</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Detailed Discussion of </a:t>
            </a:r>
            <a:br>
              <a:rPr lang="en-IE" dirty="0" smtClean="0"/>
            </a:br>
            <a:r>
              <a:rPr lang="en-IE" dirty="0" smtClean="0"/>
              <a:t>the “</a:t>
            </a:r>
            <a:r>
              <a:rPr lang="en-IE" dirty="0" err="1" smtClean="0"/>
              <a:t>Vee</a:t>
            </a:r>
            <a:r>
              <a:rPr lang="en-IE" dirty="0" smtClean="0"/>
              <a:t>” Model</a:t>
            </a:r>
            <a:endParaRPr lang="en-IE" dirty="0"/>
          </a:p>
        </p:txBody>
      </p:sp>
      <p:sp>
        <p:nvSpPr>
          <p:cNvPr id="3" name="Content Placeholder 2"/>
          <p:cNvSpPr>
            <a:spLocks noGrp="1"/>
          </p:cNvSpPr>
          <p:nvPr>
            <p:ph idx="1"/>
          </p:nvPr>
        </p:nvSpPr>
        <p:spPr/>
        <p:txBody>
          <a:bodyPr>
            <a:normAutofit fontScale="70000" lnSpcReduction="20000"/>
          </a:bodyPr>
          <a:lstStyle/>
          <a:p>
            <a:r>
              <a:rPr lang="en-IE" dirty="0" smtClean="0"/>
              <a:t>As project development progresses, a series of six baselines are established to systematically manage cohesive system development:</a:t>
            </a:r>
          </a:p>
          <a:p>
            <a:pPr lvl="1"/>
            <a:r>
              <a:rPr lang="en-IE" dirty="0" smtClean="0"/>
              <a:t>The first is the “User Requirements Baseline” established by the System Requirement Document approved and put under Configuration Management prior to the System Requirements Review. </a:t>
            </a:r>
          </a:p>
          <a:p>
            <a:pPr lvl="1"/>
            <a:r>
              <a:rPr lang="en-IE" dirty="0" smtClean="0"/>
              <a:t>The second is the “Concept Baseline” established by the Concept Definition section of the Integrated Program Summary document at the System Requirements Review. </a:t>
            </a:r>
          </a:p>
          <a:p>
            <a:pPr lvl="1"/>
            <a:r>
              <a:rPr lang="en-IE" dirty="0" smtClean="0"/>
              <a:t>The third is the “System Performance Baseline” (or Development Baseline) established by the System Performance Specification at the System Design Review.</a:t>
            </a:r>
          </a:p>
          <a:p>
            <a:pPr lvl="1"/>
            <a:r>
              <a:rPr lang="en-IE" dirty="0" smtClean="0"/>
              <a:t>The fourth is the “‘Design-To’ Baseline” (or Allocated Baseline) established at the series of Preliminary Design Reviews. </a:t>
            </a:r>
          </a:p>
          <a:p>
            <a:pPr lvl="1"/>
            <a:r>
              <a:rPr lang="en-IE" dirty="0" smtClean="0"/>
              <a:t>The fifth is the “‘Build-To’ Baseline” (or preliminary Product Baseline) established at the series of Critical Design Reviews. </a:t>
            </a:r>
          </a:p>
          <a:p>
            <a:pPr lvl="1"/>
            <a:r>
              <a:rPr lang="en-IE" dirty="0" smtClean="0"/>
              <a:t>The sixth is the “‘As-Built’ Baseline” (or Production Baseline) established at the series of Formal Qualification Reviews (FQRs). Each of the baselines is put under formal Configuration Management at the time they are approved.</a:t>
            </a:r>
          </a:p>
          <a:p>
            <a:endParaRPr lang="en-IE"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Detailed Discussion of </a:t>
            </a:r>
            <a:br>
              <a:rPr lang="en-IE" dirty="0" smtClean="0"/>
            </a:br>
            <a:r>
              <a:rPr lang="en-IE" dirty="0" smtClean="0"/>
              <a:t>the “</a:t>
            </a:r>
            <a:r>
              <a:rPr lang="en-IE" dirty="0" err="1" smtClean="0"/>
              <a:t>Vee</a:t>
            </a:r>
            <a:r>
              <a:rPr lang="en-IE" dirty="0" smtClean="0"/>
              <a:t>” Model</a:t>
            </a:r>
            <a:endParaRPr lang="en-IE" dirty="0"/>
          </a:p>
        </p:txBody>
      </p:sp>
      <p:sp>
        <p:nvSpPr>
          <p:cNvPr id="3" name="Content Placeholder 2"/>
          <p:cNvSpPr>
            <a:spLocks noGrp="1"/>
          </p:cNvSpPr>
          <p:nvPr>
            <p:ph idx="1"/>
          </p:nvPr>
        </p:nvSpPr>
        <p:spPr/>
        <p:txBody>
          <a:bodyPr>
            <a:normAutofit/>
          </a:bodyPr>
          <a:lstStyle/>
          <a:p>
            <a:r>
              <a:rPr lang="en-IE" b="1" dirty="0" smtClean="0"/>
              <a:t>Incremental Development </a:t>
            </a:r>
          </a:p>
          <a:p>
            <a:r>
              <a:rPr lang="en-IE" dirty="0" smtClean="0"/>
              <a:t>If the User Requirements are too vague to permit final definition at Preliminary Design Review, one approach is to develop the project in predetermined incremental releases. </a:t>
            </a:r>
          </a:p>
          <a:p>
            <a:r>
              <a:rPr lang="en-IE" dirty="0" smtClean="0"/>
              <a:t>The first release is focused on meeting a minimum set of User Requirements, with subsequent releases providing added functionality and performance. This is a common approach in software development.</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Detailed Discussion of </a:t>
            </a:r>
            <a:br>
              <a:rPr lang="en-IE" dirty="0" smtClean="0"/>
            </a:br>
            <a:r>
              <a:rPr lang="en-IE" dirty="0" smtClean="0"/>
              <a:t>the “</a:t>
            </a:r>
            <a:r>
              <a:rPr lang="en-IE" dirty="0" err="1" smtClean="0"/>
              <a:t>Vee</a:t>
            </a:r>
            <a:r>
              <a:rPr lang="en-IE" dirty="0" smtClean="0"/>
              <a:t>” Model</a:t>
            </a:r>
            <a:endParaRPr lang="en-IE" dirty="0"/>
          </a:p>
        </p:txBody>
      </p:sp>
      <p:sp>
        <p:nvSpPr>
          <p:cNvPr id="3" name="Content Placeholder 2"/>
          <p:cNvSpPr>
            <a:spLocks noGrp="1"/>
          </p:cNvSpPr>
          <p:nvPr>
            <p:ph idx="1"/>
          </p:nvPr>
        </p:nvSpPr>
        <p:spPr/>
        <p:txBody>
          <a:bodyPr>
            <a:normAutofit lnSpcReduction="10000"/>
          </a:bodyPr>
          <a:lstStyle/>
          <a:p>
            <a:r>
              <a:rPr lang="en-IE" b="1" dirty="0" smtClean="0"/>
              <a:t>Concurrent Engineering</a:t>
            </a:r>
          </a:p>
          <a:p>
            <a:r>
              <a:rPr lang="en-IE" dirty="0" smtClean="0"/>
              <a:t>If high iteration with User Requirements is required after the System Design Review (SDR), it is probable that the project has passed early Control Gates prematurely, and it is not sufficiently defined. </a:t>
            </a:r>
          </a:p>
          <a:p>
            <a:r>
              <a:rPr lang="en-IE" dirty="0" smtClean="0"/>
              <a:t>One cause of premature advance is that the appropriate technical experts were not involved at early stages, resulting in acceptance of requirements and design concepts which cannot be built, inspected, and/or maintained.</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model.jpg"/>
          <p:cNvPicPr>
            <a:picLocks noChangeAspect="1"/>
          </p:cNvPicPr>
          <p:nvPr/>
        </p:nvPicPr>
        <p:blipFill>
          <a:blip r:embed="rId2" cstate="print"/>
          <a:stretch>
            <a:fillRect/>
          </a:stretch>
        </p:blipFill>
        <p:spPr>
          <a:xfrm>
            <a:off x="0" y="1326063"/>
            <a:ext cx="12190413" cy="4205874"/>
          </a:xfrm>
          <a:prstGeom prst="rect">
            <a:avLst/>
          </a:prstGeo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_model.jpg"/>
          <p:cNvPicPr>
            <a:picLocks noChangeAspect="1"/>
          </p:cNvPicPr>
          <p:nvPr/>
        </p:nvPicPr>
        <p:blipFill>
          <a:blip r:embed="rId2" cstate="print"/>
          <a:stretch>
            <a:fillRect/>
          </a:stretch>
        </p:blipFill>
        <p:spPr>
          <a:xfrm>
            <a:off x="1215751" y="830208"/>
            <a:ext cx="10063357" cy="4831040"/>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823072"/>
            <a:ext cx="10361851" cy="1470025"/>
          </a:xfrm>
        </p:spPr>
        <p:txBody>
          <a:bodyPr>
            <a:normAutofit fontScale="90000"/>
          </a:bodyPr>
          <a:lstStyle/>
          <a:p>
            <a:r>
              <a:rPr lang="en-IE" dirty="0" smtClean="0"/>
              <a:t>RAD: Rapid Application Development </a:t>
            </a:r>
            <a:br>
              <a:rPr lang="en-IE" dirty="0" smtClean="0"/>
            </a:br>
            <a:r>
              <a:rPr lang="en-IE" dirty="0" smtClean="0"/>
              <a:t>by </a:t>
            </a:r>
            <a:br>
              <a:rPr lang="en-IE" dirty="0" smtClean="0"/>
            </a:br>
            <a:r>
              <a:rPr lang="en-IE" dirty="0" smtClean="0"/>
              <a:t> James Martin</a:t>
            </a:r>
            <a:endParaRPr lang="en-IE"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Reference</a:t>
            </a:r>
            <a:endParaRPr lang="en-IE" dirty="0"/>
          </a:p>
        </p:txBody>
      </p:sp>
      <p:sp>
        <p:nvSpPr>
          <p:cNvPr id="3" name="Content Placeholder 2"/>
          <p:cNvSpPr>
            <a:spLocks noGrp="1"/>
          </p:cNvSpPr>
          <p:nvPr>
            <p:ph idx="1"/>
          </p:nvPr>
        </p:nvSpPr>
        <p:spPr/>
        <p:txBody>
          <a:bodyPr/>
          <a:lstStyle/>
          <a:p>
            <a:r>
              <a:rPr lang="en-IE" dirty="0" smtClean="0"/>
              <a:t>Martin, J., </a:t>
            </a:r>
            <a:r>
              <a:rPr lang="en-IE" i="1" dirty="0" smtClean="0"/>
              <a:t>RAD: Rapid Application Development</a:t>
            </a:r>
            <a:r>
              <a:rPr lang="en-IE" dirty="0" smtClean="0"/>
              <a:t>, 1991, MacMillan Publishing Co., New York.</a:t>
            </a:r>
            <a:endParaRPr lang="en-IE" dirty="0"/>
          </a:p>
        </p:txBody>
      </p:sp>
      <p:pic>
        <p:nvPicPr>
          <p:cNvPr id="4" name="Picture 3" descr="516jJHCQC4L._SL500_.jpg"/>
          <p:cNvPicPr>
            <a:picLocks noChangeAspect="1"/>
          </p:cNvPicPr>
          <p:nvPr/>
        </p:nvPicPr>
        <p:blipFill>
          <a:blip r:embed="rId2" cstate="print"/>
          <a:stretch>
            <a:fillRect/>
          </a:stretch>
        </p:blipFill>
        <p:spPr>
          <a:xfrm>
            <a:off x="3983247" y="2829644"/>
            <a:ext cx="3728235" cy="3695700"/>
          </a:xfrm>
          <a:prstGeom prst="rect">
            <a:avLst/>
          </a:prstGeo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James Martin</a:t>
            </a:r>
            <a:endParaRPr lang="en-IE" dirty="0"/>
          </a:p>
        </p:txBody>
      </p:sp>
      <p:sp>
        <p:nvSpPr>
          <p:cNvPr id="5" name="Content Placeholder 4"/>
          <p:cNvSpPr>
            <a:spLocks noGrp="1"/>
          </p:cNvSpPr>
          <p:nvPr>
            <p:ph sz="half" idx="1"/>
          </p:nvPr>
        </p:nvSpPr>
        <p:spPr/>
        <p:txBody>
          <a:bodyPr>
            <a:normAutofit/>
          </a:bodyPr>
          <a:lstStyle/>
          <a:p>
            <a:r>
              <a:rPr lang="en-IE" dirty="0" smtClean="0"/>
              <a:t>Born in 1933.</a:t>
            </a:r>
          </a:p>
          <a:p>
            <a:r>
              <a:rPr lang="en-IE" dirty="0" smtClean="0"/>
              <a:t>Born in Ashby, Leicestershire</a:t>
            </a:r>
          </a:p>
          <a:p>
            <a:r>
              <a:rPr lang="en-IE" dirty="0" smtClean="0"/>
              <a:t>a British Information Technology consultant and author, who was nominated for a Pulitzer prize</a:t>
            </a:r>
            <a:r>
              <a:rPr lang="en-IE" baseline="30000" dirty="0" smtClean="0"/>
              <a:t> </a:t>
            </a:r>
            <a:r>
              <a:rPr lang="en-IE" dirty="0" smtClean="0"/>
              <a:t>for his book, </a:t>
            </a:r>
            <a:r>
              <a:rPr lang="en-IE" i="1" dirty="0" smtClean="0"/>
              <a:t>The Wired Society: A Challenge for Tomorrow</a:t>
            </a:r>
            <a:r>
              <a:rPr lang="en-IE" dirty="0" smtClean="0"/>
              <a:t> (1977).</a:t>
            </a:r>
            <a:endParaRPr lang="en-IE" dirty="0"/>
          </a:p>
        </p:txBody>
      </p:sp>
      <p:pic>
        <p:nvPicPr>
          <p:cNvPr id="7" name="Content Placeholder 6" descr="yourfile.jpg"/>
          <p:cNvPicPr>
            <a:picLocks noGrp="1" noChangeAspect="1"/>
          </p:cNvPicPr>
          <p:nvPr>
            <p:ph sz="half" idx="2"/>
          </p:nvPr>
        </p:nvPicPr>
        <p:blipFill>
          <a:blip r:embed="rId2" cstate="print"/>
          <a:stretch>
            <a:fillRect/>
          </a:stretch>
        </p:blipFill>
        <p:spPr>
          <a:xfrm>
            <a:off x="6095206" y="1988841"/>
            <a:ext cx="5293671" cy="3128967"/>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ctrTitle"/>
          </p:nvPr>
        </p:nvSpPr>
        <p:spPr/>
        <p:txBody>
          <a:bodyPr>
            <a:normAutofit/>
          </a:bodyPr>
          <a:lstStyle/>
          <a:p>
            <a:pPr eaLnBrk="1" hangingPunct="1"/>
            <a:r>
              <a:rPr lang="en-GB" sz="4000" b="1" dirty="0" smtClean="0"/>
              <a:t>1970s: Waterfall Model</a:t>
            </a:r>
          </a:p>
        </p:txBody>
      </p:sp>
      <p:sp>
        <p:nvSpPr>
          <p:cNvPr id="13316" name="Rectangle 3"/>
          <p:cNvSpPr>
            <a:spLocks noGrp="1" noChangeArrowheads="1"/>
          </p:cNvSpPr>
          <p:nvPr>
            <p:ph type="subTitle" idx="1"/>
          </p:nvPr>
        </p:nvSpPr>
        <p:spPr/>
        <p:txBody>
          <a:bodyPr/>
          <a:lstStyle/>
          <a:p>
            <a:pPr eaLnBrk="1" hangingPunct="1"/>
            <a:r>
              <a:rPr lang="en-GB" smtClean="0"/>
              <a:t>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IE" dirty="0" smtClean="0"/>
              <a:t>Rapid Application Development</a:t>
            </a:r>
            <a:endParaRPr lang="en-US" dirty="0" smtClean="0"/>
          </a:p>
        </p:txBody>
      </p:sp>
      <p:sp>
        <p:nvSpPr>
          <p:cNvPr id="36868" name="Rectangle 3"/>
          <p:cNvSpPr>
            <a:spLocks noGrp="1" noChangeArrowheads="1"/>
          </p:cNvSpPr>
          <p:nvPr>
            <p:ph type="body" idx="1"/>
          </p:nvPr>
        </p:nvSpPr>
        <p:spPr/>
        <p:txBody>
          <a:bodyPr/>
          <a:lstStyle/>
          <a:p>
            <a:pPr eaLnBrk="1" hangingPunct="1">
              <a:lnSpc>
                <a:spcPct val="90000"/>
              </a:lnSpc>
            </a:pPr>
            <a:r>
              <a:rPr lang="en-US" sz="2800" dirty="0" smtClean="0"/>
              <a:t>Rapid Application Development</a:t>
            </a:r>
          </a:p>
          <a:p>
            <a:pPr lvl="1" eaLnBrk="1" hangingPunct="1">
              <a:lnSpc>
                <a:spcPct val="90000"/>
              </a:lnSpc>
            </a:pPr>
            <a:r>
              <a:rPr lang="en-US" sz="2400" dirty="0" smtClean="0"/>
              <a:t>1. Joint Requirements Planning (JRP)</a:t>
            </a:r>
          </a:p>
          <a:p>
            <a:pPr lvl="1" eaLnBrk="1" hangingPunct="1">
              <a:lnSpc>
                <a:spcPct val="90000"/>
              </a:lnSpc>
            </a:pPr>
            <a:r>
              <a:rPr lang="en-US" sz="2400" dirty="0" smtClean="0"/>
              <a:t>2. Joint Application Design (JAD)</a:t>
            </a:r>
          </a:p>
          <a:p>
            <a:pPr lvl="1" eaLnBrk="1" hangingPunct="1">
              <a:lnSpc>
                <a:spcPct val="90000"/>
              </a:lnSpc>
            </a:pPr>
            <a:r>
              <a:rPr lang="en-US" sz="2400" dirty="0" smtClean="0"/>
              <a:t>3. Construction </a:t>
            </a:r>
          </a:p>
          <a:p>
            <a:pPr lvl="2" eaLnBrk="1" hangingPunct="1">
              <a:lnSpc>
                <a:spcPct val="90000"/>
              </a:lnSpc>
            </a:pPr>
            <a:r>
              <a:rPr lang="en-US" sz="2000" dirty="0" smtClean="0"/>
              <a:t>Heavy use of tools: code generators</a:t>
            </a:r>
          </a:p>
          <a:p>
            <a:pPr lvl="2" eaLnBrk="1" hangingPunct="1">
              <a:lnSpc>
                <a:spcPct val="90000"/>
              </a:lnSpc>
            </a:pPr>
            <a:r>
              <a:rPr lang="en-US" sz="2000" dirty="0" smtClean="0"/>
              <a:t>Time-boxed; many prototypes</a:t>
            </a:r>
          </a:p>
          <a:p>
            <a:pPr lvl="1" eaLnBrk="1" hangingPunct="1">
              <a:lnSpc>
                <a:spcPct val="90000"/>
              </a:lnSpc>
            </a:pPr>
            <a:r>
              <a:rPr lang="en-US" sz="2400" dirty="0" smtClean="0"/>
              <a:t>4. Cutover</a:t>
            </a:r>
          </a:p>
          <a:p>
            <a:pPr eaLnBrk="1" hangingPunct="1">
              <a:lnSpc>
                <a:spcPct val="90000"/>
              </a:lnSpc>
            </a:pPr>
            <a:r>
              <a:rPr lang="en-US" sz="2800" dirty="0" smtClean="0"/>
              <a:t>Good for systems with extensive user input available</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r>
              <a:rPr lang="en-IE" dirty="0" smtClean="0"/>
              <a:t>Rapid Application Development</a:t>
            </a:r>
            <a:endParaRPr lang="en-US" dirty="0" smtClean="0"/>
          </a:p>
        </p:txBody>
      </p:sp>
      <p:pic>
        <p:nvPicPr>
          <p:cNvPr id="37892" name="Picture 5"/>
          <p:cNvPicPr>
            <a:picLocks noGrp="1" noChangeAspect="1" noChangeArrowheads="1"/>
          </p:cNvPicPr>
          <p:nvPr>
            <p:ph type="body" idx="1"/>
          </p:nvPr>
        </p:nvPicPr>
        <p:blipFill>
          <a:blip r:embed="rId3" cstate="print"/>
          <a:srcRect/>
          <a:stretch>
            <a:fillRect/>
          </a:stretch>
        </p:blipFill>
        <p:spPr>
          <a:xfrm>
            <a:off x="914281" y="1600200"/>
            <a:ext cx="10565025" cy="4648200"/>
          </a:xfr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r>
              <a:rPr lang="en-IE" dirty="0" smtClean="0"/>
              <a:t>Rapid Application Development</a:t>
            </a:r>
            <a:endParaRPr lang="en-US" dirty="0" smtClean="0"/>
          </a:p>
        </p:txBody>
      </p:sp>
      <p:pic>
        <p:nvPicPr>
          <p:cNvPr id="38916" name="Picture 5"/>
          <p:cNvPicPr>
            <a:picLocks noGrp="1" noChangeAspect="1" noChangeArrowheads="1"/>
          </p:cNvPicPr>
          <p:nvPr>
            <p:ph type="body" idx="1"/>
          </p:nvPr>
        </p:nvPicPr>
        <p:blipFill>
          <a:blip r:embed="rId3" cstate="print"/>
          <a:srcRect/>
          <a:stretch>
            <a:fillRect/>
          </a:stretch>
        </p:blipFill>
        <p:spPr>
          <a:xfrm>
            <a:off x="1015868" y="1600200"/>
            <a:ext cx="10565025" cy="4648200"/>
          </a:xfr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r>
              <a:rPr lang="en-IE" dirty="0" smtClean="0"/>
              <a:t>Rapid Application Development</a:t>
            </a:r>
            <a:endParaRPr lang="en-US" dirty="0" smtClean="0"/>
          </a:p>
        </p:txBody>
      </p:sp>
      <p:sp>
        <p:nvSpPr>
          <p:cNvPr id="39940" name="Rectangle 3"/>
          <p:cNvSpPr>
            <a:spLocks noGrp="1" noChangeArrowheads="1"/>
          </p:cNvSpPr>
          <p:nvPr>
            <p:ph type="body" idx="1"/>
          </p:nvPr>
        </p:nvSpPr>
        <p:spPr/>
        <p:txBody>
          <a:bodyPr/>
          <a:lstStyle/>
          <a:p>
            <a:pPr eaLnBrk="1" hangingPunct="1">
              <a:lnSpc>
                <a:spcPct val="90000"/>
              </a:lnSpc>
            </a:pPr>
            <a:r>
              <a:rPr lang="en-US" sz="2400" dirty="0" smtClean="0"/>
              <a:t>RAD is a way to deliver systems very fast</a:t>
            </a:r>
          </a:p>
          <a:p>
            <a:pPr lvl="1" eaLnBrk="1" hangingPunct="1">
              <a:lnSpc>
                <a:spcPct val="90000"/>
              </a:lnSpc>
            </a:pPr>
            <a:r>
              <a:rPr lang="en-US" sz="2000" dirty="0" smtClean="0"/>
              <a:t>The longer a project, the greater its likelihood of failure</a:t>
            </a:r>
          </a:p>
          <a:p>
            <a:pPr eaLnBrk="1" hangingPunct="1">
              <a:lnSpc>
                <a:spcPct val="90000"/>
              </a:lnSpc>
            </a:pPr>
            <a:r>
              <a:rPr lang="en-US" sz="2400" dirty="0" smtClean="0"/>
              <a:t>It is a lightweight approach</a:t>
            </a:r>
          </a:p>
          <a:p>
            <a:pPr eaLnBrk="1" hangingPunct="1">
              <a:lnSpc>
                <a:spcPct val="90000"/>
              </a:lnSpc>
            </a:pPr>
            <a:r>
              <a:rPr lang="en-US" sz="2400" dirty="0" smtClean="0"/>
              <a:t>Uses proven technology effectively</a:t>
            </a:r>
          </a:p>
          <a:p>
            <a:pPr eaLnBrk="1" hangingPunct="1">
              <a:lnSpc>
                <a:spcPct val="90000"/>
              </a:lnSpc>
            </a:pPr>
            <a:r>
              <a:rPr lang="en-US" sz="2400" dirty="0" smtClean="0"/>
              <a:t>Make the solution fit within the capabilities of the tools (hammer?)</a:t>
            </a:r>
          </a:p>
          <a:p>
            <a:pPr eaLnBrk="1" hangingPunct="1">
              <a:lnSpc>
                <a:spcPct val="90000"/>
              </a:lnSpc>
            </a:pPr>
            <a:r>
              <a:rPr lang="en-US" sz="2400" dirty="0" smtClean="0"/>
              <a:t>RAD is not Quick and Dirty with a thin veneer of discipline</a:t>
            </a:r>
          </a:p>
          <a:p>
            <a:pPr eaLnBrk="1" hangingPunct="1">
              <a:lnSpc>
                <a:spcPct val="90000"/>
              </a:lnSpc>
            </a:pPr>
            <a:r>
              <a:rPr lang="en-US" sz="2400" dirty="0" smtClean="0"/>
              <a:t>RAD operates where the 80 / 20 rule applies</a:t>
            </a:r>
          </a:p>
          <a:p>
            <a:pPr eaLnBrk="1" hangingPunct="1">
              <a:lnSpc>
                <a:spcPct val="90000"/>
              </a:lnSpc>
            </a:pPr>
            <a:r>
              <a:rPr lang="en-US" sz="2400" dirty="0" smtClean="0"/>
              <a:t>RAD can’t be used in all situations</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ctrTitle"/>
          </p:nvPr>
        </p:nvSpPr>
        <p:spPr/>
        <p:txBody>
          <a:bodyPr>
            <a:normAutofit/>
          </a:bodyPr>
          <a:lstStyle/>
          <a:p>
            <a:pPr eaLnBrk="1" hangingPunct="1"/>
            <a:r>
              <a:rPr lang="en-GB" sz="4000" b="1" dirty="0" smtClean="0"/>
              <a:t>2000s: Agile Development</a:t>
            </a:r>
          </a:p>
        </p:txBody>
      </p:sp>
      <p:sp>
        <p:nvSpPr>
          <p:cNvPr id="40964" name="Rectangle 3"/>
          <p:cNvSpPr>
            <a:spLocks noGrp="1" noChangeArrowheads="1"/>
          </p:cNvSpPr>
          <p:nvPr>
            <p:ph type="subTitle" idx="1"/>
          </p:nvPr>
        </p:nvSpPr>
        <p:spPr/>
        <p:txBody>
          <a:bodyPr/>
          <a:lstStyle/>
          <a:p>
            <a:pPr eaLnBrk="1" hangingPunct="1"/>
            <a:r>
              <a:rPr lang="en-GB" smtClean="0"/>
              <a:t>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060849"/>
            <a:ext cx="10361851" cy="1470025"/>
          </a:xfrm>
        </p:spPr>
        <p:txBody>
          <a:bodyPr>
            <a:normAutofit fontScale="90000"/>
          </a:bodyPr>
          <a:lstStyle/>
          <a:p>
            <a:r>
              <a:rPr lang="en-IE" dirty="0" smtClean="0"/>
              <a:t>Manifesto for Agile Software Development</a:t>
            </a:r>
            <a:br>
              <a:rPr lang="en-IE" dirty="0" smtClean="0"/>
            </a:br>
            <a:r>
              <a:rPr lang="en-IE" dirty="0" smtClean="0"/>
              <a:t>by </a:t>
            </a:r>
            <a:br>
              <a:rPr lang="en-IE" dirty="0" smtClean="0"/>
            </a:br>
            <a:endParaRPr lang="en-IE" dirty="0"/>
          </a:p>
        </p:txBody>
      </p:sp>
      <p:sp>
        <p:nvSpPr>
          <p:cNvPr id="4" name="Rectangle 3"/>
          <p:cNvSpPr/>
          <p:nvPr/>
        </p:nvSpPr>
        <p:spPr>
          <a:xfrm>
            <a:off x="1679291" y="3645024"/>
            <a:ext cx="3743929" cy="1938992"/>
          </a:xfrm>
          <a:prstGeom prst="rect">
            <a:avLst/>
          </a:prstGeom>
        </p:spPr>
        <p:txBody>
          <a:bodyPr wrap="square">
            <a:spAutoFit/>
          </a:bodyPr>
          <a:lstStyle/>
          <a:p>
            <a:pPr algn="ctr"/>
            <a:r>
              <a:rPr lang="en-IE" sz="2000" dirty="0" smtClean="0"/>
              <a:t>Kent Beck</a:t>
            </a:r>
            <a:br>
              <a:rPr lang="en-IE" sz="2000" dirty="0" smtClean="0"/>
            </a:br>
            <a:r>
              <a:rPr lang="en-IE" sz="2000" dirty="0" smtClean="0"/>
              <a:t>Mike </a:t>
            </a:r>
            <a:r>
              <a:rPr lang="en-IE" sz="2000" dirty="0" err="1" smtClean="0"/>
              <a:t>Beedle</a:t>
            </a:r>
            <a:r>
              <a:rPr lang="en-IE" sz="2000" dirty="0" smtClean="0"/>
              <a:t/>
            </a:r>
            <a:br>
              <a:rPr lang="en-IE" sz="2000" dirty="0" smtClean="0"/>
            </a:br>
            <a:r>
              <a:rPr lang="en-IE" sz="2000" dirty="0" err="1" smtClean="0"/>
              <a:t>Arie</a:t>
            </a:r>
            <a:r>
              <a:rPr lang="en-IE" sz="2000" dirty="0" smtClean="0"/>
              <a:t> van </a:t>
            </a:r>
            <a:r>
              <a:rPr lang="en-IE" sz="2000" dirty="0" err="1" smtClean="0"/>
              <a:t>Bennekum</a:t>
            </a:r>
            <a:r>
              <a:rPr lang="en-IE" sz="2000" dirty="0" smtClean="0"/>
              <a:t/>
            </a:r>
            <a:br>
              <a:rPr lang="en-IE" sz="2000" dirty="0" smtClean="0"/>
            </a:br>
            <a:r>
              <a:rPr lang="en-IE" sz="2000" dirty="0" smtClean="0"/>
              <a:t>Alistair Cockburn</a:t>
            </a:r>
            <a:br>
              <a:rPr lang="en-IE" sz="2000" dirty="0" smtClean="0"/>
            </a:br>
            <a:r>
              <a:rPr lang="en-IE" sz="2000" dirty="0" smtClean="0"/>
              <a:t>Ward Cunningham</a:t>
            </a:r>
            <a:br>
              <a:rPr lang="en-IE" sz="2000" dirty="0" smtClean="0"/>
            </a:br>
            <a:r>
              <a:rPr lang="en-IE" sz="2000" dirty="0" smtClean="0"/>
              <a:t>Martin Fowler</a:t>
            </a:r>
            <a:endParaRPr lang="en-IE" sz="2000" dirty="0"/>
          </a:p>
        </p:txBody>
      </p:sp>
      <p:sp>
        <p:nvSpPr>
          <p:cNvPr id="6" name="Rectangle 5"/>
          <p:cNvSpPr/>
          <p:nvPr/>
        </p:nvSpPr>
        <p:spPr>
          <a:xfrm>
            <a:off x="4633557" y="3645024"/>
            <a:ext cx="3381613" cy="1938992"/>
          </a:xfrm>
          <a:prstGeom prst="rect">
            <a:avLst/>
          </a:prstGeom>
        </p:spPr>
        <p:txBody>
          <a:bodyPr wrap="square">
            <a:spAutoFit/>
          </a:bodyPr>
          <a:lstStyle/>
          <a:p>
            <a:pPr algn="ctr"/>
            <a:r>
              <a:rPr lang="en-IE" sz="2000" dirty="0" smtClean="0"/>
              <a:t>James </a:t>
            </a:r>
            <a:r>
              <a:rPr lang="en-IE" sz="2000" dirty="0" err="1" smtClean="0"/>
              <a:t>Grenning</a:t>
            </a:r>
            <a:r>
              <a:rPr lang="en-IE" sz="2000" dirty="0" smtClean="0"/>
              <a:t/>
            </a:r>
            <a:br>
              <a:rPr lang="en-IE" sz="2000" dirty="0" smtClean="0"/>
            </a:br>
            <a:r>
              <a:rPr lang="en-IE" sz="2000" dirty="0" smtClean="0"/>
              <a:t>Jim </a:t>
            </a:r>
            <a:r>
              <a:rPr lang="en-IE" sz="2000" dirty="0" err="1" smtClean="0"/>
              <a:t>Highsmith</a:t>
            </a:r>
            <a:r>
              <a:rPr lang="en-IE" sz="2000" dirty="0" smtClean="0"/>
              <a:t/>
            </a:r>
            <a:br>
              <a:rPr lang="en-IE" sz="2000" dirty="0" smtClean="0"/>
            </a:br>
            <a:r>
              <a:rPr lang="en-IE" sz="2000" dirty="0" smtClean="0"/>
              <a:t>Andrew Hunt</a:t>
            </a:r>
            <a:br>
              <a:rPr lang="en-IE" sz="2000" dirty="0" smtClean="0"/>
            </a:br>
            <a:r>
              <a:rPr lang="en-IE" sz="2000" dirty="0" smtClean="0"/>
              <a:t>Ron Jeffries</a:t>
            </a:r>
            <a:br>
              <a:rPr lang="en-IE" sz="2000" dirty="0" smtClean="0"/>
            </a:br>
            <a:r>
              <a:rPr lang="en-IE" sz="2000" dirty="0" smtClean="0"/>
              <a:t>Jon Kern</a:t>
            </a:r>
            <a:br>
              <a:rPr lang="en-IE" sz="2000" dirty="0" smtClean="0"/>
            </a:br>
            <a:r>
              <a:rPr lang="en-IE" sz="2000" dirty="0" smtClean="0"/>
              <a:t>Brian </a:t>
            </a:r>
            <a:r>
              <a:rPr lang="en-IE" sz="2000" dirty="0" err="1" smtClean="0"/>
              <a:t>Marick</a:t>
            </a:r>
            <a:endParaRPr lang="en-IE" sz="2000" dirty="0"/>
          </a:p>
        </p:txBody>
      </p:sp>
      <p:sp>
        <p:nvSpPr>
          <p:cNvPr id="7" name="Rectangle 6"/>
          <p:cNvSpPr/>
          <p:nvPr/>
        </p:nvSpPr>
        <p:spPr>
          <a:xfrm>
            <a:off x="7519349" y="3751872"/>
            <a:ext cx="3471765" cy="1631216"/>
          </a:xfrm>
          <a:prstGeom prst="rect">
            <a:avLst/>
          </a:prstGeom>
        </p:spPr>
        <p:txBody>
          <a:bodyPr wrap="square">
            <a:spAutoFit/>
          </a:bodyPr>
          <a:lstStyle/>
          <a:p>
            <a:pPr algn="ctr"/>
            <a:r>
              <a:rPr lang="en-IE" sz="2000" dirty="0" smtClean="0"/>
              <a:t>Robert C. Martin</a:t>
            </a:r>
            <a:br>
              <a:rPr lang="en-IE" sz="2000" dirty="0" smtClean="0"/>
            </a:br>
            <a:r>
              <a:rPr lang="en-IE" sz="2000" dirty="0" smtClean="0"/>
              <a:t>Steve Mellor</a:t>
            </a:r>
            <a:br>
              <a:rPr lang="en-IE" sz="2000" dirty="0" smtClean="0"/>
            </a:br>
            <a:r>
              <a:rPr lang="en-IE" sz="2000" dirty="0" smtClean="0"/>
              <a:t>Ken </a:t>
            </a:r>
            <a:r>
              <a:rPr lang="en-IE" sz="2000" dirty="0" err="1" smtClean="0"/>
              <a:t>Schwaber</a:t>
            </a:r>
            <a:r>
              <a:rPr lang="en-IE" sz="2000" dirty="0" smtClean="0"/>
              <a:t/>
            </a:r>
            <a:br>
              <a:rPr lang="en-IE" sz="2000" dirty="0" smtClean="0"/>
            </a:br>
            <a:r>
              <a:rPr lang="en-IE" sz="2000" dirty="0" smtClean="0"/>
              <a:t>Jeff Sutherland</a:t>
            </a:r>
            <a:br>
              <a:rPr lang="en-IE" sz="2000" dirty="0" smtClean="0"/>
            </a:br>
            <a:r>
              <a:rPr lang="en-IE" sz="2000" dirty="0" smtClean="0"/>
              <a:t>Dave Thomas</a:t>
            </a:r>
            <a:endParaRPr lang="en-IE" sz="2000"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Reference</a:t>
            </a:r>
            <a:endParaRPr lang="en-IE" dirty="0"/>
          </a:p>
        </p:txBody>
      </p:sp>
      <p:sp>
        <p:nvSpPr>
          <p:cNvPr id="3" name="Content Placeholder 2"/>
          <p:cNvSpPr>
            <a:spLocks noGrp="1"/>
          </p:cNvSpPr>
          <p:nvPr>
            <p:ph idx="1"/>
          </p:nvPr>
        </p:nvSpPr>
        <p:spPr/>
        <p:txBody>
          <a:bodyPr/>
          <a:lstStyle/>
          <a:p>
            <a:r>
              <a:rPr lang="en-IE" dirty="0" smtClean="0"/>
              <a:t>Beck, K. </a:t>
            </a:r>
            <a:r>
              <a:rPr lang="en-IE" i="1" dirty="0" smtClean="0"/>
              <a:t>et al.</a:t>
            </a:r>
            <a:r>
              <a:rPr lang="en-IE" dirty="0" smtClean="0"/>
              <a:t>, 2001, "</a:t>
            </a:r>
            <a:r>
              <a:rPr lang="en-IE" i="1" dirty="0" smtClean="0"/>
              <a:t>Manifesto for Agile Software Development</a:t>
            </a:r>
            <a:r>
              <a:rPr lang="en-IE" dirty="0" smtClean="0"/>
              <a:t>“, Agile Alliance.</a:t>
            </a:r>
            <a:endParaRPr lang="en-IE"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Background</a:t>
            </a:r>
            <a:endParaRPr lang="en-IE" dirty="0"/>
          </a:p>
        </p:txBody>
      </p:sp>
      <p:sp>
        <p:nvSpPr>
          <p:cNvPr id="3" name="Content Placeholder 2"/>
          <p:cNvSpPr>
            <a:spLocks noGrp="1"/>
          </p:cNvSpPr>
          <p:nvPr>
            <p:ph idx="1"/>
          </p:nvPr>
        </p:nvSpPr>
        <p:spPr/>
        <p:txBody>
          <a:bodyPr>
            <a:normAutofit/>
          </a:bodyPr>
          <a:lstStyle/>
          <a:p>
            <a:r>
              <a:rPr lang="en-IE" dirty="0" smtClean="0"/>
              <a:t>In February 2001, 17 software developers met at the Snowbird, Utah resort, to discuss lightweight development methods. </a:t>
            </a:r>
          </a:p>
          <a:p>
            <a:r>
              <a:rPr lang="en-IE" dirty="0" smtClean="0"/>
              <a:t>They published the Manifesto for Agile Software Development to define the approach now known as agile software development. </a:t>
            </a:r>
          </a:p>
          <a:p>
            <a:r>
              <a:rPr lang="en-IE" dirty="0" smtClean="0"/>
              <a:t>Some of the manifesto's authors formed the Agile Alliance, a non-profit organization that promotes software development according to the manifesto's principles.</a:t>
            </a:r>
            <a:endParaRPr lang="en-IE"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5"/>
          <p:cNvSpPr/>
          <p:nvPr/>
        </p:nvSpPr>
        <p:spPr>
          <a:xfrm>
            <a:off x="239318" y="1124744"/>
            <a:ext cx="11423782" cy="5616624"/>
          </a:xfrm>
          <a:prstGeom prst="horizontalScroll">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title"/>
          </p:nvPr>
        </p:nvSpPr>
        <p:spPr/>
        <p:txBody>
          <a:bodyPr>
            <a:normAutofit/>
          </a:bodyPr>
          <a:lstStyle/>
          <a:p>
            <a:r>
              <a:rPr lang="en-IE" sz="3600" dirty="0" smtClean="0"/>
              <a:t>Manifesto for Agile Software Development</a:t>
            </a:r>
          </a:p>
        </p:txBody>
      </p:sp>
      <p:sp>
        <p:nvSpPr>
          <p:cNvPr id="3" name="Content Placeholder 2"/>
          <p:cNvSpPr>
            <a:spLocks noGrp="1"/>
          </p:cNvSpPr>
          <p:nvPr>
            <p:ph idx="1"/>
          </p:nvPr>
        </p:nvSpPr>
        <p:spPr>
          <a:xfrm>
            <a:off x="609521" y="2071390"/>
            <a:ext cx="10971372" cy="4525963"/>
          </a:xfrm>
        </p:spPr>
        <p:txBody>
          <a:bodyPr>
            <a:normAutofit/>
          </a:bodyPr>
          <a:lstStyle/>
          <a:p>
            <a:pPr algn="ctr">
              <a:buNone/>
            </a:pPr>
            <a:r>
              <a:rPr lang="en-IE" sz="2000" dirty="0" smtClean="0"/>
              <a:t>We are uncovering better ways of developing</a:t>
            </a:r>
            <a:br>
              <a:rPr lang="en-IE" sz="2000" dirty="0" smtClean="0"/>
            </a:br>
            <a:r>
              <a:rPr lang="en-IE" sz="2000" dirty="0" smtClean="0"/>
              <a:t>software by doing it and helping others do it.</a:t>
            </a:r>
            <a:br>
              <a:rPr lang="en-IE" sz="2000" dirty="0" smtClean="0"/>
            </a:br>
            <a:r>
              <a:rPr lang="en-IE" sz="2000" dirty="0" smtClean="0"/>
              <a:t>Through this work we have come to value:</a:t>
            </a:r>
            <a:br>
              <a:rPr lang="en-IE" sz="2000" dirty="0" smtClean="0"/>
            </a:br>
            <a:endParaRPr lang="en-IE" sz="2000" dirty="0" smtClean="0"/>
          </a:p>
          <a:p>
            <a:pPr algn="ctr">
              <a:buNone/>
            </a:pPr>
            <a:r>
              <a:rPr lang="en-IE" sz="2000" b="1" dirty="0" smtClean="0"/>
              <a:t>Individuals and interactions </a:t>
            </a:r>
            <a:r>
              <a:rPr lang="en-IE" sz="2000" dirty="0" smtClean="0"/>
              <a:t>over processes and tools</a:t>
            </a:r>
            <a:br>
              <a:rPr lang="en-IE" sz="2000" dirty="0" smtClean="0"/>
            </a:br>
            <a:r>
              <a:rPr lang="en-IE" sz="2000" b="1" dirty="0" smtClean="0"/>
              <a:t>Working software</a:t>
            </a:r>
            <a:r>
              <a:rPr lang="en-IE" sz="2000" dirty="0" smtClean="0"/>
              <a:t> over comprehensive documentation</a:t>
            </a:r>
            <a:br>
              <a:rPr lang="en-IE" sz="2000" dirty="0" smtClean="0"/>
            </a:br>
            <a:r>
              <a:rPr lang="en-IE" sz="2000" b="1" dirty="0" smtClean="0"/>
              <a:t>Customer collaboration</a:t>
            </a:r>
            <a:r>
              <a:rPr lang="en-IE" sz="2000" dirty="0" smtClean="0"/>
              <a:t> over contract negotiation</a:t>
            </a:r>
            <a:r>
              <a:rPr lang="en-IE" sz="2000" b="1" dirty="0" smtClean="0"/>
              <a:t/>
            </a:r>
            <a:br>
              <a:rPr lang="en-IE" sz="2000" b="1" dirty="0" smtClean="0"/>
            </a:br>
            <a:r>
              <a:rPr lang="en-IE" sz="2000" b="1" dirty="0" smtClean="0"/>
              <a:t>Responding to change</a:t>
            </a:r>
            <a:r>
              <a:rPr lang="en-IE" sz="2000" dirty="0" smtClean="0"/>
              <a:t> over following a plan</a:t>
            </a:r>
            <a:br>
              <a:rPr lang="en-IE" sz="2000" dirty="0" smtClean="0"/>
            </a:br>
            <a:endParaRPr lang="en-IE" sz="2000" dirty="0" smtClean="0"/>
          </a:p>
          <a:p>
            <a:pPr algn="ctr">
              <a:buNone/>
            </a:pPr>
            <a:r>
              <a:rPr lang="en-IE" sz="2000" dirty="0" smtClean="0"/>
              <a:t>That is, while there is value in the items on</a:t>
            </a:r>
            <a:br>
              <a:rPr lang="en-IE" sz="2000" dirty="0" smtClean="0"/>
            </a:br>
            <a:r>
              <a:rPr lang="en-IE" sz="2000" dirty="0" smtClean="0"/>
              <a:t>the right, we value the items on the left more.</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Agile Methods</a:t>
            </a:r>
            <a:endParaRPr lang="en-IE" dirty="0"/>
          </a:p>
        </p:txBody>
      </p:sp>
      <p:sp>
        <p:nvSpPr>
          <p:cNvPr id="3" name="Content Placeholder 2"/>
          <p:cNvSpPr>
            <a:spLocks noGrp="1"/>
          </p:cNvSpPr>
          <p:nvPr>
            <p:ph idx="1"/>
          </p:nvPr>
        </p:nvSpPr>
        <p:spPr/>
        <p:txBody>
          <a:bodyPr>
            <a:normAutofit fontScale="92500" lnSpcReduction="10000"/>
          </a:bodyPr>
          <a:lstStyle/>
          <a:p>
            <a:r>
              <a:rPr lang="en-IE" dirty="0" smtClean="0"/>
              <a:t>Well-known agile software development methods include:</a:t>
            </a:r>
          </a:p>
          <a:p>
            <a:pPr lvl="1"/>
            <a:r>
              <a:rPr lang="en-IE" dirty="0" smtClean="0"/>
              <a:t>    Agile Modelling</a:t>
            </a:r>
          </a:p>
          <a:p>
            <a:pPr lvl="1"/>
            <a:r>
              <a:rPr lang="en-IE" dirty="0" smtClean="0"/>
              <a:t>    Agile Unified Process (AUP)</a:t>
            </a:r>
          </a:p>
          <a:p>
            <a:pPr lvl="1"/>
            <a:r>
              <a:rPr lang="en-IE" dirty="0" smtClean="0"/>
              <a:t>    Dynamic Systems Development Method (DSDM)</a:t>
            </a:r>
          </a:p>
          <a:p>
            <a:pPr lvl="1"/>
            <a:r>
              <a:rPr lang="en-IE" dirty="0" smtClean="0"/>
              <a:t>    Essential Unified Process (</a:t>
            </a:r>
            <a:r>
              <a:rPr lang="en-IE" dirty="0" err="1" smtClean="0"/>
              <a:t>EssUP</a:t>
            </a:r>
            <a:r>
              <a:rPr lang="en-IE" dirty="0" smtClean="0"/>
              <a:t>)</a:t>
            </a:r>
          </a:p>
          <a:p>
            <a:pPr lvl="1"/>
            <a:r>
              <a:rPr lang="en-IE" dirty="0" smtClean="0"/>
              <a:t>    Extreme Programming (XP)</a:t>
            </a:r>
          </a:p>
          <a:p>
            <a:pPr lvl="1"/>
            <a:r>
              <a:rPr lang="en-IE" dirty="0" smtClean="0"/>
              <a:t>    Feature Driven Development (FDD)</a:t>
            </a:r>
          </a:p>
          <a:p>
            <a:pPr lvl="1"/>
            <a:r>
              <a:rPr lang="en-IE" dirty="0" smtClean="0"/>
              <a:t>    Open Unified Process (</a:t>
            </a:r>
            <a:r>
              <a:rPr lang="en-IE" dirty="0" err="1" smtClean="0"/>
              <a:t>OpenUP</a:t>
            </a:r>
            <a:r>
              <a:rPr lang="en-IE" dirty="0" smtClean="0"/>
              <a:t>)</a:t>
            </a:r>
          </a:p>
          <a:p>
            <a:pPr lvl="1"/>
            <a:r>
              <a:rPr lang="en-IE" dirty="0" smtClean="0"/>
              <a:t>    Scrum</a:t>
            </a:r>
          </a:p>
          <a:p>
            <a:pPr lvl="1"/>
            <a:r>
              <a:rPr lang="en-IE" dirty="0" smtClean="0"/>
              <a:t>    Velocity tracking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783</TotalTime>
  <Words>3225</Words>
  <Application>Microsoft Office PowerPoint</Application>
  <PresentationFormat>Custom</PresentationFormat>
  <Paragraphs>313</Paragraphs>
  <Slides>100</Slides>
  <Notes>8</Notes>
  <HiddenSlides>0</HiddenSlides>
  <MMClips>0</MMClips>
  <ScaleCrop>false</ScaleCrop>
  <HeadingPairs>
    <vt:vector size="4" baseType="variant">
      <vt:variant>
        <vt:lpstr>Theme</vt:lpstr>
      </vt:variant>
      <vt:variant>
        <vt:i4>1</vt:i4>
      </vt:variant>
      <vt:variant>
        <vt:lpstr>Slide Titles</vt:lpstr>
      </vt:variant>
      <vt:variant>
        <vt:i4>100</vt:i4>
      </vt:variant>
    </vt:vector>
  </HeadingPairs>
  <TitlesOfParts>
    <vt:vector size="101" baseType="lpstr">
      <vt:lpstr>Office Theme</vt:lpstr>
      <vt:lpstr>Software Development Methodologies</vt:lpstr>
      <vt:lpstr>Timeline of Methodologies</vt:lpstr>
      <vt:lpstr>1950s: Code &amp; Fix</vt:lpstr>
      <vt:lpstr>Code-and-Fix</vt:lpstr>
      <vt:lpstr>Code-and-Fix</vt:lpstr>
      <vt:lpstr>1960s: Design-Code-Test-Maintain</vt:lpstr>
      <vt:lpstr>Design-Code-Test-Maintain</vt:lpstr>
      <vt:lpstr>Design-Code-Test-Maintain</vt:lpstr>
      <vt:lpstr>1970s: Waterfall Model</vt:lpstr>
      <vt:lpstr>Managing the Development  of Large Software Systems  by  W.W. Royce</vt:lpstr>
      <vt:lpstr>Reference</vt:lpstr>
      <vt:lpstr>Winston W. Royce</vt:lpstr>
      <vt:lpstr>Introduction</vt:lpstr>
      <vt:lpstr>Small Developments</vt:lpstr>
      <vt:lpstr>Large Developments</vt:lpstr>
      <vt:lpstr>Large Developments</vt:lpstr>
      <vt:lpstr>Large Developments</vt:lpstr>
      <vt:lpstr>Large Developments</vt:lpstr>
      <vt:lpstr>Large Developments</vt:lpstr>
      <vt:lpstr>Large Developments</vt:lpstr>
      <vt:lpstr>Large Developments</vt:lpstr>
      <vt:lpstr>Large Developments</vt:lpstr>
      <vt:lpstr>Large Developments</vt:lpstr>
      <vt:lpstr>Large Developments</vt:lpstr>
      <vt:lpstr>Iterative Relationship between Successive Development Phases</vt:lpstr>
      <vt:lpstr>Iterative Relationship between Successive Development Phases</vt:lpstr>
      <vt:lpstr>Unfortunately the design iterations are never confined to the successive steps</vt:lpstr>
      <vt:lpstr>Unfortunately the design iterations are never confined to the successive steps</vt:lpstr>
      <vt:lpstr>How do we fix this?</vt:lpstr>
      <vt:lpstr>Five Steps</vt:lpstr>
      <vt:lpstr>1. Program Design comes first</vt:lpstr>
      <vt:lpstr>1. Program Design comes first</vt:lpstr>
      <vt:lpstr>1. Program Design comes first</vt:lpstr>
      <vt:lpstr>2. Document the Design</vt:lpstr>
      <vt:lpstr>2. Document the Design</vt:lpstr>
      <vt:lpstr>3. Do It Twice</vt:lpstr>
      <vt:lpstr>3. Do It Twice</vt:lpstr>
      <vt:lpstr>4. Plan, Control and Monitor Testing</vt:lpstr>
      <vt:lpstr>4. Plan, Control and Monitor Testing</vt:lpstr>
      <vt:lpstr>4. Plan, Control and Monitor Testing</vt:lpstr>
      <vt:lpstr>5. Involve the Customer</vt:lpstr>
      <vt:lpstr>5. Involve the Customer</vt:lpstr>
      <vt:lpstr>Summary</vt:lpstr>
      <vt:lpstr>1980s: Spiral Model</vt:lpstr>
      <vt:lpstr>A Spiral Model of Software Development and Enhancement by   Barry Boehm</vt:lpstr>
      <vt:lpstr>Reference</vt:lpstr>
      <vt:lpstr>Barry Boehm</vt:lpstr>
      <vt:lpstr>Introduction</vt:lpstr>
      <vt:lpstr>Background</vt:lpstr>
      <vt:lpstr>Background</vt:lpstr>
      <vt:lpstr>Background</vt:lpstr>
      <vt:lpstr>The Spiral Model</vt:lpstr>
      <vt:lpstr>PowerPoint Presentation</vt:lpstr>
      <vt:lpstr>The Spiral Model</vt:lpstr>
      <vt:lpstr>PowerPoint Presentation</vt:lpstr>
      <vt:lpstr>PowerPoint Presentation</vt:lpstr>
      <vt:lpstr>PowerPoint Presentation</vt:lpstr>
      <vt:lpstr>The Spiral Model</vt:lpstr>
      <vt:lpstr>PowerPoint Presentation</vt:lpstr>
      <vt:lpstr>PowerPoint Presentation</vt:lpstr>
      <vt:lpstr>PowerPoint Presentation</vt:lpstr>
      <vt:lpstr>The Spiral Model</vt:lpstr>
      <vt:lpstr>PowerPoint Presentation</vt:lpstr>
      <vt:lpstr>PowerPoint Presentation</vt:lpstr>
      <vt:lpstr>PowerPoint Presentation</vt:lpstr>
      <vt:lpstr>The Spiral Model</vt:lpstr>
      <vt:lpstr>PowerPoint Presentation</vt:lpstr>
      <vt:lpstr>PowerPoint Presentation</vt:lpstr>
      <vt:lpstr>PowerPoint Presentation</vt:lpstr>
      <vt:lpstr>The Spiral Model</vt:lpstr>
      <vt:lpstr>A prioritized top-ten list  of software risk items</vt:lpstr>
      <vt:lpstr>PowerPoint Presentation</vt:lpstr>
      <vt:lpstr>1990s: The V-Model and Rapid Application Development</vt:lpstr>
      <vt:lpstr>The Relationship of System Engineering to the Project Cycle  by   Kevin Forsberg and Harold Mooz</vt:lpstr>
      <vt:lpstr>Reference</vt:lpstr>
      <vt:lpstr>Abstract</vt:lpstr>
      <vt:lpstr>Introduction</vt:lpstr>
      <vt:lpstr>Introduction</vt:lpstr>
      <vt:lpstr>The “Vee” Model</vt:lpstr>
      <vt:lpstr>PowerPoint Presentation</vt:lpstr>
      <vt:lpstr>Detailed Discussion of  the “Vee” Model</vt:lpstr>
      <vt:lpstr>Detailed Discussion of  the “Vee” Model</vt:lpstr>
      <vt:lpstr>Detailed Discussion of  the “Vee” Model</vt:lpstr>
      <vt:lpstr>Detailed Discussion of  the “Vee” Model</vt:lpstr>
      <vt:lpstr>PowerPoint Presentation</vt:lpstr>
      <vt:lpstr>PowerPoint Presentation</vt:lpstr>
      <vt:lpstr>RAD: Rapid Application Development  by   James Martin</vt:lpstr>
      <vt:lpstr>Reference</vt:lpstr>
      <vt:lpstr>James Martin</vt:lpstr>
      <vt:lpstr>Rapid Application Development</vt:lpstr>
      <vt:lpstr>Rapid Application Development</vt:lpstr>
      <vt:lpstr>Rapid Application Development</vt:lpstr>
      <vt:lpstr>Rapid Application Development</vt:lpstr>
      <vt:lpstr>2000s: Agile Development</vt:lpstr>
      <vt:lpstr>Manifesto for Agile Software Development by  </vt:lpstr>
      <vt:lpstr>Reference</vt:lpstr>
      <vt:lpstr>Background</vt:lpstr>
      <vt:lpstr>Manifesto for Agile Software Development</vt:lpstr>
      <vt:lpstr>Agile Methods</vt:lpstr>
      <vt:lpstr>etc.</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Little-Man Computer</dc:title>
  <dc:creator>dgordon</dc:creator>
  <cp:lastModifiedBy>Damian Gordon</cp:lastModifiedBy>
  <cp:revision>111</cp:revision>
  <dcterms:created xsi:type="dcterms:W3CDTF">2011-09-15T13:34:26Z</dcterms:created>
  <dcterms:modified xsi:type="dcterms:W3CDTF">2015-07-25T23:40:36Z</dcterms:modified>
</cp:coreProperties>
</file>