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415" r:id="rId3"/>
    <p:sldId id="440" r:id="rId4"/>
    <p:sldId id="443" r:id="rId5"/>
    <p:sldId id="442" r:id="rId6"/>
    <p:sldId id="445" r:id="rId7"/>
    <p:sldId id="441" r:id="rId8"/>
    <p:sldId id="448" r:id="rId9"/>
    <p:sldId id="444" r:id="rId10"/>
    <p:sldId id="449" r:id="rId11"/>
    <p:sldId id="446" r:id="rId12"/>
    <p:sldId id="447" r:id="rId13"/>
    <p:sldId id="439" r:id="rId14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13/03/2016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13/03/2016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lfare.ie/en/Pages/Back-to-Education-Supports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usi.i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tsu.ie/welfare/financ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financial.aid@dit.i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t.ie/campuslife/studentsupport/studentfinancialsuppor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t.ie/campuslife/studentsupport/studentfinancialsupport/emergencyassistancefund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ionnuala.walsh@dit.ie" TargetMode="External"/><Relationship Id="rId2" Type="http://schemas.openxmlformats.org/officeDocument/2006/relationships/hyperlink" Target="http://www.dit.ie/chaplainc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Additional Funding for </a:t>
            </a:r>
            <a:br>
              <a:rPr lang="en-IE" sz="6600" dirty="0" smtClean="0"/>
            </a:br>
            <a:r>
              <a:rPr lang="en-IE" sz="6600" dirty="0" smtClean="0"/>
              <a:t>Full-Time DIT </a:t>
            </a:r>
            <a:r>
              <a:rPr lang="en-IE" sz="6600" dirty="0" smtClean="0"/>
              <a:t>Students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Department of </a:t>
            </a:r>
            <a:r>
              <a:rPr lang="en-IE" dirty="0" smtClean="0"/>
              <a:t>Social Welfare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</a:t>
            </a:r>
            <a:r>
              <a:rPr lang="en-IE" dirty="0"/>
              <a:t>Department of </a:t>
            </a:r>
            <a:r>
              <a:rPr lang="en-IE" dirty="0" smtClean="0"/>
              <a:t>Social Welfare may also be able to provide funding, depending </a:t>
            </a:r>
            <a:r>
              <a:rPr lang="en-IE" dirty="0"/>
              <a:t>on his </a:t>
            </a:r>
            <a:r>
              <a:rPr lang="en-IE" dirty="0" smtClean="0"/>
              <a:t>circumstances, </a:t>
            </a:r>
            <a:r>
              <a:rPr lang="en-IE" dirty="0"/>
              <a:t>you might </a:t>
            </a:r>
            <a:r>
              <a:rPr lang="en-IE" dirty="0" smtClean="0"/>
              <a:t>be </a:t>
            </a:r>
            <a:r>
              <a:rPr lang="en-IE" dirty="0"/>
              <a:t>entitled to further benefits that you is not aware of. </a:t>
            </a:r>
          </a:p>
          <a:p>
            <a:endParaRPr lang="en-IE" dirty="0" smtClean="0"/>
          </a:p>
          <a:p>
            <a:r>
              <a:rPr lang="en-IE" dirty="0" smtClean="0"/>
              <a:t>If </a:t>
            </a:r>
            <a:r>
              <a:rPr lang="en-IE" dirty="0"/>
              <a:t>you are living independently of your parents there are </a:t>
            </a:r>
            <a:r>
              <a:rPr lang="en-IE" dirty="0" smtClean="0"/>
              <a:t>extra </a:t>
            </a:r>
            <a:r>
              <a:rPr lang="en-IE" dirty="0"/>
              <a:t>supports</a:t>
            </a:r>
            <a:r>
              <a:rPr lang="en-IE" dirty="0" smtClean="0"/>
              <a:t>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95074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Department of </a:t>
            </a:r>
            <a:r>
              <a:rPr lang="en-IE" dirty="0" smtClean="0"/>
              <a:t>Social Welfare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Check out the Department’s Back to Education Supports page:</a:t>
            </a:r>
          </a:p>
          <a:p>
            <a:pPr marL="0" indent="0">
              <a:buNone/>
            </a:pPr>
            <a:endParaRPr lang="en-IE" dirty="0" smtClean="0"/>
          </a:p>
          <a:p>
            <a:r>
              <a:rPr lang="en-IE" dirty="0">
                <a:hlinkClick r:id="rId2"/>
              </a:rPr>
              <a:t>http://</a:t>
            </a:r>
            <a:r>
              <a:rPr lang="en-IE" dirty="0" smtClean="0">
                <a:hlinkClick r:id="rId2"/>
              </a:rPr>
              <a:t>www.welfare.ie/en/Pages/Back-to-Education-Supports.aspx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127357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Department of </a:t>
            </a:r>
            <a:r>
              <a:rPr lang="en-IE" dirty="0" smtClean="0"/>
              <a:t>Social Welfare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As well as SUSI (Student Universal Support Ireland</a:t>
            </a:r>
            <a:r>
              <a:rPr lang="en-IE" dirty="0" smtClean="0"/>
              <a:t>) Grants: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 smtClean="0">
                <a:hlinkClick r:id="rId2"/>
              </a:rPr>
              <a:t>https</a:t>
            </a:r>
            <a:r>
              <a:rPr lang="en-IE" dirty="0">
                <a:hlinkClick r:id="rId2"/>
              </a:rPr>
              <a:t>://susi.ie/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27357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74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Students’ Union Funding Available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sz="3600" dirty="0" smtClean="0"/>
              <a:t>If you are having funding issues, please </a:t>
            </a:r>
            <a:r>
              <a:rPr lang="en-IE" sz="3600" dirty="0" smtClean="0"/>
              <a:t>consider letting your lecturers know, they can help, also consider </a:t>
            </a:r>
            <a:r>
              <a:rPr lang="en-IE" sz="3600" dirty="0"/>
              <a:t>contacting </a:t>
            </a:r>
            <a:r>
              <a:rPr lang="en-IE" sz="3600" dirty="0" smtClean="0"/>
              <a:t>the </a:t>
            </a:r>
            <a:r>
              <a:rPr lang="en-IE" sz="3600" dirty="0"/>
              <a:t>Students' </a:t>
            </a:r>
            <a:r>
              <a:rPr lang="en-IE" sz="3600" dirty="0" smtClean="0"/>
              <a:t>Union, </a:t>
            </a:r>
            <a:r>
              <a:rPr lang="en-IE" sz="3600" dirty="0"/>
              <a:t>they </a:t>
            </a:r>
            <a:r>
              <a:rPr lang="en-IE" sz="3600" dirty="0" smtClean="0"/>
              <a:t>can assist you </a:t>
            </a:r>
            <a:r>
              <a:rPr lang="en-IE" sz="3600" dirty="0"/>
              <a:t>access to a number of </a:t>
            </a:r>
            <a:r>
              <a:rPr lang="en-IE" sz="3600" dirty="0" smtClean="0"/>
              <a:t>funds that </a:t>
            </a:r>
            <a:r>
              <a:rPr lang="en-IE" sz="3600" dirty="0"/>
              <a:t>you are legally entitled to, being a full-time </a:t>
            </a:r>
            <a:r>
              <a:rPr lang="en-IE" sz="3600" dirty="0" smtClean="0"/>
              <a:t>student in college.</a:t>
            </a:r>
          </a:p>
          <a:p>
            <a:endParaRPr lang="en-IE" sz="3600" dirty="0" smtClean="0"/>
          </a:p>
          <a:p>
            <a:r>
              <a:rPr lang="en-IE" sz="3600" dirty="0" smtClean="0"/>
              <a:t>Also, t</a:t>
            </a:r>
            <a:r>
              <a:rPr lang="en-IE" sz="3600" dirty="0" smtClean="0"/>
              <a:t>he </a:t>
            </a:r>
            <a:r>
              <a:rPr lang="en-IE" sz="3600" dirty="0"/>
              <a:t>government wants you to </a:t>
            </a:r>
            <a:r>
              <a:rPr lang="en-IE" sz="3600" dirty="0" smtClean="0"/>
              <a:t>complete this </a:t>
            </a:r>
            <a:r>
              <a:rPr lang="en-IE" sz="3600" dirty="0"/>
              <a:t>course, and will help pay. </a:t>
            </a:r>
            <a:endParaRPr lang="en-IE" sz="4000" dirty="0" smtClean="0"/>
          </a:p>
        </p:txBody>
      </p:sp>
    </p:spTree>
    <p:extLst>
      <p:ext uri="{BB962C8B-B14F-4D97-AF65-F5344CB8AC3E}">
        <p14:creationId xmlns:p14="http://schemas.microsoft.com/office/powerpoint/2010/main" val="2237779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Students’ Union Funding Available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The Students</a:t>
            </a:r>
            <a:r>
              <a:rPr lang="en-IE" sz="3600" dirty="0"/>
              <a:t>' </a:t>
            </a:r>
            <a:r>
              <a:rPr lang="en-IE" sz="3600" dirty="0" smtClean="0"/>
              <a:t>Union  provides a range of funding, look on the Finance part of their site:</a:t>
            </a:r>
          </a:p>
          <a:p>
            <a:endParaRPr lang="en-IE" sz="4000" dirty="0"/>
          </a:p>
          <a:p>
            <a:r>
              <a:rPr lang="en-IE" sz="4000" dirty="0">
                <a:hlinkClick r:id="rId2"/>
              </a:rPr>
              <a:t>http://www.ditsu.ie/welfare/finance/</a:t>
            </a:r>
            <a:endParaRPr lang="en-IE" sz="4000" dirty="0" smtClean="0"/>
          </a:p>
        </p:txBody>
      </p:sp>
    </p:spTree>
    <p:extLst>
      <p:ext uri="{BB962C8B-B14F-4D97-AF65-F5344CB8AC3E}">
        <p14:creationId xmlns:p14="http://schemas.microsoft.com/office/powerpoint/2010/main" val="2606611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Students’ Union Funding Available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b="1" dirty="0"/>
              <a:t>Kevin Street</a:t>
            </a:r>
          </a:p>
          <a:p>
            <a:r>
              <a:rPr lang="en-IE" sz="2800" dirty="0"/>
              <a:t>DIT Students’ Union has an office on the first floor of the Annex Building of DIT Kevin Street, at the back of the </a:t>
            </a:r>
            <a:r>
              <a:rPr lang="en-IE" sz="2800" dirty="0" err="1"/>
              <a:t>Snackery</a:t>
            </a:r>
            <a:r>
              <a:rPr lang="en-IE" sz="2800" dirty="0"/>
              <a:t>. The Student Advisor and the College Officer are based here.</a:t>
            </a:r>
          </a:p>
          <a:p>
            <a:pPr marL="0" indent="0">
              <a:buNone/>
            </a:pPr>
            <a:endParaRPr lang="en-IE" sz="3000" dirty="0" smtClean="0"/>
          </a:p>
          <a:p>
            <a:pPr marL="0" indent="0">
              <a:buNone/>
            </a:pPr>
            <a:endParaRPr lang="en-IE" sz="3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994428"/>
              </p:ext>
            </p:extLst>
          </p:nvPr>
        </p:nvGraphicFramePr>
        <p:xfrm>
          <a:off x="1342678" y="4149080"/>
          <a:ext cx="8856984" cy="1764030"/>
        </p:xfrm>
        <a:graphic>
          <a:graphicData uri="http://schemas.openxmlformats.org/drawingml/2006/table">
            <a:tbl>
              <a:tblPr/>
              <a:tblGrid>
                <a:gridCol w="4428492"/>
                <a:gridCol w="4428492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IE" sz="2800" b="1">
                          <a:effectLst/>
                          <a:latin typeface="arial"/>
                        </a:rPr>
                        <a:t>Student Advisor:</a:t>
                      </a:r>
                      <a:r>
                        <a:rPr lang="en-IE" sz="2800">
                          <a:effectLst/>
                          <a:latin typeface="arial"/>
                        </a:rPr>
                        <a:t/>
                      </a:r>
                      <a:br>
                        <a:rPr lang="en-IE" sz="2800">
                          <a:effectLst/>
                          <a:latin typeface="arial"/>
                        </a:rPr>
                      </a:br>
                      <a:r>
                        <a:rPr lang="en-IE" sz="2800">
                          <a:effectLst/>
                          <a:latin typeface="arial"/>
                        </a:rPr>
                        <a:t>Sarah Coll</a:t>
                      </a:r>
                      <a:br>
                        <a:rPr lang="en-IE" sz="2800">
                          <a:effectLst/>
                          <a:latin typeface="arial"/>
                        </a:rPr>
                      </a:br>
                      <a:r>
                        <a:rPr lang="en-IE" sz="2800">
                          <a:effectLst/>
                          <a:latin typeface="arial"/>
                        </a:rPr>
                        <a:t>Email: </a:t>
                      </a:r>
                      <a:r>
                        <a:rPr lang="en-IE" sz="2800">
                          <a:solidFill>
                            <a:srgbClr val="00A0C6"/>
                          </a:solidFill>
                          <a:effectLst/>
                          <a:latin typeface="arial"/>
                        </a:rPr>
                        <a:t>sarah.coll@ditsu.ie</a:t>
                      </a:r>
                      <a:r>
                        <a:rPr lang="en-IE" sz="2800">
                          <a:effectLst/>
                          <a:latin typeface="arial"/>
                        </a:rPr>
                        <a:t/>
                      </a:r>
                      <a:br>
                        <a:rPr lang="en-IE" sz="2800">
                          <a:effectLst/>
                          <a:latin typeface="arial"/>
                        </a:rPr>
                      </a:br>
                      <a:r>
                        <a:rPr lang="en-IE" sz="2800">
                          <a:effectLst/>
                          <a:latin typeface="arial"/>
                        </a:rPr>
                        <a:t>Phone: 01 402 2813</a:t>
                      </a:r>
                    </a:p>
                  </a:txBody>
                  <a:tcPr marL="95250" marR="952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E" sz="2800" b="1" dirty="0">
                          <a:effectLst/>
                          <a:latin typeface="arial"/>
                        </a:rPr>
                        <a:t>College Officer:</a:t>
                      </a:r>
                      <a:r>
                        <a:rPr lang="en-IE" sz="2800" dirty="0">
                          <a:effectLst/>
                          <a:latin typeface="arial"/>
                        </a:rPr>
                        <a:t/>
                      </a:r>
                      <a:br>
                        <a:rPr lang="en-IE" sz="2800" dirty="0">
                          <a:effectLst/>
                          <a:latin typeface="arial"/>
                        </a:rPr>
                      </a:br>
                      <a:r>
                        <a:rPr lang="en-IE" sz="2800" dirty="0" err="1">
                          <a:effectLst/>
                          <a:latin typeface="arial"/>
                        </a:rPr>
                        <a:t>Adeel</a:t>
                      </a:r>
                      <a:r>
                        <a:rPr lang="en-IE" sz="2800" dirty="0">
                          <a:effectLst/>
                          <a:latin typeface="arial"/>
                        </a:rPr>
                        <a:t> </a:t>
                      </a:r>
                      <a:r>
                        <a:rPr lang="en-IE" sz="2800" dirty="0" err="1">
                          <a:effectLst/>
                          <a:latin typeface="arial"/>
                        </a:rPr>
                        <a:t>Haider</a:t>
                      </a:r>
                      <a:r>
                        <a:rPr lang="en-IE" sz="2800" dirty="0">
                          <a:effectLst/>
                          <a:latin typeface="arial"/>
                        </a:rPr>
                        <a:t/>
                      </a:r>
                      <a:br>
                        <a:rPr lang="en-IE" sz="2800" dirty="0">
                          <a:effectLst/>
                          <a:latin typeface="arial"/>
                        </a:rPr>
                      </a:br>
                      <a:r>
                        <a:rPr lang="en-IE" sz="2800" dirty="0">
                          <a:effectLst/>
                          <a:latin typeface="arial"/>
                        </a:rPr>
                        <a:t>Email: </a:t>
                      </a:r>
                      <a:r>
                        <a:rPr lang="en-IE" sz="2800" dirty="0">
                          <a:solidFill>
                            <a:srgbClr val="00A0C6"/>
                          </a:solidFill>
                          <a:effectLst/>
                          <a:latin typeface="arial"/>
                        </a:rPr>
                        <a:t>officerkst@ditsu.ie</a:t>
                      </a:r>
                      <a:r>
                        <a:rPr lang="en-IE" sz="2800" dirty="0">
                          <a:effectLst/>
                          <a:latin typeface="arial"/>
                        </a:rPr>
                        <a:t/>
                      </a:r>
                      <a:br>
                        <a:rPr lang="en-IE" sz="2800" dirty="0">
                          <a:effectLst/>
                          <a:latin typeface="arial"/>
                        </a:rPr>
                      </a:br>
                      <a:r>
                        <a:rPr lang="en-IE" sz="2800" dirty="0">
                          <a:effectLst/>
                          <a:latin typeface="arial"/>
                        </a:rPr>
                        <a:t>Phone: 01 402 2813</a:t>
                      </a:r>
                    </a:p>
                  </a:txBody>
                  <a:tcPr marL="95250" marR="952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10630" y="4149080"/>
            <a:ext cx="9721080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406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DIT Student Assistance 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3600" dirty="0" smtClean="0"/>
              <a:t>DIT has several </a:t>
            </a:r>
            <a:r>
              <a:rPr lang="en-IE" sz="3600" dirty="0"/>
              <a:t>schemes under the Student Assistance Fund. Each scheme has </a:t>
            </a:r>
            <a:r>
              <a:rPr lang="en-IE" sz="3600" dirty="0" smtClean="0"/>
              <a:t>criteria </a:t>
            </a:r>
            <a:r>
              <a:rPr lang="en-IE" sz="3600" dirty="0"/>
              <a:t>and opening and closing dates vary according to </a:t>
            </a:r>
            <a:r>
              <a:rPr lang="en-IE" sz="3600" dirty="0" smtClean="0"/>
              <a:t>the scheme.</a:t>
            </a:r>
          </a:p>
          <a:p>
            <a:endParaRPr lang="en-IE" sz="3600" dirty="0"/>
          </a:p>
          <a:p>
            <a:r>
              <a:rPr lang="en-IE" sz="3600" dirty="0"/>
              <a:t>Please call </a:t>
            </a:r>
            <a:r>
              <a:rPr lang="en-IE" sz="3600" dirty="0" smtClean="0"/>
              <a:t>(01) </a:t>
            </a:r>
            <a:r>
              <a:rPr lang="en-IE" sz="3600" dirty="0"/>
              <a:t>4023394 or email </a:t>
            </a:r>
            <a:r>
              <a:rPr lang="en-IE" sz="3600" dirty="0">
                <a:hlinkClick r:id="rId2"/>
              </a:rPr>
              <a:t>financial.aid@dit.ie</a:t>
            </a:r>
            <a:r>
              <a:rPr lang="en-IE" sz="3600" dirty="0"/>
              <a:t> if you require any help or assistance when completing your application form. </a:t>
            </a:r>
          </a:p>
        </p:txBody>
      </p:sp>
    </p:spTree>
    <p:extLst>
      <p:ext uri="{BB962C8B-B14F-4D97-AF65-F5344CB8AC3E}">
        <p14:creationId xmlns:p14="http://schemas.microsoft.com/office/powerpoint/2010/main" val="683730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DIT </a:t>
            </a:r>
            <a:r>
              <a:rPr lang="en-IE" dirty="0" err="1" smtClean="0"/>
              <a:t>CampusLife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/>
              <a:t>Your </a:t>
            </a:r>
            <a:r>
              <a:rPr lang="en-IE" sz="3600" dirty="0"/>
              <a:t>local DITSU representatives on campus and the staff at the Student Services office </a:t>
            </a:r>
            <a:r>
              <a:rPr lang="en-IE" sz="3600" dirty="0" smtClean="0"/>
              <a:t>will </a:t>
            </a:r>
            <a:r>
              <a:rPr lang="en-IE" sz="3600" dirty="0"/>
              <a:t>also be able to assist you</a:t>
            </a:r>
            <a:r>
              <a:rPr lang="en-IE" sz="3600" dirty="0" smtClean="0"/>
              <a:t>.</a:t>
            </a:r>
          </a:p>
          <a:p>
            <a:endParaRPr lang="en-IE" sz="3600" dirty="0"/>
          </a:p>
          <a:p>
            <a:r>
              <a:rPr lang="en-IE" sz="2800" dirty="0">
                <a:hlinkClick r:id="rId2"/>
              </a:rPr>
              <a:t>http://www.dit.ie/campuslife/studentsupport/studentfinancialsupport/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265204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Emergency Assistance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One example of funding is the </a:t>
            </a:r>
            <a:r>
              <a:rPr lang="en-IE" b="1" dirty="0" smtClean="0"/>
              <a:t>Emergency </a:t>
            </a:r>
            <a:r>
              <a:rPr lang="en-IE" b="1" dirty="0"/>
              <a:t>Assistance Fund</a:t>
            </a:r>
          </a:p>
          <a:p>
            <a:endParaRPr lang="en-IE" dirty="0" smtClean="0"/>
          </a:p>
          <a:p>
            <a:r>
              <a:rPr lang="en-IE" dirty="0" smtClean="0">
                <a:hlinkClick r:id="rId2"/>
              </a:rPr>
              <a:t>http</a:t>
            </a:r>
            <a:r>
              <a:rPr lang="en-IE" dirty="0">
                <a:hlinkClick r:id="rId2"/>
              </a:rPr>
              <a:t>://www.dit.ie/campuslife/studentsupport/studentfinancialsupport/emergencyassistancefund/#</a:t>
            </a:r>
            <a:r>
              <a:rPr lang="en-IE" dirty="0" smtClean="0">
                <a:hlinkClick r:id="rId2"/>
              </a:rPr>
              <a:t>d.en.101238</a:t>
            </a:r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r>
              <a:rPr lang="en-IE" dirty="0" smtClean="0"/>
              <a:t>Please </a:t>
            </a:r>
            <a:r>
              <a:rPr lang="en-IE" dirty="0"/>
              <a:t>contact the </a:t>
            </a:r>
            <a:r>
              <a:rPr lang="en-IE" dirty="0" smtClean="0"/>
              <a:t>Union </a:t>
            </a:r>
            <a:endParaRPr lang="en-IE" sz="3000" dirty="0"/>
          </a:p>
        </p:txBody>
      </p:sp>
    </p:spTree>
    <p:extLst>
      <p:ext uri="{BB962C8B-B14F-4D97-AF65-F5344CB8AC3E}">
        <p14:creationId xmlns:p14="http://schemas.microsoft.com/office/powerpoint/2010/main" val="409883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Students’ Union Funding Available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b="1" dirty="0"/>
              <a:t>Kevin Street</a:t>
            </a:r>
          </a:p>
          <a:p>
            <a:r>
              <a:rPr lang="en-IE" sz="2800" dirty="0"/>
              <a:t>DIT Students’ Union has an office on the first floor of the Annex Building of DIT Kevin Street, at the back of the </a:t>
            </a:r>
            <a:r>
              <a:rPr lang="en-IE" sz="2800" dirty="0" err="1"/>
              <a:t>Snackery</a:t>
            </a:r>
            <a:r>
              <a:rPr lang="en-IE" sz="2800" dirty="0"/>
              <a:t>. The Student Advisor and the College Officer are based here.</a:t>
            </a:r>
          </a:p>
          <a:p>
            <a:pPr marL="0" indent="0">
              <a:buNone/>
            </a:pPr>
            <a:endParaRPr lang="en-IE" sz="3000" dirty="0" smtClean="0"/>
          </a:p>
          <a:p>
            <a:pPr marL="0" indent="0">
              <a:buNone/>
            </a:pPr>
            <a:endParaRPr lang="en-IE" sz="3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442854"/>
              </p:ext>
            </p:extLst>
          </p:nvPr>
        </p:nvGraphicFramePr>
        <p:xfrm>
          <a:off x="1342678" y="4149080"/>
          <a:ext cx="8856984" cy="1764030"/>
        </p:xfrm>
        <a:graphic>
          <a:graphicData uri="http://schemas.openxmlformats.org/drawingml/2006/table">
            <a:tbl>
              <a:tblPr/>
              <a:tblGrid>
                <a:gridCol w="4428492"/>
                <a:gridCol w="4428492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IE" sz="2800" b="1">
                          <a:effectLst/>
                          <a:latin typeface="arial"/>
                        </a:rPr>
                        <a:t>Student Advisor:</a:t>
                      </a:r>
                      <a:r>
                        <a:rPr lang="en-IE" sz="2800">
                          <a:effectLst/>
                          <a:latin typeface="arial"/>
                        </a:rPr>
                        <a:t/>
                      </a:r>
                      <a:br>
                        <a:rPr lang="en-IE" sz="2800">
                          <a:effectLst/>
                          <a:latin typeface="arial"/>
                        </a:rPr>
                      </a:br>
                      <a:r>
                        <a:rPr lang="en-IE" sz="2800">
                          <a:effectLst/>
                          <a:latin typeface="arial"/>
                        </a:rPr>
                        <a:t>Sarah Coll</a:t>
                      </a:r>
                      <a:br>
                        <a:rPr lang="en-IE" sz="2800">
                          <a:effectLst/>
                          <a:latin typeface="arial"/>
                        </a:rPr>
                      </a:br>
                      <a:r>
                        <a:rPr lang="en-IE" sz="2800">
                          <a:effectLst/>
                          <a:latin typeface="arial"/>
                        </a:rPr>
                        <a:t>Email: </a:t>
                      </a:r>
                      <a:r>
                        <a:rPr lang="en-IE" sz="2800">
                          <a:solidFill>
                            <a:srgbClr val="00A0C6"/>
                          </a:solidFill>
                          <a:effectLst/>
                          <a:latin typeface="arial"/>
                        </a:rPr>
                        <a:t>sarah.coll@ditsu.ie</a:t>
                      </a:r>
                      <a:r>
                        <a:rPr lang="en-IE" sz="2800">
                          <a:effectLst/>
                          <a:latin typeface="arial"/>
                        </a:rPr>
                        <a:t/>
                      </a:r>
                      <a:br>
                        <a:rPr lang="en-IE" sz="2800">
                          <a:effectLst/>
                          <a:latin typeface="arial"/>
                        </a:rPr>
                      </a:br>
                      <a:r>
                        <a:rPr lang="en-IE" sz="2800">
                          <a:effectLst/>
                          <a:latin typeface="arial"/>
                        </a:rPr>
                        <a:t>Phone: 01 402 2813</a:t>
                      </a:r>
                    </a:p>
                  </a:txBody>
                  <a:tcPr marL="95250" marR="952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E" sz="2800" b="1" dirty="0">
                          <a:effectLst/>
                          <a:latin typeface="arial"/>
                        </a:rPr>
                        <a:t>College Officer:</a:t>
                      </a:r>
                      <a:r>
                        <a:rPr lang="en-IE" sz="2800" dirty="0">
                          <a:effectLst/>
                          <a:latin typeface="arial"/>
                        </a:rPr>
                        <a:t/>
                      </a:r>
                      <a:br>
                        <a:rPr lang="en-IE" sz="2800" dirty="0">
                          <a:effectLst/>
                          <a:latin typeface="arial"/>
                        </a:rPr>
                      </a:br>
                      <a:r>
                        <a:rPr lang="en-IE" sz="2800" dirty="0" err="1">
                          <a:effectLst/>
                          <a:latin typeface="arial"/>
                        </a:rPr>
                        <a:t>Adeel</a:t>
                      </a:r>
                      <a:r>
                        <a:rPr lang="en-IE" sz="2800" dirty="0">
                          <a:effectLst/>
                          <a:latin typeface="arial"/>
                        </a:rPr>
                        <a:t> </a:t>
                      </a:r>
                      <a:r>
                        <a:rPr lang="en-IE" sz="2800" dirty="0" err="1">
                          <a:effectLst/>
                          <a:latin typeface="arial"/>
                        </a:rPr>
                        <a:t>Haider</a:t>
                      </a:r>
                      <a:r>
                        <a:rPr lang="en-IE" sz="2800" dirty="0">
                          <a:effectLst/>
                          <a:latin typeface="arial"/>
                        </a:rPr>
                        <a:t/>
                      </a:r>
                      <a:br>
                        <a:rPr lang="en-IE" sz="2800" dirty="0">
                          <a:effectLst/>
                          <a:latin typeface="arial"/>
                        </a:rPr>
                      </a:br>
                      <a:r>
                        <a:rPr lang="en-IE" sz="2800" dirty="0">
                          <a:effectLst/>
                          <a:latin typeface="arial"/>
                        </a:rPr>
                        <a:t>Email: </a:t>
                      </a:r>
                      <a:r>
                        <a:rPr lang="en-IE" sz="2800" dirty="0">
                          <a:solidFill>
                            <a:srgbClr val="00A0C6"/>
                          </a:solidFill>
                          <a:effectLst/>
                          <a:latin typeface="arial"/>
                        </a:rPr>
                        <a:t>officerkst@ditsu.ie</a:t>
                      </a:r>
                      <a:r>
                        <a:rPr lang="en-IE" sz="2800" dirty="0">
                          <a:effectLst/>
                          <a:latin typeface="arial"/>
                        </a:rPr>
                        <a:t/>
                      </a:r>
                      <a:br>
                        <a:rPr lang="en-IE" sz="2800" dirty="0">
                          <a:effectLst/>
                          <a:latin typeface="arial"/>
                        </a:rPr>
                      </a:br>
                      <a:r>
                        <a:rPr lang="en-IE" sz="2800" dirty="0">
                          <a:effectLst/>
                          <a:latin typeface="arial"/>
                        </a:rPr>
                        <a:t>Phone: 01 402 2813</a:t>
                      </a:r>
                    </a:p>
                  </a:txBody>
                  <a:tcPr marL="95250" marR="9525" marT="28575" marB="28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10630" y="4149080"/>
            <a:ext cx="9721080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8439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DIT Chaplaincy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 </a:t>
            </a:r>
            <a:r>
              <a:rPr lang="en-IE" dirty="0"/>
              <a:t>DIT Chaplaincy </a:t>
            </a:r>
            <a:r>
              <a:rPr lang="en-IE" dirty="0" smtClean="0"/>
              <a:t>Service‌ are a wonderful service that can provide advice and assistance on a range of issues.</a:t>
            </a:r>
          </a:p>
          <a:p>
            <a:endParaRPr lang="en-IE" dirty="0" smtClean="0"/>
          </a:p>
          <a:p>
            <a:r>
              <a:rPr lang="en-IE" dirty="0">
                <a:hlinkClick r:id="rId2"/>
              </a:rPr>
              <a:t>http://www.dit.ie/chaplaincy/</a:t>
            </a:r>
            <a:endParaRPr lang="en-IE" dirty="0"/>
          </a:p>
          <a:p>
            <a:endParaRPr lang="en-IE" dirty="0"/>
          </a:p>
          <a:p>
            <a:r>
              <a:rPr lang="en-IE" b="1" dirty="0" err="1"/>
              <a:t>Fionnuala</a:t>
            </a:r>
            <a:r>
              <a:rPr lang="en-IE" b="1" dirty="0"/>
              <a:t> </a:t>
            </a:r>
            <a:r>
              <a:rPr lang="en-IE" b="1" dirty="0" smtClean="0"/>
              <a:t>Walsh‌‌‌</a:t>
            </a:r>
            <a:r>
              <a:rPr lang="en-IE" i="1" dirty="0" smtClean="0"/>
              <a:t>, </a:t>
            </a:r>
            <a:r>
              <a:rPr lang="en-IE" i="1" dirty="0"/>
              <a:t>DIT Kevin </a:t>
            </a:r>
            <a:r>
              <a:rPr lang="en-IE" i="1" dirty="0" smtClean="0"/>
              <a:t>St</a:t>
            </a:r>
            <a:r>
              <a:rPr lang="en-IE" dirty="0" smtClean="0"/>
              <a:t>, </a:t>
            </a:r>
            <a:r>
              <a:rPr lang="en-IE" i="1" dirty="0" smtClean="0"/>
              <a:t>Room </a:t>
            </a:r>
            <a:r>
              <a:rPr lang="en-IE" i="1" dirty="0"/>
              <a:t>K </a:t>
            </a:r>
            <a:r>
              <a:rPr lang="en-IE" i="1" dirty="0" smtClean="0"/>
              <a:t>(01</a:t>
            </a:r>
            <a:r>
              <a:rPr lang="en-IE" i="1" dirty="0"/>
              <a:t>) 402 </a:t>
            </a:r>
            <a:r>
              <a:rPr lang="en-IE" i="1" dirty="0" smtClean="0"/>
              <a:t>4568, Email</a:t>
            </a:r>
            <a:r>
              <a:rPr lang="en-IE" i="1" dirty="0"/>
              <a:t>: </a:t>
            </a:r>
            <a:r>
              <a:rPr lang="en-IE" i="1" dirty="0">
                <a:hlinkClick r:id="rId3"/>
              </a:rPr>
              <a:t>fionnuala.walsh@dit.ie</a:t>
            </a:r>
            <a:r>
              <a:rPr lang="en-IE" dirty="0" smtClean="0"/>
              <a:t>.</a:t>
            </a:r>
            <a:endParaRPr lang="en-IE" dirty="0" smtClean="0"/>
          </a:p>
          <a:p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910630" y="4149080"/>
            <a:ext cx="9721080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3347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373</Words>
  <Application>Microsoft Office PowerPoint</Application>
  <PresentationFormat>Custom</PresentationFormat>
  <Paragraphs>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Additional Funding for  Full-Time DIT Students</vt:lpstr>
      <vt:lpstr>Students’ Union Funding Available</vt:lpstr>
      <vt:lpstr>Students’ Union Funding Available</vt:lpstr>
      <vt:lpstr>Students’ Union Funding Available</vt:lpstr>
      <vt:lpstr>DIT Student Assistance Fund</vt:lpstr>
      <vt:lpstr>DIT CampusLife</vt:lpstr>
      <vt:lpstr>Emergency Assistance Fund</vt:lpstr>
      <vt:lpstr>Students’ Union Funding Available</vt:lpstr>
      <vt:lpstr>DIT Chaplaincy</vt:lpstr>
      <vt:lpstr>Department of Social Welfare</vt:lpstr>
      <vt:lpstr>Department of Social Welfare</vt:lpstr>
      <vt:lpstr>Department of Social Welfare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DIT</cp:lastModifiedBy>
  <cp:revision>59</cp:revision>
  <dcterms:created xsi:type="dcterms:W3CDTF">2011-10-08T11:06:39Z</dcterms:created>
  <dcterms:modified xsi:type="dcterms:W3CDTF">2016-03-13T22:35:56Z</dcterms:modified>
</cp:coreProperties>
</file>