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24"/>
  </p:notesMasterIdLst>
  <p:sldIdLst>
    <p:sldId id="542" r:id="rId2"/>
    <p:sldId id="543" r:id="rId3"/>
    <p:sldId id="544" r:id="rId4"/>
    <p:sldId id="545" r:id="rId5"/>
    <p:sldId id="546" r:id="rId6"/>
    <p:sldId id="547" r:id="rId7"/>
    <p:sldId id="548" r:id="rId8"/>
    <p:sldId id="549" r:id="rId9"/>
    <p:sldId id="550" r:id="rId10"/>
    <p:sldId id="551" r:id="rId11"/>
    <p:sldId id="552" r:id="rId12"/>
    <p:sldId id="553" r:id="rId13"/>
    <p:sldId id="554" r:id="rId14"/>
    <p:sldId id="555" r:id="rId15"/>
    <p:sldId id="556" r:id="rId16"/>
    <p:sldId id="557" r:id="rId17"/>
    <p:sldId id="558" r:id="rId18"/>
    <p:sldId id="559" r:id="rId19"/>
    <p:sldId id="560" r:id="rId20"/>
    <p:sldId id="561" r:id="rId21"/>
    <p:sldId id="562" r:id="rId22"/>
    <p:sldId id="563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6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1981" autoAdjust="0"/>
  </p:normalViewPr>
  <p:slideViewPr>
    <p:cSldViewPr>
      <p:cViewPr varScale="1">
        <p:scale>
          <a:sx n="52" d="100"/>
          <a:sy n="52" d="100"/>
        </p:scale>
        <p:origin x="-186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504E224-59B5-40C0-9BAE-FDA0896DAE63}" type="datetimeFigureOut">
              <a:rPr lang="en-US"/>
              <a:pPr>
                <a:defRPr/>
              </a:pPr>
              <a:t>3/16/2015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5CC507B-DCC4-4991-990A-5389200EC0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9440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ＭＳ Ｐゴシック" pitchFamily="-123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75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C09528-A4C1-484E-9749-AA7023B1D51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75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C09528-A4C1-484E-9749-AA7023B1D51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75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C09528-A4C1-484E-9749-AA7023B1D51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75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C09528-A4C1-484E-9749-AA7023B1D51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75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C09528-A4C1-484E-9749-AA7023B1D51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75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C09528-A4C1-484E-9749-AA7023B1D51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75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C09528-A4C1-484E-9749-AA7023B1D51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75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C09528-A4C1-484E-9749-AA7023B1D51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75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C09528-A4C1-484E-9749-AA7023B1D51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75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C09528-A4C1-484E-9749-AA7023B1D51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75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C09528-A4C1-484E-9749-AA7023B1D51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75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C09528-A4C1-484E-9749-AA7023B1D51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75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C09528-A4C1-484E-9749-AA7023B1D51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75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C09528-A4C1-484E-9749-AA7023B1D51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75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C09528-A4C1-484E-9749-AA7023B1D51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75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C09528-A4C1-484E-9749-AA7023B1D51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75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C09528-A4C1-484E-9749-AA7023B1D51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75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C09528-A4C1-484E-9749-AA7023B1D51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75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C09528-A4C1-484E-9749-AA7023B1D51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75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C09528-A4C1-484E-9749-AA7023B1D51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75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C09528-A4C1-484E-9749-AA7023B1D51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4572000" y="2294384"/>
            <a:ext cx="4176464" cy="990600"/>
          </a:xfrm>
        </p:spPr>
        <p:txBody>
          <a:bodyPr/>
          <a:lstStyle/>
          <a:p>
            <a:r>
              <a:rPr lang="en-IE" dirty="0" smtClean="0"/>
              <a:t>Thinker’s Keys</a:t>
            </a:r>
            <a:endParaRPr lang="en-US" dirty="0" smtClean="0"/>
          </a:p>
        </p:txBody>
      </p:sp>
      <p:pic>
        <p:nvPicPr>
          <p:cNvPr id="3" name="Picture 2" descr="C:\Documents and Settings\026154\Local Settings\Temporary Internet Files\Content.IE5\LX4CL7TC\MC90039070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03684" y="5209978"/>
            <a:ext cx="1860804" cy="1459382"/>
          </a:xfrm>
          <a:prstGeom prst="rect">
            <a:avLst/>
          </a:prstGeom>
          <a:noFill/>
        </p:spPr>
      </p:pic>
      <p:pic>
        <p:nvPicPr>
          <p:cNvPr id="4" name="Picture 3" descr="DIT-logo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3528" y="1052736"/>
            <a:ext cx="3930352" cy="39303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IE" b="1" dirty="0" smtClean="0"/>
              <a:t>8. The “Picture” Key</a:t>
            </a:r>
          </a:p>
          <a:p>
            <a:pPr lvl="1">
              <a:defRPr/>
            </a:pPr>
            <a:r>
              <a:rPr lang="en-IE" b="1" dirty="0" smtClean="0"/>
              <a:t>Visualising using a simple diagram</a:t>
            </a:r>
          </a:p>
          <a:p>
            <a:pPr lvl="1">
              <a:defRPr/>
            </a:pPr>
            <a:r>
              <a:rPr lang="en-IE" dirty="0" smtClean="0"/>
              <a:t>e.g. Find a link between this diagram and your program of study:</a:t>
            </a:r>
          </a:p>
          <a:p>
            <a:pPr>
              <a:defRPr/>
            </a:pPr>
            <a:endParaRPr lang="en-IE" b="1" dirty="0" smtClean="0"/>
          </a:p>
          <a:p>
            <a:pPr lvl="1">
              <a:buFontTx/>
              <a:buNone/>
              <a:defRPr/>
            </a:pPr>
            <a:endParaRPr lang="en-IE" dirty="0"/>
          </a:p>
        </p:txBody>
      </p:sp>
      <p:pic>
        <p:nvPicPr>
          <p:cNvPr id="1026" name="Picture 2" descr="C:\Documents and Settings\026154\Local Settings\Temporary Internet Files\Content.IE5\LX4CL7TC\MC90039070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03684" y="188640"/>
            <a:ext cx="1860804" cy="1459382"/>
          </a:xfrm>
          <a:prstGeom prst="rect">
            <a:avLst/>
          </a:prstGeom>
          <a:noFill/>
        </p:spPr>
      </p:pic>
      <p:grpSp>
        <p:nvGrpSpPr>
          <p:cNvPr id="2" name="Group 12"/>
          <p:cNvGrpSpPr/>
          <p:nvPr/>
        </p:nvGrpSpPr>
        <p:grpSpPr>
          <a:xfrm>
            <a:off x="3491880" y="3861048"/>
            <a:ext cx="2520280" cy="1584176"/>
            <a:chOff x="3491880" y="3861048"/>
            <a:chExt cx="2520280" cy="1584176"/>
          </a:xfrm>
        </p:grpSpPr>
        <p:sp>
          <p:nvSpPr>
            <p:cNvPr id="5" name="Oval 4"/>
            <p:cNvSpPr/>
            <p:nvPr/>
          </p:nvSpPr>
          <p:spPr bwMode="auto">
            <a:xfrm>
              <a:off x="3491880" y="3861048"/>
              <a:ext cx="2520280" cy="1584176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cxnSp>
          <p:nvCxnSpPr>
            <p:cNvPr id="7" name="Straight Connector 6"/>
            <p:cNvCxnSpPr>
              <a:stCxn id="5" idx="0"/>
              <a:endCxn id="5" idx="4"/>
            </p:cNvCxnSpPr>
            <p:nvPr/>
          </p:nvCxnSpPr>
          <p:spPr bwMode="auto">
            <a:xfrm>
              <a:off x="4752020" y="3861048"/>
              <a:ext cx="0" cy="158417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 bwMode="auto">
            <a:xfrm>
              <a:off x="3563888" y="4365104"/>
              <a:ext cx="1152128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>
              <a:off x="3563888" y="4941168"/>
              <a:ext cx="1152128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IE" b="1" dirty="0" smtClean="0"/>
              <a:t>9. The “Prediction” Key</a:t>
            </a:r>
          </a:p>
          <a:p>
            <a:pPr lvl="1">
              <a:defRPr/>
            </a:pPr>
            <a:r>
              <a:rPr lang="en-IE" b="1" dirty="0" smtClean="0"/>
              <a:t>Predict the Future </a:t>
            </a:r>
          </a:p>
          <a:p>
            <a:pPr lvl="1">
              <a:defRPr/>
            </a:pPr>
            <a:r>
              <a:rPr lang="en-IE" dirty="0" smtClean="0"/>
              <a:t>e.g. How will college work in 30 years time? What will be the next big development in your program of study? </a:t>
            </a:r>
          </a:p>
        </p:txBody>
      </p:sp>
      <p:pic>
        <p:nvPicPr>
          <p:cNvPr id="1026" name="Picture 2" descr="C:\Documents and Settings\026154\Local Settings\Temporary Internet Files\Content.IE5\LX4CL7TC\MC90039070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03684" y="188640"/>
            <a:ext cx="1860804" cy="14593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IE" b="1" dirty="0" smtClean="0"/>
              <a:t>10. The “Different Uses” Key</a:t>
            </a:r>
          </a:p>
          <a:p>
            <a:pPr lvl="1">
              <a:defRPr/>
            </a:pPr>
            <a:r>
              <a:rPr lang="en-IE" b="1" dirty="0" smtClean="0"/>
              <a:t>Unexpected uses of products</a:t>
            </a:r>
          </a:p>
          <a:p>
            <a:pPr lvl="1">
              <a:defRPr/>
            </a:pPr>
            <a:r>
              <a:rPr lang="en-IE" dirty="0" smtClean="0"/>
              <a:t>e.g. What are ten unexpected uses for a balloon?</a:t>
            </a:r>
          </a:p>
          <a:p>
            <a:pPr>
              <a:defRPr/>
            </a:pPr>
            <a:endParaRPr lang="en-IE" b="1" dirty="0" smtClean="0"/>
          </a:p>
          <a:p>
            <a:pPr lvl="1">
              <a:buFontTx/>
              <a:buNone/>
              <a:defRPr/>
            </a:pPr>
            <a:endParaRPr lang="en-IE" dirty="0"/>
          </a:p>
        </p:txBody>
      </p:sp>
      <p:pic>
        <p:nvPicPr>
          <p:cNvPr id="1026" name="Picture 2" descr="C:\Documents and Settings\026154\Local Settings\Temporary Internet Files\Content.IE5\LX4CL7TC\MC90039070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03684" y="188640"/>
            <a:ext cx="1860804" cy="14593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IE" b="1" dirty="0" smtClean="0"/>
              <a:t>11. The “Ridiculous” Key</a:t>
            </a:r>
          </a:p>
          <a:p>
            <a:pPr lvl="1">
              <a:defRPr/>
            </a:pPr>
            <a:r>
              <a:rPr lang="en-IE" b="1" dirty="0" smtClean="0"/>
              <a:t>Make statement </a:t>
            </a:r>
            <a:r>
              <a:rPr lang="en-IE" b="1" u="sng" dirty="0" smtClean="0"/>
              <a:t>virtually</a:t>
            </a:r>
            <a:r>
              <a:rPr lang="en-IE" b="1" dirty="0" smtClean="0"/>
              <a:t> impossible to implement and try to make it work</a:t>
            </a:r>
          </a:p>
          <a:p>
            <a:pPr lvl="1">
              <a:defRPr/>
            </a:pPr>
            <a:r>
              <a:rPr lang="en-IE" dirty="0" smtClean="0"/>
              <a:t>e.g. Why can’t we power the electricity using energy generated by conversations?</a:t>
            </a:r>
          </a:p>
          <a:p>
            <a:pPr lvl="1">
              <a:defRPr/>
            </a:pPr>
            <a:r>
              <a:rPr lang="en-IE" dirty="0" smtClean="0"/>
              <a:t>We’d need microphones everywhere converting audio into electrical impulses, and instead of going to speakers, those impulses would have to go into the </a:t>
            </a:r>
            <a:r>
              <a:rPr lang="en-IE" dirty="0" err="1" smtClean="0"/>
              <a:t>powergrid</a:t>
            </a:r>
            <a:r>
              <a:rPr lang="en-IE" dirty="0" smtClean="0"/>
              <a:t>.</a:t>
            </a:r>
          </a:p>
          <a:p>
            <a:pPr>
              <a:defRPr/>
            </a:pPr>
            <a:endParaRPr lang="en-IE" b="1" dirty="0" smtClean="0"/>
          </a:p>
          <a:p>
            <a:pPr lvl="1">
              <a:buFontTx/>
              <a:buNone/>
              <a:defRPr/>
            </a:pPr>
            <a:endParaRPr lang="en-IE" dirty="0"/>
          </a:p>
        </p:txBody>
      </p:sp>
      <p:pic>
        <p:nvPicPr>
          <p:cNvPr id="1026" name="Picture 2" descr="C:\Documents and Settings\026154\Local Settings\Temporary Internet Files\Content.IE5\LX4CL7TC\MC90039070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03684" y="188640"/>
            <a:ext cx="1860804" cy="14593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IE" b="1" dirty="0" smtClean="0"/>
              <a:t>12. The “Commonality” Key</a:t>
            </a:r>
          </a:p>
          <a:p>
            <a:pPr lvl="1">
              <a:defRPr/>
            </a:pPr>
            <a:r>
              <a:rPr lang="en-IE" b="1" dirty="0" smtClean="0"/>
              <a:t>Create a list of features that two items have in common</a:t>
            </a:r>
          </a:p>
          <a:p>
            <a:pPr lvl="1">
              <a:defRPr/>
            </a:pPr>
            <a:r>
              <a:rPr lang="en-IE" dirty="0" smtClean="0"/>
              <a:t>e.g. A dog and a table</a:t>
            </a:r>
          </a:p>
          <a:p>
            <a:pPr lvl="2">
              <a:defRPr/>
            </a:pPr>
            <a:r>
              <a:rPr lang="en-IE" dirty="0" smtClean="0"/>
              <a:t>Both have four legs</a:t>
            </a:r>
          </a:p>
          <a:p>
            <a:pPr lvl="2">
              <a:defRPr/>
            </a:pPr>
            <a:r>
              <a:rPr lang="en-IE" dirty="0" smtClean="0"/>
              <a:t>Both can be found in houses</a:t>
            </a:r>
          </a:p>
          <a:p>
            <a:pPr lvl="2">
              <a:defRPr/>
            </a:pPr>
            <a:r>
              <a:rPr lang="en-IE" dirty="0" smtClean="0"/>
              <a:t>Both need occasional cleaning</a:t>
            </a:r>
          </a:p>
          <a:p>
            <a:pPr lvl="2">
              <a:defRPr/>
            </a:pPr>
            <a:r>
              <a:rPr lang="en-IE" dirty="0" smtClean="0"/>
              <a:t>Both have owners</a:t>
            </a:r>
          </a:p>
          <a:p>
            <a:pPr>
              <a:defRPr/>
            </a:pPr>
            <a:endParaRPr lang="en-IE" b="1" dirty="0" smtClean="0"/>
          </a:p>
          <a:p>
            <a:pPr lvl="1">
              <a:buFontTx/>
              <a:buNone/>
              <a:defRPr/>
            </a:pPr>
            <a:endParaRPr lang="en-IE" dirty="0"/>
          </a:p>
        </p:txBody>
      </p:sp>
      <p:pic>
        <p:nvPicPr>
          <p:cNvPr id="1026" name="Picture 2" descr="C:\Documents and Settings\026154\Local Settings\Temporary Internet Files\Content.IE5\LX4CL7TC\MC90039070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03684" y="188640"/>
            <a:ext cx="1860804" cy="14593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IE" b="1" dirty="0" smtClean="0"/>
              <a:t>13. The “Question” Key</a:t>
            </a:r>
          </a:p>
          <a:p>
            <a:pPr lvl="1">
              <a:defRPr/>
            </a:pPr>
            <a:r>
              <a:rPr lang="en-IE" b="1" dirty="0" smtClean="0"/>
              <a:t>List 5 questions given an answer</a:t>
            </a:r>
          </a:p>
          <a:p>
            <a:pPr lvl="1">
              <a:defRPr/>
            </a:pPr>
            <a:r>
              <a:rPr lang="en-IE" dirty="0" smtClean="0"/>
              <a:t>e.g. The answer is </a:t>
            </a:r>
            <a:r>
              <a:rPr lang="en-IE" u="sng" dirty="0" smtClean="0"/>
              <a:t>key</a:t>
            </a:r>
          </a:p>
          <a:p>
            <a:pPr marL="1371600" lvl="2" indent="-457200">
              <a:buFont typeface="+mj-lt"/>
              <a:buAutoNum type="arabicPeriod"/>
              <a:defRPr/>
            </a:pPr>
            <a:r>
              <a:rPr lang="en-IE" dirty="0" smtClean="0"/>
              <a:t>What opens locks?</a:t>
            </a:r>
          </a:p>
          <a:p>
            <a:pPr marL="1371600" lvl="2" indent="-457200">
              <a:buFont typeface="+mj-lt"/>
              <a:buAutoNum type="arabicPeriod"/>
              <a:defRPr/>
            </a:pPr>
            <a:r>
              <a:rPr lang="en-IE" dirty="0" smtClean="0"/>
              <a:t>Someone who sings badly is said to be off______?</a:t>
            </a:r>
          </a:p>
          <a:p>
            <a:pPr marL="1371600" lvl="2" indent="-457200">
              <a:buFont typeface="+mj-lt"/>
              <a:buAutoNum type="arabicPeriod"/>
              <a:defRPr/>
            </a:pPr>
            <a:r>
              <a:rPr lang="en-IE" dirty="0" smtClean="0"/>
              <a:t>The stone at the top of an arch called the _____stone?</a:t>
            </a:r>
          </a:p>
          <a:p>
            <a:pPr marL="1371600" lvl="2" indent="-457200">
              <a:buFont typeface="+mj-lt"/>
              <a:buAutoNum type="arabicPeriod"/>
              <a:defRPr/>
            </a:pPr>
            <a:r>
              <a:rPr lang="en-IE" dirty="0" smtClean="0"/>
              <a:t>The primary light that illuminates a scene in a play is the _____ light?</a:t>
            </a:r>
          </a:p>
          <a:p>
            <a:pPr marL="1371600" lvl="2" indent="-457200">
              <a:buFont typeface="+mj-lt"/>
              <a:buAutoNum type="arabicPeriod"/>
              <a:defRPr/>
            </a:pPr>
            <a:r>
              <a:rPr lang="en-IE" dirty="0" smtClean="0"/>
              <a:t>What did Tony Ryan suggest there were 20 of?</a:t>
            </a:r>
          </a:p>
          <a:p>
            <a:pPr lvl="2">
              <a:defRPr/>
            </a:pPr>
            <a:endParaRPr lang="en-IE" dirty="0" smtClean="0"/>
          </a:p>
          <a:p>
            <a:pPr>
              <a:defRPr/>
            </a:pPr>
            <a:endParaRPr lang="en-IE" b="1" dirty="0" smtClean="0"/>
          </a:p>
          <a:p>
            <a:pPr lvl="1">
              <a:buFontTx/>
              <a:buNone/>
              <a:defRPr/>
            </a:pPr>
            <a:endParaRPr lang="en-IE" dirty="0"/>
          </a:p>
        </p:txBody>
      </p:sp>
      <p:pic>
        <p:nvPicPr>
          <p:cNvPr id="1026" name="Picture 2" descr="C:\Documents and Settings\026154\Local Settings\Temporary Internet Files\Content.IE5\LX4CL7TC\MC90039070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03684" y="188640"/>
            <a:ext cx="1860804" cy="14593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IE" b="1" dirty="0" smtClean="0"/>
              <a:t>14. The “Brainstorming” Key</a:t>
            </a:r>
          </a:p>
          <a:p>
            <a:pPr lvl="1">
              <a:defRPr/>
            </a:pPr>
            <a:r>
              <a:rPr lang="en-IE" b="1" dirty="0" smtClean="0"/>
              <a:t>State the problem and brainstorm as many possible alternative solutions as possible</a:t>
            </a:r>
          </a:p>
          <a:p>
            <a:pPr lvl="1">
              <a:defRPr/>
            </a:pPr>
            <a:r>
              <a:rPr lang="en-IE" dirty="0" smtClean="0"/>
              <a:t>e.g. Encouraging people to read books</a:t>
            </a:r>
            <a:endParaRPr lang="en-IE" u="sng" dirty="0" smtClean="0"/>
          </a:p>
          <a:p>
            <a:pPr marL="1371600" lvl="2" indent="-457200">
              <a:defRPr/>
            </a:pPr>
            <a:r>
              <a:rPr lang="en-IE" dirty="0" smtClean="0"/>
              <a:t>Government bans TV one day a week</a:t>
            </a:r>
          </a:p>
          <a:p>
            <a:pPr marL="1371600" lvl="2" indent="-457200">
              <a:defRPr/>
            </a:pPr>
            <a:r>
              <a:rPr lang="en-IE" dirty="0" smtClean="0"/>
              <a:t>Pay people to read </a:t>
            </a:r>
          </a:p>
          <a:p>
            <a:pPr marL="1371600" lvl="2" indent="-457200">
              <a:defRPr/>
            </a:pPr>
            <a:r>
              <a:rPr lang="en-IE" dirty="0" smtClean="0"/>
              <a:t>Make books very cheap</a:t>
            </a:r>
          </a:p>
          <a:p>
            <a:pPr marL="1371600" lvl="2" indent="-457200">
              <a:defRPr/>
            </a:pPr>
            <a:r>
              <a:rPr lang="en-IE" dirty="0" smtClean="0"/>
              <a:t>Hide a golden ticket in one book</a:t>
            </a:r>
          </a:p>
          <a:p>
            <a:pPr marL="1371600" lvl="2" indent="-457200">
              <a:defRPr/>
            </a:pPr>
            <a:r>
              <a:rPr lang="en-IE" dirty="0" smtClean="0"/>
              <a:t>Free download of eBooks once a month</a:t>
            </a:r>
          </a:p>
          <a:p>
            <a:pPr>
              <a:defRPr/>
            </a:pPr>
            <a:endParaRPr lang="en-IE" b="1" dirty="0" smtClean="0"/>
          </a:p>
          <a:p>
            <a:pPr lvl="1">
              <a:buFontTx/>
              <a:buNone/>
              <a:defRPr/>
            </a:pPr>
            <a:endParaRPr lang="en-IE" dirty="0"/>
          </a:p>
        </p:txBody>
      </p:sp>
      <p:pic>
        <p:nvPicPr>
          <p:cNvPr id="1026" name="Picture 2" descr="C:\Documents and Settings\026154\Local Settings\Temporary Internet Files\Content.IE5\LX4CL7TC\MC90039070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03684" y="188640"/>
            <a:ext cx="1860804" cy="14593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IE" b="1" dirty="0" smtClean="0"/>
              <a:t>15. The “Inventions” Key</a:t>
            </a:r>
          </a:p>
          <a:p>
            <a:pPr lvl="1">
              <a:defRPr/>
            </a:pPr>
            <a:r>
              <a:rPr lang="en-IE" b="1" dirty="0" smtClean="0"/>
              <a:t>Invent sometime new</a:t>
            </a:r>
          </a:p>
          <a:p>
            <a:pPr lvl="1">
              <a:defRPr/>
            </a:pPr>
            <a:r>
              <a:rPr lang="en-IE" dirty="0" smtClean="0"/>
              <a:t>e.g. A new type of Swiss Army Knife</a:t>
            </a:r>
          </a:p>
          <a:p>
            <a:pPr lvl="1">
              <a:defRPr/>
            </a:pPr>
            <a:r>
              <a:rPr lang="en-IE" dirty="0" smtClean="0"/>
              <a:t>A new type of key</a:t>
            </a:r>
          </a:p>
          <a:p>
            <a:pPr lvl="1">
              <a:defRPr/>
            </a:pPr>
            <a:r>
              <a:rPr lang="en-IE" dirty="0" smtClean="0"/>
              <a:t>A new way to light a room</a:t>
            </a:r>
          </a:p>
          <a:p>
            <a:pPr lvl="1">
              <a:defRPr/>
            </a:pPr>
            <a:r>
              <a:rPr lang="en-IE" dirty="0" smtClean="0"/>
              <a:t>A new way to wash dishes</a:t>
            </a:r>
          </a:p>
          <a:p>
            <a:pPr lvl="1">
              <a:defRPr/>
            </a:pPr>
            <a:endParaRPr lang="en-IE" dirty="0" smtClean="0"/>
          </a:p>
          <a:p>
            <a:pPr>
              <a:defRPr/>
            </a:pPr>
            <a:endParaRPr lang="en-IE" b="1" dirty="0" smtClean="0"/>
          </a:p>
          <a:p>
            <a:pPr lvl="1">
              <a:buFontTx/>
              <a:buNone/>
              <a:defRPr/>
            </a:pPr>
            <a:endParaRPr lang="en-IE" dirty="0"/>
          </a:p>
        </p:txBody>
      </p:sp>
      <p:pic>
        <p:nvPicPr>
          <p:cNvPr id="1026" name="Picture 2" descr="C:\Documents and Settings\026154\Local Settings\Temporary Internet Files\Content.IE5\LX4CL7TC\MC90039070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03684" y="188640"/>
            <a:ext cx="1860804" cy="14593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IE" b="1" dirty="0" smtClean="0"/>
              <a:t>16. The “Brick Wall” Key</a:t>
            </a:r>
          </a:p>
          <a:p>
            <a:pPr lvl="1">
              <a:defRPr/>
            </a:pPr>
            <a:r>
              <a:rPr lang="en-IE" b="1" dirty="0" smtClean="0"/>
              <a:t>State something that appears to be indisputable, and dispute it</a:t>
            </a:r>
          </a:p>
          <a:p>
            <a:pPr lvl="1">
              <a:defRPr/>
            </a:pPr>
            <a:r>
              <a:rPr lang="en-IE" dirty="0" smtClean="0"/>
              <a:t>e.g. “What goes up must come down”</a:t>
            </a:r>
          </a:p>
          <a:p>
            <a:pPr lvl="1">
              <a:defRPr/>
            </a:pPr>
            <a:r>
              <a:rPr lang="en-IE" dirty="0" smtClean="0"/>
              <a:t>Not in outer space</a:t>
            </a:r>
          </a:p>
          <a:p>
            <a:pPr lvl="1">
              <a:defRPr/>
            </a:pPr>
            <a:r>
              <a:rPr lang="en-IE" dirty="0" smtClean="0"/>
              <a:t>Not if it gets stuck</a:t>
            </a:r>
          </a:p>
          <a:p>
            <a:pPr lvl="1">
              <a:defRPr/>
            </a:pPr>
            <a:r>
              <a:rPr lang="en-IE" dirty="0" smtClean="0"/>
              <a:t>Not if it’s lighter-than-air</a:t>
            </a:r>
          </a:p>
          <a:p>
            <a:pPr lvl="1">
              <a:defRPr/>
            </a:pPr>
            <a:r>
              <a:rPr lang="en-IE" dirty="0" smtClean="0"/>
              <a:t>Not if it’s taxes</a:t>
            </a:r>
          </a:p>
          <a:p>
            <a:pPr lvl="1">
              <a:defRPr/>
            </a:pPr>
            <a:endParaRPr lang="en-IE" dirty="0" smtClean="0"/>
          </a:p>
          <a:p>
            <a:pPr>
              <a:defRPr/>
            </a:pPr>
            <a:endParaRPr lang="en-IE" b="1" dirty="0" smtClean="0"/>
          </a:p>
          <a:p>
            <a:pPr lvl="1">
              <a:buFontTx/>
              <a:buNone/>
              <a:defRPr/>
            </a:pPr>
            <a:endParaRPr lang="en-IE" dirty="0"/>
          </a:p>
        </p:txBody>
      </p:sp>
      <p:pic>
        <p:nvPicPr>
          <p:cNvPr id="1026" name="Picture 2" descr="C:\Documents and Settings\026154\Local Settings\Temporary Internet Files\Content.IE5\LX4CL7TC\MC90039070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03684" y="188640"/>
            <a:ext cx="1860804" cy="14593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IE" b="1" dirty="0" smtClean="0"/>
              <a:t>17. The “Construction” Key</a:t>
            </a:r>
          </a:p>
          <a:p>
            <a:pPr lvl="1">
              <a:defRPr/>
            </a:pPr>
            <a:r>
              <a:rPr lang="en-IE" b="1" dirty="0" smtClean="0"/>
              <a:t>Build something tangible with some everyday materials</a:t>
            </a:r>
          </a:p>
          <a:p>
            <a:pPr lvl="1">
              <a:defRPr/>
            </a:pPr>
            <a:r>
              <a:rPr lang="en-IE" dirty="0" smtClean="0"/>
              <a:t>e.g. Drinking straws, paper, </a:t>
            </a:r>
            <a:r>
              <a:rPr lang="en-IE" dirty="0" err="1" smtClean="0"/>
              <a:t>Sellotape</a:t>
            </a:r>
            <a:endParaRPr lang="en-IE" dirty="0" smtClean="0"/>
          </a:p>
          <a:p>
            <a:pPr lvl="1">
              <a:defRPr/>
            </a:pPr>
            <a:r>
              <a:rPr lang="en-IE" dirty="0" smtClean="0"/>
              <a:t>Build a container that will allow you to throw an egg out a window and it will land unbroken.</a:t>
            </a:r>
          </a:p>
          <a:p>
            <a:pPr lvl="1">
              <a:defRPr/>
            </a:pPr>
            <a:endParaRPr lang="en-IE" dirty="0" smtClean="0"/>
          </a:p>
          <a:p>
            <a:pPr>
              <a:defRPr/>
            </a:pPr>
            <a:endParaRPr lang="en-IE" b="1" dirty="0" smtClean="0"/>
          </a:p>
          <a:p>
            <a:pPr lvl="1">
              <a:buFontTx/>
              <a:buNone/>
              <a:defRPr/>
            </a:pPr>
            <a:endParaRPr lang="en-IE" dirty="0"/>
          </a:p>
        </p:txBody>
      </p:sp>
      <p:pic>
        <p:nvPicPr>
          <p:cNvPr id="1026" name="Picture 2" descr="C:\Documents and Settings\026154\Local Settings\Temporary Internet Files\Content.IE5\LX4CL7TC\MC90039070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03684" y="188640"/>
            <a:ext cx="1860804" cy="14593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71600"/>
            <a:ext cx="7772400" cy="4572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IE" b="1" dirty="0" smtClean="0"/>
              <a:t>Thinker’s Keys</a:t>
            </a:r>
          </a:p>
          <a:p>
            <a:pPr lvl="1">
              <a:defRPr/>
            </a:pPr>
            <a:r>
              <a:rPr lang="en-IE" dirty="0" smtClean="0"/>
              <a:t>The Thinker’s Keys were developed by Tony Ryan, an Australian learning consultant, as a set of twenty different activities designed to enhance thinking tasks.</a:t>
            </a:r>
          </a:p>
          <a:p>
            <a:pPr lvl="1">
              <a:defRPr/>
            </a:pPr>
            <a:r>
              <a:rPr lang="en-IE" dirty="0" smtClean="0"/>
              <a:t>Each key provides a new perspective or viewpoint to quickly generate new ideas and new directions.</a:t>
            </a:r>
          </a:p>
          <a:p>
            <a:pPr lvl="1">
              <a:buFontTx/>
              <a:buNone/>
              <a:defRPr/>
            </a:pPr>
            <a:endParaRPr lang="en-IE" dirty="0"/>
          </a:p>
        </p:txBody>
      </p:sp>
      <p:pic>
        <p:nvPicPr>
          <p:cNvPr id="5" name="Picture 2" descr="C:\Documents and Settings\026154\Local Settings\Temporary Internet Files\Content.IE5\LX4CL7TC\MC90039070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03684" y="188640"/>
            <a:ext cx="1860804" cy="14593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IE" b="1" dirty="0" smtClean="0"/>
              <a:t>18. The “Forced Relationships” Key</a:t>
            </a:r>
          </a:p>
          <a:p>
            <a:pPr lvl="1">
              <a:defRPr/>
            </a:pPr>
            <a:r>
              <a:rPr lang="en-IE" b="1" dirty="0" smtClean="0"/>
              <a:t>Build something to solve a problem with dissimilar materials</a:t>
            </a:r>
          </a:p>
          <a:p>
            <a:pPr lvl="1">
              <a:defRPr/>
            </a:pPr>
            <a:r>
              <a:rPr lang="en-IE" dirty="0" smtClean="0"/>
              <a:t>e.g. Mobile phone, brush, DVD, lipstick</a:t>
            </a:r>
          </a:p>
          <a:p>
            <a:pPr lvl="1">
              <a:defRPr/>
            </a:pPr>
            <a:r>
              <a:rPr lang="en-IE" dirty="0" smtClean="0"/>
              <a:t>Build a device using the above materials that will work as a fire alarm.</a:t>
            </a:r>
          </a:p>
          <a:p>
            <a:pPr>
              <a:defRPr/>
            </a:pPr>
            <a:endParaRPr lang="en-IE" b="1" dirty="0" smtClean="0"/>
          </a:p>
          <a:p>
            <a:pPr lvl="1">
              <a:buFontTx/>
              <a:buNone/>
              <a:defRPr/>
            </a:pPr>
            <a:endParaRPr lang="en-IE" dirty="0"/>
          </a:p>
        </p:txBody>
      </p:sp>
      <p:pic>
        <p:nvPicPr>
          <p:cNvPr id="1026" name="Picture 2" descr="C:\Documents and Settings\026154\Local Settings\Temporary Internet Files\Content.IE5\LX4CL7TC\MC90039070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03684" y="188640"/>
            <a:ext cx="1860804" cy="14593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IE" b="1" dirty="0" smtClean="0"/>
              <a:t>19. The “Alternative” Key</a:t>
            </a:r>
          </a:p>
          <a:p>
            <a:pPr lvl="1">
              <a:defRPr/>
            </a:pPr>
            <a:r>
              <a:rPr lang="en-IE" b="1" dirty="0" smtClean="0"/>
              <a:t>Do a common task in an unusual way </a:t>
            </a:r>
          </a:p>
          <a:p>
            <a:pPr lvl="1">
              <a:defRPr/>
            </a:pPr>
            <a:r>
              <a:rPr lang="en-IE" dirty="0" smtClean="0"/>
              <a:t>e.g. Work out a few ways to:</a:t>
            </a:r>
          </a:p>
          <a:p>
            <a:pPr lvl="1">
              <a:defRPr/>
            </a:pPr>
            <a:r>
              <a:rPr lang="en-IE" dirty="0" smtClean="0"/>
              <a:t>Brush your teeth with a toothbrush</a:t>
            </a:r>
          </a:p>
          <a:p>
            <a:pPr lvl="1">
              <a:defRPr/>
            </a:pPr>
            <a:r>
              <a:rPr lang="en-IE" dirty="0" smtClean="0"/>
              <a:t>Tell the time without a clock</a:t>
            </a:r>
          </a:p>
          <a:p>
            <a:pPr lvl="1">
              <a:defRPr/>
            </a:pPr>
            <a:r>
              <a:rPr lang="en-IE" dirty="0" smtClean="0"/>
              <a:t>Cut the grass without a lawnmower</a:t>
            </a:r>
          </a:p>
          <a:p>
            <a:pPr lvl="1">
              <a:defRPr/>
            </a:pPr>
            <a:r>
              <a:rPr lang="en-IE" dirty="0" smtClean="0"/>
              <a:t>Light a fire without matches</a:t>
            </a:r>
          </a:p>
          <a:p>
            <a:pPr>
              <a:defRPr/>
            </a:pPr>
            <a:endParaRPr lang="en-IE" b="1" dirty="0" smtClean="0"/>
          </a:p>
          <a:p>
            <a:pPr lvl="1">
              <a:buFontTx/>
              <a:buNone/>
              <a:defRPr/>
            </a:pPr>
            <a:endParaRPr lang="en-IE" dirty="0"/>
          </a:p>
        </p:txBody>
      </p:sp>
      <p:pic>
        <p:nvPicPr>
          <p:cNvPr id="1026" name="Picture 2" descr="C:\Documents and Settings\026154\Local Settings\Temporary Internet Files\Content.IE5\LX4CL7TC\MC90039070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03684" y="188640"/>
            <a:ext cx="1860804" cy="14593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IE" b="1" dirty="0" smtClean="0"/>
              <a:t>20. The “Interpretation” Key</a:t>
            </a:r>
          </a:p>
          <a:p>
            <a:pPr lvl="1">
              <a:defRPr/>
            </a:pPr>
            <a:r>
              <a:rPr lang="en-IE" b="1" dirty="0" smtClean="0"/>
              <a:t>Create an unusual scenario and come up with multiple explanations for it.</a:t>
            </a:r>
          </a:p>
          <a:p>
            <a:pPr lvl="1">
              <a:defRPr/>
            </a:pPr>
            <a:r>
              <a:rPr lang="en-IE" dirty="0" smtClean="0"/>
              <a:t>e.g. The goal posts have been removed from the local pitch. What could have happened? </a:t>
            </a:r>
          </a:p>
          <a:p>
            <a:pPr lvl="1">
              <a:defRPr/>
            </a:pPr>
            <a:r>
              <a:rPr lang="en-IE" dirty="0" smtClean="0"/>
              <a:t>A car backed into a post badly splintering it and for safety sake it had to be removed.</a:t>
            </a:r>
          </a:p>
          <a:p>
            <a:pPr lvl="1">
              <a:defRPr/>
            </a:pPr>
            <a:r>
              <a:rPr lang="en-IE" dirty="0" smtClean="0"/>
              <a:t>The local football team borrowed them</a:t>
            </a:r>
          </a:p>
          <a:p>
            <a:pPr lvl="1">
              <a:defRPr/>
            </a:pPr>
            <a:r>
              <a:rPr lang="en-IE" dirty="0" smtClean="0"/>
              <a:t>A new building is going to be built on the field</a:t>
            </a:r>
          </a:p>
          <a:p>
            <a:pPr>
              <a:defRPr/>
            </a:pPr>
            <a:endParaRPr lang="en-IE" b="1" dirty="0" smtClean="0"/>
          </a:p>
          <a:p>
            <a:pPr lvl="1">
              <a:buFontTx/>
              <a:buNone/>
              <a:defRPr/>
            </a:pPr>
            <a:endParaRPr lang="en-IE" dirty="0"/>
          </a:p>
        </p:txBody>
      </p:sp>
      <p:pic>
        <p:nvPicPr>
          <p:cNvPr id="1026" name="Picture 2" descr="C:\Documents and Settings\026154\Local Settings\Temporary Internet Files\Content.IE5\LX4CL7TC\MC90039070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03684" y="188640"/>
            <a:ext cx="1860804" cy="14593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IE" b="1" dirty="0" smtClean="0"/>
              <a:t>1. The “Reverse” Key</a:t>
            </a:r>
          </a:p>
          <a:p>
            <a:pPr lvl="1">
              <a:defRPr/>
            </a:pPr>
            <a:r>
              <a:rPr lang="en-IE" b="1" dirty="0" smtClean="0"/>
              <a:t>Swap the idea around </a:t>
            </a:r>
          </a:p>
          <a:p>
            <a:pPr lvl="1">
              <a:defRPr/>
            </a:pPr>
            <a:r>
              <a:rPr lang="en-IE" dirty="0" smtClean="0"/>
              <a:t>e.g. What can’t you do instead of what can you do? What have you never seen instead of what have you seen?</a:t>
            </a:r>
            <a:endParaRPr lang="en-IE" b="1" dirty="0" smtClean="0"/>
          </a:p>
          <a:p>
            <a:pPr lvl="1">
              <a:buFontTx/>
              <a:buNone/>
              <a:defRPr/>
            </a:pPr>
            <a:endParaRPr lang="en-IE" dirty="0"/>
          </a:p>
        </p:txBody>
      </p:sp>
      <p:pic>
        <p:nvPicPr>
          <p:cNvPr id="1026" name="Picture 2" descr="C:\Documents and Settings\026154\Local Settings\Temporary Internet Files\Content.IE5\LX4CL7TC\MC90039070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03684" y="188640"/>
            <a:ext cx="1860804" cy="14593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IE" b="1" dirty="0" smtClean="0"/>
              <a:t>2. The “What if” Key</a:t>
            </a:r>
          </a:p>
          <a:p>
            <a:pPr lvl="1">
              <a:defRPr/>
            </a:pPr>
            <a:r>
              <a:rPr lang="en-IE" b="1" dirty="0" smtClean="0"/>
              <a:t>Speculate on new ideas </a:t>
            </a:r>
          </a:p>
          <a:p>
            <a:pPr lvl="1">
              <a:defRPr/>
            </a:pPr>
            <a:r>
              <a:rPr lang="en-IE" dirty="0" smtClean="0"/>
              <a:t>e.g. What if there were eight days of the week instead of seven? What if wheels were square?</a:t>
            </a:r>
          </a:p>
          <a:p>
            <a:pPr>
              <a:defRPr/>
            </a:pPr>
            <a:endParaRPr lang="en-IE" dirty="0" smtClean="0"/>
          </a:p>
          <a:p>
            <a:pPr>
              <a:defRPr/>
            </a:pPr>
            <a:endParaRPr lang="en-IE" b="1" dirty="0" smtClean="0"/>
          </a:p>
          <a:p>
            <a:pPr lvl="1">
              <a:buFontTx/>
              <a:buNone/>
              <a:defRPr/>
            </a:pPr>
            <a:endParaRPr lang="en-IE" dirty="0"/>
          </a:p>
        </p:txBody>
      </p:sp>
      <p:pic>
        <p:nvPicPr>
          <p:cNvPr id="1026" name="Picture 2" descr="C:\Documents and Settings\026154\Local Settings\Temporary Internet Files\Content.IE5\LX4CL7TC\MC90039070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03684" y="188640"/>
            <a:ext cx="1860804" cy="14593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IE" b="1" dirty="0" smtClean="0"/>
              <a:t>3. The “Disadvantages” Key</a:t>
            </a:r>
          </a:p>
          <a:p>
            <a:pPr lvl="1">
              <a:defRPr/>
            </a:pPr>
            <a:r>
              <a:rPr lang="en-IE" b="1" dirty="0" smtClean="0"/>
              <a:t>Look at the shortcomings </a:t>
            </a:r>
          </a:p>
          <a:p>
            <a:pPr lvl="1">
              <a:defRPr/>
            </a:pPr>
            <a:r>
              <a:rPr lang="en-IE" dirty="0" smtClean="0"/>
              <a:t>e.g. What are the disadvantages of a bus, and how could we improve it?</a:t>
            </a:r>
          </a:p>
        </p:txBody>
      </p:sp>
      <p:pic>
        <p:nvPicPr>
          <p:cNvPr id="1026" name="Picture 2" descr="C:\Documents and Settings\026154\Local Settings\Temporary Internet Files\Content.IE5\LX4CL7TC\MC90039070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03684" y="188640"/>
            <a:ext cx="1860804" cy="14593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IE" b="1" dirty="0" smtClean="0"/>
              <a:t>4. The “Combination” Key</a:t>
            </a:r>
          </a:p>
          <a:p>
            <a:pPr lvl="1">
              <a:defRPr/>
            </a:pPr>
            <a:r>
              <a:rPr lang="en-IE" b="1" dirty="0" smtClean="0"/>
              <a:t>Combine two concepts together</a:t>
            </a:r>
          </a:p>
          <a:p>
            <a:pPr lvl="1">
              <a:defRPr/>
            </a:pPr>
            <a:r>
              <a:rPr lang="en-IE" dirty="0" smtClean="0"/>
              <a:t>e.g. What can you come up with from the combination of a chair and a microwave?</a:t>
            </a:r>
          </a:p>
          <a:p>
            <a:pPr>
              <a:defRPr/>
            </a:pPr>
            <a:endParaRPr lang="en-IE" b="1" dirty="0" smtClean="0"/>
          </a:p>
          <a:p>
            <a:pPr lvl="1">
              <a:buFontTx/>
              <a:buNone/>
              <a:defRPr/>
            </a:pPr>
            <a:endParaRPr lang="en-IE" dirty="0"/>
          </a:p>
        </p:txBody>
      </p:sp>
      <p:pic>
        <p:nvPicPr>
          <p:cNvPr id="1026" name="Picture 2" descr="C:\Documents and Settings\026154\Local Settings\Temporary Internet Files\Content.IE5\LX4CL7TC\MC90039070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03684" y="188640"/>
            <a:ext cx="1860804" cy="14593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IE" b="1" dirty="0" smtClean="0"/>
              <a:t>5. The “BAR” Key</a:t>
            </a:r>
          </a:p>
          <a:p>
            <a:pPr lvl="1">
              <a:defRPr/>
            </a:pPr>
            <a:r>
              <a:rPr lang="en-IE" b="1" dirty="0" smtClean="0"/>
              <a:t>Bigger, Add, Replace </a:t>
            </a:r>
          </a:p>
          <a:p>
            <a:pPr lvl="1">
              <a:defRPr/>
            </a:pPr>
            <a:r>
              <a:rPr lang="en-IE" dirty="0" smtClean="0"/>
              <a:t>e.g. What would happen if you were to make a bus (or part of a bus) </a:t>
            </a:r>
            <a:r>
              <a:rPr lang="en-IE" u="sng" dirty="0" smtClean="0"/>
              <a:t>bigger</a:t>
            </a:r>
            <a:r>
              <a:rPr lang="en-IE" dirty="0" smtClean="0"/>
              <a:t>? What could you </a:t>
            </a:r>
            <a:r>
              <a:rPr lang="en-IE" u="sng" dirty="0" smtClean="0"/>
              <a:t>add</a:t>
            </a:r>
            <a:r>
              <a:rPr lang="en-IE" dirty="0" smtClean="0"/>
              <a:t> to a bus to improve it? What part of the bus could you </a:t>
            </a:r>
            <a:r>
              <a:rPr lang="en-IE" u="sng" dirty="0" smtClean="0"/>
              <a:t>replace</a:t>
            </a:r>
            <a:r>
              <a:rPr lang="en-IE" dirty="0" smtClean="0"/>
              <a:t> with something else?</a:t>
            </a:r>
          </a:p>
        </p:txBody>
      </p:sp>
      <p:pic>
        <p:nvPicPr>
          <p:cNvPr id="1026" name="Picture 2" descr="C:\Documents and Settings\026154\Local Settings\Temporary Internet Files\Content.IE5\LX4CL7TC\MC90039070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03684" y="188640"/>
            <a:ext cx="1860804" cy="14593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IE" b="1" dirty="0" smtClean="0"/>
              <a:t>6. The “Alphabet” Key</a:t>
            </a:r>
          </a:p>
          <a:p>
            <a:pPr lvl="1">
              <a:defRPr/>
            </a:pPr>
            <a:r>
              <a:rPr lang="en-IE" b="1" dirty="0" smtClean="0"/>
              <a:t>Create a list of A to Z relevant to the idea</a:t>
            </a:r>
          </a:p>
          <a:p>
            <a:pPr lvl="1">
              <a:defRPr/>
            </a:pPr>
            <a:r>
              <a:rPr lang="en-IE" dirty="0" smtClean="0"/>
              <a:t>e.g. Topic: computers. </a:t>
            </a:r>
          </a:p>
          <a:p>
            <a:pPr lvl="1">
              <a:defRPr/>
            </a:pPr>
            <a:r>
              <a:rPr lang="en-IE" dirty="0" smtClean="0"/>
              <a:t>List: Apple, Bugs, CPU, Database, Electricity, Floppy disks, Gigabytes, Hardware, Input, Java, Keyboard, Language, Megabyte, Network, Operating System, PC, Quantum Computing, RISC, Software, Testing, User Interface, Versions, WWW, XML, Yahoo, Zip </a:t>
            </a:r>
          </a:p>
          <a:p>
            <a:pPr>
              <a:defRPr/>
            </a:pPr>
            <a:endParaRPr lang="en-IE" b="1" dirty="0" smtClean="0"/>
          </a:p>
          <a:p>
            <a:pPr lvl="1">
              <a:buFontTx/>
              <a:buNone/>
              <a:defRPr/>
            </a:pPr>
            <a:endParaRPr lang="en-IE" dirty="0"/>
          </a:p>
        </p:txBody>
      </p:sp>
      <p:pic>
        <p:nvPicPr>
          <p:cNvPr id="1026" name="Picture 2" descr="C:\Documents and Settings\026154\Local Settings\Temporary Internet Files\Content.IE5\LX4CL7TC\MC90039070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03684" y="188640"/>
            <a:ext cx="1860804" cy="14593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IE" b="1" dirty="0" smtClean="0"/>
              <a:t>7. The “Variations” Key</a:t>
            </a:r>
          </a:p>
          <a:p>
            <a:pPr lvl="1">
              <a:defRPr/>
            </a:pPr>
            <a:r>
              <a:rPr lang="en-IE" b="1" dirty="0" smtClean="0"/>
              <a:t>Look at the alternative ways </a:t>
            </a:r>
          </a:p>
          <a:p>
            <a:pPr lvl="1">
              <a:defRPr/>
            </a:pPr>
            <a:r>
              <a:rPr lang="en-IE" dirty="0" smtClean="0"/>
              <a:t>e.g. How many different ways can you think of to tell the time?</a:t>
            </a:r>
          </a:p>
        </p:txBody>
      </p:sp>
      <p:pic>
        <p:nvPicPr>
          <p:cNvPr id="1026" name="Picture 2" descr="C:\Documents and Settings\026154\Local Settings\Temporary Internet Files\Content.IE5\LX4CL7TC\MC90039070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03684" y="188640"/>
            <a:ext cx="1860804" cy="14593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776</TotalTime>
  <Words>1001</Words>
  <Application>Microsoft Office PowerPoint</Application>
  <PresentationFormat>On-screen Show (4:3)</PresentationFormat>
  <Paragraphs>144</Paragraphs>
  <Slides>22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Thinker’s Keys</vt:lpstr>
      <vt:lpstr>Thinking Creatively</vt:lpstr>
      <vt:lpstr>Thinking Creatively</vt:lpstr>
      <vt:lpstr>Thinking Creatively</vt:lpstr>
      <vt:lpstr>Thinking Creatively</vt:lpstr>
      <vt:lpstr>Thinking Creatively</vt:lpstr>
      <vt:lpstr>Thinking Creatively</vt:lpstr>
      <vt:lpstr>Thinking Creatively</vt:lpstr>
      <vt:lpstr>Thinking Creatively</vt:lpstr>
      <vt:lpstr>Thinking Creatively</vt:lpstr>
      <vt:lpstr>Thinking Creatively</vt:lpstr>
      <vt:lpstr>Thinking Creatively</vt:lpstr>
      <vt:lpstr>Thinking Creatively</vt:lpstr>
      <vt:lpstr>Thinking Creatively</vt:lpstr>
      <vt:lpstr>Thinking Creatively</vt:lpstr>
      <vt:lpstr>Thinking Creatively</vt:lpstr>
      <vt:lpstr>Thinking Creatively</vt:lpstr>
      <vt:lpstr>Thinking Creatively</vt:lpstr>
      <vt:lpstr>Thinking Creatively</vt:lpstr>
      <vt:lpstr>Thinking Creatively</vt:lpstr>
      <vt:lpstr>Thinking Creatively</vt:lpstr>
      <vt:lpstr>Thinking Creatively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Universal Design</dc:title>
  <dc:creator>Damian Gordon Staff</dc:creator>
  <cp:lastModifiedBy>Damian Gordon</cp:lastModifiedBy>
  <cp:revision>116</cp:revision>
  <dcterms:created xsi:type="dcterms:W3CDTF">2012-01-26T14:18:16Z</dcterms:created>
  <dcterms:modified xsi:type="dcterms:W3CDTF">2015-03-16T21:27:58Z</dcterms:modified>
</cp:coreProperties>
</file>