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8"/>
  </p:notesMasterIdLst>
  <p:sldIdLst>
    <p:sldId id="395" r:id="rId2"/>
    <p:sldId id="396" r:id="rId3"/>
    <p:sldId id="397" r:id="rId4"/>
    <p:sldId id="398" r:id="rId5"/>
    <p:sldId id="399" r:id="rId6"/>
    <p:sldId id="400" r:id="rId7"/>
    <p:sldId id="401" r:id="rId8"/>
    <p:sldId id="402" r:id="rId9"/>
    <p:sldId id="403" r:id="rId10"/>
    <p:sldId id="404" r:id="rId11"/>
    <p:sldId id="405" r:id="rId12"/>
    <p:sldId id="406" r:id="rId13"/>
    <p:sldId id="407" r:id="rId14"/>
    <p:sldId id="408" r:id="rId15"/>
    <p:sldId id="409" r:id="rId16"/>
    <p:sldId id="410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981" autoAdjust="0"/>
  </p:normalViewPr>
  <p:slideViewPr>
    <p:cSldViewPr>
      <p:cViewPr>
        <p:scale>
          <a:sx n="57" d="100"/>
          <a:sy n="57" d="100"/>
        </p:scale>
        <p:origin x="-171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504E224-59B5-40C0-9BAE-FDA0896DAE63}" type="datetimeFigureOut">
              <a:rPr lang="en-US"/>
              <a:pPr>
                <a:defRPr/>
              </a:pPr>
              <a:t>3/16/2015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5CC507B-DCC4-4991-990A-5389200EC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0258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AE97-5DA4-46E9-B77F-15AC5860547C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1CC9F7-F90D-4F1E-BBB1-766FE46B9BD5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These words are just an inspiration, you don’t have to literally use them, check what associations</a:t>
            </a:r>
            <a:r>
              <a:rPr lang="en-US" baseline="0" dirty="0" smtClean="0"/>
              <a:t> they have and work from there.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1CC9F7-F90D-4F1E-BBB1-766FE46B9BD5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1CC9F7-F90D-4F1E-BBB1-766FE46B9BD5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Since toast pops out of the toaster, we are using</a:t>
            </a:r>
            <a:r>
              <a:rPr lang="en-US" baseline="0" dirty="0" smtClean="0"/>
              <a:t> the word “pop” here.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1CC9F7-F90D-4F1E-BBB1-766FE46B9BD5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1CC9F7-F90D-4F1E-BBB1-766FE46B9BD5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1CC9F7-F90D-4F1E-BBB1-766FE46B9BD5}" type="slidenum">
              <a:rPr lang="en-GB" smtClean="0"/>
              <a:pPr/>
              <a:t>16</a:t>
            </a:fld>
            <a:endParaRPr lang="en-GB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0A2867-748B-4DCE-93F5-266CFBEC48F8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10FE27-1838-488E-9ABA-5474C4CD91B6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10FE27-1838-488E-9ABA-5474C4CD91B6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10FE27-1838-488E-9ABA-5474C4CD91B6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10FE27-1838-488E-9ABA-5474C4CD91B6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10FE27-1838-488E-9ABA-5474C4CD91B6}" type="slidenum">
              <a:rPr lang="en-GB" smtClean="0"/>
              <a:pPr/>
              <a:t>7</a:t>
            </a:fld>
            <a:endParaRPr lang="en-GB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1F2D34-B11B-42A4-9A96-6D4D74CDA6BB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1F2D34-B11B-42A4-9A96-6D4D74CDA6BB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4572000" y="2294384"/>
            <a:ext cx="4176464" cy="990600"/>
          </a:xfrm>
        </p:spPr>
        <p:txBody>
          <a:bodyPr>
            <a:normAutofit fontScale="90000"/>
          </a:bodyPr>
          <a:lstStyle/>
          <a:p>
            <a:r>
              <a:rPr lang="en-IE" dirty="0" smtClean="0"/>
              <a:t>Random Word Technique</a:t>
            </a:r>
            <a:endParaRPr lang="en-US" dirty="0" smtClean="0"/>
          </a:p>
        </p:txBody>
      </p:sp>
      <p:pic>
        <p:nvPicPr>
          <p:cNvPr id="3" name="Picture 2" descr="DIT-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052736"/>
            <a:ext cx="3930352" cy="3930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smtClean="0"/>
              <a:t>Step 4. Discard random word</a:t>
            </a:r>
            <a:endParaRPr lang="en-GB" smtClean="0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2411685" y="2133055"/>
            <a:ext cx="2374900" cy="2160587"/>
          </a:xfrm>
          <a:prstGeom prst="octagon">
            <a:avLst>
              <a:gd name="adj" fmla="val 29287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059385" y="1556792"/>
            <a:ext cx="116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>
                <a:latin typeface="Times New Roman" pitchFamily="18" charset="0"/>
              </a:rPr>
              <a:t>FOCUS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2294" name="Text Box 12"/>
          <p:cNvSpPr txBox="1">
            <a:spLocks noChangeArrowheads="1"/>
          </p:cNvSpPr>
          <p:nvPr/>
        </p:nvSpPr>
        <p:spPr bwMode="auto">
          <a:xfrm>
            <a:off x="6012135" y="2492053"/>
            <a:ext cx="944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i="1">
                <a:latin typeface="Times New Roman" pitchFamily="18" charset="0"/>
              </a:rPr>
              <a:t>eating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2295" name="Text Box 13"/>
          <p:cNvSpPr txBox="1">
            <a:spLocks noChangeArrowheads="1"/>
          </p:cNvSpPr>
          <p:nvPr/>
        </p:nvSpPr>
        <p:spPr bwMode="auto">
          <a:xfrm>
            <a:off x="6012135" y="2780978"/>
            <a:ext cx="1030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i="1">
                <a:latin typeface="Times New Roman" pitchFamily="18" charset="0"/>
              </a:rPr>
              <a:t>toaster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2296" name="Text Box 14"/>
          <p:cNvSpPr txBox="1">
            <a:spLocks noChangeArrowheads="1"/>
          </p:cNvSpPr>
          <p:nvPr/>
        </p:nvSpPr>
        <p:spPr bwMode="auto">
          <a:xfrm>
            <a:off x="6207398" y="3331840"/>
            <a:ext cx="690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i="1">
                <a:latin typeface="Times New Roman" pitchFamily="18" charset="0"/>
              </a:rPr>
              <a:t>chef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2298" name="Line 16"/>
          <p:cNvSpPr>
            <a:spLocks noChangeShapeType="1"/>
          </p:cNvSpPr>
          <p:nvPr/>
        </p:nvSpPr>
        <p:spPr bwMode="auto">
          <a:xfrm>
            <a:off x="5291410" y="2852415"/>
            <a:ext cx="2520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12299" name="Line 17"/>
          <p:cNvSpPr>
            <a:spLocks noChangeShapeType="1"/>
          </p:cNvSpPr>
          <p:nvPr/>
        </p:nvSpPr>
        <p:spPr bwMode="auto">
          <a:xfrm>
            <a:off x="5291410" y="3139753"/>
            <a:ext cx="2520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12300" name="Line 18"/>
          <p:cNvSpPr>
            <a:spLocks noChangeShapeType="1"/>
          </p:cNvSpPr>
          <p:nvPr/>
        </p:nvSpPr>
        <p:spPr bwMode="auto">
          <a:xfrm>
            <a:off x="5291410" y="3428678"/>
            <a:ext cx="2520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12301" name="Line 19"/>
          <p:cNvSpPr>
            <a:spLocks noChangeShapeType="1"/>
          </p:cNvSpPr>
          <p:nvPr/>
        </p:nvSpPr>
        <p:spPr bwMode="auto">
          <a:xfrm>
            <a:off x="5291410" y="3716015"/>
            <a:ext cx="2520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807027" y="2588711"/>
            <a:ext cx="162095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dirty="0" smtClean="0">
                <a:latin typeface="Times New Roman" pitchFamily="18" charset="0"/>
              </a:rPr>
              <a:t>Getting the</a:t>
            </a:r>
          </a:p>
          <a:p>
            <a:pPr eaLnBrk="1" hangingPunct="1"/>
            <a:r>
              <a:rPr lang="en-IE" sz="2400" dirty="0" smtClean="0">
                <a:latin typeface="Times New Roman" pitchFamily="18" charset="0"/>
              </a:rPr>
              <a:t>most out of</a:t>
            </a:r>
          </a:p>
          <a:p>
            <a:pPr eaLnBrk="1" hangingPunct="1"/>
            <a:r>
              <a:rPr lang="en-IE" sz="2400" dirty="0" smtClean="0">
                <a:latin typeface="Times New Roman" pitchFamily="18" charset="0"/>
              </a:rPr>
              <a:t>college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15" name="Text Box 24"/>
          <p:cNvSpPr txBox="1">
            <a:spLocks noChangeArrowheads="1"/>
          </p:cNvSpPr>
          <p:nvPr/>
        </p:nvSpPr>
        <p:spPr bwMode="auto">
          <a:xfrm>
            <a:off x="6268270" y="3039343"/>
            <a:ext cx="6799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i="1" dirty="0" smtClean="0">
                <a:latin typeface="Times New Roman" pitchFamily="18" charset="0"/>
              </a:rPr>
              <a:t>sink</a:t>
            </a:r>
            <a:endParaRPr lang="en-US" sz="2400" i="1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smtClean="0"/>
              <a:t>Step 5. Generate ideas</a:t>
            </a:r>
            <a:endParaRPr lang="en-GB" smtClean="0"/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2413124" y="2133055"/>
            <a:ext cx="2374900" cy="2160587"/>
          </a:xfrm>
          <a:prstGeom prst="octagon">
            <a:avLst>
              <a:gd name="adj" fmla="val 29287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060824" y="1556792"/>
            <a:ext cx="116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>
                <a:latin typeface="Times New Roman" pitchFamily="18" charset="0"/>
              </a:rPr>
              <a:t>FOCUS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 flipV="1">
            <a:off x="4500563" y="1268759"/>
            <a:ext cx="1871637" cy="79203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 flipV="1">
            <a:off x="4932040" y="2564904"/>
            <a:ext cx="144016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4860032" y="3717033"/>
            <a:ext cx="1512168" cy="2160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4500563" y="4366418"/>
            <a:ext cx="1871637" cy="71876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5292725" y="908720"/>
            <a:ext cx="944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i="1" dirty="0">
                <a:latin typeface="Times New Roman" pitchFamily="18" charset="0"/>
              </a:rPr>
              <a:t>eating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5292725" y="1988840"/>
            <a:ext cx="1030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i="1">
                <a:latin typeface="Times New Roman" pitchFamily="18" charset="0"/>
              </a:rPr>
              <a:t>toaster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5487988" y="4313238"/>
            <a:ext cx="690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i="1">
                <a:latin typeface="Times New Roman" pitchFamily="18" charset="0"/>
              </a:rPr>
              <a:t>chef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6516216" y="692696"/>
            <a:ext cx="1873250" cy="10795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6516216" y="2132856"/>
            <a:ext cx="1873250" cy="1008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6516216" y="3501008"/>
            <a:ext cx="1873250" cy="1008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6516216" y="4797202"/>
            <a:ext cx="1873250" cy="10080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2807027" y="2588711"/>
            <a:ext cx="162095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dirty="0" smtClean="0">
                <a:latin typeface="Times New Roman" pitchFamily="18" charset="0"/>
              </a:rPr>
              <a:t>Getting the</a:t>
            </a:r>
          </a:p>
          <a:p>
            <a:pPr eaLnBrk="1" hangingPunct="1"/>
            <a:r>
              <a:rPr lang="en-IE" sz="2400" dirty="0" smtClean="0">
                <a:latin typeface="Times New Roman" pitchFamily="18" charset="0"/>
              </a:rPr>
              <a:t>most out of</a:t>
            </a:r>
          </a:p>
          <a:p>
            <a:pPr eaLnBrk="1" hangingPunct="1"/>
            <a:r>
              <a:rPr lang="en-IE" sz="2400" dirty="0" smtClean="0">
                <a:latin typeface="Times New Roman" pitchFamily="18" charset="0"/>
              </a:rPr>
              <a:t>college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5364088" y="3399383"/>
            <a:ext cx="6799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i="1" dirty="0" smtClean="0">
                <a:latin typeface="Times New Roman" pitchFamily="18" charset="0"/>
              </a:rPr>
              <a:t>sink</a:t>
            </a:r>
            <a:endParaRPr lang="en-US" sz="2400" i="1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smtClean="0"/>
              <a:t>Step 5. Generate ideas</a:t>
            </a:r>
            <a:endParaRPr lang="en-GB" smtClean="0"/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2413124" y="2133055"/>
            <a:ext cx="2374900" cy="2160587"/>
          </a:xfrm>
          <a:prstGeom prst="octagon">
            <a:avLst>
              <a:gd name="adj" fmla="val 29287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060824" y="1556792"/>
            <a:ext cx="116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>
                <a:latin typeface="Times New Roman" pitchFamily="18" charset="0"/>
              </a:rPr>
              <a:t>FOCUS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 flipV="1">
            <a:off x="4500563" y="1268759"/>
            <a:ext cx="1871637" cy="79203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 flipV="1">
            <a:off x="4932040" y="2564904"/>
            <a:ext cx="144016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4860032" y="3717033"/>
            <a:ext cx="1512168" cy="2160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4500563" y="4366418"/>
            <a:ext cx="1871637" cy="71876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5292725" y="908720"/>
            <a:ext cx="944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i="1" dirty="0">
                <a:latin typeface="Times New Roman" pitchFamily="18" charset="0"/>
              </a:rPr>
              <a:t>eating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5292725" y="1988840"/>
            <a:ext cx="1030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i="1">
                <a:latin typeface="Times New Roman" pitchFamily="18" charset="0"/>
              </a:rPr>
              <a:t>toaster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5487988" y="4313238"/>
            <a:ext cx="690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i="1">
                <a:latin typeface="Times New Roman" pitchFamily="18" charset="0"/>
              </a:rPr>
              <a:t>chef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6516216" y="692696"/>
            <a:ext cx="1873250" cy="10795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6516216" y="2132856"/>
            <a:ext cx="1873250" cy="1008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6516216" y="3501008"/>
            <a:ext cx="1873250" cy="1008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6516216" y="4797202"/>
            <a:ext cx="1873250" cy="10080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6516216" y="789533"/>
            <a:ext cx="18181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1600" dirty="0" smtClean="0">
                <a:latin typeface="Times New Roman" pitchFamily="18" charset="0"/>
              </a:rPr>
              <a:t>Eat well – a healthy</a:t>
            </a:r>
          </a:p>
          <a:p>
            <a:pPr eaLnBrk="1" hangingPunct="1"/>
            <a:r>
              <a:rPr lang="en-IE" sz="1600" dirty="0" smtClean="0">
                <a:latin typeface="Times New Roman" pitchFamily="18" charset="0"/>
              </a:rPr>
              <a:t>body is a healthy </a:t>
            </a:r>
          </a:p>
          <a:p>
            <a:pPr eaLnBrk="1" hangingPunct="1"/>
            <a:r>
              <a:rPr lang="en-IE" sz="1600" dirty="0" smtClean="0">
                <a:latin typeface="Times New Roman" pitchFamily="18" charset="0"/>
              </a:rPr>
              <a:t>mind</a:t>
            </a:r>
            <a:endParaRPr lang="en-US" sz="1600" dirty="0">
              <a:latin typeface="Times New Roman" pitchFamily="18" charset="0"/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2807027" y="2588711"/>
            <a:ext cx="162095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dirty="0" smtClean="0">
                <a:latin typeface="Times New Roman" pitchFamily="18" charset="0"/>
              </a:rPr>
              <a:t>Getting the</a:t>
            </a:r>
          </a:p>
          <a:p>
            <a:pPr eaLnBrk="1" hangingPunct="1"/>
            <a:r>
              <a:rPr lang="en-IE" sz="2400" dirty="0" smtClean="0">
                <a:latin typeface="Times New Roman" pitchFamily="18" charset="0"/>
              </a:rPr>
              <a:t>most out of</a:t>
            </a:r>
          </a:p>
          <a:p>
            <a:pPr eaLnBrk="1" hangingPunct="1"/>
            <a:r>
              <a:rPr lang="en-IE" sz="2400" dirty="0" smtClean="0">
                <a:latin typeface="Times New Roman" pitchFamily="18" charset="0"/>
              </a:rPr>
              <a:t>college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20" name="Text Box 24"/>
          <p:cNvSpPr txBox="1">
            <a:spLocks noChangeArrowheads="1"/>
          </p:cNvSpPr>
          <p:nvPr/>
        </p:nvSpPr>
        <p:spPr bwMode="auto">
          <a:xfrm>
            <a:off x="5364088" y="3399383"/>
            <a:ext cx="6799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i="1" dirty="0" smtClean="0">
                <a:latin typeface="Times New Roman" pitchFamily="18" charset="0"/>
              </a:rPr>
              <a:t>sink</a:t>
            </a:r>
            <a:endParaRPr lang="en-US" sz="2400" i="1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smtClean="0"/>
              <a:t>Step 5. Generate ideas</a:t>
            </a:r>
            <a:endParaRPr lang="en-GB" smtClean="0"/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2413124" y="2133055"/>
            <a:ext cx="2374900" cy="2160587"/>
          </a:xfrm>
          <a:prstGeom prst="octagon">
            <a:avLst>
              <a:gd name="adj" fmla="val 29287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060824" y="1556792"/>
            <a:ext cx="116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>
                <a:latin typeface="Times New Roman" pitchFamily="18" charset="0"/>
              </a:rPr>
              <a:t>FOCUS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 flipV="1">
            <a:off x="4500563" y="1268759"/>
            <a:ext cx="1871637" cy="79203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 flipV="1">
            <a:off x="4932040" y="2564904"/>
            <a:ext cx="144016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4860032" y="3717033"/>
            <a:ext cx="1512168" cy="2160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4500563" y="4366418"/>
            <a:ext cx="1871637" cy="71876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5292725" y="908720"/>
            <a:ext cx="944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i="1" dirty="0">
                <a:latin typeface="Times New Roman" pitchFamily="18" charset="0"/>
              </a:rPr>
              <a:t>eating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5292725" y="1988840"/>
            <a:ext cx="1030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i="1">
                <a:latin typeface="Times New Roman" pitchFamily="18" charset="0"/>
              </a:rPr>
              <a:t>toaster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5487988" y="4313238"/>
            <a:ext cx="690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i="1">
                <a:latin typeface="Times New Roman" pitchFamily="18" charset="0"/>
              </a:rPr>
              <a:t>chef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6516216" y="692696"/>
            <a:ext cx="1873250" cy="10795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6516216" y="2132856"/>
            <a:ext cx="1873250" cy="1008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6516216" y="3501008"/>
            <a:ext cx="1873250" cy="1008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6516216" y="4797202"/>
            <a:ext cx="1873250" cy="10080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6516216" y="2175719"/>
            <a:ext cx="177965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1600" dirty="0" smtClean="0">
                <a:latin typeface="Times New Roman" pitchFamily="18" charset="0"/>
              </a:rPr>
              <a:t>Pop into the library</a:t>
            </a:r>
          </a:p>
          <a:p>
            <a:pPr eaLnBrk="1" hangingPunct="1"/>
            <a:r>
              <a:rPr lang="en-IE" sz="1600" dirty="0" smtClean="0">
                <a:latin typeface="Times New Roman" pitchFamily="18" charset="0"/>
              </a:rPr>
              <a:t>and  check out a </a:t>
            </a:r>
          </a:p>
          <a:p>
            <a:pPr eaLnBrk="1" hangingPunct="1"/>
            <a:r>
              <a:rPr lang="en-IE" sz="1600" dirty="0" smtClean="0">
                <a:latin typeface="Times New Roman" pitchFamily="18" charset="0"/>
              </a:rPr>
              <a:t>book</a:t>
            </a:r>
            <a:endParaRPr lang="en-US" sz="1600" dirty="0">
              <a:latin typeface="Times New Roman" pitchFamily="18" charset="0"/>
            </a:endParaRP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2807027" y="2588711"/>
            <a:ext cx="162095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dirty="0" smtClean="0">
                <a:latin typeface="Times New Roman" pitchFamily="18" charset="0"/>
              </a:rPr>
              <a:t>Getting the</a:t>
            </a:r>
          </a:p>
          <a:p>
            <a:pPr eaLnBrk="1" hangingPunct="1"/>
            <a:r>
              <a:rPr lang="en-IE" sz="2400" dirty="0" smtClean="0">
                <a:latin typeface="Times New Roman" pitchFamily="18" charset="0"/>
              </a:rPr>
              <a:t>most out of</a:t>
            </a:r>
          </a:p>
          <a:p>
            <a:pPr eaLnBrk="1" hangingPunct="1"/>
            <a:r>
              <a:rPr lang="en-IE" sz="2400" dirty="0" smtClean="0">
                <a:latin typeface="Times New Roman" pitchFamily="18" charset="0"/>
              </a:rPr>
              <a:t>college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5364088" y="3399383"/>
            <a:ext cx="6799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i="1" dirty="0" smtClean="0">
                <a:latin typeface="Times New Roman" pitchFamily="18" charset="0"/>
              </a:rPr>
              <a:t>sink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22" name="Text Box 18"/>
          <p:cNvSpPr txBox="1">
            <a:spLocks noChangeArrowheads="1"/>
          </p:cNvSpPr>
          <p:nvPr/>
        </p:nvSpPr>
        <p:spPr bwMode="auto">
          <a:xfrm>
            <a:off x="6516216" y="789533"/>
            <a:ext cx="18181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1600" dirty="0" smtClean="0">
                <a:latin typeface="Times New Roman" pitchFamily="18" charset="0"/>
              </a:rPr>
              <a:t>Eat well – a healthy</a:t>
            </a:r>
          </a:p>
          <a:p>
            <a:pPr eaLnBrk="1" hangingPunct="1"/>
            <a:r>
              <a:rPr lang="en-IE" sz="1600" dirty="0" smtClean="0">
                <a:latin typeface="Times New Roman" pitchFamily="18" charset="0"/>
              </a:rPr>
              <a:t>body is a healthy </a:t>
            </a:r>
          </a:p>
          <a:p>
            <a:pPr eaLnBrk="1" hangingPunct="1"/>
            <a:r>
              <a:rPr lang="en-IE" sz="1600" dirty="0" smtClean="0">
                <a:latin typeface="Times New Roman" pitchFamily="18" charset="0"/>
              </a:rPr>
              <a:t>mind</a:t>
            </a:r>
            <a:endParaRPr lang="en-US" sz="1600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smtClean="0"/>
              <a:t>Step 5. Generate ideas</a:t>
            </a:r>
            <a:endParaRPr lang="en-GB" smtClean="0"/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2413124" y="2133055"/>
            <a:ext cx="2374900" cy="2160587"/>
          </a:xfrm>
          <a:prstGeom prst="octagon">
            <a:avLst>
              <a:gd name="adj" fmla="val 29287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060824" y="1556792"/>
            <a:ext cx="116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>
                <a:latin typeface="Times New Roman" pitchFamily="18" charset="0"/>
              </a:rPr>
              <a:t>FOCUS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 flipV="1">
            <a:off x="4500563" y="1268759"/>
            <a:ext cx="1871637" cy="79203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 flipV="1">
            <a:off x="4932040" y="2564904"/>
            <a:ext cx="144016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4860032" y="3717033"/>
            <a:ext cx="1512168" cy="2160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4500563" y="4366418"/>
            <a:ext cx="1871637" cy="71876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5292725" y="908720"/>
            <a:ext cx="944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i="1" dirty="0">
                <a:latin typeface="Times New Roman" pitchFamily="18" charset="0"/>
              </a:rPr>
              <a:t>eating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5292725" y="1988840"/>
            <a:ext cx="1030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i="1">
                <a:latin typeface="Times New Roman" pitchFamily="18" charset="0"/>
              </a:rPr>
              <a:t>toaster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5487988" y="4313238"/>
            <a:ext cx="690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i="1">
                <a:latin typeface="Times New Roman" pitchFamily="18" charset="0"/>
              </a:rPr>
              <a:t>chef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6516216" y="692696"/>
            <a:ext cx="1873250" cy="10795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6516216" y="2132856"/>
            <a:ext cx="1873250" cy="1008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6516216" y="3501008"/>
            <a:ext cx="1873250" cy="1008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6516216" y="4797202"/>
            <a:ext cx="1873250" cy="10080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6516216" y="3429000"/>
            <a:ext cx="184056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1600" dirty="0" smtClean="0">
                <a:latin typeface="Times New Roman" pitchFamily="18" charset="0"/>
              </a:rPr>
              <a:t>Wash away your </a:t>
            </a:r>
          </a:p>
          <a:p>
            <a:pPr eaLnBrk="1" hangingPunct="1"/>
            <a:r>
              <a:rPr lang="en-IE" sz="1600" dirty="0" smtClean="0">
                <a:latin typeface="Times New Roman" pitchFamily="18" charset="0"/>
              </a:rPr>
              <a:t>preconceived ideas</a:t>
            </a:r>
          </a:p>
          <a:p>
            <a:pPr eaLnBrk="1" hangingPunct="1"/>
            <a:r>
              <a:rPr lang="en-IE" sz="1600" dirty="0" smtClean="0">
                <a:latin typeface="Times New Roman" pitchFamily="18" charset="0"/>
              </a:rPr>
              <a:t>and try something </a:t>
            </a:r>
          </a:p>
          <a:p>
            <a:pPr eaLnBrk="1" hangingPunct="1"/>
            <a:r>
              <a:rPr lang="en-IE" sz="1600" dirty="0" smtClean="0">
                <a:latin typeface="Times New Roman" pitchFamily="18" charset="0"/>
              </a:rPr>
              <a:t>new  - museum, etc.</a:t>
            </a:r>
            <a:endParaRPr lang="en-US" sz="1600" dirty="0">
              <a:latin typeface="Times New Roman" pitchFamily="18" charset="0"/>
            </a:endParaRPr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2807027" y="2588711"/>
            <a:ext cx="162095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dirty="0" smtClean="0">
                <a:latin typeface="Times New Roman" pitchFamily="18" charset="0"/>
              </a:rPr>
              <a:t>Getting the</a:t>
            </a:r>
          </a:p>
          <a:p>
            <a:pPr eaLnBrk="1" hangingPunct="1"/>
            <a:r>
              <a:rPr lang="en-IE" sz="2400" dirty="0" smtClean="0">
                <a:latin typeface="Times New Roman" pitchFamily="18" charset="0"/>
              </a:rPr>
              <a:t>most out of</a:t>
            </a:r>
          </a:p>
          <a:p>
            <a:pPr eaLnBrk="1" hangingPunct="1"/>
            <a:r>
              <a:rPr lang="en-IE" sz="2400" dirty="0" smtClean="0">
                <a:latin typeface="Times New Roman" pitchFamily="18" charset="0"/>
              </a:rPr>
              <a:t>college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5364088" y="3399383"/>
            <a:ext cx="6799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i="1" dirty="0" smtClean="0">
                <a:latin typeface="Times New Roman" pitchFamily="18" charset="0"/>
              </a:rPr>
              <a:t>sink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6516216" y="789533"/>
            <a:ext cx="18181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1600" dirty="0" smtClean="0">
                <a:latin typeface="Times New Roman" pitchFamily="18" charset="0"/>
              </a:rPr>
              <a:t>Eat well – a healthy</a:t>
            </a:r>
          </a:p>
          <a:p>
            <a:pPr eaLnBrk="1" hangingPunct="1"/>
            <a:r>
              <a:rPr lang="en-IE" sz="1600" dirty="0" smtClean="0">
                <a:latin typeface="Times New Roman" pitchFamily="18" charset="0"/>
              </a:rPr>
              <a:t>body is a healthy </a:t>
            </a:r>
          </a:p>
          <a:p>
            <a:pPr eaLnBrk="1" hangingPunct="1"/>
            <a:r>
              <a:rPr lang="en-IE" sz="1600" dirty="0" smtClean="0">
                <a:latin typeface="Times New Roman" pitchFamily="18" charset="0"/>
              </a:rPr>
              <a:t>mind</a:t>
            </a:r>
            <a:endParaRPr lang="en-US" sz="1600" dirty="0">
              <a:latin typeface="Times New Roman" pitchFamily="18" charset="0"/>
            </a:endParaRP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6516216" y="2175719"/>
            <a:ext cx="177965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1600" dirty="0" smtClean="0">
                <a:latin typeface="Times New Roman" pitchFamily="18" charset="0"/>
              </a:rPr>
              <a:t>Pop into the library</a:t>
            </a:r>
          </a:p>
          <a:p>
            <a:pPr eaLnBrk="1" hangingPunct="1"/>
            <a:r>
              <a:rPr lang="en-IE" sz="1600" dirty="0" smtClean="0">
                <a:latin typeface="Times New Roman" pitchFamily="18" charset="0"/>
              </a:rPr>
              <a:t>and  check out a </a:t>
            </a:r>
          </a:p>
          <a:p>
            <a:pPr eaLnBrk="1" hangingPunct="1"/>
            <a:r>
              <a:rPr lang="en-IE" sz="1600" dirty="0" smtClean="0">
                <a:latin typeface="Times New Roman" pitchFamily="18" charset="0"/>
              </a:rPr>
              <a:t>book</a:t>
            </a:r>
            <a:endParaRPr lang="en-US" sz="1600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smtClean="0"/>
              <a:t>Step 5. Generate ideas</a:t>
            </a:r>
            <a:endParaRPr lang="en-GB" smtClean="0"/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2413124" y="2133055"/>
            <a:ext cx="2374900" cy="2160587"/>
          </a:xfrm>
          <a:prstGeom prst="octagon">
            <a:avLst>
              <a:gd name="adj" fmla="val 29287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807027" y="2588711"/>
            <a:ext cx="162095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dirty="0" smtClean="0">
                <a:latin typeface="Times New Roman" pitchFamily="18" charset="0"/>
              </a:rPr>
              <a:t>Getting the</a:t>
            </a:r>
          </a:p>
          <a:p>
            <a:pPr eaLnBrk="1" hangingPunct="1"/>
            <a:r>
              <a:rPr lang="en-IE" sz="2400" dirty="0" smtClean="0">
                <a:latin typeface="Times New Roman" pitchFamily="18" charset="0"/>
              </a:rPr>
              <a:t>most out of</a:t>
            </a:r>
          </a:p>
          <a:p>
            <a:pPr eaLnBrk="1" hangingPunct="1"/>
            <a:r>
              <a:rPr lang="en-IE" sz="2400" dirty="0" smtClean="0">
                <a:latin typeface="Times New Roman" pitchFamily="18" charset="0"/>
              </a:rPr>
              <a:t>college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060824" y="1556792"/>
            <a:ext cx="116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>
                <a:latin typeface="Times New Roman" pitchFamily="18" charset="0"/>
              </a:rPr>
              <a:t>FOCUS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 flipV="1">
            <a:off x="4500563" y="1268759"/>
            <a:ext cx="1871637" cy="79203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 flipV="1">
            <a:off x="4932040" y="2564904"/>
            <a:ext cx="144016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4860032" y="3717033"/>
            <a:ext cx="1512168" cy="2160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4500563" y="4366418"/>
            <a:ext cx="1871637" cy="71876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5292725" y="908720"/>
            <a:ext cx="944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i="1" dirty="0">
                <a:latin typeface="Times New Roman" pitchFamily="18" charset="0"/>
              </a:rPr>
              <a:t>eating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5292725" y="1988840"/>
            <a:ext cx="1030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i="1">
                <a:latin typeface="Times New Roman" pitchFamily="18" charset="0"/>
              </a:rPr>
              <a:t>toaster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5487988" y="4313238"/>
            <a:ext cx="690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i="1">
                <a:latin typeface="Times New Roman" pitchFamily="18" charset="0"/>
              </a:rPr>
              <a:t>chef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6516216" y="692696"/>
            <a:ext cx="1873250" cy="10795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6516216" y="2132856"/>
            <a:ext cx="1873250" cy="1008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6516216" y="3501008"/>
            <a:ext cx="1873250" cy="1008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6516216" y="4797202"/>
            <a:ext cx="1873250" cy="10080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6559079" y="4902259"/>
            <a:ext cx="17251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1600" dirty="0" smtClean="0">
                <a:latin typeface="Times New Roman" pitchFamily="18" charset="0"/>
              </a:rPr>
              <a:t>Learn to cook, and</a:t>
            </a:r>
          </a:p>
          <a:p>
            <a:pPr eaLnBrk="1" hangingPunct="1"/>
            <a:r>
              <a:rPr lang="en-US" sz="1600" dirty="0" smtClean="0">
                <a:latin typeface="Times New Roman" pitchFamily="18" charset="0"/>
              </a:rPr>
              <a:t>make a meal for </a:t>
            </a:r>
          </a:p>
          <a:p>
            <a:pPr eaLnBrk="1" hangingPunct="1"/>
            <a:r>
              <a:rPr lang="en-US" sz="1600" dirty="0" smtClean="0">
                <a:latin typeface="Times New Roman" pitchFamily="18" charset="0"/>
              </a:rPr>
              <a:t>some classmates</a:t>
            </a:r>
            <a:endParaRPr lang="en-IE" sz="1600" dirty="0">
              <a:latin typeface="Times New Roman" pitchFamily="18" charset="0"/>
            </a:endParaRP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5364088" y="3399383"/>
            <a:ext cx="6799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i="1" dirty="0" smtClean="0">
                <a:latin typeface="Times New Roman" pitchFamily="18" charset="0"/>
              </a:rPr>
              <a:t>sink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23" name="Text Box 18"/>
          <p:cNvSpPr txBox="1">
            <a:spLocks noChangeArrowheads="1"/>
          </p:cNvSpPr>
          <p:nvPr/>
        </p:nvSpPr>
        <p:spPr bwMode="auto">
          <a:xfrm>
            <a:off x="6516216" y="789533"/>
            <a:ext cx="18181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1600" dirty="0" smtClean="0">
                <a:latin typeface="Times New Roman" pitchFamily="18" charset="0"/>
              </a:rPr>
              <a:t>Eat well – a healthy</a:t>
            </a:r>
          </a:p>
          <a:p>
            <a:pPr eaLnBrk="1" hangingPunct="1"/>
            <a:r>
              <a:rPr lang="en-IE" sz="1600" dirty="0" smtClean="0">
                <a:latin typeface="Times New Roman" pitchFamily="18" charset="0"/>
              </a:rPr>
              <a:t>body is a healthy </a:t>
            </a:r>
          </a:p>
          <a:p>
            <a:pPr eaLnBrk="1" hangingPunct="1"/>
            <a:r>
              <a:rPr lang="en-IE" sz="1600" dirty="0" smtClean="0">
                <a:latin typeface="Times New Roman" pitchFamily="18" charset="0"/>
              </a:rPr>
              <a:t>mind</a:t>
            </a:r>
            <a:endParaRPr lang="en-US" sz="1600" dirty="0">
              <a:latin typeface="Times New Roman" pitchFamily="18" charset="0"/>
            </a:endParaRP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6516216" y="2175719"/>
            <a:ext cx="177965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1600" dirty="0" smtClean="0">
                <a:latin typeface="Times New Roman" pitchFamily="18" charset="0"/>
              </a:rPr>
              <a:t>Pop into the library</a:t>
            </a:r>
          </a:p>
          <a:p>
            <a:pPr eaLnBrk="1" hangingPunct="1"/>
            <a:r>
              <a:rPr lang="en-IE" sz="1600" dirty="0" smtClean="0">
                <a:latin typeface="Times New Roman" pitchFamily="18" charset="0"/>
              </a:rPr>
              <a:t>and  check out a </a:t>
            </a:r>
          </a:p>
          <a:p>
            <a:pPr eaLnBrk="1" hangingPunct="1"/>
            <a:r>
              <a:rPr lang="en-IE" sz="1600" dirty="0" smtClean="0">
                <a:latin typeface="Times New Roman" pitchFamily="18" charset="0"/>
              </a:rPr>
              <a:t>book</a:t>
            </a:r>
            <a:endParaRPr lang="en-US" sz="1600" dirty="0">
              <a:latin typeface="Times New Roman" pitchFamily="18" charset="0"/>
            </a:endParaRPr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6516216" y="3429000"/>
            <a:ext cx="184056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1600" dirty="0" smtClean="0">
                <a:latin typeface="Times New Roman" pitchFamily="18" charset="0"/>
              </a:rPr>
              <a:t>Wash away your </a:t>
            </a:r>
          </a:p>
          <a:p>
            <a:pPr eaLnBrk="1" hangingPunct="1"/>
            <a:r>
              <a:rPr lang="en-IE" sz="1600" dirty="0" smtClean="0">
                <a:latin typeface="Times New Roman" pitchFamily="18" charset="0"/>
              </a:rPr>
              <a:t>preconceived ideas</a:t>
            </a:r>
          </a:p>
          <a:p>
            <a:pPr eaLnBrk="1" hangingPunct="1"/>
            <a:r>
              <a:rPr lang="en-IE" sz="1600" dirty="0" smtClean="0">
                <a:latin typeface="Times New Roman" pitchFamily="18" charset="0"/>
              </a:rPr>
              <a:t>and try something </a:t>
            </a:r>
          </a:p>
          <a:p>
            <a:pPr eaLnBrk="1" hangingPunct="1"/>
            <a:r>
              <a:rPr lang="en-IE" sz="1600" dirty="0" smtClean="0">
                <a:latin typeface="Times New Roman" pitchFamily="18" charset="0"/>
              </a:rPr>
              <a:t>new  - museum, etc.</a:t>
            </a:r>
            <a:endParaRPr lang="en-US" sz="1600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dirty="0" smtClean="0"/>
              <a:t>Over to you...</a:t>
            </a:r>
            <a:endParaRPr lang="en-GB" dirty="0" smtClean="0"/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2413124" y="2133055"/>
            <a:ext cx="2374900" cy="2160587"/>
          </a:xfrm>
          <a:prstGeom prst="octagon">
            <a:avLst>
              <a:gd name="adj" fmla="val 29287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3060824" y="1556792"/>
            <a:ext cx="116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>
                <a:latin typeface="Times New Roman" pitchFamily="18" charset="0"/>
              </a:rPr>
              <a:t>FOCUS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 flipV="1">
            <a:off x="4500563" y="1268759"/>
            <a:ext cx="1871637" cy="79203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 flipV="1">
            <a:off x="4932040" y="2564904"/>
            <a:ext cx="1440160" cy="1440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4860032" y="3717033"/>
            <a:ext cx="1512168" cy="21602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4500563" y="4366418"/>
            <a:ext cx="1871637" cy="71876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IE"/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6516216" y="692696"/>
            <a:ext cx="1873250" cy="10795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6516216" y="2132856"/>
            <a:ext cx="1873250" cy="1008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6516216" y="3501008"/>
            <a:ext cx="1873250" cy="10080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6516216" y="4797202"/>
            <a:ext cx="1873250" cy="10080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20" name="AutoShape 6"/>
          <p:cNvSpPr>
            <a:spLocks noChangeArrowheads="1"/>
          </p:cNvSpPr>
          <p:nvPr/>
        </p:nvSpPr>
        <p:spPr bwMode="auto">
          <a:xfrm>
            <a:off x="2483198" y="5588000"/>
            <a:ext cx="2376487" cy="936625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21" name="AutoShape 8"/>
          <p:cNvSpPr>
            <a:spLocks noChangeArrowheads="1"/>
          </p:cNvSpPr>
          <p:nvPr/>
        </p:nvSpPr>
        <p:spPr bwMode="auto">
          <a:xfrm>
            <a:off x="3346798" y="4868863"/>
            <a:ext cx="504825" cy="358775"/>
          </a:xfrm>
          <a:prstGeom prst="up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2483198" y="5157788"/>
            <a:ext cx="2549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>
                <a:latin typeface="Times New Roman" pitchFamily="18" charset="0"/>
              </a:rPr>
              <a:t>RANDOM WORD</a:t>
            </a: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527925" cy="1412875"/>
          </a:xfrm>
        </p:spPr>
        <p:txBody>
          <a:bodyPr/>
          <a:lstStyle/>
          <a:p>
            <a:pPr eaLnBrk="1" hangingPunct="1"/>
            <a:r>
              <a:rPr lang="en-IE" smtClean="0"/>
              <a:t>Concepts from Random Words </a:t>
            </a:r>
            <a:endParaRPr lang="en-GB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IE" dirty="0" smtClean="0"/>
              <a:t>This technique involves selecting a random stimulus (object, word, picture) and using it to provoke new ideas.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144463"/>
            <a:ext cx="7743825" cy="1412875"/>
          </a:xfrm>
          <a:noFill/>
        </p:spPr>
        <p:txBody>
          <a:bodyPr anchor="ctr"/>
          <a:lstStyle/>
          <a:p>
            <a:pPr eaLnBrk="1" hangingPunct="1"/>
            <a:r>
              <a:rPr lang="en-IE" dirty="0" smtClean="0"/>
              <a:t>Step 1. Decide on Question</a:t>
            </a:r>
            <a:endParaRPr lang="en-GB" dirty="0" smtClean="0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2411760" y="2133055"/>
            <a:ext cx="2374900" cy="2160587"/>
          </a:xfrm>
          <a:prstGeom prst="octagon">
            <a:avLst>
              <a:gd name="adj" fmla="val 29287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059460" y="1556792"/>
            <a:ext cx="116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>
                <a:latin typeface="Times New Roman" pitchFamily="18" charset="0"/>
              </a:rPr>
              <a:t>FOCUS</a:t>
            </a: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144463"/>
            <a:ext cx="7743825" cy="1412875"/>
          </a:xfrm>
          <a:noFill/>
        </p:spPr>
        <p:txBody>
          <a:bodyPr anchor="ctr"/>
          <a:lstStyle/>
          <a:p>
            <a:pPr eaLnBrk="1" hangingPunct="1"/>
            <a:r>
              <a:rPr lang="en-IE" dirty="0" smtClean="0"/>
              <a:t>Step 1. Decide on Question</a:t>
            </a:r>
            <a:endParaRPr lang="en-GB" dirty="0" smtClean="0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2411760" y="2133055"/>
            <a:ext cx="2374900" cy="2160587"/>
          </a:xfrm>
          <a:prstGeom prst="octagon">
            <a:avLst>
              <a:gd name="adj" fmla="val 29287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059460" y="1556792"/>
            <a:ext cx="116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>
                <a:latin typeface="Times New Roman" pitchFamily="18" charset="0"/>
              </a:rPr>
              <a:t>FOCUS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807027" y="2588711"/>
            <a:ext cx="162095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dirty="0" smtClean="0">
                <a:latin typeface="Times New Roman" pitchFamily="18" charset="0"/>
              </a:rPr>
              <a:t>Getting the</a:t>
            </a:r>
          </a:p>
          <a:p>
            <a:pPr eaLnBrk="1" hangingPunct="1"/>
            <a:r>
              <a:rPr lang="en-IE" sz="2400" dirty="0" smtClean="0">
                <a:latin typeface="Times New Roman" pitchFamily="18" charset="0"/>
              </a:rPr>
              <a:t>most out of</a:t>
            </a:r>
          </a:p>
          <a:p>
            <a:pPr eaLnBrk="1" hangingPunct="1"/>
            <a:r>
              <a:rPr lang="en-IE" sz="2400" dirty="0" smtClean="0">
                <a:latin typeface="Times New Roman" pitchFamily="18" charset="0"/>
              </a:rPr>
              <a:t>college</a:t>
            </a:r>
            <a:endParaRPr 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144463"/>
            <a:ext cx="7743825" cy="1412875"/>
          </a:xfrm>
          <a:noFill/>
        </p:spPr>
        <p:txBody>
          <a:bodyPr anchor="ctr"/>
          <a:lstStyle/>
          <a:p>
            <a:pPr eaLnBrk="1" hangingPunct="1"/>
            <a:r>
              <a:rPr lang="en-IE" dirty="0" smtClean="0"/>
              <a:t>Step 2. Pick a random word</a:t>
            </a:r>
            <a:endParaRPr lang="en-GB" dirty="0" smtClean="0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2411760" y="2133055"/>
            <a:ext cx="2374900" cy="2160587"/>
          </a:xfrm>
          <a:prstGeom prst="octagon">
            <a:avLst>
              <a:gd name="adj" fmla="val 29287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059460" y="1556792"/>
            <a:ext cx="116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>
                <a:latin typeface="Times New Roman" pitchFamily="18" charset="0"/>
              </a:rPr>
              <a:t>FOCUS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2483198" y="5588000"/>
            <a:ext cx="2376487" cy="936625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9224" name="AutoShape 8"/>
          <p:cNvSpPr>
            <a:spLocks noChangeArrowheads="1"/>
          </p:cNvSpPr>
          <p:nvPr/>
        </p:nvSpPr>
        <p:spPr bwMode="auto">
          <a:xfrm>
            <a:off x="3346798" y="4868863"/>
            <a:ext cx="504825" cy="358775"/>
          </a:xfrm>
          <a:prstGeom prst="up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483198" y="5157788"/>
            <a:ext cx="2549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>
                <a:latin typeface="Times New Roman" pitchFamily="18" charset="0"/>
              </a:rPr>
              <a:t>RANDOM WORD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807027" y="2588711"/>
            <a:ext cx="162095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dirty="0" smtClean="0">
                <a:latin typeface="Times New Roman" pitchFamily="18" charset="0"/>
              </a:rPr>
              <a:t>Getting the</a:t>
            </a:r>
          </a:p>
          <a:p>
            <a:pPr eaLnBrk="1" hangingPunct="1"/>
            <a:r>
              <a:rPr lang="en-IE" sz="2400" dirty="0" smtClean="0">
                <a:latin typeface="Times New Roman" pitchFamily="18" charset="0"/>
              </a:rPr>
              <a:t>most out of</a:t>
            </a:r>
          </a:p>
          <a:p>
            <a:pPr eaLnBrk="1" hangingPunct="1"/>
            <a:r>
              <a:rPr lang="en-IE" sz="2400" dirty="0" smtClean="0">
                <a:latin typeface="Times New Roman" pitchFamily="18" charset="0"/>
              </a:rPr>
              <a:t>college</a:t>
            </a:r>
            <a:endParaRPr 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144463"/>
            <a:ext cx="7743825" cy="1412875"/>
          </a:xfrm>
          <a:noFill/>
        </p:spPr>
        <p:txBody>
          <a:bodyPr anchor="ctr"/>
          <a:lstStyle/>
          <a:p>
            <a:pPr eaLnBrk="1" hangingPunct="1"/>
            <a:r>
              <a:rPr lang="en-IE" dirty="0" smtClean="0"/>
              <a:t>Step 2. Pick a random word</a:t>
            </a:r>
            <a:endParaRPr lang="en-GB" dirty="0" smtClean="0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2411760" y="2133055"/>
            <a:ext cx="2374900" cy="2160587"/>
          </a:xfrm>
          <a:prstGeom prst="octagon">
            <a:avLst>
              <a:gd name="adj" fmla="val 29287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059460" y="1556792"/>
            <a:ext cx="116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>
                <a:latin typeface="Times New Roman" pitchFamily="18" charset="0"/>
              </a:rPr>
              <a:t>FOCUS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2483198" y="5588000"/>
            <a:ext cx="2376487" cy="936625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3059460" y="5803900"/>
            <a:ext cx="1147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>
                <a:latin typeface="Times New Roman" pitchFamily="18" charset="0"/>
              </a:rPr>
              <a:t>Kitchen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224" name="AutoShape 8"/>
          <p:cNvSpPr>
            <a:spLocks noChangeArrowheads="1"/>
          </p:cNvSpPr>
          <p:nvPr/>
        </p:nvSpPr>
        <p:spPr bwMode="auto">
          <a:xfrm>
            <a:off x="3346798" y="4868863"/>
            <a:ext cx="504825" cy="358775"/>
          </a:xfrm>
          <a:prstGeom prst="up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483198" y="5157788"/>
            <a:ext cx="2549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>
                <a:latin typeface="Times New Roman" pitchFamily="18" charset="0"/>
              </a:rPr>
              <a:t>RANDOM WORD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2807027" y="2588711"/>
            <a:ext cx="162095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dirty="0" smtClean="0">
                <a:latin typeface="Times New Roman" pitchFamily="18" charset="0"/>
              </a:rPr>
              <a:t>Getting the</a:t>
            </a:r>
          </a:p>
          <a:p>
            <a:pPr eaLnBrk="1" hangingPunct="1"/>
            <a:r>
              <a:rPr lang="en-IE" sz="2400" dirty="0" smtClean="0">
                <a:latin typeface="Times New Roman" pitchFamily="18" charset="0"/>
              </a:rPr>
              <a:t>most out of</a:t>
            </a:r>
          </a:p>
          <a:p>
            <a:pPr eaLnBrk="1" hangingPunct="1"/>
            <a:r>
              <a:rPr lang="en-IE" sz="2400" dirty="0" smtClean="0">
                <a:latin typeface="Times New Roman" pitchFamily="18" charset="0"/>
              </a:rPr>
              <a:t>college</a:t>
            </a:r>
            <a:endParaRPr 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144463"/>
            <a:ext cx="7743825" cy="1412875"/>
          </a:xfrm>
          <a:noFill/>
        </p:spPr>
        <p:txBody>
          <a:bodyPr anchor="ctr"/>
          <a:lstStyle/>
          <a:p>
            <a:pPr eaLnBrk="1" hangingPunct="1"/>
            <a:r>
              <a:rPr lang="en-IE" dirty="0" smtClean="0"/>
              <a:t>Step 3. Identify 4 related ideas</a:t>
            </a:r>
            <a:endParaRPr lang="en-GB" dirty="0" smtClean="0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2411760" y="2133055"/>
            <a:ext cx="2374900" cy="2160587"/>
          </a:xfrm>
          <a:prstGeom prst="octagon">
            <a:avLst>
              <a:gd name="adj" fmla="val 29287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3059460" y="1556792"/>
            <a:ext cx="116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>
                <a:latin typeface="Times New Roman" pitchFamily="18" charset="0"/>
              </a:rPr>
              <a:t>FOCUS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2483198" y="5588000"/>
            <a:ext cx="2376487" cy="936625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3059460" y="5803900"/>
            <a:ext cx="1147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>
                <a:latin typeface="Times New Roman" pitchFamily="18" charset="0"/>
              </a:rPr>
              <a:t>Kitchen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224" name="AutoShape 8"/>
          <p:cNvSpPr>
            <a:spLocks noChangeArrowheads="1"/>
          </p:cNvSpPr>
          <p:nvPr/>
        </p:nvSpPr>
        <p:spPr bwMode="auto">
          <a:xfrm>
            <a:off x="3346798" y="4868863"/>
            <a:ext cx="504825" cy="358775"/>
          </a:xfrm>
          <a:prstGeom prst="up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483198" y="5157788"/>
            <a:ext cx="2549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>
                <a:latin typeface="Times New Roman" pitchFamily="18" charset="0"/>
              </a:rPr>
              <a:t>RANDOM WORD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5219973" y="5745460"/>
            <a:ext cx="35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i="1">
                <a:latin typeface="Times New Roman" pitchFamily="18" charset="0"/>
              </a:rPr>
              <a:t>4.</a:t>
            </a:r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5291410" y="5193010"/>
            <a:ext cx="2520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E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5291410" y="5480348"/>
            <a:ext cx="2520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E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5291410" y="5769273"/>
            <a:ext cx="2520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E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5291410" y="6056610"/>
            <a:ext cx="2520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E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5227910" y="5456535"/>
            <a:ext cx="35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i="1">
                <a:latin typeface="Times New Roman" pitchFamily="18" charset="0"/>
              </a:rPr>
              <a:t>3.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5259660" y="5177135"/>
            <a:ext cx="35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i="1">
                <a:latin typeface="Times New Roman" pitchFamily="18" charset="0"/>
              </a:rPr>
              <a:t>2.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5275535" y="4869160"/>
            <a:ext cx="35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i="1">
                <a:latin typeface="Times New Roman" pitchFamily="18" charset="0"/>
              </a:rPr>
              <a:t>1.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2807027" y="2588711"/>
            <a:ext cx="162095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dirty="0" smtClean="0">
                <a:latin typeface="Times New Roman" pitchFamily="18" charset="0"/>
              </a:rPr>
              <a:t>Getting the</a:t>
            </a:r>
          </a:p>
          <a:p>
            <a:pPr eaLnBrk="1" hangingPunct="1"/>
            <a:r>
              <a:rPr lang="en-IE" sz="2400" dirty="0" smtClean="0">
                <a:latin typeface="Times New Roman" pitchFamily="18" charset="0"/>
              </a:rPr>
              <a:t>most out of</a:t>
            </a:r>
          </a:p>
          <a:p>
            <a:pPr eaLnBrk="1" hangingPunct="1"/>
            <a:r>
              <a:rPr lang="en-IE" sz="2400" dirty="0" smtClean="0">
                <a:latin typeface="Times New Roman" pitchFamily="18" charset="0"/>
              </a:rPr>
              <a:t>college</a:t>
            </a:r>
            <a:endParaRPr 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dirty="0" smtClean="0"/>
              <a:t>Step 3. Identify 4 related ideas</a:t>
            </a:r>
            <a:endParaRPr lang="en-GB" dirty="0" smtClean="0"/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2411685" y="2133055"/>
            <a:ext cx="2374900" cy="2160587"/>
          </a:xfrm>
          <a:prstGeom prst="octagon">
            <a:avLst>
              <a:gd name="adj" fmla="val 29287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059385" y="1556792"/>
            <a:ext cx="116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>
                <a:latin typeface="Times New Roman" pitchFamily="18" charset="0"/>
              </a:rPr>
              <a:t>FOCUS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2483123" y="5588000"/>
            <a:ext cx="2376487" cy="936625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059385" y="5803900"/>
            <a:ext cx="1147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>
                <a:latin typeface="Times New Roman" pitchFamily="18" charset="0"/>
              </a:rPr>
              <a:t>Kitchen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272" name="AutoShape 8"/>
          <p:cNvSpPr>
            <a:spLocks noChangeArrowheads="1"/>
          </p:cNvSpPr>
          <p:nvPr/>
        </p:nvSpPr>
        <p:spPr bwMode="auto">
          <a:xfrm>
            <a:off x="3346723" y="4868863"/>
            <a:ext cx="504825" cy="358775"/>
          </a:xfrm>
          <a:prstGeom prst="up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2483123" y="5157788"/>
            <a:ext cx="2549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>
                <a:latin typeface="Times New Roman" pitchFamily="18" charset="0"/>
              </a:rPr>
              <a:t>RANDOM WORD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7125" name="Text Box 21"/>
          <p:cNvSpPr txBox="1">
            <a:spLocks noChangeArrowheads="1"/>
          </p:cNvSpPr>
          <p:nvPr/>
        </p:nvSpPr>
        <p:spPr bwMode="auto">
          <a:xfrm>
            <a:off x="6012135" y="4797152"/>
            <a:ext cx="944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i="1">
                <a:latin typeface="Times New Roman" pitchFamily="18" charset="0"/>
              </a:rPr>
              <a:t>eating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47126" name="Text Box 22"/>
          <p:cNvSpPr txBox="1">
            <a:spLocks noChangeArrowheads="1"/>
          </p:cNvSpPr>
          <p:nvPr/>
        </p:nvSpPr>
        <p:spPr bwMode="auto">
          <a:xfrm>
            <a:off x="6012135" y="5086077"/>
            <a:ext cx="1030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i="1">
                <a:latin typeface="Times New Roman" pitchFamily="18" charset="0"/>
              </a:rPr>
              <a:t>toaster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47127" name="Text Box 23"/>
          <p:cNvSpPr txBox="1">
            <a:spLocks noChangeArrowheads="1"/>
          </p:cNvSpPr>
          <p:nvPr/>
        </p:nvSpPr>
        <p:spPr bwMode="auto">
          <a:xfrm>
            <a:off x="6207398" y="5636939"/>
            <a:ext cx="690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i="1">
                <a:latin typeface="Times New Roman" pitchFamily="18" charset="0"/>
              </a:rPr>
              <a:t>chef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47128" name="Text Box 24"/>
          <p:cNvSpPr txBox="1">
            <a:spLocks noChangeArrowheads="1"/>
          </p:cNvSpPr>
          <p:nvPr/>
        </p:nvSpPr>
        <p:spPr bwMode="auto">
          <a:xfrm>
            <a:off x="6268270" y="5348014"/>
            <a:ext cx="6799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i="1" dirty="0" smtClean="0">
                <a:latin typeface="Times New Roman" pitchFamily="18" charset="0"/>
              </a:rPr>
              <a:t>sink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47129" name="Line 25"/>
          <p:cNvSpPr>
            <a:spLocks noChangeShapeType="1"/>
          </p:cNvSpPr>
          <p:nvPr/>
        </p:nvSpPr>
        <p:spPr bwMode="auto">
          <a:xfrm>
            <a:off x="5291410" y="5157514"/>
            <a:ext cx="2520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E"/>
          </a:p>
        </p:txBody>
      </p:sp>
      <p:sp>
        <p:nvSpPr>
          <p:cNvPr id="47130" name="Line 26"/>
          <p:cNvSpPr>
            <a:spLocks noChangeShapeType="1"/>
          </p:cNvSpPr>
          <p:nvPr/>
        </p:nvSpPr>
        <p:spPr bwMode="auto">
          <a:xfrm>
            <a:off x="5291410" y="5444852"/>
            <a:ext cx="2520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E"/>
          </a:p>
        </p:txBody>
      </p:sp>
      <p:sp>
        <p:nvSpPr>
          <p:cNvPr id="47131" name="Line 27"/>
          <p:cNvSpPr>
            <a:spLocks noChangeShapeType="1"/>
          </p:cNvSpPr>
          <p:nvPr/>
        </p:nvSpPr>
        <p:spPr bwMode="auto">
          <a:xfrm>
            <a:off x="5291410" y="5733777"/>
            <a:ext cx="2520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E"/>
          </a:p>
        </p:txBody>
      </p:sp>
      <p:sp>
        <p:nvSpPr>
          <p:cNvPr id="47132" name="Line 28"/>
          <p:cNvSpPr>
            <a:spLocks noChangeShapeType="1"/>
          </p:cNvSpPr>
          <p:nvPr/>
        </p:nvSpPr>
        <p:spPr bwMode="auto">
          <a:xfrm>
            <a:off x="5291410" y="6021114"/>
            <a:ext cx="2520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E"/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2807027" y="2588711"/>
            <a:ext cx="162095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dirty="0" smtClean="0">
                <a:latin typeface="Times New Roman" pitchFamily="18" charset="0"/>
              </a:rPr>
              <a:t>Getting the</a:t>
            </a:r>
          </a:p>
          <a:p>
            <a:pPr eaLnBrk="1" hangingPunct="1"/>
            <a:r>
              <a:rPr lang="en-IE" sz="2400" dirty="0" smtClean="0">
                <a:latin typeface="Times New Roman" pitchFamily="18" charset="0"/>
              </a:rPr>
              <a:t>most out of</a:t>
            </a:r>
          </a:p>
          <a:p>
            <a:pPr eaLnBrk="1" hangingPunct="1"/>
            <a:r>
              <a:rPr lang="en-IE" sz="2400" dirty="0" smtClean="0">
                <a:latin typeface="Times New Roman" pitchFamily="18" charset="0"/>
              </a:rPr>
              <a:t>college</a:t>
            </a:r>
            <a:endParaRPr lang="en-US" sz="2400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dirty="0" smtClean="0"/>
              <a:t>Step 4. Discard random word</a:t>
            </a:r>
            <a:endParaRPr lang="en-GB" dirty="0" smtClean="0"/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2411685" y="2133055"/>
            <a:ext cx="2374900" cy="2160587"/>
          </a:xfrm>
          <a:prstGeom prst="octagon">
            <a:avLst>
              <a:gd name="adj" fmla="val 29287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059385" y="1556792"/>
            <a:ext cx="116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>
                <a:latin typeface="Times New Roman" pitchFamily="18" charset="0"/>
              </a:rPr>
              <a:t>FOCUS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2483123" y="5588000"/>
            <a:ext cx="2376487" cy="936625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059385" y="5803900"/>
            <a:ext cx="1147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>
                <a:latin typeface="Times New Roman" pitchFamily="18" charset="0"/>
              </a:rPr>
              <a:t>Kitchen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272" name="AutoShape 8"/>
          <p:cNvSpPr>
            <a:spLocks noChangeArrowheads="1"/>
          </p:cNvSpPr>
          <p:nvPr/>
        </p:nvSpPr>
        <p:spPr bwMode="auto">
          <a:xfrm>
            <a:off x="3346723" y="4868863"/>
            <a:ext cx="504825" cy="358775"/>
          </a:xfrm>
          <a:prstGeom prst="up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2483123" y="5157788"/>
            <a:ext cx="2549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>
                <a:latin typeface="Times New Roman" pitchFamily="18" charset="0"/>
              </a:rPr>
              <a:t>RANDOM WORD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7121" name="Line 17"/>
          <p:cNvSpPr>
            <a:spLocks noChangeShapeType="1"/>
          </p:cNvSpPr>
          <p:nvPr/>
        </p:nvSpPr>
        <p:spPr bwMode="auto">
          <a:xfrm flipH="1">
            <a:off x="2484884" y="5013176"/>
            <a:ext cx="1943100" cy="15113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IE"/>
          </a:p>
        </p:txBody>
      </p:sp>
      <p:sp>
        <p:nvSpPr>
          <p:cNvPr id="47122" name="Line 18"/>
          <p:cNvSpPr>
            <a:spLocks noChangeShapeType="1"/>
          </p:cNvSpPr>
          <p:nvPr/>
        </p:nvSpPr>
        <p:spPr bwMode="auto">
          <a:xfrm>
            <a:off x="2915816" y="4869161"/>
            <a:ext cx="1368152" cy="1728191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IE"/>
          </a:p>
        </p:txBody>
      </p:sp>
      <p:sp>
        <p:nvSpPr>
          <p:cNvPr id="47125" name="Text Box 21"/>
          <p:cNvSpPr txBox="1">
            <a:spLocks noChangeArrowheads="1"/>
          </p:cNvSpPr>
          <p:nvPr/>
        </p:nvSpPr>
        <p:spPr bwMode="auto">
          <a:xfrm>
            <a:off x="6012135" y="4797152"/>
            <a:ext cx="944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i="1">
                <a:latin typeface="Times New Roman" pitchFamily="18" charset="0"/>
              </a:rPr>
              <a:t>eating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47126" name="Text Box 22"/>
          <p:cNvSpPr txBox="1">
            <a:spLocks noChangeArrowheads="1"/>
          </p:cNvSpPr>
          <p:nvPr/>
        </p:nvSpPr>
        <p:spPr bwMode="auto">
          <a:xfrm>
            <a:off x="6012135" y="5086077"/>
            <a:ext cx="1030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i="1">
                <a:latin typeface="Times New Roman" pitchFamily="18" charset="0"/>
              </a:rPr>
              <a:t>toaster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47127" name="Text Box 23"/>
          <p:cNvSpPr txBox="1">
            <a:spLocks noChangeArrowheads="1"/>
          </p:cNvSpPr>
          <p:nvPr/>
        </p:nvSpPr>
        <p:spPr bwMode="auto">
          <a:xfrm>
            <a:off x="6207398" y="5636939"/>
            <a:ext cx="690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i="1">
                <a:latin typeface="Times New Roman" pitchFamily="18" charset="0"/>
              </a:rPr>
              <a:t>chef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47129" name="Line 25"/>
          <p:cNvSpPr>
            <a:spLocks noChangeShapeType="1"/>
          </p:cNvSpPr>
          <p:nvPr/>
        </p:nvSpPr>
        <p:spPr bwMode="auto">
          <a:xfrm>
            <a:off x="5291410" y="5157514"/>
            <a:ext cx="2520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E"/>
          </a:p>
        </p:txBody>
      </p:sp>
      <p:sp>
        <p:nvSpPr>
          <p:cNvPr id="47130" name="Line 26"/>
          <p:cNvSpPr>
            <a:spLocks noChangeShapeType="1"/>
          </p:cNvSpPr>
          <p:nvPr/>
        </p:nvSpPr>
        <p:spPr bwMode="auto">
          <a:xfrm>
            <a:off x="5291410" y="5444852"/>
            <a:ext cx="2520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E"/>
          </a:p>
        </p:txBody>
      </p:sp>
      <p:sp>
        <p:nvSpPr>
          <p:cNvPr id="47131" name="Line 27"/>
          <p:cNvSpPr>
            <a:spLocks noChangeShapeType="1"/>
          </p:cNvSpPr>
          <p:nvPr/>
        </p:nvSpPr>
        <p:spPr bwMode="auto">
          <a:xfrm>
            <a:off x="5291410" y="5733777"/>
            <a:ext cx="2520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E"/>
          </a:p>
        </p:txBody>
      </p:sp>
      <p:sp>
        <p:nvSpPr>
          <p:cNvPr id="47132" name="Line 28"/>
          <p:cNvSpPr>
            <a:spLocks noChangeShapeType="1"/>
          </p:cNvSpPr>
          <p:nvPr/>
        </p:nvSpPr>
        <p:spPr bwMode="auto">
          <a:xfrm>
            <a:off x="5291410" y="6021114"/>
            <a:ext cx="25209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E"/>
          </a:p>
        </p:txBody>
      </p:sp>
      <p:sp>
        <p:nvSpPr>
          <p:cNvPr id="47124" name="Rectangle 20"/>
          <p:cNvSpPr>
            <a:spLocks noChangeArrowheads="1"/>
          </p:cNvSpPr>
          <p:nvPr/>
        </p:nvSpPr>
        <p:spPr bwMode="auto">
          <a:xfrm>
            <a:off x="755576" y="4437112"/>
            <a:ext cx="4464967" cy="227687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IE"/>
          </a:p>
        </p:txBody>
      </p: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2807027" y="2588711"/>
            <a:ext cx="162095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dirty="0" smtClean="0">
                <a:latin typeface="Times New Roman" pitchFamily="18" charset="0"/>
              </a:rPr>
              <a:t>Getting the</a:t>
            </a:r>
          </a:p>
          <a:p>
            <a:pPr eaLnBrk="1" hangingPunct="1"/>
            <a:r>
              <a:rPr lang="en-IE" sz="2400" dirty="0" smtClean="0">
                <a:latin typeface="Times New Roman" pitchFamily="18" charset="0"/>
              </a:rPr>
              <a:t>most out of</a:t>
            </a:r>
          </a:p>
          <a:p>
            <a:pPr eaLnBrk="1" hangingPunct="1"/>
            <a:r>
              <a:rPr lang="en-IE" sz="2400" dirty="0" smtClean="0">
                <a:latin typeface="Times New Roman" pitchFamily="18" charset="0"/>
              </a:rPr>
              <a:t>college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6268270" y="5348014"/>
            <a:ext cx="6799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IE" sz="2400" i="1" dirty="0" smtClean="0">
                <a:latin typeface="Times New Roman" pitchFamily="18" charset="0"/>
              </a:rPr>
              <a:t>sink</a:t>
            </a:r>
            <a:endParaRPr lang="en-US" sz="2400" i="1" dirty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7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7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7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7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7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23" dur="2000" fill="hold"/>
                                        <p:tgtEl>
                                          <p:spTgt spid="47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25" dur="2000" fill="hold"/>
                                        <p:tgtEl>
                                          <p:spTgt spid="47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2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29" dur="2000" fill="hold"/>
                                        <p:tgtEl>
                                          <p:spTgt spid="47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31" dur="2000" fill="hold"/>
                                        <p:tgtEl>
                                          <p:spTgt spid="47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33" dur="2000" fill="hold"/>
                                        <p:tgtEl>
                                          <p:spTgt spid="47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35" dur="2000" fill="hold"/>
                                        <p:tgtEl>
                                          <p:spTgt spid="47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37" dur="2000" fill="hold"/>
                                        <p:tgtEl>
                                          <p:spTgt spid="47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21" grpId="0" animBg="1"/>
      <p:bldP spid="47122" grpId="0" animBg="1"/>
      <p:bldP spid="47125" grpId="0"/>
      <p:bldP spid="47126" grpId="0"/>
      <p:bldP spid="47127" grpId="0"/>
      <p:bldP spid="47129" grpId="0" animBg="1"/>
      <p:bldP spid="47130" grpId="0" animBg="1"/>
      <p:bldP spid="47131" grpId="0" animBg="1"/>
      <p:bldP spid="47132" grpId="0" animBg="1"/>
      <p:bldP spid="47124" grpId="0" animBg="1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774</TotalTime>
  <Words>417</Words>
  <Application>Microsoft Office PowerPoint</Application>
  <PresentationFormat>On-screen Show (4:3)</PresentationFormat>
  <Paragraphs>163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Random Word Technique</vt:lpstr>
      <vt:lpstr>Concepts from Random Words </vt:lpstr>
      <vt:lpstr>Step 1. Decide on Question</vt:lpstr>
      <vt:lpstr>Step 1. Decide on Question</vt:lpstr>
      <vt:lpstr>Step 2. Pick a random word</vt:lpstr>
      <vt:lpstr>Step 2. Pick a random word</vt:lpstr>
      <vt:lpstr>Step 3. Identify 4 related ideas</vt:lpstr>
      <vt:lpstr>Step 3. Identify 4 related ideas</vt:lpstr>
      <vt:lpstr>Step 4. Discard random word</vt:lpstr>
      <vt:lpstr>Step 4. Discard random word</vt:lpstr>
      <vt:lpstr>Step 5. Generate ideas</vt:lpstr>
      <vt:lpstr>Step 5. Generate ideas</vt:lpstr>
      <vt:lpstr>Step 5. Generate ideas</vt:lpstr>
      <vt:lpstr>Step 5. Generate ideas</vt:lpstr>
      <vt:lpstr>Step 5. Generate ideas</vt:lpstr>
      <vt:lpstr>Over to you...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Design</dc:title>
  <dc:creator>Damian Gordon Staff</dc:creator>
  <cp:lastModifiedBy>Damian Gordon</cp:lastModifiedBy>
  <cp:revision>110</cp:revision>
  <dcterms:created xsi:type="dcterms:W3CDTF">2012-01-26T14:18:16Z</dcterms:created>
  <dcterms:modified xsi:type="dcterms:W3CDTF">2015-03-16T21:15:05Z</dcterms:modified>
</cp:coreProperties>
</file>