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1"/>
  </p:notesMasterIdLst>
  <p:sldIdLst>
    <p:sldId id="523" r:id="rId2"/>
    <p:sldId id="524" r:id="rId3"/>
    <p:sldId id="525" r:id="rId4"/>
    <p:sldId id="526" r:id="rId5"/>
    <p:sldId id="527" r:id="rId6"/>
    <p:sldId id="528" r:id="rId7"/>
    <p:sldId id="529" r:id="rId8"/>
    <p:sldId id="530" r:id="rId9"/>
    <p:sldId id="53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981" autoAdjust="0"/>
  </p:normalViewPr>
  <p:slideViewPr>
    <p:cSldViewPr>
      <p:cViewPr varScale="1">
        <p:scale>
          <a:sx n="52" d="100"/>
          <a:sy n="52" d="100"/>
        </p:scale>
        <p:origin x="-18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504E224-59B5-40C0-9BAE-FDA0896DAE63}" type="datetimeFigureOut">
              <a:rPr lang="en-US"/>
              <a:pPr>
                <a:defRPr/>
              </a:pPr>
              <a:t>3/16/2015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5CC507B-DCC4-4991-990A-5389200EC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44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4572000" y="2294384"/>
            <a:ext cx="4176464" cy="990600"/>
          </a:xfrm>
        </p:spPr>
        <p:txBody>
          <a:bodyPr/>
          <a:lstStyle/>
          <a:p>
            <a:r>
              <a:rPr lang="en-IE" dirty="0" smtClean="0"/>
              <a:t>PESTLE Analysis</a:t>
            </a:r>
            <a:endParaRPr lang="en-US" dirty="0" smtClean="0"/>
          </a:p>
        </p:txBody>
      </p:sp>
      <p:pic>
        <p:nvPicPr>
          <p:cNvPr id="3" name="Picture 2" descr="DIT-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052736"/>
            <a:ext cx="3930352" cy="3930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71600"/>
            <a:ext cx="7772400" cy="45720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IE" b="1" dirty="0" smtClean="0"/>
              <a:t>PESTLE Analysis</a:t>
            </a:r>
            <a:r>
              <a:rPr lang="en-IE" dirty="0"/>
              <a:t> </a:t>
            </a:r>
            <a:endParaRPr lang="en-IE" dirty="0" smtClean="0"/>
          </a:p>
          <a:p>
            <a:pPr>
              <a:defRPr/>
            </a:pPr>
            <a:r>
              <a:rPr lang="en-IE" dirty="0" smtClean="0"/>
              <a:t>The origins of PESTLE are very elusive, but an embryonic form of it appears in a 1967 book by  Francis J. Aguilar.</a:t>
            </a:r>
          </a:p>
          <a:p>
            <a:pPr>
              <a:defRPr/>
            </a:pPr>
            <a:r>
              <a:rPr lang="en-IE" dirty="0" smtClean="0"/>
              <a:t>PESTLE is a way of looking strategically at some factors that help in the creation of a design.</a:t>
            </a:r>
          </a:p>
          <a:p>
            <a:pPr>
              <a:defRPr/>
            </a:pPr>
            <a:r>
              <a:rPr lang="en-IE" dirty="0" smtClean="0"/>
              <a:t>The name PESTLE is an </a:t>
            </a:r>
            <a:r>
              <a:rPr lang="en-IE" i="1" dirty="0" err="1" smtClean="0"/>
              <a:t>initialism</a:t>
            </a:r>
            <a:r>
              <a:rPr lang="en-IE" dirty="0" smtClean="0"/>
              <a:t> (or </a:t>
            </a:r>
            <a:r>
              <a:rPr lang="en-IE" i="1" dirty="0" smtClean="0"/>
              <a:t>acronym</a:t>
            </a:r>
            <a:r>
              <a:rPr lang="en-IE" dirty="0" smtClean="0"/>
              <a:t>) for the factors to consider, and these supersedes previous conceptualisations such as PEST, PESTE, and SLEPT. </a:t>
            </a:r>
          </a:p>
        </p:txBody>
      </p:sp>
      <p:pic>
        <p:nvPicPr>
          <p:cNvPr id="5" name="Picture 4" descr="pest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188640"/>
            <a:ext cx="1660242" cy="15274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71600"/>
            <a:ext cx="7772400" cy="4572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IE" b="1" dirty="0" smtClean="0"/>
              <a:t>PESTLE</a:t>
            </a:r>
          </a:p>
          <a:p>
            <a:pPr lvl="1">
              <a:defRPr/>
            </a:pPr>
            <a:r>
              <a:rPr lang="en-IE" b="1" dirty="0" smtClean="0"/>
              <a:t>P</a:t>
            </a:r>
            <a:r>
              <a:rPr lang="en-IE" dirty="0" smtClean="0"/>
              <a:t>: Political</a:t>
            </a:r>
          </a:p>
          <a:p>
            <a:pPr lvl="1">
              <a:defRPr/>
            </a:pPr>
            <a:r>
              <a:rPr lang="en-IE" b="1" dirty="0" smtClean="0"/>
              <a:t>E</a:t>
            </a:r>
            <a:r>
              <a:rPr lang="en-IE" dirty="0" smtClean="0"/>
              <a:t>: Economic </a:t>
            </a:r>
          </a:p>
          <a:p>
            <a:pPr lvl="1">
              <a:defRPr/>
            </a:pPr>
            <a:r>
              <a:rPr lang="en-IE" b="1" dirty="0" smtClean="0"/>
              <a:t>S</a:t>
            </a:r>
            <a:r>
              <a:rPr lang="en-IE" dirty="0" smtClean="0"/>
              <a:t>: Social</a:t>
            </a:r>
          </a:p>
          <a:p>
            <a:pPr lvl="1">
              <a:defRPr/>
            </a:pPr>
            <a:r>
              <a:rPr lang="en-IE" b="1" dirty="0" smtClean="0"/>
              <a:t>T</a:t>
            </a:r>
            <a:r>
              <a:rPr lang="en-IE" dirty="0" smtClean="0"/>
              <a:t>: Technology</a:t>
            </a:r>
          </a:p>
          <a:p>
            <a:pPr lvl="1">
              <a:defRPr/>
            </a:pPr>
            <a:r>
              <a:rPr lang="en-IE" b="1" dirty="0" smtClean="0"/>
              <a:t>L</a:t>
            </a:r>
            <a:r>
              <a:rPr lang="en-IE" dirty="0" smtClean="0"/>
              <a:t>: Legal</a:t>
            </a:r>
          </a:p>
          <a:p>
            <a:pPr lvl="1">
              <a:defRPr/>
            </a:pPr>
            <a:r>
              <a:rPr lang="en-IE" b="1" dirty="0" smtClean="0"/>
              <a:t>E</a:t>
            </a:r>
            <a:r>
              <a:rPr lang="en-IE" dirty="0" smtClean="0"/>
              <a:t>: Environment</a:t>
            </a:r>
          </a:p>
          <a:p>
            <a:pPr lvl="1">
              <a:buFontTx/>
              <a:buNone/>
              <a:defRPr/>
            </a:pPr>
            <a:endParaRPr lang="en-IE" dirty="0"/>
          </a:p>
        </p:txBody>
      </p:sp>
      <p:pic>
        <p:nvPicPr>
          <p:cNvPr id="5" name="Picture 4" descr="pest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188640"/>
            <a:ext cx="1660242" cy="15274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71600"/>
            <a:ext cx="7772400" cy="45720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IE" b="1" dirty="0" smtClean="0"/>
              <a:t>P: Political</a:t>
            </a:r>
          </a:p>
          <a:p>
            <a:pPr lvl="1">
              <a:defRPr/>
            </a:pPr>
            <a:r>
              <a:rPr lang="en-IE" b="1" dirty="0" smtClean="0"/>
              <a:t>What political factors are relevant to this design?</a:t>
            </a:r>
          </a:p>
          <a:p>
            <a:pPr lvl="1">
              <a:defRPr/>
            </a:pPr>
            <a:r>
              <a:rPr lang="en-IE" dirty="0" smtClean="0"/>
              <a:t>This can be as general as the political system of the country that the design is destined. </a:t>
            </a:r>
          </a:p>
          <a:p>
            <a:pPr lvl="1">
              <a:defRPr/>
            </a:pPr>
            <a:r>
              <a:rPr lang="en-IE" dirty="0" smtClean="0"/>
              <a:t>More specifically it can be thought of as considering how much government influence and intervention applies to this design.</a:t>
            </a:r>
          </a:p>
          <a:p>
            <a:pPr lvl="1">
              <a:defRPr/>
            </a:pPr>
            <a:r>
              <a:rPr lang="en-IE" dirty="0" smtClean="0"/>
              <a:t>It could consider things such as trade restrictions or labour laws.</a:t>
            </a:r>
          </a:p>
          <a:p>
            <a:pPr lvl="1">
              <a:defRPr/>
            </a:pPr>
            <a:r>
              <a:rPr lang="en-IE" dirty="0" smtClean="0"/>
              <a:t>This can also be used to look at the political factors within an organisation or group undertaking a design – issues wroth considering include the rational fallacy, subjective meanings, and the nature of power within the group.</a:t>
            </a:r>
          </a:p>
          <a:p>
            <a:pPr lvl="1">
              <a:buFontTx/>
              <a:buNone/>
              <a:defRPr/>
            </a:pPr>
            <a:endParaRPr lang="en-IE" dirty="0"/>
          </a:p>
        </p:txBody>
      </p:sp>
      <p:pic>
        <p:nvPicPr>
          <p:cNvPr id="5" name="Picture 4" descr="pest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188640"/>
            <a:ext cx="1660242" cy="15274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71600"/>
            <a:ext cx="7772400" cy="45720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IE" b="1" dirty="0" smtClean="0"/>
              <a:t>E: Economic </a:t>
            </a:r>
          </a:p>
          <a:p>
            <a:pPr lvl="1">
              <a:defRPr/>
            </a:pPr>
            <a:r>
              <a:rPr lang="en-IE" b="1" dirty="0" smtClean="0"/>
              <a:t>What economical factors are relevant to this design?</a:t>
            </a:r>
          </a:p>
          <a:p>
            <a:pPr lvl="1">
              <a:defRPr/>
            </a:pPr>
            <a:r>
              <a:rPr lang="en-IE" dirty="0" smtClean="0"/>
              <a:t>This can be looked at in the general sense of economics, and looking at factors such as inflation, interest rates, etc.</a:t>
            </a:r>
          </a:p>
          <a:p>
            <a:pPr lvl="1">
              <a:defRPr/>
            </a:pPr>
            <a:r>
              <a:rPr lang="en-IE" dirty="0" smtClean="0"/>
              <a:t>It can also look specifically look at costs from the perspective of costs associated with this specific design – how much will the raw materials cost? What other associated costs will there be? How much can the design be sold for?</a:t>
            </a:r>
          </a:p>
          <a:p>
            <a:pPr lvl="1">
              <a:defRPr/>
            </a:pPr>
            <a:r>
              <a:rPr lang="en-IE" dirty="0" smtClean="0"/>
              <a:t>Other money related issues that apply include, such as – do we have enough money to achieve this design? Have we considered more expensive or cheaper approaches to this? etc.</a:t>
            </a:r>
          </a:p>
        </p:txBody>
      </p:sp>
      <p:pic>
        <p:nvPicPr>
          <p:cNvPr id="5" name="Picture 4" descr="pest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188640"/>
            <a:ext cx="1660242" cy="15274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71600"/>
            <a:ext cx="7772400" cy="45720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IE" b="1" dirty="0" smtClean="0"/>
              <a:t>S: Social</a:t>
            </a:r>
          </a:p>
          <a:p>
            <a:pPr lvl="1">
              <a:defRPr/>
            </a:pPr>
            <a:r>
              <a:rPr lang="en-IE" b="1" dirty="0" smtClean="0"/>
              <a:t>What social factors are relevant to this design?</a:t>
            </a:r>
          </a:p>
          <a:p>
            <a:pPr lvl="1">
              <a:defRPr/>
            </a:pPr>
            <a:r>
              <a:rPr lang="en-IE" dirty="0" smtClean="0"/>
              <a:t>This factor can consider things like the cultural issues that can either constrain or enhance a specific design.</a:t>
            </a:r>
          </a:p>
          <a:p>
            <a:pPr lvl="1">
              <a:defRPr/>
            </a:pPr>
            <a:r>
              <a:rPr lang="en-IE" dirty="0" smtClean="0"/>
              <a:t>It can also look at things like language issues, population distributions in countries, average ages of populations, gender balance, and education levels and literacy levels within populations.</a:t>
            </a:r>
          </a:p>
          <a:p>
            <a:pPr lvl="1">
              <a:defRPr/>
            </a:pPr>
            <a:r>
              <a:rPr lang="en-IE" dirty="0" smtClean="0"/>
              <a:t>It is imperative that designs take into account colours, shapes or names that have particular societal resonances within different groups of people. </a:t>
            </a:r>
          </a:p>
          <a:p>
            <a:pPr lvl="1">
              <a:defRPr/>
            </a:pPr>
            <a:r>
              <a:rPr lang="en-IE" dirty="0" smtClean="0"/>
              <a:t>This factor can also allow designers to consider moral issues such as considering do toy guns promote violence or do dolls encourage a stereotypical view of women.</a:t>
            </a:r>
          </a:p>
          <a:p>
            <a:pPr lvl="1">
              <a:defRPr/>
            </a:pPr>
            <a:endParaRPr lang="en-IE" dirty="0" smtClean="0"/>
          </a:p>
          <a:p>
            <a:pPr lvl="1">
              <a:buFontTx/>
              <a:buNone/>
              <a:defRPr/>
            </a:pPr>
            <a:endParaRPr lang="en-IE" dirty="0"/>
          </a:p>
        </p:txBody>
      </p:sp>
      <p:pic>
        <p:nvPicPr>
          <p:cNvPr id="5" name="Picture 4" descr="pest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188640"/>
            <a:ext cx="1660242" cy="15274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71600"/>
            <a:ext cx="7772400" cy="45720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IE" b="1" dirty="0" smtClean="0"/>
              <a:t>T: Technology</a:t>
            </a:r>
          </a:p>
          <a:p>
            <a:pPr lvl="1">
              <a:defRPr/>
            </a:pPr>
            <a:r>
              <a:rPr lang="en-IE" b="1" dirty="0" smtClean="0"/>
              <a:t>What technological factors are relevant to this design?</a:t>
            </a:r>
          </a:p>
          <a:p>
            <a:pPr lvl="1">
              <a:defRPr/>
            </a:pPr>
            <a:r>
              <a:rPr lang="en-IE" dirty="0" smtClean="0"/>
              <a:t>Technology can range from Low-Tech to Medium-Tech to High-Tech and can refer to any tool that helps a person to achieve a task.</a:t>
            </a:r>
          </a:p>
          <a:p>
            <a:pPr lvl="1">
              <a:defRPr/>
            </a:pPr>
            <a:r>
              <a:rPr lang="en-IE" dirty="0" smtClean="0"/>
              <a:t>Are there technological innovations that are worth considering  or investigating, for example, are there materials science innovations or new computer technologies that might be used as part of this design?</a:t>
            </a:r>
          </a:p>
          <a:p>
            <a:pPr lvl="1">
              <a:defRPr/>
            </a:pPr>
            <a:r>
              <a:rPr lang="en-IE" dirty="0" smtClean="0"/>
              <a:t>Is it possible to license the needed technologies from other organisations?</a:t>
            </a:r>
          </a:p>
          <a:p>
            <a:pPr lvl="1">
              <a:defRPr/>
            </a:pPr>
            <a:r>
              <a:rPr lang="en-IE" dirty="0" smtClean="0"/>
              <a:t>Does the technology complement and support the design or is an impediment to the use of the design?</a:t>
            </a:r>
          </a:p>
        </p:txBody>
      </p:sp>
      <p:pic>
        <p:nvPicPr>
          <p:cNvPr id="5" name="Picture 4" descr="pest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188640"/>
            <a:ext cx="1660242" cy="15274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71600"/>
            <a:ext cx="7772400" cy="45720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IE" b="1" dirty="0" smtClean="0"/>
              <a:t>L: Legal</a:t>
            </a:r>
          </a:p>
          <a:p>
            <a:pPr lvl="1">
              <a:defRPr/>
            </a:pPr>
            <a:r>
              <a:rPr lang="en-IE" b="1" dirty="0" smtClean="0"/>
              <a:t>What legal factors are relevant to this design?</a:t>
            </a:r>
          </a:p>
          <a:p>
            <a:pPr lvl="1">
              <a:defRPr/>
            </a:pPr>
            <a:r>
              <a:rPr lang="en-IE" dirty="0" smtClean="0"/>
              <a:t>There are a range of laws that may apply: anti-trust laws, health and safety laws, copyright laws, equality laws, etc.</a:t>
            </a:r>
          </a:p>
          <a:p>
            <a:pPr lvl="1">
              <a:defRPr/>
            </a:pPr>
            <a:r>
              <a:rPr lang="en-IE" dirty="0" smtClean="0"/>
              <a:t>What are issues associated with Intellectual Property rights (registered and unregistered)?</a:t>
            </a:r>
          </a:p>
          <a:p>
            <a:pPr lvl="1">
              <a:defRPr/>
            </a:pPr>
            <a:r>
              <a:rPr lang="en-IE" dirty="0" smtClean="0"/>
              <a:t>What are the potential litigation or arbitration issues?</a:t>
            </a:r>
          </a:p>
          <a:p>
            <a:pPr lvl="1">
              <a:defRPr/>
            </a:pPr>
            <a:r>
              <a:rPr lang="en-IE" dirty="0" smtClean="0"/>
              <a:t>Is it worth contacting the Irish Patents Office?</a:t>
            </a:r>
          </a:p>
          <a:p>
            <a:pPr lvl="1">
              <a:defRPr/>
            </a:pPr>
            <a:r>
              <a:rPr lang="en-IE" dirty="0" smtClean="0"/>
              <a:t>Are there any jurisdictional issues?</a:t>
            </a:r>
          </a:p>
          <a:p>
            <a:pPr lvl="1">
              <a:defRPr/>
            </a:pPr>
            <a:r>
              <a:rPr lang="en-IE" dirty="0" smtClean="0"/>
              <a:t>Do we need to review the notion of Universal Design as defined in Ireland’s 2005 Disability Act, and the 2006 United Nations Convention on the Rights of Persons with Disabilities </a:t>
            </a:r>
          </a:p>
          <a:p>
            <a:pPr lvl="1">
              <a:defRPr/>
            </a:pPr>
            <a:endParaRPr lang="en-IE" dirty="0" smtClean="0"/>
          </a:p>
          <a:p>
            <a:pPr lvl="1">
              <a:buFontTx/>
              <a:buNone/>
              <a:defRPr/>
            </a:pPr>
            <a:endParaRPr lang="en-IE" dirty="0"/>
          </a:p>
        </p:txBody>
      </p:sp>
      <p:pic>
        <p:nvPicPr>
          <p:cNvPr id="5" name="Picture 4" descr="pest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188640"/>
            <a:ext cx="1660242" cy="15274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71600"/>
            <a:ext cx="7772400" cy="45720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IE" b="1" dirty="0" smtClean="0"/>
              <a:t>E: Environment</a:t>
            </a:r>
          </a:p>
          <a:p>
            <a:pPr lvl="1">
              <a:defRPr/>
            </a:pPr>
            <a:r>
              <a:rPr lang="en-IE" b="1" dirty="0" smtClean="0"/>
              <a:t>What environmental factors are relevant to this design?</a:t>
            </a:r>
          </a:p>
          <a:p>
            <a:pPr lvl="1">
              <a:defRPr/>
            </a:pPr>
            <a:r>
              <a:rPr lang="en-IE" dirty="0" smtClean="0"/>
              <a:t>What are the ecological and environmental considerations that must be taken into account? </a:t>
            </a:r>
          </a:p>
          <a:p>
            <a:pPr lvl="1">
              <a:defRPr/>
            </a:pPr>
            <a:r>
              <a:rPr lang="en-IE" dirty="0" smtClean="0"/>
              <a:t> What are the range of environments in which this design will be used, for example, will different environments have variable air quality, variable levels of noise, and variable lighting, </a:t>
            </a:r>
          </a:p>
          <a:p>
            <a:pPr lvl="1">
              <a:defRPr/>
            </a:pPr>
            <a:r>
              <a:rPr lang="en-IE" dirty="0" smtClean="0"/>
              <a:t>What are the recycling issues and is there biodegradable potential for these designs?</a:t>
            </a:r>
          </a:p>
          <a:p>
            <a:pPr lvl="1">
              <a:defRPr/>
            </a:pPr>
            <a:r>
              <a:rPr lang="en-IE" dirty="0" smtClean="0"/>
              <a:t>Will this design be contributing to making Ireland more green and if so will it be possible to market and sell this design as a “green business” </a:t>
            </a:r>
          </a:p>
          <a:p>
            <a:pPr lvl="1">
              <a:defRPr/>
            </a:pPr>
            <a:r>
              <a:rPr lang="en-IE" dirty="0" smtClean="0"/>
              <a:t>Will it be possible to get LEED certification?</a:t>
            </a:r>
          </a:p>
          <a:p>
            <a:pPr lvl="1">
              <a:defRPr/>
            </a:pPr>
            <a:endParaRPr lang="en-IE" dirty="0" smtClean="0"/>
          </a:p>
        </p:txBody>
      </p:sp>
      <p:pic>
        <p:nvPicPr>
          <p:cNvPr id="5" name="Picture 4" descr="pest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188640"/>
            <a:ext cx="1660242" cy="15274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776</TotalTime>
  <Words>773</Words>
  <Application>Microsoft Office PowerPoint</Application>
  <PresentationFormat>On-screen Show (4:3)</PresentationFormat>
  <Paragraphs>67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PESTLE Analysis</vt:lpstr>
      <vt:lpstr>Thinking Creatively</vt:lpstr>
      <vt:lpstr>Thinking Creatively</vt:lpstr>
      <vt:lpstr>Thinking Creatively</vt:lpstr>
      <vt:lpstr>Thinking Creatively</vt:lpstr>
      <vt:lpstr>Thinking Creatively</vt:lpstr>
      <vt:lpstr>Thinking Creatively</vt:lpstr>
      <vt:lpstr>Thinking Creatively</vt:lpstr>
      <vt:lpstr>Thinking Creatively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Design</dc:title>
  <dc:creator>Damian Gordon Staff</dc:creator>
  <cp:lastModifiedBy>Damian Gordon</cp:lastModifiedBy>
  <cp:revision>115</cp:revision>
  <dcterms:created xsi:type="dcterms:W3CDTF">2012-01-26T14:18:16Z</dcterms:created>
  <dcterms:modified xsi:type="dcterms:W3CDTF">2015-03-16T21:26:41Z</dcterms:modified>
</cp:coreProperties>
</file>