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6"/>
  </p:notesMasterIdLst>
  <p:sldIdLst>
    <p:sldId id="445" r:id="rId2"/>
    <p:sldId id="446" r:id="rId3"/>
    <p:sldId id="447" r:id="rId4"/>
    <p:sldId id="448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981" autoAdjust="0"/>
  </p:normalViewPr>
  <p:slideViewPr>
    <p:cSldViewPr>
      <p:cViewPr varScale="1">
        <p:scale>
          <a:sx n="52" d="100"/>
          <a:sy n="52" d="100"/>
        </p:scale>
        <p:origin x="-18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04E224-59B5-40C0-9BAE-FDA0896DAE63}" type="datetimeFigureOut">
              <a:rPr lang="en-US"/>
              <a:pPr>
                <a:defRPr/>
              </a:pPr>
              <a:t>3/16/2015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5CC507B-DCC4-4991-990A-5389200EC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440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F132F52-7B68-45DC-9020-95CD327B9BFB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72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CD01B1-A9F8-4807-80A6-CBDDCA00C79B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72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6CD01B1-A9F8-4807-80A6-CBDDCA00C79B}" type="slidenum">
              <a:rPr lang="en-US">
                <a:ea typeface="ＭＳ Ｐゴシック" pitchFamily="-123" charset="-128"/>
                <a:cs typeface="ＭＳ Ｐゴシック" pitchFamily="-123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ea typeface="ＭＳ Ｐゴシック" pitchFamily="-123" charset="-128"/>
              <a:cs typeface="ＭＳ Ｐゴシック" pitchFamily="-123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F7E7A-FA0F-4251-B34D-03FEED39A8DB}" type="datetimeFigureOut">
              <a:rPr lang="en-IE" smtClean="0"/>
              <a:pPr/>
              <a:t>16/03/2015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0" y="2294384"/>
            <a:ext cx="4032448" cy="990600"/>
          </a:xfrm>
        </p:spPr>
        <p:txBody>
          <a:bodyPr/>
          <a:lstStyle/>
          <a:p>
            <a:r>
              <a:rPr lang="en-IE" dirty="0" smtClean="0"/>
              <a:t>KWL Tables</a:t>
            </a:r>
            <a:endParaRPr lang="en-US" dirty="0" smtClean="0"/>
          </a:p>
        </p:txBody>
      </p:sp>
      <p:pic>
        <p:nvPicPr>
          <p:cNvPr id="3" name="Picture 2" descr="DIT-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052736"/>
            <a:ext cx="3930352" cy="39303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IE" b="1" dirty="0" smtClean="0"/>
          </a:p>
        </p:txBody>
      </p:sp>
      <p:sp>
        <p:nvSpPr>
          <p:cNvPr id="8601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3600" dirty="0" smtClean="0"/>
              <a:t>KWL Tables</a:t>
            </a:r>
            <a:endParaRPr lang="en-IE" dirty="0" smtClean="0"/>
          </a:p>
        </p:txBody>
      </p:sp>
      <p:grpSp>
        <p:nvGrpSpPr>
          <p:cNvPr id="2" name="Group 61"/>
          <p:cNvGrpSpPr/>
          <p:nvPr/>
        </p:nvGrpSpPr>
        <p:grpSpPr>
          <a:xfrm>
            <a:off x="4283968" y="1196752"/>
            <a:ext cx="3816424" cy="4968552"/>
            <a:chOff x="4283968" y="1196752"/>
            <a:chExt cx="3816424" cy="4968552"/>
          </a:xfrm>
        </p:grpSpPr>
        <p:grpSp>
          <p:nvGrpSpPr>
            <p:cNvPr id="3" name="Group 49"/>
            <p:cNvGrpSpPr/>
            <p:nvPr/>
          </p:nvGrpSpPr>
          <p:grpSpPr>
            <a:xfrm>
              <a:off x="4283968" y="1196752"/>
              <a:ext cx="3816424" cy="4968552"/>
              <a:chOff x="4283968" y="1196752"/>
              <a:chExt cx="3816424" cy="4968552"/>
            </a:xfrm>
          </p:grpSpPr>
          <p:sp>
            <p:nvSpPr>
              <p:cNvPr id="42" name="Rectangle 41"/>
              <p:cNvSpPr/>
              <p:nvPr/>
            </p:nvSpPr>
            <p:spPr bwMode="auto">
              <a:xfrm>
                <a:off x="4283968" y="1196752"/>
                <a:ext cx="3816424" cy="4968552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4499992" y="1340768"/>
                <a:ext cx="3456384" cy="504056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IE" sz="2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rPr>
                  <a:t>Topic</a:t>
                </a:r>
                <a:endParaRPr kumimoji="0" lang="en-IE" sz="24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4514506" y="1988840"/>
                <a:ext cx="1143744" cy="504056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IE" sz="2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rPr>
                  <a:t>K</a:t>
                </a:r>
                <a:endParaRPr kumimoji="0" lang="en-IE" sz="2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 bwMode="auto">
              <a:xfrm>
                <a:off x="5660504" y="1988840"/>
                <a:ext cx="1143744" cy="504056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IE" sz="2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rPr>
                  <a:t>W</a:t>
                </a:r>
                <a:endParaRPr kumimoji="0" lang="en-IE" sz="2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 bwMode="auto">
              <a:xfrm>
                <a:off x="6812632" y="1988840"/>
                <a:ext cx="1143744" cy="504056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IE" sz="2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-1" charset="0"/>
                    <a:ea typeface="ＭＳ Ｐゴシック" pitchFamily="-1" charset="-128"/>
                    <a:cs typeface="ＭＳ Ｐゴシック" pitchFamily="-1" charset="-128"/>
                  </a:rPr>
                  <a:t>L</a:t>
                </a:r>
                <a:endParaRPr kumimoji="0" lang="en-IE" sz="2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 bwMode="auto">
              <a:xfrm>
                <a:off x="4514506" y="2492896"/>
                <a:ext cx="1143744" cy="352839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IE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>
                <a:off x="5660504" y="2492896"/>
                <a:ext cx="1143744" cy="352839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IE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 bwMode="auto">
              <a:xfrm>
                <a:off x="6804248" y="2492896"/>
                <a:ext cx="1143744" cy="352839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IE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" charset="0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</p:grpSp>
        <p:cxnSp>
          <p:nvCxnSpPr>
            <p:cNvPr id="14" name="Straight Connector 13"/>
            <p:cNvCxnSpPr/>
            <p:nvPr/>
          </p:nvCxnSpPr>
          <p:spPr bwMode="auto">
            <a:xfrm flipH="1">
              <a:off x="4644008" y="2924944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 flipH="1">
              <a:off x="4644008" y="3140968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H="1">
              <a:off x="4644008" y="3356992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 flipH="1">
              <a:off x="4644008" y="3573016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H="1">
              <a:off x="4644008" y="3789040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4644008" y="4005064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/>
            <p:nvPr/>
          </p:nvCxnSpPr>
          <p:spPr bwMode="auto">
            <a:xfrm flipH="1">
              <a:off x="4644008" y="4221088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 flipH="1">
              <a:off x="4644008" y="4437112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 bwMode="auto">
            <a:xfrm flipH="1">
              <a:off x="4644008" y="4653136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 flipH="1">
              <a:off x="4644008" y="4869160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flipH="1">
              <a:off x="4644008" y="5085184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 flipH="1">
              <a:off x="4644008" y="5301208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 flipH="1">
              <a:off x="4644008" y="5517232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 flipH="1">
              <a:off x="5796136" y="2924944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flipH="1">
              <a:off x="5796136" y="3140968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flipH="1">
              <a:off x="5796136" y="3356992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flipH="1">
              <a:off x="5796136" y="3573016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 flipH="1">
              <a:off x="5796136" y="3789040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 flipH="1">
              <a:off x="5796136" y="4005064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H="1">
              <a:off x="5796136" y="4221088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 bwMode="auto">
            <a:xfrm flipH="1">
              <a:off x="5796136" y="4437112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 bwMode="auto">
            <a:xfrm flipH="1">
              <a:off x="5796136" y="4653136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flipH="1">
              <a:off x="5796136" y="4869160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Straight Connector 36"/>
            <p:cNvCxnSpPr/>
            <p:nvPr/>
          </p:nvCxnSpPr>
          <p:spPr bwMode="auto">
            <a:xfrm flipH="1">
              <a:off x="5796136" y="5085184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H="1">
              <a:off x="5796136" y="5301208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flipH="1">
              <a:off x="5796136" y="5517232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flipH="1">
              <a:off x="6948264" y="2924944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 flipH="1">
              <a:off x="6948264" y="3140968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 flipH="1">
              <a:off x="6948264" y="3356992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 flipH="1">
              <a:off x="6948264" y="3573016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flipH="1">
              <a:off x="6948264" y="3789040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 flipH="1">
              <a:off x="6948264" y="4005064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 flipH="1">
              <a:off x="6948264" y="4221088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flipH="1">
              <a:off x="6948264" y="4437112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 flipH="1">
              <a:off x="6948264" y="4653136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flipH="1">
              <a:off x="6948264" y="4869160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 flipH="1">
              <a:off x="6948264" y="5085184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 flipH="1">
              <a:off x="6948264" y="5301208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flipH="1">
              <a:off x="6948264" y="5517232"/>
              <a:ext cx="864096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IE" b="1" dirty="0" smtClean="0"/>
          </a:p>
        </p:txBody>
      </p:sp>
      <p:sp>
        <p:nvSpPr>
          <p:cNvPr id="9625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800" b="1" dirty="0" smtClean="0"/>
              <a:t>KWL Tables</a:t>
            </a:r>
            <a:endParaRPr lang="en-IE" sz="2400" b="1" dirty="0" smtClean="0"/>
          </a:p>
          <a:p>
            <a:pPr lvl="1"/>
            <a:r>
              <a:rPr lang="en-IE" sz="2400" dirty="0" smtClean="0"/>
              <a:t>These tables are used to aid learning, for individuals and groups.</a:t>
            </a:r>
          </a:p>
          <a:p>
            <a:pPr lvl="1"/>
            <a:endParaRPr lang="en-IE" sz="2400" dirty="0" smtClean="0"/>
          </a:p>
          <a:p>
            <a:pPr lvl="1"/>
            <a:r>
              <a:rPr lang="en-IE" sz="2400" dirty="0" smtClean="0"/>
              <a:t>K: “What do we </a:t>
            </a:r>
            <a:r>
              <a:rPr lang="en-IE" sz="2400" b="1" dirty="0" smtClean="0"/>
              <a:t>K</a:t>
            </a:r>
            <a:r>
              <a:rPr lang="en-IE" sz="2400" dirty="0" smtClean="0"/>
              <a:t>now”</a:t>
            </a:r>
          </a:p>
          <a:p>
            <a:pPr lvl="1"/>
            <a:r>
              <a:rPr lang="en-IE" sz="2400" dirty="0" smtClean="0"/>
              <a:t>W: “What do we </a:t>
            </a:r>
            <a:r>
              <a:rPr lang="en-IE" sz="2400" b="1" dirty="0" smtClean="0"/>
              <a:t>W</a:t>
            </a:r>
            <a:r>
              <a:rPr lang="en-IE" sz="2400" dirty="0" smtClean="0"/>
              <a:t>ant to know”</a:t>
            </a:r>
          </a:p>
          <a:p>
            <a:pPr lvl="1"/>
            <a:r>
              <a:rPr lang="en-IE" sz="2400" dirty="0" smtClean="0"/>
              <a:t>L: “What have we </a:t>
            </a:r>
            <a:r>
              <a:rPr lang="en-IE" sz="2400" b="1" dirty="0" smtClean="0"/>
              <a:t>L</a:t>
            </a:r>
            <a:r>
              <a:rPr lang="en-IE" sz="2400" dirty="0" smtClean="0"/>
              <a:t>earned”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Thinking Creatively</a:t>
            </a:r>
            <a:endParaRPr lang="en-IE" b="1" dirty="0" smtClean="0"/>
          </a:p>
        </p:txBody>
      </p:sp>
      <p:sp>
        <p:nvSpPr>
          <p:cNvPr id="9625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800" b="1" dirty="0" smtClean="0"/>
              <a:t>KWL Tables</a:t>
            </a:r>
            <a:endParaRPr lang="en-IE" sz="2400" b="1" dirty="0" smtClean="0"/>
          </a:p>
          <a:p>
            <a:pPr lvl="1"/>
            <a:r>
              <a:rPr lang="en-IE" sz="2400" dirty="0" smtClean="0"/>
              <a:t>These tables are a comprehension strategy when considering a specific topic.</a:t>
            </a:r>
          </a:p>
          <a:p>
            <a:pPr lvl="2"/>
            <a:r>
              <a:rPr lang="en-IE" dirty="0" smtClean="0"/>
              <a:t>The first column, 'K', is for what you already know about the topic under consideration. </a:t>
            </a:r>
          </a:p>
          <a:p>
            <a:pPr lvl="2"/>
            <a:r>
              <a:rPr lang="en-IE" dirty="0" smtClean="0"/>
              <a:t>The next column, 'W', is for you to list what you want to learn about the topic under consideration. </a:t>
            </a:r>
          </a:p>
          <a:p>
            <a:pPr lvl="2"/>
            <a:r>
              <a:rPr lang="en-IE" dirty="0" smtClean="0"/>
              <a:t>The third column, 'L', is filled out after research on the topic is down and is what  you have learned about the topic.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</TotalTime>
  <Words>139</Words>
  <Application>Microsoft Office PowerPoint</Application>
  <PresentationFormat>On-screen Show (4:3)</PresentationFormat>
  <Paragraphs>24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KWL Tables</vt:lpstr>
      <vt:lpstr>Thinking Creatively</vt:lpstr>
      <vt:lpstr>Thinking Creatively</vt:lpstr>
      <vt:lpstr>Thinking Creatively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Design</dc:title>
  <dc:creator>Damian Gordon Staff</dc:creator>
  <cp:lastModifiedBy>Damian Gordon</cp:lastModifiedBy>
  <cp:revision>111</cp:revision>
  <dcterms:created xsi:type="dcterms:W3CDTF">2012-01-26T14:18:16Z</dcterms:created>
  <dcterms:modified xsi:type="dcterms:W3CDTF">2015-03-16T21:19:16Z</dcterms:modified>
</cp:coreProperties>
</file>