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445" r:id="rId2"/>
    <p:sldId id="446" r:id="rId3"/>
    <p:sldId id="447" r:id="rId4"/>
    <p:sldId id="44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032448" cy="990600"/>
          </a:xfrm>
        </p:spPr>
        <p:txBody>
          <a:bodyPr/>
          <a:lstStyle/>
          <a:p>
            <a:r>
              <a:rPr lang="en-IE" dirty="0" smtClean="0"/>
              <a:t>KWL Tables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KWL Tables</a:t>
            </a:r>
            <a:endParaRPr lang="en-IE" dirty="0" smtClean="0"/>
          </a:p>
        </p:txBody>
      </p:sp>
      <p:grpSp>
        <p:nvGrpSpPr>
          <p:cNvPr id="2" name="Group 61"/>
          <p:cNvGrpSpPr/>
          <p:nvPr/>
        </p:nvGrpSpPr>
        <p:grpSpPr>
          <a:xfrm>
            <a:off x="4283968" y="1196752"/>
            <a:ext cx="3816424" cy="4968552"/>
            <a:chOff x="4283968" y="1196752"/>
            <a:chExt cx="3816424" cy="4968552"/>
          </a:xfrm>
        </p:grpSpPr>
        <p:grpSp>
          <p:nvGrpSpPr>
            <p:cNvPr id="3" name="Group 49"/>
            <p:cNvGrpSpPr/>
            <p:nvPr/>
          </p:nvGrpSpPr>
          <p:grpSpPr>
            <a:xfrm>
              <a:off x="4283968" y="1196752"/>
              <a:ext cx="3816424" cy="4968552"/>
              <a:chOff x="4283968" y="1196752"/>
              <a:chExt cx="3816424" cy="4968552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4283968" y="1196752"/>
                <a:ext cx="3816424" cy="49685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499992" y="1340768"/>
                <a:ext cx="3456384" cy="50405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Topic</a:t>
                </a: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4514506" y="1988840"/>
                <a:ext cx="1143744" cy="50405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K</a:t>
                </a:r>
                <a:endParaRPr kumimoji="0" lang="en-I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5660504" y="1988840"/>
                <a:ext cx="1143744" cy="504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W</a:t>
                </a:r>
                <a:endParaRPr kumimoji="0" lang="en-I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6812632" y="1988840"/>
                <a:ext cx="1143744" cy="5040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</a:t>
                </a:r>
                <a:endParaRPr kumimoji="0" lang="en-I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4514506" y="2492896"/>
                <a:ext cx="1143744" cy="35283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5660504" y="2492896"/>
                <a:ext cx="1143744" cy="35283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804248" y="2492896"/>
                <a:ext cx="1143744" cy="35283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 bwMode="auto">
            <a:xfrm flipH="1">
              <a:off x="4644008" y="292494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4644008" y="314096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4644008" y="335699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4644008" y="35730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644008" y="378904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644008" y="400506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4644008" y="422108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4644008" y="443711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644008" y="465313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4644008" y="486916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4644008" y="508518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4644008" y="530120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4644008" y="551723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5796136" y="292494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5796136" y="314096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5796136" y="335699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5796136" y="35730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5796136" y="378904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>
              <a:off x="5796136" y="400506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5796136" y="422108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5796136" y="443711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5796136" y="465313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5796136" y="486916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5796136" y="508518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5796136" y="530120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5796136" y="551723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6948264" y="292494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6948264" y="314096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H="1">
              <a:off x="6948264" y="335699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flipH="1">
              <a:off x="6948264" y="35730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flipH="1">
              <a:off x="6948264" y="378904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>
              <a:off x="6948264" y="400506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6948264" y="422108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6948264" y="443711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H="1">
              <a:off x="6948264" y="465313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6948264" y="4869160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6948264" y="5085184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6948264" y="5301208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>
              <a:off x="6948264" y="5517232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b="1" dirty="0" smtClean="0"/>
              <a:t>KWL Tables</a:t>
            </a:r>
            <a:endParaRPr lang="en-IE" sz="2400" b="1" dirty="0" smtClean="0"/>
          </a:p>
          <a:p>
            <a:pPr lvl="1"/>
            <a:r>
              <a:rPr lang="en-IE" sz="2400" dirty="0" smtClean="0"/>
              <a:t>These tables are used to aid learning, for individuals and groups.</a:t>
            </a:r>
          </a:p>
          <a:p>
            <a:pPr lvl="1"/>
            <a:endParaRPr lang="en-IE" sz="2400" dirty="0" smtClean="0"/>
          </a:p>
          <a:p>
            <a:pPr lvl="1"/>
            <a:r>
              <a:rPr lang="en-IE" sz="2400" dirty="0" smtClean="0"/>
              <a:t>K: “What do we </a:t>
            </a:r>
            <a:r>
              <a:rPr lang="en-IE" sz="2400" b="1" dirty="0" smtClean="0"/>
              <a:t>K</a:t>
            </a:r>
            <a:r>
              <a:rPr lang="en-IE" sz="2400" dirty="0" smtClean="0"/>
              <a:t>now”</a:t>
            </a:r>
          </a:p>
          <a:p>
            <a:pPr lvl="1"/>
            <a:r>
              <a:rPr lang="en-IE" sz="2400" dirty="0" smtClean="0"/>
              <a:t>W: “What do we </a:t>
            </a:r>
            <a:r>
              <a:rPr lang="en-IE" sz="2400" b="1" dirty="0" smtClean="0"/>
              <a:t>W</a:t>
            </a:r>
            <a:r>
              <a:rPr lang="en-IE" sz="2400" dirty="0" smtClean="0"/>
              <a:t>ant to know”</a:t>
            </a:r>
          </a:p>
          <a:p>
            <a:pPr lvl="1"/>
            <a:r>
              <a:rPr lang="en-IE" sz="2400" dirty="0" smtClean="0"/>
              <a:t>L: “What have we </a:t>
            </a:r>
            <a:r>
              <a:rPr lang="en-IE" sz="2400" b="1" dirty="0" smtClean="0"/>
              <a:t>L</a:t>
            </a:r>
            <a:r>
              <a:rPr lang="en-IE" sz="2400" dirty="0" smtClean="0"/>
              <a:t>earned”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b="1" dirty="0" smtClean="0"/>
              <a:t>KWL Tables</a:t>
            </a:r>
            <a:endParaRPr lang="en-IE" sz="2400" b="1" dirty="0" smtClean="0"/>
          </a:p>
          <a:p>
            <a:pPr lvl="1"/>
            <a:r>
              <a:rPr lang="en-IE" sz="2400" dirty="0" smtClean="0"/>
              <a:t>These tables are a comprehension strategy when considering a specific topic.</a:t>
            </a:r>
          </a:p>
          <a:p>
            <a:pPr lvl="2"/>
            <a:r>
              <a:rPr lang="en-IE" dirty="0" smtClean="0"/>
              <a:t>The first column, 'K', is for what you already know about the topic under consideration. </a:t>
            </a:r>
          </a:p>
          <a:p>
            <a:pPr lvl="2"/>
            <a:r>
              <a:rPr lang="en-IE" dirty="0" smtClean="0"/>
              <a:t>The next column, 'W', is for you to list what you want to learn about the topic under consideration. </a:t>
            </a:r>
          </a:p>
          <a:p>
            <a:pPr lvl="2"/>
            <a:r>
              <a:rPr lang="en-IE" dirty="0" smtClean="0"/>
              <a:t>The third column, 'L', is filled out after research on the topic is down and is what  you have learned about the topic.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139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KWL Tables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111</cp:revision>
  <dcterms:created xsi:type="dcterms:W3CDTF">2012-01-26T14:18:16Z</dcterms:created>
  <dcterms:modified xsi:type="dcterms:W3CDTF">2015-03-16T21:19:16Z</dcterms:modified>
</cp:coreProperties>
</file>